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2"/>
  </p:normalViewPr>
  <p:slideViewPr>
    <p:cSldViewPr snapToGrid="0" snapToObjects="1">
      <p:cViewPr>
        <p:scale>
          <a:sx n="119" d="100"/>
          <a:sy n="119"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sanjafri/Desktop/NanoDegree%20-%20Programming%20For%20Data%20Science/Projects/SQL%20Project/Question%20Set%231/Question%202/Question%202%20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asanjafri/Desktop/NanoDegree%20-%20Programming%20For%20Data%20Science/Projects/SQL%20Project/Question%20Set%231/Question%203/Question%203%20Resul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hasanjafri/Desktop/NanoDegree%20-%20Programming%20For%20Data%20Science/Projects/SQL%20Project/Question%20Set%232/Question%201/Question%201%20Resul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hasanjafri/Desktop/NanoDegree%20-%20Programming%20For%20Data%20Science/Projects/SQL%20Project/Question%20Set%232/Question%202/Question%202%20Result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Question</a:t>
            </a:r>
            <a:r>
              <a:rPr lang="en-US" b="1" u="sng" baseline="0"/>
              <a:t> No. 1</a:t>
            </a:r>
            <a:endParaRPr lang="en-US"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'Question 2 Results'!$D$1</c:f>
              <c:strCache>
                <c:ptCount val="1"/>
                <c:pt idx="0">
                  <c:v>standard_quartile</c:v>
                </c:pt>
              </c:strCache>
            </c:strRef>
          </c:tx>
          <c:spPr>
            <a:ln w="19050" cap="rnd">
              <a:noFill/>
              <a:round/>
            </a:ln>
            <a:effectLst/>
          </c:spPr>
          <c:marker>
            <c:symbol val="circle"/>
            <c:size val="5"/>
            <c:spPr>
              <a:solidFill>
                <a:schemeClr val="accent1"/>
              </a:solidFill>
              <a:ln w="9525">
                <a:solidFill>
                  <a:schemeClr val="accent1"/>
                </a:solidFill>
              </a:ln>
              <a:effectLst/>
            </c:spPr>
          </c:marker>
          <c:xVal>
            <c:numRef>
              <c:f>'Question 2 Results'!$C$2:$C$362</c:f>
              <c:numCache>
                <c:formatCode>General</c:formatCode>
                <c:ptCount val="361"/>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5">
                  <c:v>3</c:v>
                </c:pt>
                <c:pt idx="26">
                  <c:v>3</c:v>
                </c:pt>
                <c:pt idx="27">
                  <c:v>3</c:v>
                </c:pt>
                <c:pt idx="28">
                  <c:v>3</c:v>
                </c:pt>
                <c:pt idx="29">
                  <c:v>3</c:v>
                </c:pt>
                <c:pt idx="30">
                  <c:v>3</c:v>
                </c:pt>
                <c:pt idx="31">
                  <c:v>3</c:v>
                </c:pt>
                <c:pt idx="32">
                  <c:v>3</c:v>
                </c:pt>
                <c:pt idx="33">
                  <c:v>3</c:v>
                </c:pt>
                <c:pt idx="34">
                  <c:v>3</c:v>
                </c:pt>
                <c:pt idx="35">
                  <c:v>3</c:v>
                </c:pt>
                <c:pt idx="36">
                  <c:v>3</c:v>
                </c:pt>
                <c:pt idx="37">
                  <c:v>3</c:v>
                </c:pt>
                <c:pt idx="38">
                  <c:v>3</c:v>
                </c:pt>
                <c:pt idx="39">
                  <c:v>3</c:v>
                </c:pt>
                <c:pt idx="40">
                  <c:v>3</c:v>
                </c:pt>
                <c:pt idx="41">
                  <c:v>3</c:v>
                </c:pt>
                <c:pt idx="42">
                  <c:v>3</c:v>
                </c:pt>
                <c:pt idx="43">
                  <c:v>3</c:v>
                </c:pt>
                <c:pt idx="44">
                  <c:v>3</c:v>
                </c:pt>
                <c:pt idx="45">
                  <c:v>3</c:v>
                </c:pt>
                <c:pt idx="46">
                  <c:v>3</c:v>
                </c:pt>
                <c:pt idx="47">
                  <c:v>3</c:v>
                </c:pt>
                <c:pt idx="48">
                  <c:v>3</c:v>
                </c:pt>
                <c:pt idx="49">
                  <c:v>3</c:v>
                </c:pt>
                <c:pt idx="50">
                  <c:v>3</c:v>
                </c:pt>
                <c:pt idx="51">
                  <c:v>3</c:v>
                </c:pt>
                <c:pt idx="52">
                  <c:v>3</c:v>
                </c:pt>
                <c:pt idx="53">
                  <c:v>3</c:v>
                </c:pt>
                <c:pt idx="54">
                  <c:v>3</c:v>
                </c:pt>
                <c:pt idx="55">
                  <c:v>3</c:v>
                </c:pt>
                <c:pt idx="56">
                  <c:v>3</c:v>
                </c:pt>
                <c:pt idx="57">
                  <c:v>3</c:v>
                </c:pt>
                <c:pt idx="58">
                  <c:v>3</c:v>
                </c:pt>
                <c:pt idx="59">
                  <c:v>3</c:v>
                </c:pt>
                <c:pt idx="60">
                  <c:v>3</c:v>
                </c:pt>
                <c:pt idx="61">
                  <c:v>3</c:v>
                </c:pt>
                <c:pt idx="62">
                  <c:v>3</c:v>
                </c:pt>
                <c:pt idx="63">
                  <c:v>3</c:v>
                </c:pt>
                <c:pt idx="64">
                  <c:v>3</c:v>
                </c:pt>
                <c:pt idx="65">
                  <c:v>3</c:v>
                </c:pt>
                <c:pt idx="66">
                  <c:v>3</c:v>
                </c:pt>
                <c:pt idx="67">
                  <c:v>3</c:v>
                </c:pt>
                <c:pt idx="68">
                  <c:v>3</c:v>
                </c:pt>
                <c:pt idx="69">
                  <c:v>3</c:v>
                </c:pt>
                <c:pt idx="70">
                  <c:v>3</c:v>
                </c:pt>
                <c:pt idx="71">
                  <c:v>3</c:v>
                </c:pt>
                <c:pt idx="72">
                  <c:v>4</c:v>
                </c:pt>
                <c:pt idx="73">
                  <c:v>4</c:v>
                </c:pt>
                <c:pt idx="74">
                  <c:v>4</c:v>
                </c:pt>
                <c:pt idx="75">
                  <c:v>4</c:v>
                </c:pt>
                <c:pt idx="76">
                  <c:v>4</c:v>
                </c:pt>
                <c:pt idx="77">
                  <c:v>4</c:v>
                </c:pt>
                <c:pt idx="78">
                  <c:v>4</c:v>
                </c:pt>
                <c:pt idx="79">
                  <c:v>4</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4</c:v>
                </c:pt>
                <c:pt idx="125">
                  <c:v>4</c:v>
                </c:pt>
                <c:pt idx="126">
                  <c:v>4</c:v>
                </c:pt>
                <c:pt idx="127">
                  <c:v>4</c:v>
                </c:pt>
                <c:pt idx="128">
                  <c:v>4</c:v>
                </c:pt>
                <c:pt idx="129">
                  <c:v>4</c:v>
                </c:pt>
                <c:pt idx="130">
                  <c:v>4</c:v>
                </c:pt>
                <c:pt idx="131">
                  <c:v>4</c:v>
                </c:pt>
                <c:pt idx="132">
                  <c:v>4</c:v>
                </c:pt>
                <c:pt idx="133">
                  <c:v>4</c:v>
                </c:pt>
                <c:pt idx="134">
                  <c:v>4</c:v>
                </c:pt>
                <c:pt idx="135">
                  <c:v>4</c:v>
                </c:pt>
                <c:pt idx="136">
                  <c:v>4</c:v>
                </c:pt>
                <c:pt idx="137">
                  <c:v>4</c:v>
                </c:pt>
                <c:pt idx="138">
                  <c:v>4</c:v>
                </c:pt>
                <c:pt idx="139">
                  <c:v>5</c:v>
                </c:pt>
                <c:pt idx="140">
                  <c:v>5</c:v>
                </c:pt>
                <c:pt idx="141">
                  <c:v>5</c:v>
                </c:pt>
                <c:pt idx="142">
                  <c:v>5</c:v>
                </c:pt>
                <c:pt idx="143">
                  <c:v>5</c:v>
                </c:pt>
                <c:pt idx="144">
                  <c:v>5</c:v>
                </c:pt>
                <c:pt idx="145">
                  <c:v>5</c:v>
                </c:pt>
                <c:pt idx="146">
                  <c:v>5</c:v>
                </c:pt>
                <c:pt idx="147">
                  <c:v>5</c:v>
                </c:pt>
                <c:pt idx="148">
                  <c:v>5</c:v>
                </c:pt>
                <c:pt idx="149">
                  <c:v>5</c:v>
                </c:pt>
                <c:pt idx="150">
                  <c:v>5</c:v>
                </c:pt>
                <c:pt idx="151">
                  <c:v>5</c:v>
                </c:pt>
                <c:pt idx="152">
                  <c:v>5</c:v>
                </c:pt>
                <c:pt idx="153">
                  <c:v>5</c:v>
                </c:pt>
                <c:pt idx="154">
                  <c:v>5</c:v>
                </c:pt>
                <c:pt idx="155">
                  <c:v>5</c:v>
                </c:pt>
                <c:pt idx="156">
                  <c:v>5</c:v>
                </c:pt>
                <c:pt idx="157">
                  <c:v>5</c:v>
                </c:pt>
                <c:pt idx="158">
                  <c:v>5</c:v>
                </c:pt>
                <c:pt idx="159">
                  <c:v>5</c:v>
                </c:pt>
                <c:pt idx="160">
                  <c:v>5</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5</c:v>
                </c:pt>
                <c:pt idx="180">
                  <c:v>5</c:v>
                </c:pt>
                <c:pt idx="181">
                  <c:v>5</c:v>
                </c:pt>
                <c:pt idx="182">
                  <c:v>5</c:v>
                </c:pt>
                <c:pt idx="183">
                  <c:v>5</c:v>
                </c:pt>
                <c:pt idx="184">
                  <c:v>5</c:v>
                </c:pt>
                <c:pt idx="185">
                  <c:v>5</c:v>
                </c:pt>
                <c:pt idx="186">
                  <c:v>5</c:v>
                </c:pt>
                <c:pt idx="187">
                  <c:v>5</c:v>
                </c:pt>
                <c:pt idx="188">
                  <c:v>5</c:v>
                </c:pt>
                <c:pt idx="189">
                  <c:v>5</c:v>
                </c:pt>
                <c:pt idx="190">
                  <c:v>5</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7</c:v>
                </c:pt>
                <c:pt idx="285">
                  <c:v>7</c:v>
                </c:pt>
                <c:pt idx="286">
                  <c:v>7</c:v>
                </c:pt>
                <c:pt idx="287">
                  <c:v>7</c:v>
                </c:pt>
                <c:pt idx="288">
                  <c:v>7</c:v>
                </c:pt>
                <c:pt idx="289">
                  <c:v>7</c:v>
                </c:pt>
                <c:pt idx="290">
                  <c:v>7</c:v>
                </c:pt>
                <c:pt idx="291">
                  <c:v>7</c:v>
                </c:pt>
                <c:pt idx="292">
                  <c:v>7</c:v>
                </c:pt>
                <c:pt idx="293">
                  <c:v>7</c:v>
                </c:pt>
                <c:pt idx="294">
                  <c:v>7</c:v>
                </c:pt>
                <c:pt idx="295">
                  <c:v>7</c:v>
                </c:pt>
                <c:pt idx="296">
                  <c:v>7</c:v>
                </c:pt>
                <c:pt idx="297">
                  <c:v>7</c:v>
                </c:pt>
                <c:pt idx="298">
                  <c:v>7</c:v>
                </c:pt>
                <c:pt idx="299">
                  <c:v>7</c:v>
                </c:pt>
                <c:pt idx="300">
                  <c:v>7</c:v>
                </c:pt>
                <c:pt idx="301">
                  <c:v>7</c:v>
                </c:pt>
                <c:pt idx="302">
                  <c:v>7</c:v>
                </c:pt>
                <c:pt idx="303">
                  <c:v>7</c:v>
                </c:pt>
                <c:pt idx="304">
                  <c:v>7</c:v>
                </c:pt>
                <c:pt idx="305">
                  <c:v>7</c:v>
                </c:pt>
                <c:pt idx="306">
                  <c:v>7</c:v>
                </c:pt>
                <c:pt idx="307">
                  <c:v>7</c:v>
                </c:pt>
                <c:pt idx="308">
                  <c:v>7</c:v>
                </c:pt>
                <c:pt idx="309">
                  <c:v>7</c:v>
                </c:pt>
                <c:pt idx="310">
                  <c:v>7</c:v>
                </c:pt>
                <c:pt idx="311">
                  <c:v>7</c:v>
                </c:pt>
                <c:pt idx="312">
                  <c:v>7</c:v>
                </c:pt>
                <c:pt idx="313">
                  <c:v>7</c:v>
                </c:pt>
                <c:pt idx="314">
                  <c:v>7</c:v>
                </c:pt>
                <c:pt idx="315">
                  <c:v>7</c:v>
                </c:pt>
                <c:pt idx="316">
                  <c:v>7</c:v>
                </c:pt>
                <c:pt idx="317">
                  <c:v>7</c:v>
                </c:pt>
                <c:pt idx="318">
                  <c:v>7</c:v>
                </c:pt>
                <c:pt idx="319">
                  <c:v>7</c:v>
                </c:pt>
                <c:pt idx="320">
                  <c:v>7</c:v>
                </c:pt>
                <c:pt idx="321">
                  <c:v>7</c:v>
                </c:pt>
                <c:pt idx="322">
                  <c:v>7</c:v>
                </c:pt>
                <c:pt idx="323">
                  <c:v>7</c:v>
                </c:pt>
                <c:pt idx="324">
                  <c:v>7</c:v>
                </c:pt>
                <c:pt idx="325">
                  <c:v>7</c:v>
                </c:pt>
                <c:pt idx="326">
                  <c:v>7</c:v>
                </c:pt>
                <c:pt idx="327">
                  <c:v>7</c:v>
                </c:pt>
                <c:pt idx="328">
                  <c:v>7</c:v>
                </c:pt>
                <c:pt idx="329">
                  <c:v>7</c:v>
                </c:pt>
                <c:pt idx="330">
                  <c:v>7</c:v>
                </c:pt>
                <c:pt idx="331">
                  <c:v>7</c:v>
                </c:pt>
                <c:pt idx="332">
                  <c:v>7</c:v>
                </c:pt>
                <c:pt idx="333">
                  <c:v>7</c:v>
                </c:pt>
                <c:pt idx="334">
                  <c:v>7</c:v>
                </c:pt>
                <c:pt idx="335">
                  <c:v>7</c:v>
                </c:pt>
                <c:pt idx="336">
                  <c:v>7</c:v>
                </c:pt>
                <c:pt idx="337">
                  <c:v>7</c:v>
                </c:pt>
                <c:pt idx="338">
                  <c:v>7</c:v>
                </c:pt>
                <c:pt idx="339">
                  <c:v>7</c:v>
                </c:pt>
                <c:pt idx="340">
                  <c:v>7</c:v>
                </c:pt>
                <c:pt idx="341">
                  <c:v>7</c:v>
                </c:pt>
                <c:pt idx="342">
                  <c:v>7</c:v>
                </c:pt>
                <c:pt idx="343">
                  <c:v>7</c:v>
                </c:pt>
                <c:pt idx="344">
                  <c:v>7</c:v>
                </c:pt>
                <c:pt idx="345">
                  <c:v>7</c:v>
                </c:pt>
                <c:pt idx="346">
                  <c:v>7</c:v>
                </c:pt>
                <c:pt idx="347">
                  <c:v>7</c:v>
                </c:pt>
                <c:pt idx="348">
                  <c:v>7</c:v>
                </c:pt>
                <c:pt idx="349">
                  <c:v>7</c:v>
                </c:pt>
                <c:pt idx="350">
                  <c:v>7</c:v>
                </c:pt>
                <c:pt idx="351">
                  <c:v>7</c:v>
                </c:pt>
                <c:pt idx="352">
                  <c:v>7</c:v>
                </c:pt>
                <c:pt idx="353">
                  <c:v>7</c:v>
                </c:pt>
                <c:pt idx="354">
                  <c:v>7</c:v>
                </c:pt>
                <c:pt idx="355">
                  <c:v>7</c:v>
                </c:pt>
                <c:pt idx="356">
                  <c:v>7</c:v>
                </c:pt>
                <c:pt idx="357">
                  <c:v>7</c:v>
                </c:pt>
                <c:pt idx="358">
                  <c:v>7</c:v>
                </c:pt>
                <c:pt idx="359">
                  <c:v>7</c:v>
                </c:pt>
                <c:pt idx="360">
                  <c:v>7</c:v>
                </c:pt>
              </c:numCache>
            </c:numRef>
          </c:xVal>
          <c:yVal>
            <c:numRef>
              <c:f>'Question 2 Results'!$D$2:$D$362</c:f>
              <c:numCache>
                <c:formatCode>General</c:formatCode>
                <c:ptCount val="36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3</c:v>
                </c:pt>
                <c:pt idx="182">
                  <c:v>3</c:v>
                </c:pt>
                <c:pt idx="183">
                  <c:v>3</c:v>
                </c:pt>
                <c:pt idx="184">
                  <c:v>3</c:v>
                </c:pt>
                <c:pt idx="185">
                  <c:v>3</c:v>
                </c:pt>
                <c:pt idx="186">
                  <c:v>3</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3</c:v>
                </c:pt>
                <c:pt idx="208">
                  <c:v>3</c:v>
                </c:pt>
                <c:pt idx="209">
                  <c:v>3</c:v>
                </c:pt>
                <c:pt idx="210">
                  <c:v>3</c:v>
                </c:pt>
                <c:pt idx="211">
                  <c:v>3</c:v>
                </c:pt>
                <c:pt idx="212">
                  <c:v>3</c:v>
                </c:pt>
                <c:pt idx="213">
                  <c:v>3</c:v>
                </c:pt>
                <c:pt idx="214">
                  <c:v>3</c:v>
                </c:pt>
                <c:pt idx="215">
                  <c:v>3</c:v>
                </c:pt>
                <c:pt idx="216">
                  <c:v>3</c:v>
                </c:pt>
                <c:pt idx="217">
                  <c:v>3</c:v>
                </c:pt>
                <c:pt idx="218">
                  <c:v>3</c:v>
                </c:pt>
                <c:pt idx="219">
                  <c:v>3</c:v>
                </c:pt>
                <c:pt idx="220">
                  <c:v>3</c:v>
                </c:pt>
                <c:pt idx="221">
                  <c:v>3</c:v>
                </c:pt>
                <c:pt idx="222">
                  <c:v>3</c:v>
                </c:pt>
                <c:pt idx="223">
                  <c:v>3</c:v>
                </c:pt>
                <c:pt idx="224">
                  <c:v>3</c:v>
                </c:pt>
                <c:pt idx="225">
                  <c:v>3</c:v>
                </c:pt>
                <c:pt idx="226">
                  <c:v>3</c:v>
                </c:pt>
                <c:pt idx="227">
                  <c:v>3</c:v>
                </c:pt>
                <c:pt idx="228">
                  <c:v>3</c:v>
                </c:pt>
                <c:pt idx="229">
                  <c:v>3</c:v>
                </c:pt>
                <c:pt idx="230">
                  <c:v>3</c:v>
                </c:pt>
                <c:pt idx="231">
                  <c:v>3</c:v>
                </c:pt>
                <c:pt idx="232">
                  <c:v>3</c:v>
                </c:pt>
                <c:pt idx="233">
                  <c:v>3</c:v>
                </c:pt>
                <c:pt idx="234">
                  <c:v>3</c:v>
                </c:pt>
                <c:pt idx="235">
                  <c:v>3</c:v>
                </c:pt>
                <c:pt idx="236">
                  <c:v>3</c:v>
                </c:pt>
                <c:pt idx="237">
                  <c:v>3</c:v>
                </c:pt>
                <c:pt idx="238">
                  <c:v>3</c:v>
                </c:pt>
                <c:pt idx="239">
                  <c:v>3</c:v>
                </c:pt>
                <c:pt idx="240">
                  <c:v>3</c:v>
                </c:pt>
                <c:pt idx="241">
                  <c:v>3</c:v>
                </c:pt>
                <c:pt idx="242">
                  <c:v>3</c:v>
                </c:pt>
                <c:pt idx="243">
                  <c:v>3</c:v>
                </c:pt>
                <c:pt idx="244">
                  <c:v>3</c:v>
                </c:pt>
                <c:pt idx="245">
                  <c:v>3</c:v>
                </c:pt>
                <c:pt idx="246">
                  <c:v>3</c:v>
                </c:pt>
                <c:pt idx="247">
                  <c:v>3</c:v>
                </c:pt>
                <c:pt idx="248">
                  <c:v>3</c:v>
                </c:pt>
                <c:pt idx="249">
                  <c:v>3</c:v>
                </c:pt>
                <c:pt idx="250">
                  <c:v>3</c:v>
                </c:pt>
                <c:pt idx="251">
                  <c:v>3</c:v>
                </c:pt>
                <c:pt idx="252">
                  <c:v>3</c:v>
                </c:pt>
                <c:pt idx="253">
                  <c:v>3</c:v>
                </c:pt>
                <c:pt idx="254">
                  <c:v>3</c:v>
                </c:pt>
                <c:pt idx="255">
                  <c:v>3</c:v>
                </c:pt>
                <c:pt idx="256">
                  <c:v>3</c:v>
                </c:pt>
                <c:pt idx="257">
                  <c:v>3</c:v>
                </c:pt>
                <c:pt idx="258">
                  <c:v>3</c:v>
                </c:pt>
                <c:pt idx="259">
                  <c:v>3</c:v>
                </c:pt>
                <c:pt idx="260">
                  <c:v>3</c:v>
                </c:pt>
                <c:pt idx="261">
                  <c:v>3</c:v>
                </c:pt>
                <c:pt idx="262">
                  <c:v>3</c:v>
                </c:pt>
                <c:pt idx="263">
                  <c:v>3</c:v>
                </c:pt>
                <c:pt idx="264">
                  <c:v>3</c:v>
                </c:pt>
                <c:pt idx="265">
                  <c:v>3</c:v>
                </c:pt>
                <c:pt idx="266">
                  <c:v>3</c:v>
                </c:pt>
                <c:pt idx="267">
                  <c:v>3</c:v>
                </c:pt>
                <c:pt idx="268">
                  <c:v>3</c:v>
                </c:pt>
                <c:pt idx="269">
                  <c:v>3</c:v>
                </c:pt>
                <c:pt idx="270">
                  <c:v>3</c:v>
                </c:pt>
                <c:pt idx="271">
                  <c:v>4</c:v>
                </c:pt>
                <c:pt idx="272">
                  <c:v>4</c:v>
                </c:pt>
                <c:pt idx="273">
                  <c:v>4</c:v>
                </c:pt>
                <c:pt idx="274">
                  <c:v>4</c:v>
                </c:pt>
                <c:pt idx="275">
                  <c:v>4</c:v>
                </c:pt>
                <c:pt idx="276">
                  <c:v>4</c:v>
                </c:pt>
                <c:pt idx="277">
                  <c:v>4</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4</c:v>
                </c:pt>
                <c:pt idx="299">
                  <c:v>4</c:v>
                </c:pt>
                <c:pt idx="300">
                  <c:v>4</c:v>
                </c:pt>
                <c:pt idx="301">
                  <c:v>4</c:v>
                </c:pt>
                <c:pt idx="302">
                  <c:v>4</c:v>
                </c:pt>
                <c:pt idx="303">
                  <c:v>4</c:v>
                </c:pt>
                <c:pt idx="304">
                  <c:v>4</c:v>
                </c:pt>
                <c:pt idx="305">
                  <c:v>4</c:v>
                </c:pt>
                <c:pt idx="306">
                  <c:v>4</c:v>
                </c:pt>
                <c:pt idx="307">
                  <c:v>4</c:v>
                </c:pt>
                <c:pt idx="308">
                  <c:v>4</c:v>
                </c:pt>
                <c:pt idx="309">
                  <c:v>4</c:v>
                </c:pt>
                <c:pt idx="310">
                  <c:v>4</c:v>
                </c:pt>
                <c:pt idx="311">
                  <c:v>4</c:v>
                </c:pt>
                <c:pt idx="312">
                  <c:v>4</c:v>
                </c:pt>
                <c:pt idx="313">
                  <c:v>4</c:v>
                </c:pt>
                <c:pt idx="314">
                  <c:v>4</c:v>
                </c:pt>
                <c:pt idx="315">
                  <c:v>4</c:v>
                </c:pt>
                <c:pt idx="316">
                  <c:v>4</c:v>
                </c:pt>
                <c:pt idx="317">
                  <c:v>4</c:v>
                </c:pt>
                <c:pt idx="318">
                  <c:v>4</c:v>
                </c:pt>
                <c:pt idx="319">
                  <c:v>4</c:v>
                </c:pt>
                <c:pt idx="320">
                  <c:v>4</c:v>
                </c:pt>
                <c:pt idx="321">
                  <c:v>4</c:v>
                </c:pt>
                <c:pt idx="322">
                  <c:v>4</c:v>
                </c:pt>
                <c:pt idx="323">
                  <c:v>4</c:v>
                </c:pt>
                <c:pt idx="324">
                  <c:v>4</c:v>
                </c:pt>
                <c:pt idx="325">
                  <c:v>4</c:v>
                </c:pt>
                <c:pt idx="326">
                  <c:v>4</c:v>
                </c:pt>
                <c:pt idx="327">
                  <c:v>4</c:v>
                </c:pt>
                <c:pt idx="328">
                  <c:v>4</c:v>
                </c:pt>
                <c:pt idx="329">
                  <c:v>4</c:v>
                </c:pt>
                <c:pt idx="330">
                  <c:v>4</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numCache>
            </c:numRef>
          </c:yVal>
          <c:smooth val="0"/>
          <c:extLst>
            <c:ext xmlns:c16="http://schemas.microsoft.com/office/drawing/2014/chart" uri="{C3380CC4-5D6E-409C-BE32-E72D297353CC}">
              <c16:uniqueId val="{00000000-09CD-8945-9E49-F3509AB3564E}"/>
            </c:ext>
          </c:extLst>
        </c:ser>
        <c:dLbls>
          <c:showLegendKey val="0"/>
          <c:showVal val="0"/>
          <c:showCatName val="0"/>
          <c:showSerName val="0"/>
          <c:showPercent val="0"/>
          <c:showBubbleSize val="0"/>
        </c:dLbls>
        <c:axId val="11755263"/>
        <c:axId val="11779439"/>
      </c:scatterChart>
      <c:valAx>
        <c:axId val="117552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Rental</a:t>
                </a:r>
                <a:r>
                  <a:rPr lang="en-US" sz="1200" b="1" baseline="0"/>
                  <a:t> Duration</a:t>
                </a:r>
                <a:endParaRPr lang="en-US" sz="120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9439"/>
        <c:crosses val="autoZero"/>
        <c:crossBetween val="midCat"/>
      </c:valAx>
      <c:valAx>
        <c:axId val="11779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Standard</a:t>
                </a:r>
                <a:r>
                  <a:rPr lang="en-US" sz="1200" b="1" baseline="0"/>
                  <a:t> Quartile</a:t>
                </a:r>
                <a:endParaRPr lang="en-US" sz="12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526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Question</a:t>
            </a:r>
            <a:r>
              <a:rPr lang="en-US" b="1" u="sng" baseline="0"/>
              <a:t> No. 2</a:t>
            </a:r>
            <a:endParaRPr lang="en-US"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'Question 3 Results'!$C$1</c:f>
              <c:strCache>
                <c:ptCount val="1"/>
                <c:pt idx="0">
                  <c:v>Count</c:v>
                </c:pt>
              </c:strCache>
            </c:strRef>
          </c:tx>
          <c:spPr>
            <a:solidFill>
              <a:schemeClr val="accent2"/>
            </a:solidFill>
            <a:ln>
              <a:noFill/>
            </a:ln>
            <a:effectLst/>
          </c:spPr>
          <c:invertIfNegative val="0"/>
          <c:cat>
            <c:strRef>
              <c:f>'Question 3 Results'!$A$2:$A$25</c:f>
              <c:strCache>
                <c:ptCount val="24"/>
                <c:pt idx="0">
                  <c:v>Animation</c:v>
                </c:pt>
                <c:pt idx="1">
                  <c:v>Animation</c:v>
                </c:pt>
                <c:pt idx="2">
                  <c:v>Animation</c:v>
                </c:pt>
                <c:pt idx="3">
                  <c:v>Animation</c:v>
                </c:pt>
                <c:pt idx="4">
                  <c:v>Children</c:v>
                </c:pt>
                <c:pt idx="5">
                  <c:v>Children</c:v>
                </c:pt>
                <c:pt idx="6">
                  <c:v>Children</c:v>
                </c:pt>
                <c:pt idx="7">
                  <c:v>Children</c:v>
                </c:pt>
                <c:pt idx="8">
                  <c:v>Classics</c:v>
                </c:pt>
                <c:pt idx="9">
                  <c:v>Classics</c:v>
                </c:pt>
                <c:pt idx="10">
                  <c:v>Classics</c:v>
                </c:pt>
                <c:pt idx="11">
                  <c:v>Classics</c:v>
                </c:pt>
                <c:pt idx="12">
                  <c:v>Comedy</c:v>
                </c:pt>
                <c:pt idx="13">
                  <c:v>Comedy</c:v>
                </c:pt>
                <c:pt idx="14">
                  <c:v>Comedy</c:v>
                </c:pt>
                <c:pt idx="15">
                  <c:v>Comedy</c:v>
                </c:pt>
                <c:pt idx="16">
                  <c:v>Family</c:v>
                </c:pt>
                <c:pt idx="17">
                  <c:v>Family</c:v>
                </c:pt>
                <c:pt idx="18">
                  <c:v>Family</c:v>
                </c:pt>
                <c:pt idx="19">
                  <c:v>Family</c:v>
                </c:pt>
                <c:pt idx="20">
                  <c:v>Music</c:v>
                </c:pt>
                <c:pt idx="21">
                  <c:v>Music</c:v>
                </c:pt>
                <c:pt idx="22">
                  <c:v>Music</c:v>
                </c:pt>
                <c:pt idx="23">
                  <c:v>Music</c:v>
                </c:pt>
              </c:strCache>
            </c:strRef>
          </c:cat>
          <c:val>
            <c:numRef>
              <c:f>'Question 3 Results'!$C$2:$C$25</c:f>
              <c:numCache>
                <c:formatCode>General</c:formatCode>
                <c:ptCount val="24"/>
                <c:pt idx="0">
                  <c:v>22</c:v>
                </c:pt>
                <c:pt idx="1">
                  <c:v>12</c:v>
                </c:pt>
                <c:pt idx="2">
                  <c:v>15</c:v>
                </c:pt>
                <c:pt idx="3">
                  <c:v>17</c:v>
                </c:pt>
                <c:pt idx="4">
                  <c:v>14</c:v>
                </c:pt>
                <c:pt idx="5">
                  <c:v>18</c:v>
                </c:pt>
                <c:pt idx="6">
                  <c:v>14</c:v>
                </c:pt>
                <c:pt idx="7">
                  <c:v>14</c:v>
                </c:pt>
                <c:pt idx="8">
                  <c:v>14</c:v>
                </c:pt>
                <c:pt idx="9">
                  <c:v>14</c:v>
                </c:pt>
                <c:pt idx="10">
                  <c:v>13</c:v>
                </c:pt>
                <c:pt idx="11">
                  <c:v>16</c:v>
                </c:pt>
                <c:pt idx="12">
                  <c:v>17</c:v>
                </c:pt>
                <c:pt idx="13">
                  <c:v>15</c:v>
                </c:pt>
                <c:pt idx="14">
                  <c:v>13</c:v>
                </c:pt>
                <c:pt idx="15">
                  <c:v>13</c:v>
                </c:pt>
                <c:pt idx="16">
                  <c:v>15</c:v>
                </c:pt>
                <c:pt idx="17">
                  <c:v>17</c:v>
                </c:pt>
                <c:pt idx="18">
                  <c:v>20</c:v>
                </c:pt>
                <c:pt idx="19">
                  <c:v>17</c:v>
                </c:pt>
                <c:pt idx="20">
                  <c:v>9</c:v>
                </c:pt>
                <c:pt idx="21">
                  <c:v>14</c:v>
                </c:pt>
                <c:pt idx="22">
                  <c:v>15</c:v>
                </c:pt>
                <c:pt idx="23">
                  <c:v>13</c:v>
                </c:pt>
              </c:numCache>
            </c:numRef>
          </c:val>
          <c:extLst>
            <c:ext xmlns:c16="http://schemas.microsoft.com/office/drawing/2014/chart" uri="{C3380CC4-5D6E-409C-BE32-E72D297353CC}">
              <c16:uniqueId val="{00000000-B55E-0B44-80BC-67FBA822110F}"/>
            </c:ext>
          </c:extLst>
        </c:ser>
        <c:dLbls>
          <c:showLegendKey val="0"/>
          <c:showVal val="0"/>
          <c:showCatName val="0"/>
          <c:showSerName val="0"/>
          <c:showPercent val="0"/>
          <c:showBubbleSize val="0"/>
        </c:dLbls>
        <c:gapWidth val="150"/>
        <c:axId val="16324975"/>
        <c:axId val="16326655"/>
      </c:barChart>
      <c:catAx>
        <c:axId val="16324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6655"/>
        <c:crosses val="autoZero"/>
        <c:auto val="1"/>
        <c:lblAlgn val="ctr"/>
        <c:lblOffset val="100"/>
        <c:noMultiLvlLbl val="0"/>
      </c:catAx>
      <c:valAx>
        <c:axId val="1632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4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Question</a:t>
            </a:r>
            <a:r>
              <a:rPr lang="en-US" b="1" u="sng" baseline="0"/>
              <a:t> No. 3</a:t>
            </a:r>
            <a:endParaRPr lang="en-US"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3"/>
          <c:order val="0"/>
          <c:tx>
            <c:strRef>
              <c:f>'Question 1 Results'!$D$1</c:f>
              <c:strCache>
                <c:ptCount val="1"/>
                <c:pt idx="0">
                  <c:v>count_rentals</c:v>
                </c:pt>
              </c:strCache>
            </c:strRef>
          </c:tx>
          <c:spPr>
            <a:solidFill>
              <a:schemeClr val="accent4"/>
            </a:solidFill>
            <a:ln>
              <a:noFill/>
            </a:ln>
            <a:effectLst/>
          </c:spPr>
          <c:invertIfNegative val="0"/>
          <c:cat>
            <c:multiLvlStrRef>
              <c:f>'Question 1 Results'!$A$2:$B$11</c:f>
              <c:multiLvlStrCache>
                <c:ptCount val="10"/>
                <c:lvl>
                  <c:pt idx="0">
                    <c:v>2005</c:v>
                  </c:pt>
                  <c:pt idx="1">
                    <c:v>2005</c:v>
                  </c:pt>
                  <c:pt idx="2">
                    <c:v>2005</c:v>
                  </c:pt>
                  <c:pt idx="3">
                    <c:v>2005</c:v>
                  </c:pt>
                  <c:pt idx="4">
                    <c:v>2005</c:v>
                  </c:pt>
                  <c:pt idx="5">
                    <c:v>2005</c:v>
                  </c:pt>
                  <c:pt idx="6">
                    <c:v>2005</c:v>
                  </c:pt>
                  <c:pt idx="7">
                    <c:v>2005</c:v>
                  </c:pt>
                  <c:pt idx="8">
                    <c:v>2006</c:v>
                  </c:pt>
                  <c:pt idx="9">
                    <c:v>2006</c:v>
                  </c:pt>
                </c:lvl>
                <c:lvl>
                  <c:pt idx="0">
                    <c:v>7</c:v>
                  </c:pt>
                  <c:pt idx="1">
                    <c:v>7</c:v>
                  </c:pt>
                  <c:pt idx="2">
                    <c:v>8</c:v>
                  </c:pt>
                  <c:pt idx="3">
                    <c:v>8</c:v>
                  </c:pt>
                  <c:pt idx="4">
                    <c:v>6</c:v>
                  </c:pt>
                  <c:pt idx="5">
                    <c:v>6</c:v>
                  </c:pt>
                  <c:pt idx="6">
                    <c:v>5</c:v>
                  </c:pt>
                  <c:pt idx="7">
                    <c:v>5</c:v>
                  </c:pt>
                  <c:pt idx="8">
                    <c:v>2</c:v>
                  </c:pt>
                  <c:pt idx="9">
                    <c:v>2</c:v>
                  </c:pt>
                </c:lvl>
              </c:multiLvlStrCache>
            </c:multiLvlStrRef>
          </c:cat>
          <c:val>
            <c:numRef>
              <c:f>'Question 1 Results'!$D$2:$D$11</c:f>
              <c:numCache>
                <c:formatCode>General</c:formatCode>
                <c:ptCount val="10"/>
                <c:pt idx="0">
                  <c:v>3367</c:v>
                </c:pt>
                <c:pt idx="1">
                  <c:v>3342</c:v>
                </c:pt>
                <c:pt idx="2">
                  <c:v>2892</c:v>
                </c:pt>
                <c:pt idx="3">
                  <c:v>2794</c:v>
                </c:pt>
                <c:pt idx="4">
                  <c:v>1163</c:v>
                </c:pt>
                <c:pt idx="5">
                  <c:v>1148</c:v>
                </c:pt>
                <c:pt idx="6">
                  <c:v>598</c:v>
                </c:pt>
                <c:pt idx="7">
                  <c:v>558</c:v>
                </c:pt>
                <c:pt idx="8">
                  <c:v>97</c:v>
                </c:pt>
                <c:pt idx="9">
                  <c:v>85</c:v>
                </c:pt>
              </c:numCache>
            </c:numRef>
          </c:val>
          <c:extLst>
            <c:ext xmlns:c16="http://schemas.microsoft.com/office/drawing/2014/chart" uri="{C3380CC4-5D6E-409C-BE32-E72D297353CC}">
              <c16:uniqueId val="{00000000-D767-F446-91DA-B7CDD1D5BB0C}"/>
            </c:ext>
          </c:extLst>
        </c:ser>
        <c:dLbls>
          <c:showLegendKey val="0"/>
          <c:showVal val="0"/>
          <c:showCatName val="0"/>
          <c:showSerName val="0"/>
          <c:showPercent val="0"/>
          <c:showBubbleSize val="0"/>
        </c:dLbls>
        <c:gapWidth val="300"/>
        <c:axId val="2121209792"/>
        <c:axId val="10278239"/>
      </c:barChart>
      <c:catAx>
        <c:axId val="2121209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a:t>Rental</a:t>
                </a:r>
                <a:r>
                  <a:rPr lang="en-US" sz="1200" b="1" i="0" baseline="0"/>
                  <a:t> Month And Year</a:t>
                </a:r>
                <a:endParaRPr lang="en-US" sz="1200" b="1" i="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8239"/>
        <c:crosses val="autoZero"/>
        <c:auto val="1"/>
        <c:lblAlgn val="ctr"/>
        <c:lblOffset val="100"/>
        <c:noMultiLvlLbl val="0"/>
      </c:catAx>
      <c:valAx>
        <c:axId val="1027823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Rental</a:t>
                </a:r>
                <a:r>
                  <a:rPr lang="en-US" sz="1200" b="1" baseline="0"/>
                  <a:t> count</a:t>
                </a:r>
                <a:endParaRPr lang="en-US" sz="12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09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a:t>Question No. 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 2 Results'!$C$1</c:f>
              <c:strCache>
                <c:ptCount val="1"/>
                <c:pt idx="0">
                  <c:v>pay_countpermon</c:v>
                </c:pt>
              </c:strCache>
            </c:strRef>
          </c:tx>
          <c:spPr>
            <a:solidFill>
              <a:schemeClr val="accent1"/>
            </a:solidFill>
            <a:ln>
              <a:noFill/>
            </a:ln>
            <a:effectLst/>
          </c:spPr>
          <c:invertIfNegative val="0"/>
          <c:cat>
            <c:strRef>
              <c:extLst>
                <c:ext xmlns:c15="http://schemas.microsoft.com/office/drawing/2012/chart" uri="{02D57815-91ED-43cb-92C2-25804820EDAC}">
                  <c15:fullRef>
                    <c15:sqref>'Question 2 Results'!$A$2:$B$35</c15:sqref>
                  </c15:fullRef>
                  <c15:levelRef>
                    <c15:sqref>'Question 2 Results'!$B$2:$B$35</c15:sqref>
                  </c15:levelRef>
                </c:ext>
              </c:extLst>
              <c:f>'Question 2 Results'!$B$2:$B$35</c:f>
              <c:strCache>
                <c:ptCount val="34"/>
                <c:pt idx="0">
                  <c:v>Ana Bradley</c:v>
                </c:pt>
                <c:pt idx="1">
                  <c:v>Ana Bradley</c:v>
                </c:pt>
                <c:pt idx="2">
                  <c:v>Ana Bradley</c:v>
                </c:pt>
                <c:pt idx="3">
                  <c:v>Ana Bradley</c:v>
                </c:pt>
                <c:pt idx="4">
                  <c:v>Clara Shaw</c:v>
                </c:pt>
                <c:pt idx="5">
                  <c:v>Clara Shaw</c:v>
                </c:pt>
                <c:pt idx="6">
                  <c:v>Clara Shaw</c:v>
                </c:pt>
                <c:pt idx="7">
                  <c:v>Curtis Irby</c:v>
                </c:pt>
                <c:pt idx="8">
                  <c:v>Curtis Irby</c:v>
                </c:pt>
                <c:pt idx="9">
                  <c:v>Curtis Irby</c:v>
                </c:pt>
                <c:pt idx="10">
                  <c:v>Curtis Irby</c:v>
                </c:pt>
                <c:pt idx="11">
                  <c:v>Eleanor Hunt</c:v>
                </c:pt>
                <c:pt idx="12">
                  <c:v>Eleanor Hunt</c:v>
                </c:pt>
                <c:pt idx="13">
                  <c:v>Eleanor Hunt</c:v>
                </c:pt>
                <c:pt idx="14">
                  <c:v>Karl Seal</c:v>
                </c:pt>
                <c:pt idx="15">
                  <c:v>Karl Seal</c:v>
                </c:pt>
                <c:pt idx="16">
                  <c:v>Karl Seal</c:v>
                </c:pt>
                <c:pt idx="17">
                  <c:v>Marcia Dean</c:v>
                </c:pt>
                <c:pt idx="18">
                  <c:v>Marcia Dean</c:v>
                </c:pt>
                <c:pt idx="19">
                  <c:v>Marcia Dean</c:v>
                </c:pt>
                <c:pt idx="20">
                  <c:v>Marcia Dean</c:v>
                </c:pt>
                <c:pt idx="21">
                  <c:v>Marion Snyder</c:v>
                </c:pt>
                <c:pt idx="22">
                  <c:v>Marion Snyder</c:v>
                </c:pt>
                <c:pt idx="23">
                  <c:v>Marion Snyder</c:v>
                </c:pt>
                <c:pt idx="24">
                  <c:v>Marion Snyder</c:v>
                </c:pt>
                <c:pt idx="25">
                  <c:v>Mike Way</c:v>
                </c:pt>
                <c:pt idx="26">
                  <c:v>Mike Way</c:v>
                </c:pt>
                <c:pt idx="27">
                  <c:v>Mike Way</c:v>
                </c:pt>
                <c:pt idx="28">
                  <c:v>Rhonda Kennedy</c:v>
                </c:pt>
                <c:pt idx="29">
                  <c:v>Rhonda Kennedy</c:v>
                </c:pt>
                <c:pt idx="30">
                  <c:v>Rhonda Kennedy</c:v>
                </c:pt>
                <c:pt idx="31">
                  <c:v>Tommy Collazo</c:v>
                </c:pt>
                <c:pt idx="32">
                  <c:v>Tommy Collazo</c:v>
                </c:pt>
                <c:pt idx="33">
                  <c:v>Tommy Collazo</c:v>
                </c:pt>
              </c:strCache>
            </c:strRef>
          </c:cat>
          <c:val>
            <c:numRef>
              <c:f>'Question 2 Results'!$C$2:$C$35</c:f>
              <c:numCache>
                <c:formatCode>General</c:formatCode>
                <c:ptCount val="34"/>
                <c:pt idx="0">
                  <c:v>4</c:v>
                </c:pt>
                <c:pt idx="1">
                  <c:v>16</c:v>
                </c:pt>
                <c:pt idx="2">
                  <c:v>12</c:v>
                </c:pt>
                <c:pt idx="3">
                  <c:v>1</c:v>
                </c:pt>
                <c:pt idx="4">
                  <c:v>6</c:v>
                </c:pt>
                <c:pt idx="5">
                  <c:v>16</c:v>
                </c:pt>
                <c:pt idx="6">
                  <c:v>18</c:v>
                </c:pt>
                <c:pt idx="7">
                  <c:v>6</c:v>
                </c:pt>
                <c:pt idx="8">
                  <c:v>17</c:v>
                </c:pt>
                <c:pt idx="9">
                  <c:v>14</c:v>
                </c:pt>
                <c:pt idx="10">
                  <c:v>1</c:v>
                </c:pt>
                <c:pt idx="11">
                  <c:v>5</c:v>
                </c:pt>
                <c:pt idx="12">
                  <c:v>18</c:v>
                </c:pt>
                <c:pt idx="13">
                  <c:v>22</c:v>
                </c:pt>
                <c:pt idx="14">
                  <c:v>9</c:v>
                </c:pt>
                <c:pt idx="15">
                  <c:v>13</c:v>
                </c:pt>
                <c:pt idx="16">
                  <c:v>20</c:v>
                </c:pt>
                <c:pt idx="17">
                  <c:v>8</c:v>
                </c:pt>
                <c:pt idx="18">
                  <c:v>10</c:v>
                </c:pt>
                <c:pt idx="19">
                  <c:v>20</c:v>
                </c:pt>
                <c:pt idx="20">
                  <c:v>1</c:v>
                </c:pt>
                <c:pt idx="21">
                  <c:v>8</c:v>
                </c:pt>
                <c:pt idx="22">
                  <c:v>12</c:v>
                </c:pt>
                <c:pt idx="23">
                  <c:v>18</c:v>
                </c:pt>
                <c:pt idx="24">
                  <c:v>1</c:v>
                </c:pt>
                <c:pt idx="25">
                  <c:v>6</c:v>
                </c:pt>
                <c:pt idx="26">
                  <c:v>15</c:v>
                </c:pt>
                <c:pt idx="27">
                  <c:v>12</c:v>
                </c:pt>
                <c:pt idx="28">
                  <c:v>4</c:v>
                </c:pt>
                <c:pt idx="29">
                  <c:v>15</c:v>
                </c:pt>
                <c:pt idx="30">
                  <c:v>19</c:v>
                </c:pt>
                <c:pt idx="31">
                  <c:v>7</c:v>
                </c:pt>
                <c:pt idx="32">
                  <c:v>12</c:v>
                </c:pt>
                <c:pt idx="33">
                  <c:v>18</c:v>
                </c:pt>
              </c:numCache>
            </c:numRef>
          </c:val>
          <c:extLst>
            <c:ext xmlns:c16="http://schemas.microsoft.com/office/drawing/2014/chart" uri="{C3380CC4-5D6E-409C-BE32-E72D297353CC}">
              <c16:uniqueId val="{00000000-C929-CA43-AB70-36E8B6EE4331}"/>
            </c:ext>
          </c:extLst>
        </c:ser>
        <c:ser>
          <c:idx val="1"/>
          <c:order val="1"/>
          <c:tx>
            <c:strRef>
              <c:f>'Question 2 Results'!$D$1</c:f>
              <c:strCache>
                <c:ptCount val="1"/>
                <c:pt idx="0">
                  <c:v>amount</c:v>
                </c:pt>
              </c:strCache>
            </c:strRef>
          </c:tx>
          <c:spPr>
            <a:solidFill>
              <a:schemeClr val="accent2"/>
            </a:solidFill>
            <a:ln>
              <a:noFill/>
            </a:ln>
            <a:effectLst/>
          </c:spPr>
          <c:invertIfNegative val="0"/>
          <c:cat>
            <c:strRef>
              <c:extLst>
                <c:ext xmlns:c15="http://schemas.microsoft.com/office/drawing/2012/chart" uri="{02D57815-91ED-43cb-92C2-25804820EDAC}">
                  <c15:fullRef>
                    <c15:sqref>'Question 2 Results'!$A$2:$B$35</c15:sqref>
                  </c15:fullRef>
                  <c15:levelRef>
                    <c15:sqref>'Question 2 Results'!$B$2:$B$35</c15:sqref>
                  </c15:levelRef>
                </c:ext>
              </c:extLst>
              <c:f>'Question 2 Results'!$B$2:$B$35</c:f>
              <c:strCache>
                <c:ptCount val="34"/>
                <c:pt idx="0">
                  <c:v>Ana Bradley</c:v>
                </c:pt>
                <c:pt idx="1">
                  <c:v>Ana Bradley</c:v>
                </c:pt>
                <c:pt idx="2">
                  <c:v>Ana Bradley</c:v>
                </c:pt>
                <c:pt idx="3">
                  <c:v>Ana Bradley</c:v>
                </c:pt>
                <c:pt idx="4">
                  <c:v>Clara Shaw</c:v>
                </c:pt>
                <c:pt idx="5">
                  <c:v>Clara Shaw</c:v>
                </c:pt>
                <c:pt idx="6">
                  <c:v>Clara Shaw</c:v>
                </c:pt>
                <c:pt idx="7">
                  <c:v>Curtis Irby</c:v>
                </c:pt>
                <c:pt idx="8">
                  <c:v>Curtis Irby</c:v>
                </c:pt>
                <c:pt idx="9">
                  <c:v>Curtis Irby</c:v>
                </c:pt>
                <c:pt idx="10">
                  <c:v>Curtis Irby</c:v>
                </c:pt>
                <c:pt idx="11">
                  <c:v>Eleanor Hunt</c:v>
                </c:pt>
                <c:pt idx="12">
                  <c:v>Eleanor Hunt</c:v>
                </c:pt>
                <c:pt idx="13">
                  <c:v>Eleanor Hunt</c:v>
                </c:pt>
                <c:pt idx="14">
                  <c:v>Karl Seal</c:v>
                </c:pt>
                <c:pt idx="15">
                  <c:v>Karl Seal</c:v>
                </c:pt>
                <c:pt idx="16">
                  <c:v>Karl Seal</c:v>
                </c:pt>
                <c:pt idx="17">
                  <c:v>Marcia Dean</c:v>
                </c:pt>
                <c:pt idx="18">
                  <c:v>Marcia Dean</c:v>
                </c:pt>
                <c:pt idx="19">
                  <c:v>Marcia Dean</c:v>
                </c:pt>
                <c:pt idx="20">
                  <c:v>Marcia Dean</c:v>
                </c:pt>
                <c:pt idx="21">
                  <c:v>Marion Snyder</c:v>
                </c:pt>
                <c:pt idx="22">
                  <c:v>Marion Snyder</c:v>
                </c:pt>
                <c:pt idx="23">
                  <c:v>Marion Snyder</c:v>
                </c:pt>
                <c:pt idx="24">
                  <c:v>Marion Snyder</c:v>
                </c:pt>
                <c:pt idx="25">
                  <c:v>Mike Way</c:v>
                </c:pt>
                <c:pt idx="26">
                  <c:v>Mike Way</c:v>
                </c:pt>
                <c:pt idx="27">
                  <c:v>Mike Way</c:v>
                </c:pt>
                <c:pt idx="28">
                  <c:v>Rhonda Kennedy</c:v>
                </c:pt>
                <c:pt idx="29">
                  <c:v>Rhonda Kennedy</c:v>
                </c:pt>
                <c:pt idx="30">
                  <c:v>Rhonda Kennedy</c:v>
                </c:pt>
                <c:pt idx="31">
                  <c:v>Tommy Collazo</c:v>
                </c:pt>
                <c:pt idx="32">
                  <c:v>Tommy Collazo</c:v>
                </c:pt>
                <c:pt idx="33">
                  <c:v>Tommy Collazo</c:v>
                </c:pt>
              </c:strCache>
            </c:strRef>
          </c:cat>
          <c:val>
            <c:numRef>
              <c:f>'Question 2 Results'!$D$2:$D$35</c:f>
              <c:numCache>
                <c:formatCode>General</c:formatCode>
                <c:ptCount val="34"/>
                <c:pt idx="0">
                  <c:v>19.96</c:v>
                </c:pt>
                <c:pt idx="1">
                  <c:v>71.84</c:v>
                </c:pt>
                <c:pt idx="2">
                  <c:v>72.88</c:v>
                </c:pt>
                <c:pt idx="3">
                  <c:v>2.99</c:v>
                </c:pt>
                <c:pt idx="4">
                  <c:v>22.94</c:v>
                </c:pt>
                <c:pt idx="5">
                  <c:v>72.84</c:v>
                </c:pt>
                <c:pt idx="6">
                  <c:v>93.82</c:v>
                </c:pt>
                <c:pt idx="7">
                  <c:v>22.94</c:v>
                </c:pt>
                <c:pt idx="8">
                  <c:v>86.83</c:v>
                </c:pt>
                <c:pt idx="9">
                  <c:v>54.86</c:v>
                </c:pt>
                <c:pt idx="10">
                  <c:v>2.99</c:v>
                </c:pt>
                <c:pt idx="11">
                  <c:v>22.95</c:v>
                </c:pt>
                <c:pt idx="12">
                  <c:v>87.82</c:v>
                </c:pt>
                <c:pt idx="13">
                  <c:v>100.78</c:v>
                </c:pt>
                <c:pt idx="14">
                  <c:v>41.91</c:v>
                </c:pt>
                <c:pt idx="15">
                  <c:v>76.87</c:v>
                </c:pt>
                <c:pt idx="16">
                  <c:v>89.8</c:v>
                </c:pt>
                <c:pt idx="17">
                  <c:v>37.92</c:v>
                </c:pt>
                <c:pt idx="18">
                  <c:v>53.9</c:v>
                </c:pt>
                <c:pt idx="19">
                  <c:v>73.8</c:v>
                </c:pt>
                <c:pt idx="20">
                  <c:v>0.99</c:v>
                </c:pt>
                <c:pt idx="21">
                  <c:v>44.92</c:v>
                </c:pt>
                <c:pt idx="22">
                  <c:v>58.88</c:v>
                </c:pt>
                <c:pt idx="23">
                  <c:v>85.82</c:v>
                </c:pt>
                <c:pt idx="24">
                  <c:v>4.99</c:v>
                </c:pt>
                <c:pt idx="25">
                  <c:v>35.94</c:v>
                </c:pt>
                <c:pt idx="26">
                  <c:v>64.849999999999994</c:v>
                </c:pt>
                <c:pt idx="27">
                  <c:v>61.88</c:v>
                </c:pt>
                <c:pt idx="28">
                  <c:v>19.96</c:v>
                </c:pt>
                <c:pt idx="29">
                  <c:v>74.849999999999994</c:v>
                </c:pt>
                <c:pt idx="30">
                  <c:v>96.81</c:v>
                </c:pt>
                <c:pt idx="31">
                  <c:v>25.93</c:v>
                </c:pt>
                <c:pt idx="32">
                  <c:v>67.88</c:v>
                </c:pt>
                <c:pt idx="33">
                  <c:v>89.82</c:v>
                </c:pt>
              </c:numCache>
            </c:numRef>
          </c:val>
          <c:extLst>
            <c:ext xmlns:c16="http://schemas.microsoft.com/office/drawing/2014/chart" uri="{C3380CC4-5D6E-409C-BE32-E72D297353CC}">
              <c16:uniqueId val="{00000001-C929-CA43-AB70-36E8B6EE4331}"/>
            </c:ext>
          </c:extLst>
        </c:ser>
        <c:dLbls>
          <c:showLegendKey val="0"/>
          <c:showVal val="0"/>
          <c:showCatName val="0"/>
          <c:showSerName val="0"/>
          <c:showPercent val="0"/>
          <c:showBubbleSize val="0"/>
        </c:dLbls>
        <c:gapWidth val="150"/>
        <c:axId val="2119459312"/>
        <c:axId val="2119411392"/>
      </c:barChart>
      <c:catAx>
        <c:axId val="2119459312"/>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Customer</a:t>
                </a:r>
                <a:r>
                  <a:rPr lang="en-US" sz="1200" b="1" baseline="0"/>
                  <a:t> Name</a:t>
                </a:r>
                <a:endParaRPr lang="en-US" sz="1200" b="1"/>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411392"/>
        <c:crosses val="autoZero"/>
        <c:auto val="1"/>
        <c:lblAlgn val="ctr"/>
        <c:lblOffset val="100"/>
        <c:noMultiLvlLbl val="0"/>
      </c:catAx>
      <c:valAx>
        <c:axId val="211941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Amount</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459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755341" y="1418450"/>
            <a:ext cx="2994159"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100" dirty="0">
                <a:latin typeface="Open Sans"/>
                <a:ea typeface="Open Sans"/>
                <a:cs typeface="Open Sans"/>
                <a:sym typeface="Open Sans"/>
              </a:rPr>
              <a:t>This  visualization compares the rental duration of the movies with the standard quartile ranges of the rental duration of these movies. The vertical axis represents the standard quartile where as the horizontal axis represents the rental duration of movies. The yellow dots represents the standard quartiles which in this case represents a gradient. This gradient indicates that the standard quartile is directly proportional to the rental duration of </a:t>
            </a:r>
            <a:r>
              <a:rPr lang="en-US" sz="1100">
                <a:latin typeface="Open Sans"/>
                <a:ea typeface="Open Sans"/>
                <a:cs typeface="Open Sans"/>
                <a:sym typeface="Open Sans"/>
              </a:rPr>
              <a:t>the movies.</a:t>
            </a:r>
            <a:endParaRPr sz="1100" dirty="0">
              <a:latin typeface="Open Sans"/>
              <a:ea typeface="Open Sans"/>
              <a:cs typeface="Open Sans"/>
              <a:sym typeface="Open Sans"/>
            </a:endParaRPr>
          </a:p>
        </p:txBody>
      </p:sp>
      <p:sp>
        <p:nvSpPr>
          <p:cNvPr id="55" name="Shape 55"/>
          <p:cNvSpPr/>
          <p:nvPr/>
        </p:nvSpPr>
        <p:spPr>
          <a:xfrm>
            <a:off x="354299" y="1429208"/>
            <a:ext cx="5282707"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Shape 56"/>
          <p:cNvSpPr txBox="1">
            <a:spLocks noGrp="1"/>
          </p:cNvSpPr>
          <p:nvPr>
            <p:ph type="title"/>
          </p:nvPr>
        </p:nvSpPr>
        <p:spPr>
          <a:xfrm>
            <a:off x="0" y="0"/>
            <a:ext cx="9144000" cy="1156138"/>
          </a:xfrm>
          <a:prstGeom prst="rect">
            <a:avLst/>
          </a:prstGeom>
          <a:solidFill>
            <a:srgbClr val="073763"/>
          </a:solidFill>
        </p:spPr>
        <p:txBody>
          <a:bodyPr spcFirstLastPara="1" wrap="square" lIns="91425" tIns="91425" rIns="91425" bIns="91425" anchor="ctr" anchorCtr="0">
            <a:noAutofit/>
          </a:bodyPr>
          <a:lstStyle/>
          <a:p>
            <a:r>
              <a:rPr lang="en-US" sz="1600" b="1" u="sng" dirty="0">
                <a:solidFill>
                  <a:schemeClr val="bg1"/>
                </a:solidFill>
              </a:rPr>
              <a:t>Question No. 1:</a:t>
            </a:r>
            <a:r>
              <a:rPr lang="en-US" sz="1400" b="1" u="sng" dirty="0">
                <a:solidFill>
                  <a:schemeClr val="bg1"/>
                </a:solidFill>
              </a:rPr>
              <a:t> </a:t>
            </a:r>
            <a:r>
              <a:rPr lang="en-US" sz="1400" dirty="0">
                <a:solidFill>
                  <a:schemeClr val="bg1"/>
                </a:solidFill>
              </a:rPr>
              <a:t>We need to know how the length of rental duration of these family-friendly movies compares to the duration that all movies are rented for. </a:t>
            </a:r>
            <a:r>
              <a:rPr lang="en-US" sz="1400" b="1" dirty="0">
                <a:solidFill>
                  <a:schemeClr val="bg1"/>
                </a:solidFill>
              </a:rPr>
              <a:t>Provide a table with the movie titles and divide them into 4 levels (</a:t>
            </a:r>
            <a:r>
              <a:rPr lang="en-US" sz="1400" b="1" dirty="0" err="1">
                <a:solidFill>
                  <a:schemeClr val="bg1"/>
                </a:solidFill>
              </a:rPr>
              <a:t>first_quarter</a:t>
            </a:r>
            <a:r>
              <a:rPr lang="en-US" sz="1400" b="1" dirty="0">
                <a:solidFill>
                  <a:schemeClr val="bg1"/>
                </a:solidFill>
              </a:rPr>
              <a:t>, </a:t>
            </a:r>
            <a:r>
              <a:rPr lang="en-US" sz="1400" b="1" dirty="0" err="1">
                <a:solidFill>
                  <a:schemeClr val="bg1"/>
                </a:solidFill>
              </a:rPr>
              <a:t>second_quarter</a:t>
            </a:r>
            <a:r>
              <a:rPr lang="en-US" sz="1400" b="1" dirty="0">
                <a:solidFill>
                  <a:schemeClr val="bg1"/>
                </a:solidFill>
              </a:rPr>
              <a:t>, </a:t>
            </a:r>
            <a:r>
              <a:rPr lang="en-US" sz="1400" b="1" dirty="0" err="1">
                <a:solidFill>
                  <a:schemeClr val="bg1"/>
                </a:solidFill>
              </a:rPr>
              <a:t>third_quarter</a:t>
            </a:r>
            <a:r>
              <a:rPr lang="en-US" sz="1400" b="1" dirty="0">
                <a:solidFill>
                  <a:schemeClr val="bg1"/>
                </a:solidFill>
              </a:rPr>
              <a:t>, and </a:t>
            </a:r>
            <a:r>
              <a:rPr lang="en-US" sz="1400" b="1" dirty="0" err="1">
                <a:solidFill>
                  <a:schemeClr val="bg1"/>
                </a:solidFill>
              </a:rPr>
              <a:t>final_quarter</a:t>
            </a:r>
            <a:r>
              <a:rPr lang="en-US" sz="1400" b="1" dirty="0">
                <a:solidFill>
                  <a:schemeClr val="bg1"/>
                </a:solidFill>
              </a:rPr>
              <a:t>) based on the quartiles (25%, 50% 75%) of the rental duration for movies across all categories?</a:t>
            </a:r>
            <a:endParaRPr sz="1400" dirty="0">
              <a:solidFill>
                <a:schemeClr val="bg1"/>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17C4DBFE-7375-A44D-8C82-4F15309B7FEB}"/>
              </a:ext>
            </a:extLst>
          </p:cNvPr>
          <p:cNvGraphicFramePr>
            <a:graphicFrameLocks/>
          </p:cNvGraphicFramePr>
          <p:nvPr>
            <p:extLst>
              <p:ext uri="{D42A27DB-BD31-4B8C-83A1-F6EECF244321}">
                <p14:modId xmlns:p14="http://schemas.microsoft.com/office/powerpoint/2010/main" val="1212204868"/>
              </p:ext>
            </p:extLst>
          </p:nvPr>
        </p:nvGraphicFramePr>
        <p:xfrm>
          <a:off x="394500" y="1429208"/>
          <a:ext cx="5242506"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755341" y="1429208"/>
            <a:ext cx="289734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100" dirty="0">
                <a:latin typeface="Open Sans"/>
                <a:ea typeface="Open Sans"/>
                <a:cs typeface="Open Sans"/>
                <a:sym typeface="Open Sans"/>
              </a:rPr>
              <a:t>This visualization compares </a:t>
            </a:r>
            <a:r>
              <a:rPr lang="en-US" sz="1100" dirty="0">
                <a:solidFill>
                  <a:schemeClr val="bg2"/>
                </a:solidFill>
              </a:rPr>
              <a:t>corresponding count of movies within each combination of film category for each corresponding rental duration category. </a:t>
            </a:r>
            <a:endParaRPr sz="1100" dirty="0">
              <a:solidFill>
                <a:schemeClr val="bg2"/>
              </a:solidFill>
              <a:latin typeface="Open Sans"/>
              <a:ea typeface="Open Sans"/>
              <a:cs typeface="Open Sans"/>
              <a:sym typeface="Open Sans"/>
            </a:endParaRPr>
          </a:p>
        </p:txBody>
      </p:sp>
      <p:sp>
        <p:nvSpPr>
          <p:cNvPr id="62" name="Shape 62"/>
          <p:cNvSpPr/>
          <p:nvPr/>
        </p:nvSpPr>
        <p:spPr>
          <a:xfrm>
            <a:off x="354300" y="1418450"/>
            <a:ext cx="5293465" cy="31965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Shape 63"/>
          <p:cNvSpPr txBox="1">
            <a:spLocks noGrp="1"/>
          </p:cNvSpPr>
          <p:nvPr>
            <p:ph type="title"/>
          </p:nvPr>
        </p:nvSpPr>
        <p:spPr>
          <a:xfrm>
            <a:off x="0" y="0"/>
            <a:ext cx="9144000" cy="1040524"/>
          </a:xfrm>
          <a:prstGeom prst="rect">
            <a:avLst/>
          </a:prstGeom>
          <a:solidFill>
            <a:srgbClr val="073763"/>
          </a:solidFill>
        </p:spPr>
        <p:txBody>
          <a:bodyPr spcFirstLastPara="1" wrap="square" lIns="91425" tIns="91425" rIns="91425" bIns="91425" anchor="ctr" anchorCtr="0">
            <a:noAutofit/>
          </a:bodyPr>
          <a:lstStyle/>
          <a:p>
            <a:pPr fontAlgn="base"/>
            <a:r>
              <a:rPr lang="en-US" sz="1600" b="1" u="sng" dirty="0">
                <a:solidFill>
                  <a:schemeClr val="bg1"/>
                </a:solidFill>
              </a:rPr>
              <a:t>Question No. 2:</a:t>
            </a:r>
            <a:r>
              <a:rPr lang="en-US" sz="1400" b="1" u="sng" dirty="0">
                <a:solidFill>
                  <a:schemeClr val="bg1"/>
                </a:solidFill>
              </a:rPr>
              <a:t> </a:t>
            </a:r>
            <a:r>
              <a:rPr lang="en-US" sz="1400" dirty="0">
                <a:solidFill>
                  <a:schemeClr val="bg1"/>
                </a:solidFill>
              </a:rPr>
              <a:t>Provide a table with the family-friendly film category, each of the quartiles, and the corresponding count of movies within each combination of film category for each corresponding rental duration category. The resulting table should have three columns: Category,  Rental length category and Count.</a:t>
            </a:r>
          </a:p>
        </p:txBody>
      </p:sp>
      <p:graphicFrame>
        <p:nvGraphicFramePr>
          <p:cNvPr id="5" name="Chart 4">
            <a:extLst>
              <a:ext uri="{FF2B5EF4-FFF2-40B4-BE49-F238E27FC236}">
                <a16:creationId xmlns:a16="http://schemas.microsoft.com/office/drawing/2014/main" id="{FBAFA038-F7B2-5F47-B949-E7FDADC6F834}"/>
              </a:ext>
            </a:extLst>
          </p:cNvPr>
          <p:cNvGraphicFramePr>
            <a:graphicFrameLocks/>
          </p:cNvGraphicFramePr>
          <p:nvPr>
            <p:extLst>
              <p:ext uri="{D42A27DB-BD31-4B8C-83A1-F6EECF244321}">
                <p14:modId xmlns:p14="http://schemas.microsoft.com/office/powerpoint/2010/main" val="3332370639"/>
              </p:ext>
            </p:extLst>
          </p:nvPr>
        </p:nvGraphicFramePr>
        <p:xfrm>
          <a:off x="354301" y="1418450"/>
          <a:ext cx="5293464" cy="3196580"/>
        </p:xfrm>
        <a:graphic>
          <a:graphicData uri="http://schemas.openxmlformats.org/drawingml/2006/chart">
            <c:chart xmlns:c="http://schemas.openxmlformats.org/drawingml/2006/chart" xmlns:r="http://schemas.openxmlformats.org/officeDocument/2006/relationships" r:id="rId3"/>
          </a:graphicData>
        </a:graphic>
      </p:graphicFrame>
      <p:sp>
        <p:nvSpPr>
          <p:cNvPr id="6" name="Shape 61">
            <a:extLst>
              <a:ext uri="{FF2B5EF4-FFF2-40B4-BE49-F238E27FC236}">
                <a16:creationId xmlns:a16="http://schemas.microsoft.com/office/drawing/2014/main" id="{09781AB2-56CD-9F40-AC07-CFE16508B977}"/>
              </a:ext>
            </a:extLst>
          </p:cNvPr>
          <p:cNvSpPr txBox="1">
            <a:spLocks/>
          </p:cNvSpPr>
          <p:nvPr/>
        </p:nvSpPr>
        <p:spPr>
          <a:xfrm>
            <a:off x="5755341" y="1418449"/>
            <a:ext cx="2897340" cy="319658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lvl="0" indent="0">
              <a:spcAft>
                <a:spcPts val="1600"/>
              </a:spcAft>
              <a:buNone/>
            </a:pPr>
            <a:r>
              <a:rPr lang="en-US" sz="1100" dirty="0">
                <a:latin typeface="Open Sans"/>
                <a:ea typeface="Open Sans"/>
                <a:cs typeface="Open Sans"/>
                <a:sym typeface="Open Sans"/>
              </a:rPr>
              <a:t>This visualization compares the corresponding count of movies within each combination of film category for each corresponding rental duration category with family-friendly film category. The vertical axis has the count which refers to the corresponding count of movies within each combination of film category for each corresponding rental duration category while the horizontal axis has the family-friendly film category. The black bar shows the count for each individual family-friendly film which is further divided by rental length category based on each of the quartiles.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830644" y="1418450"/>
            <a:ext cx="2918855"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sz="1100" dirty="0">
                <a:latin typeface="Open Sans"/>
                <a:ea typeface="Open Sans"/>
                <a:cs typeface="Open Sans"/>
                <a:sym typeface="Open Sans"/>
              </a:rPr>
              <a:t>This visualization compares the count of rental orders during the month for all the years. The horizontal axis represents rental month and year where as vertical axis represents count of rental orders. The yellow bar compares the count of rental orders for store 1 and store 2.</a:t>
            </a:r>
            <a:endParaRPr sz="1100" dirty="0">
              <a:latin typeface="Open Sans"/>
              <a:ea typeface="Open Sans"/>
              <a:cs typeface="Open Sans"/>
              <a:sym typeface="Open Sans"/>
            </a:endParaRPr>
          </a:p>
        </p:txBody>
      </p:sp>
      <p:sp>
        <p:nvSpPr>
          <p:cNvPr id="69" name="Shape 69"/>
          <p:cNvSpPr/>
          <p:nvPr/>
        </p:nvSpPr>
        <p:spPr>
          <a:xfrm>
            <a:off x="354299" y="1418450"/>
            <a:ext cx="5347253"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Shape 70"/>
          <p:cNvSpPr txBox="1">
            <a:spLocks noGrp="1"/>
          </p:cNvSpPr>
          <p:nvPr>
            <p:ph type="title"/>
          </p:nvPr>
        </p:nvSpPr>
        <p:spPr>
          <a:xfrm>
            <a:off x="0" y="-1"/>
            <a:ext cx="9144000" cy="1240222"/>
          </a:xfrm>
          <a:prstGeom prst="rect">
            <a:avLst/>
          </a:prstGeom>
          <a:solidFill>
            <a:srgbClr val="073763"/>
          </a:solidFill>
        </p:spPr>
        <p:txBody>
          <a:bodyPr spcFirstLastPara="1" wrap="square" lIns="91425" tIns="91425" rIns="91425" bIns="91425" anchor="ctr" anchorCtr="0">
            <a:noAutofit/>
          </a:bodyPr>
          <a:lstStyle/>
          <a:p>
            <a:r>
              <a:rPr lang="en-US" sz="1600" b="1" u="sng" dirty="0">
                <a:solidFill>
                  <a:schemeClr val="bg1"/>
                </a:solidFill>
              </a:rPr>
              <a:t>Question No. 3:</a:t>
            </a:r>
            <a:r>
              <a:rPr lang="en" sz="1400" dirty="0">
                <a:solidFill>
                  <a:schemeClr val="bg1"/>
                </a:solidFill>
                <a:latin typeface="Open Sans"/>
                <a:ea typeface="Open Sans"/>
                <a:cs typeface="Open Sans"/>
                <a:sym typeface="Open Sans"/>
              </a:rPr>
              <a:t>  </a:t>
            </a:r>
            <a:r>
              <a:rPr lang="en-US" sz="1400" dirty="0">
                <a:solidFill>
                  <a:schemeClr val="bg1"/>
                </a:solidFill>
              </a:rPr>
              <a:t>We want to find out how the two stores compare in their count of rental orders during every month for all the years we have data for. </a:t>
            </a:r>
            <a:r>
              <a:rPr lang="en-US" sz="1400" b="1" dirty="0">
                <a:solidFill>
                  <a:schemeClr val="bg1"/>
                </a:solidFill>
              </a:rPr>
              <a:t>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a:t>
            </a:r>
            <a:endParaRPr sz="1400" dirty="0">
              <a:solidFill>
                <a:schemeClr val="bg1"/>
              </a:solidFill>
              <a:latin typeface="Open Sans"/>
              <a:ea typeface="Open Sans"/>
              <a:cs typeface="Open Sans"/>
              <a:sym typeface="Open Sans"/>
            </a:endParaRPr>
          </a:p>
        </p:txBody>
      </p:sp>
      <p:graphicFrame>
        <p:nvGraphicFramePr>
          <p:cNvPr id="6" name="Chart 5">
            <a:extLst>
              <a:ext uri="{FF2B5EF4-FFF2-40B4-BE49-F238E27FC236}">
                <a16:creationId xmlns:a16="http://schemas.microsoft.com/office/drawing/2014/main" id="{C202D091-E877-AA4C-A6DA-36B0EA8763E0}"/>
              </a:ext>
            </a:extLst>
          </p:cNvPr>
          <p:cNvGraphicFramePr>
            <a:graphicFrameLocks/>
          </p:cNvGraphicFramePr>
          <p:nvPr>
            <p:extLst>
              <p:ext uri="{D42A27DB-BD31-4B8C-83A1-F6EECF244321}">
                <p14:modId xmlns:p14="http://schemas.microsoft.com/office/powerpoint/2010/main" val="166180863"/>
              </p:ext>
            </p:extLst>
          </p:nvPr>
        </p:nvGraphicFramePr>
        <p:xfrm>
          <a:off x="354300" y="1418450"/>
          <a:ext cx="5347252"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801710" y="1418450"/>
            <a:ext cx="2947789"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sz="1100" dirty="0">
                <a:latin typeface="Open Sans"/>
                <a:ea typeface="Open Sans"/>
                <a:cs typeface="Open Sans"/>
                <a:sym typeface="Open Sans"/>
              </a:rPr>
              <a:t>This visualization shows the name of top 10 customers and the amount of their monthly payments for 2007. The yellow lines show the payments a customer made in a certain month where as the black line demonstrates the amount they have paid in that month.</a:t>
            </a:r>
            <a:endParaRPr sz="1100" dirty="0">
              <a:latin typeface="Open Sans"/>
              <a:ea typeface="Open Sans"/>
              <a:cs typeface="Open Sans"/>
              <a:sym typeface="Open Sans"/>
            </a:endParaRPr>
          </a:p>
        </p:txBody>
      </p:sp>
      <p:sp>
        <p:nvSpPr>
          <p:cNvPr id="76" name="Shape 76"/>
          <p:cNvSpPr/>
          <p:nvPr/>
        </p:nvSpPr>
        <p:spPr>
          <a:xfrm>
            <a:off x="343790" y="1418450"/>
            <a:ext cx="5310776"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Shape 77"/>
          <p:cNvSpPr txBox="1">
            <a:spLocks noGrp="1"/>
          </p:cNvSpPr>
          <p:nvPr>
            <p:ph type="title"/>
          </p:nvPr>
        </p:nvSpPr>
        <p:spPr>
          <a:xfrm>
            <a:off x="0" y="0"/>
            <a:ext cx="9144000" cy="1177160"/>
          </a:xfrm>
          <a:prstGeom prst="rect">
            <a:avLst/>
          </a:prstGeom>
          <a:solidFill>
            <a:srgbClr val="073763"/>
          </a:solidFill>
        </p:spPr>
        <p:txBody>
          <a:bodyPr spcFirstLastPara="1" wrap="square" lIns="91425" tIns="91425" rIns="91425" bIns="91425" anchor="ctr" anchorCtr="0">
            <a:noAutofit/>
          </a:bodyPr>
          <a:lstStyle/>
          <a:p>
            <a:r>
              <a:rPr lang="en-US" sz="1600" b="1" u="sng" dirty="0">
                <a:solidFill>
                  <a:schemeClr val="bg1"/>
                </a:solidFill>
              </a:rPr>
              <a:t>Question No. 4:</a:t>
            </a:r>
            <a:r>
              <a:rPr lang="en-US" sz="1400" dirty="0">
                <a:solidFill>
                  <a:schemeClr val="bg1"/>
                </a:solidFill>
              </a:rPr>
              <a:t> We would like to know who were our top 10 paying customers, how many payments they made on a monthly basis during 2007, and what was the amount of the monthly payments. </a:t>
            </a:r>
            <a:r>
              <a:rPr lang="en-US" sz="1400" b="1" dirty="0">
                <a:solidFill>
                  <a:schemeClr val="bg1"/>
                </a:solidFill>
              </a:rPr>
              <a:t>Write a query to capture the customer name, month and year of payment, and total payment amount for each month by these top 10 paying customers?</a:t>
            </a:r>
            <a:endParaRPr sz="1400" dirty="0">
              <a:solidFill>
                <a:schemeClr val="bg1"/>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C7EA6323-A588-254C-BDCC-40F782E68D34}"/>
              </a:ext>
            </a:extLst>
          </p:cNvPr>
          <p:cNvGraphicFramePr>
            <a:graphicFrameLocks/>
          </p:cNvGraphicFramePr>
          <p:nvPr>
            <p:extLst>
              <p:ext uri="{D42A27DB-BD31-4B8C-83A1-F6EECF244321}">
                <p14:modId xmlns:p14="http://schemas.microsoft.com/office/powerpoint/2010/main" val="576693430"/>
              </p:ext>
            </p:extLst>
          </p:nvPr>
        </p:nvGraphicFramePr>
        <p:xfrm>
          <a:off x="343789" y="1418450"/>
          <a:ext cx="5310775"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458</Words>
  <Application>Microsoft Macintosh PowerPoint</Application>
  <PresentationFormat>On-screen Show (16:9)</PresentationFormat>
  <Paragraphs>21</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Question No. 1: We need to know how the length of rental duration of these family-friendly movies compares to the duration that all movies are rented for. Provide a table with the movie titles and divide them into 4 levels (first_quarter, second_quarter, third_quarter, and final_quarter) based on the quartiles (25%, 50% 75%) of the rental duration for movies across all categories?</vt:lpstr>
      <vt:lpstr>Question No. 2: Provide a table with the family-friendly film category, each of the quartiles, and the corresponding count of movies within each combination of film category for each corresponding rental duration category. The resulting table should have three columns: Category,  Rental length category and Count.</vt:lpstr>
      <vt:lpstr>Question No. 3:  We want to find out how the two stores compare in their count of rental orders during every month for all the years we have data for. 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vt:lpstr>
      <vt:lpstr>Question No. 4: We would like to know who were our top 10 paying customers, how many payments they made on a monthly basis during 2007, and what was the amount of the monthly payments. Write a query to capture the customer name, month and year of payment, and total payment amount for each month by these top 10 paying customers?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Microsoft Office User</cp:lastModifiedBy>
  <cp:revision>8</cp:revision>
  <dcterms:modified xsi:type="dcterms:W3CDTF">2018-11-21T08:50:59Z</dcterms:modified>
</cp:coreProperties>
</file>