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7ab396a47_2_138:notes"/>
          <p:cNvSpPr txBox="1"/>
          <p:nvPr>
            <p:ph idx="1" type="body"/>
          </p:nvPr>
        </p:nvSpPr>
        <p:spPr>
          <a:xfrm>
            <a:off x="324853" y="4400550"/>
            <a:ext cx="6208294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37ab396a47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39a9a03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39a9a03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39a9a03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39a9a03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39a9a03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39a9a03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39a9a03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39a9a03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39a9a03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39a9a03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39a9a031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39a9a031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7ab396a47_2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37ab396a47_2_356:notes"/>
          <p:cNvSpPr txBox="1"/>
          <p:nvPr>
            <p:ph idx="1" type="body"/>
          </p:nvPr>
        </p:nvSpPr>
        <p:spPr>
          <a:xfrm>
            <a:off x="324853" y="4400550"/>
            <a:ext cx="6208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137ab396a47_2_3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7ab396a47_2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37ab396a47_2_158:notes"/>
          <p:cNvSpPr txBox="1"/>
          <p:nvPr>
            <p:ph idx="1" type="body"/>
          </p:nvPr>
        </p:nvSpPr>
        <p:spPr>
          <a:xfrm>
            <a:off x="324853" y="4400550"/>
            <a:ext cx="6208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37ab396a47_2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432e33b3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0432e33b30_0_6:notes"/>
          <p:cNvSpPr txBox="1"/>
          <p:nvPr>
            <p:ph idx="1" type="body"/>
          </p:nvPr>
        </p:nvSpPr>
        <p:spPr>
          <a:xfrm>
            <a:off x="324853" y="4400550"/>
            <a:ext cx="6208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0432e33b3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1e708788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81e7087885_0_8:notes"/>
          <p:cNvSpPr txBox="1"/>
          <p:nvPr>
            <p:ph idx="1" type="body"/>
          </p:nvPr>
        </p:nvSpPr>
        <p:spPr>
          <a:xfrm>
            <a:off x="324853" y="4400550"/>
            <a:ext cx="6208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81e7087885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39a9a03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39a9a03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39a9a03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39a9a03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39a9a03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039a9a03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39a9a03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039a9a03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1e7087885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81e7087885_0_27:notes"/>
          <p:cNvSpPr txBox="1"/>
          <p:nvPr>
            <p:ph idx="1" type="body"/>
          </p:nvPr>
        </p:nvSpPr>
        <p:spPr>
          <a:xfrm>
            <a:off x="324853" y="4400550"/>
            <a:ext cx="6208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181e7087885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 showMasterSp="0">
  <p:cSld name="Titelfolie 01">
    <p:bg>
      <p:bgPr>
        <a:solidFill>
          <a:schemeClr val="accen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rot="4487256">
            <a:off x="612046" y="710488"/>
            <a:ext cx="4318972" cy="3723769"/>
          </a:xfrm>
          <a:prstGeom prst="hexagon">
            <a:avLst>
              <a:gd fmla="val 29063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1216057" y="1813340"/>
            <a:ext cx="577627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216057" y="2900509"/>
            <a:ext cx="577627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1785" y="325114"/>
            <a:ext cx="1301194" cy="232492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 rot="5400000">
            <a:off x="7894940" y="3844343"/>
            <a:ext cx="1189028" cy="150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 rot="2676889">
            <a:off x="3361090" y="2880521"/>
            <a:ext cx="27000" cy="2654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84838" y="1391524"/>
            <a:ext cx="8574324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2" showMasterSp="0">
  <p:cSld name="Titelfolie 0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>
            <p:ph idx="2" type="pic"/>
          </p:nvPr>
        </p:nvSpPr>
        <p:spPr>
          <a:xfrm>
            <a:off x="1448469" y="546023"/>
            <a:ext cx="4158620" cy="4167634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251520" y="1467092"/>
            <a:ext cx="577627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1785" y="325114"/>
            <a:ext cx="1301194" cy="232492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 rot="5400000">
            <a:off x="7894940" y="3844343"/>
            <a:ext cx="1189028" cy="150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251520" y="2635740"/>
            <a:ext cx="577627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3" type="body"/>
          </p:nvPr>
        </p:nvSpPr>
        <p:spPr>
          <a:xfrm rot="2676889">
            <a:off x="1814414" y="2065240"/>
            <a:ext cx="27000" cy="360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"/>
              <a:buNone/>
              <a:defRPr sz="2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Text und Bild 01">
  <p:cSld name="Titel, Text und Bild 0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84838" y="1391524"/>
            <a:ext cx="5317265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/>
          <p:nvPr>
            <p:ph idx="2" type="pic"/>
          </p:nvPr>
        </p:nvSpPr>
        <p:spPr>
          <a:xfrm>
            <a:off x="5880497" y="1391523"/>
            <a:ext cx="3263503" cy="2908418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Text und Bild 02">
  <p:cSld name="Titel, Text und Bild 0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284839" y="1391524"/>
            <a:ext cx="3925025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0"/>
          <p:cNvSpPr/>
          <p:nvPr>
            <p:ph idx="2" type="pic"/>
          </p:nvPr>
        </p:nvSpPr>
        <p:spPr>
          <a:xfrm>
            <a:off x="4488257" y="1391523"/>
            <a:ext cx="4655743" cy="290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3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84838" y="1391524"/>
            <a:ext cx="4147965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711197" y="1391524"/>
            <a:ext cx="4147965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21"/>
          <p:cNvSpPr txBox="1"/>
          <p:nvPr>
            <p:ph idx="3" type="body"/>
          </p:nvPr>
        </p:nvSpPr>
        <p:spPr>
          <a:xfrm>
            <a:off x="284838" y="4357694"/>
            <a:ext cx="532598" cy="80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4pPr>
            <a:lvl5pPr indent="-2603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 sz="5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3" showMasterSp="0">
  <p:cSld name="Titelfolie 03">
    <p:bg>
      <p:bgPr>
        <a:solidFill>
          <a:schemeClr val="accent4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>
            <p:ph idx="2" type="pic"/>
          </p:nvPr>
        </p:nvSpPr>
        <p:spPr>
          <a:xfrm>
            <a:off x="2447873" y="487312"/>
            <a:ext cx="4158620" cy="416763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2"/>
          <p:cNvSpPr txBox="1"/>
          <p:nvPr>
            <p:ph type="ctrTitle"/>
          </p:nvPr>
        </p:nvSpPr>
        <p:spPr>
          <a:xfrm>
            <a:off x="1216057" y="1813340"/>
            <a:ext cx="577627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1216057" y="2900509"/>
            <a:ext cx="577627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1785" y="325114"/>
            <a:ext cx="1301194" cy="232492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 rot="5400000">
            <a:off x="7894940" y="3844343"/>
            <a:ext cx="1189028" cy="150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>
            <p:ph idx="3" type="body"/>
          </p:nvPr>
        </p:nvSpPr>
        <p:spPr>
          <a:xfrm rot="2676889">
            <a:off x="3361090" y="2880521"/>
            <a:ext cx="27000" cy="26549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3"/>
              </a:buClr>
              <a:buSzPts val="200"/>
              <a:buNone/>
              <a:defRPr sz="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4" showMasterSp="0">
  <p:cSld name="Titelfolie 04"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>
            <p:ph idx="2" type="pic"/>
          </p:nvPr>
        </p:nvSpPr>
        <p:spPr>
          <a:xfrm>
            <a:off x="2762250" y="763191"/>
            <a:ext cx="3619500" cy="36206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3" name="Google Shape;123;p23"/>
          <p:cNvSpPr txBox="1"/>
          <p:nvPr>
            <p:ph type="ctrTitle"/>
          </p:nvPr>
        </p:nvSpPr>
        <p:spPr>
          <a:xfrm>
            <a:off x="1216057" y="1813340"/>
            <a:ext cx="577627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1216057" y="2900509"/>
            <a:ext cx="577627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1785" y="325114"/>
            <a:ext cx="1301194" cy="232492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 rot="5400000">
            <a:off x="7894940" y="3844343"/>
            <a:ext cx="1189028" cy="150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/>
          <p:nvPr>
            <p:ph idx="3" type="body"/>
          </p:nvPr>
        </p:nvSpPr>
        <p:spPr>
          <a:xfrm rot="2676889">
            <a:off x="3361090" y="2880521"/>
            <a:ext cx="27000" cy="2654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3"/>
              </a:buClr>
              <a:buSzPts val="200"/>
              <a:buNone/>
              <a:defRPr sz="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01">
  <p:cSld name="Kapiteltrenner 01"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0" y="4366033"/>
            <a:ext cx="9144000" cy="777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 rot="5400000">
            <a:off x="2271853" y="725867"/>
            <a:ext cx="3996872" cy="344557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536972" y="2275532"/>
            <a:ext cx="8070056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 rot="-8123111">
            <a:off x="4481111" y="-432694"/>
            <a:ext cx="27000" cy="29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85" y="4607030"/>
            <a:ext cx="1755652" cy="21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02">
  <p:cSld name="Kapiteltrenner 02">
    <p:bg>
      <p:bgPr>
        <a:solidFill>
          <a:schemeClr val="accent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4366033"/>
            <a:ext cx="9144000" cy="7774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 rot="4487256">
            <a:off x="2357717" y="710487"/>
            <a:ext cx="4318972" cy="3723769"/>
          </a:xfrm>
          <a:prstGeom prst="hexagon">
            <a:avLst>
              <a:gd fmla="val 29063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536972" y="2275532"/>
            <a:ext cx="8070056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 rot="-8123111">
            <a:off x="4481111" y="-432694"/>
            <a:ext cx="27000" cy="29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85" y="4607030"/>
            <a:ext cx="1755652" cy="21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03">
  <p:cSld name="Kapiteltrenner 03">
    <p:bg>
      <p:bgPr>
        <a:solidFill>
          <a:schemeClr val="accent4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547649" y="773778"/>
            <a:ext cx="3611813" cy="359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 rot="-8123111">
            <a:off x="2140109" y="-380625"/>
            <a:ext cx="27000" cy="257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1239389" y="2275532"/>
            <a:ext cx="6665222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04">
  <p:cSld name="Kapiteltrenner 04">
    <p:bg>
      <p:bgPr>
        <a:solidFill>
          <a:schemeClr val="accent5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0" y="4366033"/>
            <a:ext cx="9144000" cy="7774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4429135" y="773778"/>
            <a:ext cx="3611813" cy="359225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239389" y="2275532"/>
            <a:ext cx="6665222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 rot="2676889">
            <a:off x="5361835" y="2544665"/>
            <a:ext cx="27000" cy="3047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"/>
              <a:buNone/>
              <a:defRPr sz="2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85" y="4607030"/>
            <a:ext cx="1755652" cy="21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05">
  <p:cSld name="Kapiteltrenner 0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0" y="4379614"/>
            <a:ext cx="9144000" cy="763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1" type="body"/>
          </p:nvPr>
        </p:nvSpPr>
        <p:spPr>
          <a:xfrm rot="2676889">
            <a:off x="2946781" y="2065240"/>
            <a:ext cx="27000" cy="360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"/>
              <a:buNone/>
              <a:defRPr sz="2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8"/>
          <p:cNvSpPr/>
          <p:nvPr>
            <p:ph idx="3" type="body"/>
          </p:nvPr>
        </p:nvSpPr>
        <p:spPr>
          <a:xfrm rot="5400000">
            <a:off x="4674507" y="773778"/>
            <a:ext cx="3611813" cy="359225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00"/>
              <a:buNone/>
              <a:defRPr sz="100">
                <a:solidFill>
                  <a:schemeClr val="accent4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4" type="body"/>
          </p:nvPr>
        </p:nvSpPr>
        <p:spPr>
          <a:xfrm>
            <a:off x="1239389" y="2275532"/>
            <a:ext cx="6665222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4" name="Google Shape;174;p28"/>
          <p:cNvSpPr/>
          <p:nvPr>
            <p:ph idx="5" type="body"/>
          </p:nvPr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6" type="body"/>
          </p:nvPr>
        </p:nvSpPr>
        <p:spPr>
          <a:xfrm>
            <a:off x="225816" y="4566383"/>
            <a:ext cx="1863425" cy="29965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15297" l="2349" r="3342" t="12403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ntergrundbild mit Text">
  <p:cSld name="Hintergrundbild mit 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0" y="4553616"/>
            <a:ext cx="9144000" cy="5898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543727" y="773778"/>
            <a:ext cx="3611813" cy="359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3" type="body"/>
          </p:nvPr>
        </p:nvSpPr>
        <p:spPr>
          <a:xfrm rot="-8123111">
            <a:off x="3327887" y="-380625"/>
            <a:ext cx="27000" cy="257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4" type="body"/>
          </p:nvPr>
        </p:nvSpPr>
        <p:spPr>
          <a:xfrm>
            <a:off x="1239389" y="2102408"/>
            <a:ext cx="2508746" cy="692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>
            <p:ph idx="5" type="body"/>
          </p:nvPr>
        </p:nvSpPr>
        <p:spPr>
          <a:xfrm>
            <a:off x="8109756" y="4626834"/>
            <a:ext cx="516665" cy="516665"/>
          </a:xfrm>
          <a:prstGeom prst="parallelogram">
            <a:avLst>
              <a:gd fmla="val 980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6" type="body"/>
          </p:nvPr>
        </p:nvSpPr>
        <p:spPr>
          <a:xfrm>
            <a:off x="223597" y="4570685"/>
            <a:ext cx="1863425" cy="29965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15297" l="2349" r="3342" t="12403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838" y="461479"/>
            <a:ext cx="85743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838" y="1391524"/>
            <a:ext cx="8574324" cy="29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381837" y="4716097"/>
            <a:ext cx="436419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381838" y="4600680"/>
            <a:ext cx="4364194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64575" y="4716097"/>
            <a:ext cx="38224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108697" y="4625777"/>
            <a:ext cx="517724" cy="517724"/>
          </a:xfrm>
          <a:prstGeom prst="parallelogram">
            <a:avLst>
              <a:gd fmla="val 9836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rPr b="0" i="0" lang="en-GB" sz="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8885" y="4607030"/>
            <a:ext cx="1755652" cy="2148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ctrTitle"/>
          </p:nvPr>
        </p:nvSpPr>
        <p:spPr>
          <a:xfrm>
            <a:off x="1047413" y="1859456"/>
            <a:ext cx="5945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GB"/>
              <a:t>Urban Technology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GB"/>
              <a:t> - </a:t>
            </a:r>
            <a:r>
              <a:rPr lang="en-GB" sz="1700"/>
              <a:t>(Analysis of Mass shooting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GB" sz="1700"/>
              <a:t>     in US)</a:t>
            </a:r>
            <a:endParaRPr sz="1700"/>
          </a:p>
        </p:txBody>
      </p:sp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1216332" y="3181209"/>
            <a:ext cx="5776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02.02.2023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Hasan Anwar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2" type="body"/>
          </p:nvPr>
        </p:nvSpPr>
        <p:spPr>
          <a:xfrm rot="2676889">
            <a:off x="3361090" y="2880521"/>
            <a:ext cx="27000" cy="2654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5950"/>
            <a:ext cx="8839202" cy="326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284838" y="461479"/>
            <a:ext cx="85743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6: </a:t>
            </a:r>
            <a:r>
              <a:rPr lang="en-GB" sz="1200"/>
              <a:t>In a general examination, was the site of the shooting episode established to be open or closed at the time of the incident / Ratio of Fatalities vs Injured?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9" name="Google Shape;269;p40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 rotWithShape="1">
          <a:blip r:embed="rId3">
            <a:alphaModFix/>
          </a:blip>
          <a:srcRect b="15693" l="24940" r="19402" t="43702"/>
          <a:stretch/>
        </p:blipFill>
        <p:spPr>
          <a:xfrm>
            <a:off x="1375400" y="1355625"/>
            <a:ext cx="6201175" cy="28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338" y="233725"/>
            <a:ext cx="54387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284838" y="461479"/>
            <a:ext cx="85743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7: </a:t>
            </a:r>
            <a:r>
              <a:rPr lang="en-GB" sz="1200"/>
              <a:t>Top causes of shooting / Mental Health issues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2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987" y="1291263"/>
            <a:ext cx="3726027" cy="222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727" y="1291279"/>
            <a:ext cx="2279873" cy="172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500" y="1138879"/>
            <a:ext cx="2404187" cy="238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284838" y="461479"/>
            <a:ext cx="85743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8</a:t>
            </a:r>
            <a:r>
              <a:rPr lang="en-GB" sz="1200"/>
              <a:t>: Sentiment Analysis / Tokenization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284838" y="1391524"/>
            <a:ext cx="8574300" cy="29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Sentiment Analysis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FFFFFF"/>
                </a:highlight>
              </a:rPr>
              <a:t>Negative    177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FFFFFF"/>
                </a:highlight>
              </a:rPr>
              <a:t>Positive     78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FFFFFF"/>
                </a:highlight>
              </a:rPr>
              <a:t>Neutral      68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/>
              <a:t>Tokenization:</a:t>
            </a:r>
            <a:endParaRPr sz="1200"/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Shot - 174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Killed - 168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Shooting - 113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Shooter - 115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Man - 108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Police - 99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3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284838" y="461479"/>
            <a:ext cx="85743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9</a:t>
            </a:r>
            <a:r>
              <a:rPr lang="en-GB" sz="1200"/>
              <a:t>: ML Model (NN)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476" y="1138875"/>
            <a:ext cx="3475775" cy="27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284838" y="4357694"/>
            <a:ext cx="532575" cy="807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2" type="sldNum"/>
          </p:nvPr>
        </p:nvSpPr>
        <p:spPr>
          <a:xfrm>
            <a:off x="8464575" y="4716097"/>
            <a:ext cx="382275" cy="11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7" name="Google Shape;307;p45"/>
          <p:cNvSpPr txBox="1"/>
          <p:nvPr/>
        </p:nvSpPr>
        <p:spPr>
          <a:xfrm>
            <a:off x="2018044" y="1830544"/>
            <a:ext cx="4866525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GB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Thank you!</a:t>
            </a:r>
            <a:endParaRPr b="1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284838" y="385279"/>
            <a:ext cx="857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1: Dataset 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84838" y="1391524"/>
            <a:ext cx="8574300" cy="2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en-GB" sz="1200">
                <a:highlight>
                  <a:srgbClr val="FFFFFF"/>
                </a:highlight>
              </a:rPr>
              <a:t>Mass Shootings in the United States of America (1966-2017) - Kaggle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FFFFFF"/>
                </a:highlight>
              </a:rPr>
              <a:t>The dataset covers a 50-year time period from 1966 to 2017 and includes information on 398 mass shootings in the United States.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FFFFFF"/>
                </a:highlight>
              </a:rPr>
              <a:t>The data includes variables such as location, date, number of fatalities and injuries, information on the shooter, and more.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FFFFFF"/>
                </a:highlight>
              </a:rPr>
              <a:t>The mass shootings in the dataset resulted in a total of 1,996 deaths and 2,488 injuries.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64575" y="4716097"/>
            <a:ext cx="382275" cy="11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31"/>
          <p:cNvSpPr txBox="1"/>
          <p:nvPr>
            <p:ph idx="2" type="body"/>
          </p:nvPr>
        </p:nvSpPr>
        <p:spPr>
          <a:xfrm>
            <a:off x="284838" y="4357694"/>
            <a:ext cx="532575" cy="807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284838" y="385279"/>
            <a:ext cx="857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2</a:t>
            </a:r>
            <a:r>
              <a:rPr lang="en-GB"/>
              <a:t>: Questions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84838" y="1391524"/>
            <a:ext cx="8574300" cy="2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Which state has the highest number of victims and distribution of fatalities/Injured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Distribution of shooting by shooter’s race and gender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Is there any specific day in a week where crimes takes place?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 a general examination, was the site of the shooting episode established to be open or closed at the time of the incident?</a:t>
            </a:r>
            <a:endParaRPr sz="1200"/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Top 5 cause of shooting / Mental Health Issues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64575" y="4716097"/>
            <a:ext cx="382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2" name="Google Shape;212;p32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204075" y="186625"/>
            <a:ext cx="864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3</a:t>
            </a:r>
            <a:r>
              <a:rPr lang="en-GB"/>
              <a:t>: </a:t>
            </a:r>
            <a:r>
              <a:rPr b="0" lang="en-GB" sz="1300"/>
              <a:t>Which state has the highest number of victims and distribution of fatalities/Injured</a:t>
            </a:r>
            <a:endParaRPr b="0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284838" y="998574"/>
            <a:ext cx="8574300" cy="2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64575" y="4716097"/>
            <a:ext cx="382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33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50" y="998575"/>
            <a:ext cx="6476742" cy="29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00" y="70300"/>
            <a:ext cx="8716227" cy="184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763" y="2088850"/>
            <a:ext cx="6972475" cy="23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0" y="256925"/>
            <a:ext cx="8259031" cy="405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284838" y="461479"/>
            <a:ext cx="8574300" cy="7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4: </a:t>
            </a:r>
            <a:r>
              <a:rPr b="0" lang="en-GB" sz="1300"/>
              <a:t>Distribution of shooting by shooter’s race and gender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125" y="1023275"/>
            <a:ext cx="6472000" cy="30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602" y="391275"/>
            <a:ext cx="6920873" cy="33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284850" y="385276"/>
            <a:ext cx="857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>
                <a:highlight>
                  <a:srgbClr val="FFFFFF"/>
                </a:highlight>
              </a:rPr>
              <a:t>5: On which day of the week do incidents of criminal activity occur with the greatest frequency?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464575" y="4716097"/>
            <a:ext cx="382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38"/>
          <p:cNvSpPr txBox="1"/>
          <p:nvPr>
            <p:ph idx="2" type="body"/>
          </p:nvPr>
        </p:nvSpPr>
        <p:spPr>
          <a:xfrm>
            <a:off x="284838" y="4357694"/>
            <a:ext cx="532500" cy="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953" y="979425"/>
            <a:ext cx="4536425" cy="303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HT PPT Master 2021">
  <a:themeElements>
    <a:clrScheme name="Benutzerdefiniert 4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