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2" r:id="rId3"/>
    <p:sldId id="257" r:id="rId4"/>
    <p:sldId id="258" r:id="rId5"/>
    <p:sldId id="268" r:id="rId6"/>
    <p:sldId id="260" r:id="rId7"/>
    <p:sldId id="261" r:id="rId8"/>
    <p:sldId id="259" r:id="rId9"/>
    <p:sldId id="269" r:id="rId10"/>
    <p:sldId id="270" r:id="rId11"/>
    <p:sldId id="276" r:id="rId12"/>
    <p:sldId id="288" r:id="rId13"/>
    <p:sldId id="278" r:id="rId14"/>
    <p:sldId id="281" r:id="rId15"/>
    <p:sldId id="267" r:id="rId16"/>
    <p:sldId id="284" r:id="rId17"/>
    <p:sldId id="285" r:id="rId18"/>
    <p:sldId id="273" r:id="rId19"/>
    <p:sldId id="274" r:id="rId20"/>
    <p:sldId id="275" r:id="rId21"/>
  </p:sldIdLst>
  <p:sldSz cx="9144000" cy="6858000" type="screen4x3"/>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varScale="1">
        <p:scale>
          <a:sx n="51" d="100"/>
          <a:sy n="51" d="100"/>
        </p:scale>
        <p:origin x="48" y="378"/>
      </p:cViewPr>
      <p:guideLst>
        <p:guide orient="horz" pos="2160"/>
        <p:guide pos="2880"/>
      </p:guideLst>
    </p:cSldViewPr>
  </p:slideViewPr>
  <p:outlineViewPr>
    <p:cViewPr>
      <p:scale>
        <a:sx n="33" d="100"/>
        <a:sy n="33" d="100"/>
      </p:scale>
      <p:origin x="0" y="-159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895E5551-6E83-4424-B591-9D904BFB2190}" type="datetimeFigureOut">
              <a:rPr lang="en-US" smtClean="0"/>
              <a:pPr/>
              <a:t>4/4/2022</a:t>
            </a:fld>
            <a:endParaRPr lang="en-US"/>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E23EA2A1-541A-42D2-9DEA-E6F9B1204E5E}" type="slidenum">
              <a:rPr lang="en-US" smtClean="0"/>
              <a:pPr/>
              <a:t>‹#›</a:t>
            </a:fld>
            <a:endParaRPr lang="en-US"/>
          </a:p>
        </p:txBody>
      </p:sp>
    </p:spTree>
    <p:extLst>
      <p:ext uri="{BB962C8B-B14F-4D97-AF65-F5344CB8AC3E}">
        <p14:creationId xmlns:p14="http://schemas.microsoft.com/office/powerpoint/2010/main" val="3948843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01699" y="0"/>
            <a:ext cx="2984870" cy="501015"/>
          </a:xfrm>
          <a:prstGeom prst="rect">
            <a:avLst/>
          </a:prstGeom>
        </p:spPr>
        <p:txBody>
          <a:bodyPr vert="horz" lIns="92446" tIns="46223" rIns="92446" bIns="46223" rtlCol="0"/>
          <a:lstStyle>
            <a:lvl1pPr algn="r">
              <a:defRPr sz="1200"/>
            </a:lvl1pPr>
          </a:lstStyle>
          <a:p>
            <a:fld id="{14C687EE-5995-46CE-8A28-91BF804E5002}" type="datetimeFigureOut">
              <a:rPr lang="en-US" smtClean="0"/>
              <a:pPr/>
              <a:t>4/4/2022</a:t>
            </a:fld>
            <a:endParaRPr 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517546"/>
            <a:ext cx="2984870" cy="50101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01699" y="9517546"/>
            <a:ext cx="2984870" cy="501015"/>
          </a:xfrm>
          <a:prstGeom prst="rect">
            <a:avLst/>
          </a:prstGeom>
        </p:spPr>
        <p:txBody>
          <a:bodyPr vert="horz" lIns="92446" tIns="46223" rIns="92446" bIns="46223" rtlCol="0" anchor="b"/>
          <a:lstStyle>
            <a:lvl1pPr algn="r">
              <a:defRPr sz="1200"/>
            </a:lvl1pPr>
          </a:lstStyle>
          <a:p>
            <a:fld id="{352D814D-F39D-4FFD-8EF5-EBE33D20C821}" type="slidenum">
              <a:rPr lang="en-US" smtClean="0"/>
              <a:pPr/>
              <a:t>‹#›</a:t>
            </a:fld>
            <a:endParaRPr lang="en-US"/>
          </a:p>
        </p:txBody>
      </p:sp>
    </p:spTree>
    <p:extLst>
      <p:ext uri="{BB962C8B-B14F-4D97-AF65-F5344CB8AC3E}">
        <p14:creationId xmlns:p14="http://schemas.microsoft.com/office/powerpoint/2010/main" val="294462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D814D-F39D-4FFD-8EF5-EBE33D20C821}" type="slidenum">
              <a:rPr lang="en-US" smtClean="0"/>
              <a:pPr/>
              <a:t>1</a:t>
            </a:fld>
            <a:endParaRPr lang="en-US"/>
          </a:p>
        </p:txBody>
      </p:sp>
    </p:spTree>
    <p:extLst>
      <p:ext uri="{BB962C8B-B14F-4D97-AF65-F5344CB8AC3E}">
        <p14:creationId xmlns:p14="http://schemas.microsoft.com/office/powerpoint/2010/main" val="8434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a:p>
        </p:txBody>
      </p:sp>
      <p:sp>
        <p:nvSpPr>
          <p:cNvPr id="4" name="Slide Number Placeholder 3"/>
          <p:cNvSpPr>
            <a:spLocks noGrp="1"/>
          </p:cNvSpPr>
          <p:nvPr>
            <p:ph type="sldNum" sz="quarter" idx="10"/>
          </p:nvPr>
        </p:nvSpPr>
        <p:spPr/>
        <p:txBody>
          <a:bodyPr/>
          <a:lstStyle/>
          <a:p>
            <a:fld id="{352D814D-F39D-4FFD-8EF5-EBE33D20C821}" type="slidenum">
              <a:rPr lang="en-US" smtClean="0"/>
              <a:pPr/>
              <a:t>4</a:t>
            </a:fld>
            <a:endParaRPr lang="en-US"/>
          </a:p>
        </p:txBody>
      </p:sp>
    </p:spTree>
    <p:extLst>
      <p:ext uri="{BB962C8B-B14F-4D97-AF65-F5344CB8AC3E}">
        <p14:creationId xmlns:p14="http://schemas.microsoft.com/office/powerpoint/2010/main" val="214951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4A46154-DA13-4385-A3CA-7AC80254A22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46154-DA13-4385-A3CA-7AC80254A22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A46154-DA13-4385-A3CA-7AC80254A22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46154-DA13-4385-A3CA-7AC80254A2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BFAA04-0E2B-4F0C-A99E-D52C1A9D6E0B}" type="datetimeFigureOut">
              <a:rPr lang="en-US" smtClean="0"/>
              <a:pPr/>
              <a:t>4/4/2022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46154-DA13-4385-A3CA-7AC80254A22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BFAA04-0E2B-4F0C-A99E-D52C1A9D6E0B}" type="datetimeFigureOut">
              <a:rPr lang="en-US" smtClean="0"/>
              <a:pPr/>
              <a:t>4/4/2022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A46154-DA13-4385-A3CA-7AC80254A22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7406640" cy="3124200"/>
          </a:xfrm>
        </p:spPr>
        <p:txBody>
          <a:bodyPr>
            <a:normAutofit/>
          </a:bodyPr>
          <a:lstStyle/>
          <a:p>
            <a:r>
              <a:rPr lang="en-US" b="1" dirty="0" smtClean="0">
                <a:solidFill>
                  <a:schemeClr val="tx1"/>
                </a:solidFill>
              </a:rPr>
              <a:t/>
            </a:r>
            <a:br>
              <a:rPr lang="en-US" b="1" dirty="0" smtClean="0">
                <a:solidFill>
                  <a:schemeClr val="tx1"/>
                </a:solidFill>
              </a:rPr>
            </a:br>
            <a:r>
              <a:rPr lang="en-US" b="1" dirty="0" smtClean="0">
                <a:solidFill>
                  <a:schemeClr val="tx1"/>
                </a:solidFill>
              </a:rPr>
              <a:t>Project title: </a:t>
            </a:r>
            <a:br>
              <a:rPr lang="en-US" b="1" dirty="0" smtClean="0">
                <a:solidFill>
                  <a:schemeClr val="tx1"/>
                </a:solidFill>
              </a:rPr>
            </a:br>
            <a:r>
              <a:rPr lang="en-US" sz="4000" b="1" dirty="0" smtClean="0">
                <a:solidFill>
                  <a:schemeClr val="tx1"/>
                </a:solidFill>
              </a:rPr>
              <a:t>Airport Management System</a:t>
            </a:r>
            <a:r>
              <a:rPr lang="en-US" b="1" dirty="0" smtClean="0"/>
              <a:t/>
            </a:r>
            <a:br>
              <a:rPr lang="en-US" b="1" dirty="0" smtClean="0"/>
            </a:br>
            <a:endParaRPr lang="en-US" dirty="0"/>
          </a:p>
        </p:txBody>
      </p:sp>
      <p:sp>
        <p:nvSpPr>
          <p:cNvPr id="3" name="Subtitle 2"/>
          <p:cNvSpPr>
            <a:spLocks noGrp="1"/>
          </p:cNvSpPr>
          <p:nvPr>
            <p:ph type="subTitle" idx="1"/>
          </p:nvPr>
        </p:nvSpPr>
        <p:spPr>
          <a:xfrm>
            <a:off x="1524000" y="3733800"/>
            <a:ext cx="6858000" cy="2895600"/>
          </a:xfrm>
        </p:spPr>
        <p:txBody>
          <a:bodyPr>
            <a:normAutofit/>
          </a:bodyPr>
          <a:lstStyle/>
          <a:p>
            <a:r>
              <a:rPr lang="en-US" b="1" dirty="0" smtClean="0">
                <a:solidFill>
                  <a:schemeClr val="tx1"/>
                </a:solidFill>
              </a:rPr>
              <a:t>Submitted By:</a:t>
            </a:r>
            <a:endParaRPr lang="en-US" b="1" dirty="0">
              <a:solidFill>
                <a:schemeClr val="tx1"/>
              </a:solidFill>
            </a:endParaRPr>
          </a:p>
          <a:p>
            <a:r>
              <a:rPr lang="en-US" dirty="0" err="1" smtClean="0"/>
              <a:t>Hasan</a:t>
            </a:r>
            <a:r>
              <a:rPr lang="en-US" dirty="0" smtClean="0"/>
              <a:t> Khan</a:t>
            </a:r>
          </a:p>
          <a:p>
            <a:r>
              <a:rPr lang="en-US" dirty="0" err="1" smtClean="0"/>
              <a:t>Akshat</a:t>
            </a:r>
            <a:r>
              <a:rPr lang="en-US" dirty="0" smtClean="0"/>
              <a:t> Shukla</a:t>
            </a:r>
            <a:endParaRPr lang="en-US" dirty="0">
              <a:solidFill>
                <a:schemeClr val="tx1"/>
              </a:solidFill>
            </a:endParaRPr>
          </a:p>
          <a:p>
            <a:r>
              <a:rPr lang="en-US" dirty="0" err="1" smtClean="0"/>
              <a:t>Abhishek</a:t>
            </a:r>
            <a:r>
              <a:rPr lang="en-US" dirty="0" smtClean="0"/>
              <a:t> </a:t>
            </a:r>
            <a:r>
              <a:rPr lang="en-US" dirty="0" err="1" smtClean="0"/>
              <a:t>Nagre</a:t>
            </a:r>
            <a:endParaRPr lang="en-US" dirty="0">
              <a:solidFill>
                <a:schemeClr val="tx1"/>
              </a:solidFill>
            </a:endParaRPr>
          </a:p>
          <a:p>
            <a:r>
              <a:rPr lang="en-US" dirty="0" err="1" smtClean="0"/>
              <a:t>Manisha</a:t>
            </a:r>
            <a:r>
              <a:rPr lang="en-US" dirty="0" smtClean="0"/>
              <a:t> </a:t>
            </a:r>
            <a:r>
              <a:rPr lang="en-US" dirty="0" err="1" smtClean="0"/>
              <a:t>Dangi</a:t>
            </a:r>
            <a:endParaRPr lang="en-US" dirty="0">
              <a:solidFill>
                <a:schemeClr val="tx1"/>
              </a:solidFill>
            </a:endParaRPr>
          </a:p>
          <a:p>
            <a:r>
              <a:rPr lang="en-US" dirty="0" err="1" smtClean="0"/>
              <a:t>Safa</a:t>
            </a:r>
            <a:r>
              <a:rPr lang="en-US" dirty="0" smtClean="0"/>
              <a:t> </a:t>
            </a:r>
            <a:r>
              <a:rPr lang="en-US" dirty="0"/>
              <a:t>Khan</a:t>
            </a:r>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E-R Diagram</a:t>
            </a:r>
            <a:endParaRPr lang="en-US" dirty="0">
              <a:solidFill>
                <a:schemeClr val="tx1"/>
              </a:solidFill>
            </a:endParaRPr>
          </a:p>
        </p:txBody>
      </p:sp>
      <p:pic>
        <p:nvPicPr>
          <p:cNvPr id="4" name="Content Placeholder 3" descr="E-R diagram.jpg"/>
          <p:cNvPicPr>
            <a:picLocks noGrp="1" noChangeAspect="1"/>
          </p:cNvPicPr>
          <p:nvPr>
            <p:ph idx="1"/>
          </p:nvPr>
        </p:nvPicPr>
        <p:blipFill>
          <a:blip r:embed="rId2"/>
          <a:stretch>
            <a:fillRect/>
          </a:stretch>
        </p:blipFill>
        <p:spPr>
          <a:xfrm>
            <a:off x="1143000" y="1219200"/>
            <a:ext cx="7619999" cy="5181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Use Case Diagram</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088654"/>
            <a:ext cx="6553200" cy="363319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838200"/>
          </a:xfrm>
        </p:spPr>
        <p:txBody>
          <a:bodyPr>
            <a:normAutofit fontScale="90000"/>
          </a:bodyPr>
          <a:lstStyle/>
          <a:p>
            <a:r>
              <a:rPr lang="en-US" sz="4400" dirty="0" smtClean="0">
                <a:solidFill>
                  <a:schemeClr val="tx1"/>
                </a:solidFill>
              </a:rPr>
              <a:t/>
            </a:r>
            <a:br>
              <a:rPr lang="en-US" sz="4400" dirty="0" smtClean="0">
                <a:solidFill>
                  <a:schemeClr val="tx1"/>
                </a:solidFill>
              </a:rPr>
            </a:br>
            <a:r>
              <a:rPr lang="en-US" sz="3600" dirty="0">
                <a:solidFill>
                  <a:schemeClr val="tx1"/>
                </a:solidFill>
              </a:rPr>
              <a:t>  Project Description</a:t>
            </a:r>
            <a:r>
              <a:rPr lang="en-US" sz="4400" dirty="0" smtClean="0"/>
              <a:t/>
            </a:r>
            <a:br>
              <a:rPr lang="en-US" sz="4400" dirty="0" smtClean="0"/>
            </a:br>
            <a:endParaRPr lang="en-US" dirty="0"/>
          </a:p>
        </p:txBody>
      </p:sp>
      <p:sp>
        <p:nvSpPr>
          <p:cNvPr id="3" name="Content Placeholder 2"/>
          <p:cNvSpPr>
            <a:spLocks noGrp="1"/>
          </p:cNvSpPr>
          <p:nvPr>
            <p:ph idx="1"/>
          </p:nvPr>
        </p:nvSpPr>
        <p:spPr>
          <a:xfrm>
            <a:off x="1435608" y="1295400"/>
            <a:ext cx="7498080" cy="4953000"/>
          </a:xfrm>
        </p:spPr>
        <p:txBody>
          <a:bodyPr/>
          <a:lstStyle/>
          <a:p>
            <a:pPr algn="just">
              <a:buNone/>
            </a:pPr>
            <a:r>
              <a:rPr lang="en-US" dirty="0" smtClean="0"/>
              <a:t>  </a:t>
            </a:r>
            <a:r>
              <a:rPr lang="en-US" sz="2800" dirty="0" smtClean="0"/>
              <a:t>Registration Page</a:t>
            </a:r>
          </a:p>
          <a:p>
            <a:pPr algn="just">
              <a:buNone/>
            </a:pPr>
            <a:r>
              <a:rPr lang="en-US" sz="2000" dirty="0" smtClean="0"/>
              <a:t>    For reserve a ticket for flight a user must be registered into the system. A user must use valid email address and valid mobile number during registration. User information is stored into the database. Multiple user can not use the same email and mobile number. User must need to fill up all fields for registration.</a:t>
            </a:r>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2661444" y="3352800"/>
            <a:ext cx="5421312" cy="304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180" y="160338"/>
            <a:ext cx="7498080" cy="1706562"/>
          </a:xfrm>
        </p:spPr>
        <p:txBody>
          <a:bodyPr>
            <a:normAutofit/>
          </a:bodyPr>
          <a:lstStyle/>
          <a:p>
            <a:r>
              <a:rPr lang="en-US" sz="3200" dirty="0" smtClean="0">
                <a:solidFill>
                  <a:schemeClr val="tx1"/>
                </a:solidFill>
              </a:rPr>
              <a:t>Create Flight</a:t>
            </a:r>
            <a:br>
              <a:rPr lang="en-US" sz="3200" dirty="0" smtClean="0">
                <a:solidFill>
                  <a:schemeClr val="tx1"/>
                </a:solidFill>
              </a:rPr>
            </a:br>
            <a:r>
              <a:rPr lang="en-US" sz="2000" dirty="0" smtClean="0">
                <a:solidFill>
                  <a:schemeClr val="tx1"/>
                </a:solidFill>
              </a:rPr>
              <a:t>Admin can create flight here by giving value(Flight name, Total Seat, City, Status)</a:t>
            </a:r>
            <a:endParaRPr lang="en-US" sz="2000" dirty="0">
              <a:solidFill>
                <a:schemeClr val="tx1"/>
              </a:solidFill>
            </a:endParaRPr>
          </a:p>
        </p:txBody>
      </p:sp>
      <p:sp>
        <p:nvSpPr>
          <p:cNvPr id="3" name="Content Placeholder 2"/>
          <p:cNvSpPr>
            <a:spLocks noGrp="1"/>
          </p:cNvSpPr>
          <p:nvPr>
            <p:ph idx="1"/>
          </p:nvPr>
        </p:nvSpPr>
        <p:spPr>
          <a:xfrm>
            <a:off x="1435608" y="1905000"/>
            <a:ext cx="7498080" cy="4343400"/>
          </a:xfrm>
        </p:spPr>
        <p:txBody>
          <a:bodyPr>
            <a:normAutofit/>
          </a:bodyPr>
          <a:lstStyle/>
          <a:p>
            <a:pPr>
              <a:buNone/>
            </a:pP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776412" y="1981200"/>
            <a:ext cx="6505575" cy="3657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82762"/>
          </a:xfrm>
        </p:spPr>
        <p:txBody>
          <a:bodyPr>
            <a:normAutofit fontScale="90000"/>
          </a:bodyPr>
          <a:lstStyle/>
          <a:p>
            <a:r>
              <a:rPr lang="en-US" sz="3600" dirty="0" smtClean="0">
                <a:solidFill>
                  <a:schemeClr val="tx1"/>
                </a:solidFill>
              </a:rPr>
              <a:t>Add Schedule</a:t>
            </a:r>
            <a:r>
              <a:rPr lang="en-US" dirty="0" smtClean="0">
                <a:solidFill>
                  <a:schemeClr val="tx1"/>
                </a:solidFill>
              </a:rPr>
              <a:t/>
            </a:r>
            <a:br>
              <a:rPr lang="en-US" dirty="0" smtClean="0">
                <a:solidFill>
                  <a:schemeClr val="tx1"/>
                </a:solidFill>
              </a:rPr>
            </a:br>
            <a:r>
              <a:rPr lang="en-US" sz="2700" dirty="0" smtClean="0">
                <a:solidFill>
                  <a:schemeClr val="tx1"/>
                </a:solidFill>
              </a:rPr>
              <a:t>Admin can add flight schedule here by giving value(Choose flight, Choose Route, Departure time/date).</a:t>
            </a:r>
            <a:br>
              <a:rPr lang="en-US" sz="2700" dirty="0" smtClean="0">
                <a:solidFill>
                  <a:schemeClr val="tx1"/>
                </a:solidFill>
              </a:rPr>
            </a:br>
            <a:endParaRPr lang="en-US" sz="27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057400"/>
            <a:ext cx="7047706" cy="39623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240302"/>
          </a:xfrm>
        </p:spPr>
        <p:txBody>
          <a:bodyPr>
            <a:normAutofit/>
          </a:bodyPr>
          <a:lstStyle/>
          <a:p>
            <a:r>
              <a:rPr lang="en-US" sz="3200" dirty="0" smtClean="0">
                <a:solidFill>
                  <a:schemeClr val="tx1"/>
                </a:solidFill>
              </a:rPr>
              <a:t>Admin profile</a:t>
            </a:r>
            <a:endParaRPr lang="en-US" sz="3200" dirty="0">
              <a:solidFill>
                <a:schemeClr val="tx1"/>
              </a:solidFill>
            </a:endParaRPr>
          </a:p>
        </p:txBody>
      </p:sp>
      <p:sp>
        <p:nvSpPr>
          <p:cNvPr id="3" name="Subtitle 2"/>
          <p:cNvSpPr>
            <a:spLocks noGrp="1"/>
          </p:cNvSpPr>
          <p:nvPr>
            <p:ph type="subTitle" idx="1"/>
          </p:nvPr>
        </p:nvSpPr>
        <p:spPr>
          <a:xfrm>
            <a:off x="1371600" y="1850064"/>
            <a:ext cx="7467600" cy="4626936"/>
          </a:xfrm>
        </p:spPr>
        <p:txBody>
          <a:bodyPr>
            <a:normAutofit/>
          </a:bodyPr>
          <a:lstStyle/>
          <a:p>
            <a:r>
              <a:rPr lang="en-US" sz="2000" dirty="0" smtClean="0">
                <a:solidFill>
                  <a:schemeClr val="tx1"/>
                </a:solidFill>
              </a:rPr>
              <a:t>Admin can edit his/her profile information here. Admin can change password, email, user name, contact no.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53" y="2667000"/>
            <a:ext cx="6912173" cy="3886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rPr>
              <a:t>Flight Booking</a:t>
            </a:r>
            <a:endParaRPr lang="en-US" sz="3200" dirty="0">
              <a:solidFill>
                <a:schemeClr val="tx1"/>
              </a:solidFill>
            </a:endParaRPr>
          </a:p>
        </p:txBody>
      </p:sp>
      <p:sp>
        <p:nvSpPr>
          <p:cNvPr id="3" name="Content Placeholder 2"/>
          <p:cNvSpPr>
            <a:spLocks noGrp="1"/>
          </p:cNvSpPr>
          <p:nvPr>
            <p:ph idx="1"/>
          </p:nvPr>
        </p:nvSpPr>
        <p:spPr/>
        <p:txBody>
          <a:bodyPr/>
          <a:lstStyle/>
          <a:p>
            <a:pPr algn="just">
              <a:buNone/>
            </a:pPr>
            <a:r>
              <a:rPr lang="en-US" sz="2400" dirty="0" smtClean="0"/>
              <a:t>   Registered user can book flight by using value (Departure, Destination, Schedule id, Seat).</a:t>
            </a:r>
          </a:p>
          <a:p>
            <a:pPr>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2403177" y="2590800"/>
            <a:ext cx="5556845" cy="3124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rPr>
              <a:t>Confirm/Cancel Reservation</a:t>
            </a:r>
            <a:endParaRPr lang="en-US" sz="3200" dirty="0">
              <a:solidFill>
                <a:schemeClr val="tx1"/>
              </a:solidFill>
            </a:endParaRPr>
          </a:p>
        </p:txBody>
      </p:sp>
      <p:sp>
        <p:nvSpPr>
          <p:cNvPr id="3" name="Content Placeholder 2"/>
          <p:cNvSpPr>
            <a:spLocks noGrp="1"/>
          </p:cNvSpPr>
          <p:nvPr>
            <p:ph idx="1"/>
          </p:nvPr>
        </p:nvSpPr>
        <p:spPr>
          <a:xfrm>
            <a:off x="1435608" y="1447800"/>
            <a:ext cx="7498080" cy="5105400"/>
          </a:xfrm>
        </p:spPr>
        <p:txBody>
          <a:bodyPr>
            <a:normAutofit/>
          </a:bodyPr>
          <a:lstStyle/>
          <a:p>
            <a:pPr algn="just">
              <a:buNone/>
            </a:pPr>
            <a:r>
              <a:rPr lang="en-US" sz="2400" dirty="0" smtClean="0"/>
              <a:t>   Registered user can confirm his/her reservation by giving value (User id, Card no). And also can cancel reservation very easily.</a:t>
            </a:r>
          </a:p>
          <a:p>
            <a:pPr algn="just">
              <a:buNone/>
            </a:pPr>
            <a:endParaRPr lang="en-US" dirty="0" smtClean="0"/>
          </a:p>
          <a:p>
            <a:pPr algn="just">
              <a:buNone/>
            </a:pPr>
            <a:r>
              <a:rPr lang="en-US" dirty="0" smtClean="0"/>
              <a:t>User P</a:t>
            </a:r>
            <a:r>
              <a:rPr lang="en-US" sz="2400" dirty="0" smtClean="0"/>
              <a:t>rofile</a:t>
            </a:r>
            <a:endParaRPr lang="en-US" sz="2400" dirty="0"/>
          </a:p>
          <a:p>
            <a:pPr algn="just">
              <a:buNone/>
            </a:pPr>
            <a:endParaRPr lang="en-US" sz="2400" dirty="0" smtClean="0"/>
          </a:p>
          <a:p>
            <a:pPr algn="just">
              <a:buNone/>
            </a:pPr>
            <a:r>
              <a:rPr lang="en-US" sz="2400" dirty="0"/>
              <a:t> </a:t>
            </a:r>
            <a:r>
              <a:rPr lang="en-US" sz="2400" dirty="0" smtClean="0"/>
              <a:t> </a:t>
            </a:r>
            <a:r>
              <a:rPr lang="en-US" sz="2400" dirty="0"/>
              <a:t>Registered user also can edit his/her profile. User can update user name, contact no, email &amp; password.</a:t>
            </a:r>
          </a:p>
          <a:p>
            <a:pPr algn="just">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Limitations </a:t>
            </a:r>
            <a:endParaRPr lang="en-US" dirty="0">
              <a:solidFill>
                <a:schemeClr val="tx1"/>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Currently we are didn’t  worked on frontend.</a:t>
            </a:r>
          </a:p>
          <a:p>
            <a:pPr>
              <a:buFont typeface="Wingdings" pitchFamily="2" charset="2"/>
              <a:buChar char="v"/>
            </a:pPr>
            <a:r>
              <a:rPr lang="en-US" dirty="0" smtClean="0"/>
              <a:t>Currently we are not able to add online payment system , help page etc.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Future Works</a:t>
            </a:r>
            <a:endParaRPr lang="en-US" dirty="0">
              <a:solidFill>
                <a:schemeClr val="tx1"/>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Develop front end part of this project.</a:t>
            </a:r>
          </a:p>
          <a:p>
            <a:pPr>
              <a:buFont typeface="Wingdings" pitchFamily="2" charset="2"/>
              <a:buChar char="v"/>
            </a:pPr>
            <a:r>
              <a:rPr lang="en-US" dirty="0" smtClean="0"/>
              <a:t> Introduce online payment system.</a:t>
            </a:r>
          </a:p>
          <a:p>
            <a:pPr>
              <a:buFont typeface="Wingdings" pitchFamily="2" charset="2"/>
              <a:buChar char="v"/>
            </a:pPr>
            <a:r>
              <a:rPr lang="en-US" dirty="0" smtClean="0"/>
              <a:t> Add mobile verification system.</a:t>
            </a:r>
          </a:p>
          <a:p>
            <a:pPr>
              <a:buFont typeface="Wingdings" pitchFamily="2" charset="2"/>
              <a:buChar char="v"/>
            </a:pPr>
            <a:r>
              <a:rPr lang="en-US" dirty="0" smtClean="0"/>
              <a:t> Introduce live chat between admin &amp; user.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59648"/>
            <a:ext cx="7498080" cy="1143000"/>
          </a:xfrm>
        </p:spPr>
        <p:txBody>
          <a:bodyPr/>
          <a:lstStyle/>
          <a:p>
            <a:r>
              <a:rPr lang="en-US" dirty="0" smtClean="0">
                <a:solidFill>
                  <a:schemeClr val="tx1"/>
                </a:solidFill>
              </a:rPr>
              <a:t>Abstract</a:t>
            </a:r>
            <a:endParaRPr lang="en-US" dirty="0">
              <a:solidFill>
                <a:schemeClr val="tx1"/>
              </a:solidFill>
            </a:endParaRPr>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pPr algn="just">
              <a:buNone/>
            </a:pPr>
            <a:r>
              <a:rPr lang="en-US" dirty="0" smtClean="0"/>
              <a:t>    The project aims to design &amp; implementation of an airport management system which will provide Admin a facility to </a:t>
            </a:r>
            <a:r>
              <a:rPr lang="en-US" dirty="0" err="1" smtClean="0"/>
              <a:t>shedule</a:t>
            </a:r>
            <a:r>
              <a:rPr lang="en-US" dirty="0" smtClean="0"/>
              <a:t> there flight without any hassle. It is a web based system &amp; it will save valuable time and effort of airport staff. The air management system designed in this project was developed using java </a:t>
            </a:r>
            <a:r>
              <a:rPr lang="en-US" dirty="0" err="1" smtClean="0"/>
              <a:t>css</a:t>
            </a:r>
            <a:r>
              <a:rPr lang="en-US" dirty="0" smtClean="0"/>
              <a:t> and html as the programming languages and </a:t>
            </a:r>
            <a:r>
              <a:rPr lang="en-US" dirty="0" err="1" smtClean="0"/>
              <a:t>Mysql</a:t>
            </a:r>
            <a:r>
              <a:rPr lang="en-US" dirty="0" smtClean="0"/>
              <a:t> as the database Management system. The </a:t>
            </a:r>
            <a:r>
              <a:rPr lang="en-GB" dirty="0" smtClean="0"/>
              <a:t>framework </a:t>
            </a:r>
            <a:r>
              <a:rPr lang="en-US" dirty="0" smtClean="0"/>
              <a:t>adopted for this project is the </a:t>
            </a:r>
            <a:r>
              <a:rPr lang="en-US" dirty="0"/>
              <a:t>spring </a:t>
            </a:r>
            <a:r>
              <a:rPr lang="en-US" dirty="0" smtClean="0"/>
              <a:t>boot which is </a:t>
            </a:r>
            <a:r>
              <a:rPr lang="en-GB" dirty="0"/>
              <a:t>o</a:t>
            </a:r>
            <a:r>
              <a:rPr lang="en-GB" dirty="0" smtClean="0"/>
              <a:t>pen </a:t>
            </a:r>
            <a:r>
              <a:rPr lang="en-GB" dirty="0"/>
              <a:t>source Java-based framework</a:t>
            </a:r>
            <a:r>
              <a:rPr lang="en-US" dirty="0" smtClean="0"/>
              <a:t>.  This system allows real time communication between admin and user. This system allows the admin to add and schedule flight, if any problem occurs so admin </a:t>
            </a:r>
            <a:r>
              <a:rPr lang="en-US" dirty="0"/>
              <a:t>can cancel </a:t>
            </a:r>
            <a:r>
              <a:rPr lang="en-US" dirty="0" smtClean="0"/>
              <a:t>the flight and user can create account. This system allows the airline passengers to book for flights that are available between the two travel cities, namely the “</a:t>
            </a:r>
            <a:r>
              <a:rPr lang="en-GB" dirty="0" err="1"/>
              <a:t>srcAirport</a:t>
            </a:r>
            <a:r>
              <a:rPr lang="en-US" dirty="0" smtClean="0"/>
              <a:t>” and “</a:t>
            </a:r>
            <a:r>
              <a:rPr lang="en-GB" dirty="0" err="1"/>
              <a:t>dstnAirport</a:t>
            </a:r>
            <a:r>
              <a:rPr lang="en-US" dirty="0" smtClean="0"/>
              <a:t>” for a particular departure and arrival dates. The system shows all the flight’s details such as flight number, name, </a:t>
            </a:r>
            <a:r>
              <a:rPr lang="en-GB" dirty="0" smtClean="0"/>
              <a:t>available seats</a:t>
            </a:r>
            <a:r>
              <a:rPr lang="en-US" dirty="0" smtClean="0"/>
              <a:t> and duration of journey etc. After search the system display list of available flights and allows passenger to choose a particular flight. Then the system checks for the availability of seats on the flight . Then it book the flight.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Conclusion</a:t>
            </a:r>
            <a:endParaRPr lang="en-US" dirty="0">
              <a:solidFill>
                <a:schemeClr val="tx1"/>
              </a:solidFill>
            </a:endParaRPr>
          </a:p>
        </p:txBody>
      </p:sp>
      <p:sp>
        <p:nvSpPr>
          <p:cNvPr id="3" name="Content Placeholder 2"/>
          <p:cNvSpPr>
            <a:spLocks noGrp="1"/>
          </p:cNvSpPr>
          <p:nvPr>
            <p:ph idx="1"/>
          </p:nvPr>
        </p:nvSpPr>
        <p:spPr>
          <a:xfrm>
            <a:off x="1435608" y="1219200"/>
            <a:ext cx="7498080" cy="5334000"/>
          </a:xfrm>
        </p:spPr>
        <p:txBody>
          <a:bodyPr>
            <a:normAutofit fontScale="92500" lnSpcReduction="10000"/>
          </a:bodyPr>
          <a:lstStyle/>
          <a:p>
            <a:pPr algn="just">
              <a:buNone/>
            </a:pPr>
            <a:r>
              <a:rPr lang="en-US" dirty="0" smtClean="0"/>
              <a:t>  </a:t>
            </a:r>
            <a:r>
              <a:rPr lang="en-US" sz="2600" dirty="0" smtClean="0"/>
              <a:t>The online airport management system automates the process of booking airline tickets, thus reducing the time wasted as well as the errors that are involved in the manual process. We analyzed different </a:t>
            </a:r>
            <a:r>
              <a:rPr lang="en-US" sz="2600" dirty="0" err="1" smtClean="0"/>
              <a:t>Airort</a:t>
            </a:r>
            <a:r>
              <a:rPr lang="en-US" sz="2600" dirty="0" smtClean="0"/>
              <a:t> management System worldwide and tried to gather different features from them. We accumulated all the feature currently used by the Airport Management System apart from front end development. In this project we had to think about the various options which we can provide to user. We have tried to make this project user friendly by providing many features.</a:t>
            </a:r>
          </a:p>
          <a:p>
            <a:pPr algn="just">
              <a:buNone/>
            </a:pPr>
            <a:r>
              <a:rPr lang="en-US" sz="2600" dirty="0" smtClean="0"/>
              <a:t>    A lot of experimental work can be done with this project. Looking forward for any advice which can help us to improve the project.</a:t>
            </a: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295400"/>
            <a:ext cx="7406640" cy="838200"/>
          </a:xfrm>
        </p:spPr>
        <p:txBody>
          <a:bodyPr/>
          <a:lstStyle/>
          <a:p>
            <a:r>
              <a:rPr lang="en-US" dirty="0" smtClean="0">
                <a:solidFill>
                  <a:schemeClr val="tx1"/>
                </a:solidFill>
              </a:rPr>
              <a:t>Objectives</a:t>
            </a:r>
            <a:endParaRPr lang="en-US" dirty="0">
              <a:solidFill>
                <a:schemeClr val="tx1"/>
              </a:solidFill>
            </a:endParaRPr>
          </a:p>
        </p:txBody>
      </p:sp>
      <p:sp>
        <p:nvSpPr>
          <p:cNvPr id="3" name="Subtitle 2"/>
          <p:cNvSpPr>
            <a:spLocks noGrp="1"/>
          </p:cNvSpPr>
          <p:nvPr>
            <p:ph type="subTitle" idx="1"/>
          </p:nvPr>
        </p:nvSpPr>
        <p:spPr>
          <a:xfrm>
            <a:off x="1066800" y="2362200"/>
            <a:ext cx="7848600" cy="3810000"/>
          </a:xfrm>
        </p:spPr>
        <p:txBody>
          <a:bodyPr>
            <a:normAutofit/>
          </a:bodyPr>
          <a:lstStyle/>
          <a:p>
            <a:pPr>
              <a:buFont typeface="Wingdings" pitchFamily="2" charset="2"/>
              <a:buChar char="v"/>
            </a:pPr>
            <a:r>
              <a:rPr lang="en-US" dirty="0" smtClean="0">
                <a:solidFill>
                  <a:schemeClr val="tx1"/>
                </a:solidFill>
              </a:rPr>
              <a:t> To make airport management easier for staff.</a:t>
            </a:r>
          </a:p>
          <a:p>
            <a:pPr>
              <a:buFont typeface="Wingdings" pitchFamily="2" charset="2"/>
              <a:buChar char="v"/>
            </a:pPr>
            <a:r>
              <a:rPr lang="en-US" dirty="0" smtClean="0">
                <a:solidFill>
                  <a:schemeClr val="tx1"/>
                </a:solidFill>
              </a:rPr>
              <a:t>To save time and effort of potential airport staff.</a:t>
            </a:r>
          </a:p>
          <a:p>
            <a:pPr>
              <a:buFont typeface="Wingdings" pitchFamily="2" charset="2"/>
              <a:buChar char="v"/>
            </a:pPr>
            <a:r>
              <a:rPr lang="en-US" dirty="0" smtClean="0">
                <a:solidFill>
                  <a:schemeClr val="tx1"/>
                </a:solidFill>
              </a:rPr>
              <a:t>To reduce the hassle of the user and management. </a:t>
            </a:r>
          </a:p>
          <a:p>
            <a:pPr>
              <a:buFont typeface="Wingdings" pitchFamily="2" charset="2"/>
              <a:buChar char="v"/>
            </a:pP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2400"/>
            <a:ext cx="7406640" cy="1219200"/>
          </a:xfrm>
        </p:spPr>
        <p:txBody>
          <a:bodyPr/>
          <a:lstStyle/>
          <a:p>
            <a:r>
              <a:rPr lang="en-US" dirty="0" smtClean="0">
                <a:solidFill>
                  <a:schemeClr val="tx1"/>
                </a:solidFill>
              </a:rPr>
              <a:t>Introduction</a:t>
            </a:r>
            <a:r>
              <a:rPr lang="en-US" dirty="0" smtClean="0"/>
              <a:t> </a:t>
            </a:r>
            <a:endParaRPr lang="en-US" dirty="0"/>
          </a:p>
        </p:txBody>
      </p:sp>
      <p:sp>
        <p:nvSpPr>
          <p:cNvPr id="3" name="Subtitle 2"/>
          <p:cNvSpPr>
            <a:spLocks noGrp="1"/>
          </p:cNvSpPr>
          <p:nvPr>
            <p:ph type="subTitle" idx="1"/>
          </p:nvPr>
        </p:nvSpPr>
        <p:spPr>
          <a:xfrm>
            <a:off x="1432560" y="1524000"/>
            <a:ext cx="7406640" cy="4953000"/>
          </a:xfrm>
        </p:spPr>
        <p:txBody>
          <a:bodyPr numCol="1" spcCol="1828800">
            <a:normAutofit fontScale="92500" lnSpcReduction="10000"/>
          </a:bodyPr>
          <a:lstStyle/>
          <a:p>
            <a:pPr algn="just">
              <a:lnSpc>
                <a:spcPct val="150000"/>
              </a:lnSpc>
            </a:pPr>
            <a:r>
              <a:rPr lang="en-US" sz="2000" dirty="0" smtClean="0">
                <a:solidFill>
                  <a:schemeClr val="tx1"/>
                </a:solidFill>
              </a:rPr>
              <a:t>Online Airport Management is a kind of Admin and user assistance where passenger can reserve tickets for flight in online. This is an easy method which saves a lot of time. This project entitled design and implement of  an airport management system can be applicable to any airlines. The feature of this system will be similar as a common ticketing system. </a:t>
            </a:r>
            <a:endParaRPr lang="en-US" sz="2000" dirty="0">
              <a:solidFill>
                <a:schemeClr val="tx1"/>
              </a:solidFill>
            </a:endParaRPr>
          </a:p>
          <a:p>
            <a:pPr algn="just">
              <a:lnSpc>
                <a:spcPct val="150000"/>
              </a:lnSpc>
            </a:pPr>
            <a:r>
              <a:rPr lang="en-US" sz="1800" dirty="0" smtClean="0">
                <a:solidFill>
                  <a:schemeClr val="tx1"/>
                </a:solidFill>
              </a:rPr>
              <a:t> </a:t>
            </a:r>
            <a:r>
              <a:rPr lang="en-US" sz="1800" dirty="0">
                <a:solidFill>
                  <a:schemeClr val="tx1"/>
                </a:solidFill>
              </a:rPr>
              <a:t>As a user :</a:t>
            </a:r>
          </a:p>
          <a:p>
            <a:pPr>
              <a:buFont typeface="Wingdings" pitchFamily="2" charset="2"/>
              <a:buChar char="v"/>
            </a:pPr>
            <a:r>
              <a:rPr lang="en-US" sz="1800" dirty="0" smtClean="0">
                <a:solidFill>
                  <a:schemeClr val="tx1"/>
                </a:solidFill>
              </a:rPr>
              <a:t>You can </a:t>
            </a:r>
            <a:r>
              <a:rPr lang="en-US" sz="1800" dirty="0">
                <a:solidFill>
                  <a:schemeClr val="tx1"/>
                </a:solidFill>
              </a:rPr>
              <a:t>view the </a:t>
            </a:r>
            <a:r>
              <a:rPr lang="en-US" sz="1800" dirty="0" smtClean="0">
                <a:solidFill>
                  <a:schemeClr val="tx1"/>
                </a:solidFill>
              </a:rPr>
              <a:t>schedule</a:t>
            </a:r>
            <a:endParaRPr lang="en-US" sz="1800" dirty="0">
              <a:solidFill>
                <a:schemeClr val="tx1"/>
              </a:solidFill>
            </a:endParaRPr>
          </a:p>
          <a:p>
            <a:pPr lvl="0">
              <a:buFont typeface="Wingdings" pitchFamily="2" charset="2"/>
              <a:buChar char="v"/>
            </a:pPr>
            <a:r>
              <a:rPr lang="en-US" sz="1800" dirty="0" smtClean="0">
                <a:solidFill>
                  <a:schemeClr val="tx1"/>
                </a:solidFill>
              </a:rPr>
              <a:t> </a:t>
            </a:r>
            <a:r>
              <a:rPr lang="en-US" sz="1800" dirty="0">
                <a:solidFill>
                  <a:schemeClr val="tx1"/>
                </a:solidFill>
              </a:rPr>
              <a:t>You can reserve ticket</a:t>
            </a:r>
          </a:p>
          <a:p>
            <a:pPr lvl="0">
              <a:buFont typeface="Wingdings" pitchFamily="2" charset="2"/>
              <a:buChar char="v"/>
            </a:pPr>
            <a:r>
              <a:rPr lang="en-US" sz="1800" dirty="0">
                <a:solidFill>
                  <a:schemeClr val="tx1"/>
                </a:solidFill>
              </a:rPr>
              <a:t>You can cancel your reservation</a:t>
            </a:r>
          </a:p>
          <a:p>
            <a:pPr algn="just">
              <a:lnSpc>
                <a:spcPct val="150000"/>
              </a:lnSpc>
            </a:pPr>
            <a:r>
              <a:rPr lang="en-US" sz="2000" dirty="0" smtClean="0">
                <a:solidFill>
                  <a:schemeClr val="tx1"/>
                </a:solidFill>
              </a:rPr>
              <a:t>As </a:t>
            </a:r>
            <a:r>
              <a:rPr lang="en-US" sz="2000" dirty="0">
                <a:solidFill>
                  <a:schemeClr val="tx1"/>
                </a:solidFill>
              </a:rPr>
              <a:t>a </a:t>
            </a:r>
            <a:r>
              <a:rPr lang="en-US" sz="2000" dirty="0" smtClean="0">
                <a:solidFill>
                  <a:schemeClr val="tx1"/>
                </a:solidFill>
              </a:rPr>
              <a:t>admin :</a:t>
            </a:r>
          </a:p>
          <a:p>
            <a:pPr>
              <a:buFont typeface="Wingdings" pitchFamily="2" charset="2"/>
              <a:buChar char="v"/>
            </a:pPr>
            <a:r>
              <a:rPr lang="en-US" sz="2000" dirty="0">
                <a:solidFill>
                  <a:schemeClr val="tx1"/>
                </a:solidFill>
              </a:rPr>
              <a:t>You can </a:t>
            </a:r>
            <a:r>
              <a:rPr lang="en-US" sz="2000" dirty="0" smtClean="0">
                <a:solidFill>
                  <a:schemeClr val="tx1"/>
                </a:solidFill>
              </a:rPr>
              <a:t>schedule the flight.</a:t>
            </a:r>
            <a:endParaRPr lang="en-US" sz="2000" dirty="0">
              <a:solidFill>
                <a:schemeClr val="tx1"/>
              </a:solidFill>
            </a:endParaRPr>
          </a:p>
          <a:p>
            <a:pPr lvl="0">
              <a:buFont typeface="Wingdings" pitchFamily="2" charset="2"/>
              <a:buChar char="v"/>
            </a:pPr>
            <a:r>
              <a:rPr lang="en-US" sz="2000" dirty="0" smtClean="0">
                <a:solidFill>
                  <a:schemeClr val="tx1"/>
                </a:solidFill>
              </a:rPr>
              <a:t> </a:t>
            </a:r>
            <a:r>
              <a:rPr lang="en-US" sz="2000" dirty="0">
                <a:solidFill>
                  <a:schemeClr val="tx1"/>
                </a:solidFill>
              </a:rPr>
              <a:t>You </a:t>
            </a:r>
            <a:r>
              <a:rPr lang="en-US" sz="2000" dirty="0" smtClean="0">
                <a:solidFill>
                  <a:schemeClr val="tx1"/>
                </a:solidFill>
              </a:rPr>
              <a:t>cancel the flight.</a:t>
            </a:r>
            <a:endParaRPr lang="en-US" sz="2000" dirty="0">
              <a:solidFill>
                <a:schemeClr val="tx1"/>
              </a:solidFill>
            </a:endParaRPr>
          </a:p>
          <a:p>
            <a:pPr lvl="0">
              <a:buFont typeface="Wingdings" pitchFamily="2" charset="2"/>
              <a:buChar char="v"/>
            </a:pPr>
            <a:r>
              <a:rPr lang="en-US" sz="2000" dirty="0">
                <a:solidFill>
                  <a:schemeClr val="tx1"/>
                </a:solidFill>
              </a:rPr>
              <a:t>You can </a:t>
            </a:r>
            <a:r>
              <a:rPr lang="en-US" sz="2000" dirty="0" smtClean="0">
                <a:solidFill>
                  <a:schemeClr val="tx1"/>
                </a:solidFill>
              </a:rPr>
              <a:t>view all the passenger booking.</a:t>
            </a:r>
            <a:endParaRPr lang="en-US" sz="2000" dirty="0">
              <a:solidFill>
                <a:schemeClr val="tx1"/>
              </a:solidFill>
            </a:endParaRPr>
          </a:p>
          <a:p>
            <a:pPr algn="just">
              <a:lnSpc>
                <a:spcPct val="150000"/>
              </a:lnSpc>
            </a:pPr>
            <a:endParaRPr lang="en-US" sz="2000" dirty="0" smtClean="0">
              <a:solidFill>
                <a:schemeClr val="tx1"/>
              </a:solidFill>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Methodology</a:t>
            </a:r>
            <a:br>
              <a:rPr lang="en-US"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a:xfrm>
            <a:off x="1371600" y="990600"/>
            <a:ext cx="7498080" cy="5638800"/>
          </a:xfrm>
        </p:spPr>
        <p:txBody>
          <a:bodyPr>
            <a:normAutofit/>
          </a:bodyPr>
          <a:lstStyle/>
          <a:p>
            <a:pPr algn="just">
              <a:buNone/>
            </a:pPr>
            <a:r>
              <a:rPr lang="en-US" sz="2000" dirty="0" smtClean="0"/>
              <a:t>     A methodology is a set of ideas or guidelines about how to proceed in gathering and validating knowledge of a subject matter.</a:t>
            </a:r>
          </a:p>
          <a:p>
            <a:pPr algn="just">
              <a:buFont typeface="Wingdings" pitchFamily="2" charset="2"/>
              <a:buChar char="v"/>
            </a:pPr>
            <a:r>
              <a:rPr lang="en-US" sz="2000" b="1" dirty="0" smtClean="0"/>
              <a:t>Agile methods</a:t>
            </a:r>
          </a:p>
          <a:p>
            <a:pPr algn="just">
              <a:buNone/>
            </a:pPr>
            <a:r>
              <a:rPr lang="en-US" sz="2000" dirty="0" smtClean="0"/>
              <a:t>     An  Agile process is characterized by the division of task into short phases of work  and frequent reassessment and adaption of plans.</a:t>
            </a:r>
          </a:p>
          <a:p>
            <a:pPr algn="just">
              <a:buNone/>
            </a:pPr>
            <a:endParaRPr lang="en-US" sz="2100" dirty="0"/>
          </a:p>
        </p:txBody>
      </p:sp>
      <p:pic>
        <p:nvPicPr>
          <p:cNvPr id="5" name="Picture 4" descr="received_1215903365101428.gif"/>
          <p:cNvPicPr>
            <a:picLocks noChangeAspect="1"/>
          </p:cNvPicPr>
          <p:nvPr/>
        </p:nvPicPr>
        <p:blipFill>
          <a:blip r:embed="rId2"/>
          <a:stretch>
            <a:fillRect/>
          </a:stretch>
        </p:blipFill>
        <p:spPr>
          <a:xfrm>
            <a:off x="1676400" y="2971800"/>
            <a:ext cx="6019800" cy="3505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
            <a:ext cx="7406640" cy="841482"/>
          </a:xfrm>
        </p:spPr>
        <p:txBody>
          <a:bodyPr>
            <a:normAutofit/>
          </a:bodyPr>
          <a:lstStyle/>
          <a:p>
            <a:r>
              <a:rPr lang="en-US" sz="3200" dirty="0" smtClean="0">
                <a:solidFill>
                  <a:schemeClr val="tx1"/>
                </a:solidFill>
              </a:rPr>
              <a:t>Language </a:t>
            </a:r>
            <a:r>
              <a:rPr lang="en-US" sz="3200" dirty="0">
                <a:solidFill>
                  <a:schemeClr val="tx1"/>
                </a:solidFill>
              </a:rPr>
              <a:t>and Tools</a:t>
            </a:r>
            <a:endParaRPr lang="en-US" sz="3200" dirty="0">
              <a:solidFill>
                <a:schemeClr val="tx1"/>
              </a:solidFill>
            </a:endParaRPr>
          </a:p>
        </p:txBody>
      </p:sp>
      <p:sp>
        <p:nvSpPr>
          <p:cNvPr id="3" name="Subtitle 2"/>
          <p:cNvSpPr>
            <a:spLocks noGrp="1"/>
          </p:cNvSpPr>
          <p:nvPr>
            <p:ph type="subTitle" idx="1"/>
          </p:nvPr>
        </p:nvSpPr>
        <p:spPr>
          <a:xfrm>
            <a:off x="1447800" y="1219200"/>
            <a:ext cx="7406640" cy="5638800"/>
          </a:xfrm>
        </p:spPr>
        <p:txBody>
          <a:bodyPr>
            <a:normAutofit/>
          </a:bodyPr>
          <a:lstStyle/>
          <a:p>
            <a:endParaRPr lang="en-US" sz="2000" dirty="0" smtClean="0">
              <a:solidFill>
                <a:schemeClr val="tx1"/>
              </a:solidFill>
            </a:endParaRPr>
          </a:p>
          <a:p>
            <a:pPr>
              <a:buFont typeface="Wingdings" pitchFamily="2" charset="2"/>
              <a:buChar char="v"/>
            </a:pPr>
            <a:r>
              <a:rPr lang="en-US" sz="2000" dirty="0" smtClean="0">
                <a:solidFill>
                  <a:schemeClr val="tx1"/>
                </a:solidFill>
              </a:rPr>
              <a:t>  </a:t>
            </a:r>
            <a:r>
              <a:rPr lang="en-US" sz="2000" dirty="0" err="1" smtClean="0">
                <a:solidFill>
                  <a:schemeClr val="tx1"/>
                </a:solidFill>
              </a:rPr>
              <a:t>Postgresql</a:t>
            </a:r>
            <a:r>
              <a:rPr lang="en-US" sz="2000" dirty="0" smtClean="0">
                <a:solidFill>
                  <a:schemeClr val="tx1"/>
                </a:solidFill>
              </a:rPr>
              <a:t> </a:t>
            </a:r>
          </a:p>
          <a:p>
            <a:pPr>
              <a:buFont typeface="Wingdings" pitchFamily="2" charset="2"/>
              <a:buChar char="v"/>
            </a:pPr>
            <a:r>
              <a:rPr lang="en-US" sz="2000" dirty="0" smtClean="0">
                <a:solidFill>
                  <a:schemeClr val="tx1"/>
                </a:solidFill>
              </a:rPr>
              <a:t>  </a:t>
            </a:r>
            <a:r>
              <a:rPr lang="en-US" sz="2000" dirty="0" err="1" smtClean="0">
                <a:solidFill>
                  <a:schemeClr val="tx1"/>
                </a:solidFill>
              </a:rPr>
              <a:t>Springboot</a:t>
            </a:r>
            <a:endParaRPr lang="en-US" sz="2000" dirty="0">
              <a:solidFill>
                <a:schemeClr val="tx1"/>
              </a:solidFill>
            </a:endParaRPr>
          </a:p>
          <a:p>
            <a:pPr>
              <a:buFont typeface="Wingdings" pitchFamily="2" charset="2"/>
              <a:buChar char="v"/>
            </a:pPr>
            <a:r>
              <a:rPr lang="en-US" sz="2000" dirty="0" smtClean="0">
                <a:solidFill>
                  <a:schemeClr val="tx1"/>
                </a:solidFill>
              </a:rPr>
              <a:t>  JPA</a:t>
            </a:r>
          </a:p>
          <a:p>
            <a:pPr>
              <a:buFont typeface="Wingdings" pitchFamily="2" charset="2"/>
              <a:buChar char="v"/>
            </a:pPr>
            <a:r>
              <a:rPr lang="en-US" sz="2000" dirty="0" smtClean="0">
                <a:solidFill>
                  <a:schemeClr val="tx1"/>
                </a:solidFill>
              </a:rPr>
              <a:t>  </a:t>
            </a:r>
            <a:r>
              <a:rPr lang="en-US" sz="2000" dirty="0" err="1" smtClean="0">
                <a:solidFill>
                  <a:schemeClr val="tx1"/>
                </a:solidFill>
              </a:rPr>
              <a:t>Junit</a:t>
            </a:r>
            <a:endParaRPr lang="en-US" sz="2000" dirty="0" smtClean="0">
              <a:solidFill>
                <a:schemeClr val="tx1"/>
              </a:solidFill>
            </a:endParaRPr>
          </a:p>
          <a:p>
            <a:pPr>
              <a:buFont typeface="Wingdings" pitchFamily="2" charset="2"/>
              <a:buChar char="v"/>
            </a:pPr>
            <a:r>
              <a:rPr lang="en-US" sz="2000" dirty="0" smtClean="0">
                <a:solidFill>
                  <a:schemeClr val="tx1"/>
                </a:solidFill>
              </a:rPr>
              <a:t>  java</a:t>
            </a:r>
            <a:endParaRPr lang="en-US" sz="2000" dirty="0">
              <a:solidFill>
                <a:schemeClr val="tx1"/>
              </a:solidFill>
            </a:endParaRPr>
          </a:p>
          <a:p>
            <a:pPr>
              <a:buFont typeface="Wingdings" pitchFamily="2" charset="2"/>
              <a:buChar char="v"/>
            </a:pPr>
            <a:endParaRPr lang="en-US" sz="32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0"/>
            <a:ext cx="7406640" cy="990600"/>
          </a:xfrm>
        </p:spPr>
        <p:txBody>
          <a:bodyPr>
            <a:noAutofit/>
          </a:bodyPr>
          <a:lstStyle/>
          <a:p>
            <a:r>
              <a:rPr lang="en-US" sz="3200" dirty="0" smtClean="0">
                <a:solidFill>
                  <a:schemeClr val="tx1"/>
                </a:solidFill>
                <a:effectLst>
                  <a:outerShdw blurRad="38100" dist="38100" dir="2700000" algn="tl">
                    <a:srgbClr val="000000">
                      <a:alpha val="43137"/>
                    </a:srgbClr>
                  </a:outerShdw>
                </a:effectLst>
              </a:rPr>
              <a:t>Technical Requirements </a:t>
            </a:r>
            <a:endParaRPr lang="en-US" sz="3200"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47800" y="1676400"/>
            <a:ext cx="7406640" cy="4724400"/>
          </a:xfrm>
        </p:spPr>
        <p:txBody>
          <a:bodyPr>
            <a:normAutofit lnSpcReduction="10000"/>
          </a:bodyPr>
          <a:lstStyle/>
          <a:p>
            <a:r>
              <a:rPr lang="en-US" sz="2000" dirty="0" smtClean="0">
                <a:solidFill>
                  <a:schemeClr val="tx1"/>
                </a:solidFill>
              </a:rPr>
              <a:t>For User  </a:t>
            </a:r>
          </a:p>
          <a:p>
            <a:pPr>
              <a:buFont typeface="Wingdings" pitchFamily="2" charset="2"/>
              <a:buChar char="v"/>
            </a:pPr>
            <a:r>
              <a:rPr lang="en-US" sz="2000" dirty="0" smtClean="0">
                <a:solidFill>
                  <a:schemeClr val="tx1"/>
                </a:solidFill>
              </a:rPr>
              <a:t>Registration</a:t>
            </a:r>
          </a:p>
          <a:p>
            <a:pPr>
              <a:buFont typeface="Wingdings" pitchFamily="2" charset="2"/>
              <a:buChar char="v"/>
            </a:pPr>
            <a:r>
              <a:rPr lang="en-US" sz="2000" dirty="0" smtClean="0">
                <a:solidFill>
                  <a:schemeClr val="tx1"/>
                </a:solidFill>
              </a:rPr>
              <a:t>  Login</a:t>
            </a:r>
          </a:p>
          <a:p>
            <a:pPr>
              <a:buFont typeface="Wingdings" pitchFamily="2" charset="2"/>
              <a:buChar char="v"/>
            </a:pPr>
            <a:r>
              <a:rPr lang="en-US" sz="2000" dirty="0" smtClean="0">
                <a:solidFill>
                  <a:schemeClr val="tx1"/>
                </a:solidFill>
              </a:rPr>
              <a:t>  View schedule /Book ticket</a:t>
            </a:r>
          </a:p>
          <a:p>
            <a:pPr>
              <a:buFont typeface="Wingdings" pitchFamily="2" charset="2"/>
              <a:buChar char="v"/>
            </a:pPr>
            <a:r>
              <a:rPr lang="en-US" sz="2000" dirty="0" smtClean="0">
                <a:solidFill>
                  <a:schemeClr val="tx1"/>
                </a:solidFill>
              </a:rPr>
              <a:t>  </a:t>
            </a:r>
            <a:r>
              <a:rPr lang="en-US" sz="2000" dirty="0">
                <a:solidFill>
                  <a:schemeClr val="tx1"/>
                </a:solidFill>
              </a:rPr>
              <a:t>C</a:t>
            </a:r>
            <a:r>
              <a:rPr lang="en-US" sz="2000" dirty="0" smtClean="0">
                <a:solidFill>
                  <a:schemeClr val="tx1"/>
                </a:solidFill>
              </a:rPr>
              <a:t>ancel booking</a:t>
            </a:r>
          </a:p>
          <a:p>
            <a:pPr>
              <a:buFont typeface="Wingdings" pitchFamily="2" charset="2"/>
              <a:buChar char="v"/>
            </a:pPr>
            <a:r>
              <a:rPr lang="en-US" sz="2000" dirty="0" smtClean="0">
                <a:solidFill>
                  <a:schemeClr val="tx1"/>
                </a:solidFill>
              </a:rPr>
              <a:t>  Uploading Information into the system</a:t>
            </a:r>
          </a:p>
          <a:p>
            <a:r>
              <a:rPr lang="en-US" sz="2000" dirty="0" smtClean="0"/>
              <a:t>For Admin</a:t>
            </a:r>
          </a:p>
          <a:p>
            <a:pPr>
              <a:buFont typeface="Wingdings" pitchFamily="2" charset="2"/>
              <a:buChar char="v"/>
            </a:pPr>
            <a:r>
              <a:rPr lang="en-US" sz="2000" dirty="0">
                <a:solidFill>
                  <a:schemeClr val="tx1"/>
                </a:solidFill>
              </a:rPr>
              <a:t>Registration</a:t>
            </a:r>
          </a:p>
          <a:p>
            <a:pPr>
              <a:buFont typeface="Wingdings" pitchFamily="2" charset="2"/>
              <a:buChar char="v"/>
            </a:pPr>
            <a:r>
              <a:rPr lang="en-US" sz="2000" dirty="0">
                <a:solidFill>
                  <a:schemeClr val="tx1"/>
                </a:solidFill>
              </a:rPr>
              <a:t>  Login</a:t>
            </a:r>
          </a:p>
          <a:p>
            <a:pPr>
              <a:buFont typeface="Wingdings" pitchFamily="2" charset="2"/>
              <a:buChar char="v"/>
            </a:pPr>
            <a:r>
              <a:rPr lang="en-US" sz="2000" dirty="0">
                <a:solidFill>
                  <a:schemeClr val="tx1"/>
                </a:solidFill>
              </a:rPr>
              <a:t>  View schedule </a:t>
            </a:r>
            <a:r>
              <a:rPr lang="en-US" sz="2000" dirty="0" smtClean="0">
                <a:solidFill>
                  <a:schemeClr val="tx1"/>
                </a:solidFill>
              </a:rPr>
              <a:t>/schedule flight</a:t>
            </a:r>
            <a:endParaRPr lang="en-US" sz="2000" dirty="0">
              <a:solidFill>
                <a:schemeClr val="tx1"/>
              </a:solidFill>
            </a:endParaRPr>
          </a:p>
          <a:p>
            <a:pPr>
              <a:buFont typeface="Wingdings" pitchFamily="2" charset="2"/>
              <a:buChar char="v"/>
            </a:pPr>
            <a:r>
              <a:rPr lang="en-US" sz="2000" dirty="0">
                <a:solidFill>
                  <a:schemeClr val="tx1"/>
                </a:solidFill>
              </a:rPr>
              <a:t>  Cancel </a:t>
            </a:r>
            <a:r>
              <a:rPr lang="en-US" sz="2000" dirty="0" smtClean="0">
                <a:solidFill>
                  <a:schemeClr val="tx1"/>
                </a:solidFill>
              </a:rPr>
              <a:t>flight</a:t>
            </a:r>
            <a:endParaRPr lang="en-US" sz="2000" dirty="0">
              <a:solidFill>
                <a:schemeClr val="tx1"/>
              </a:solidFill>
            </a:endParaRPr>
          </a:p>
          <a:p>
            <a:pPr>
              <a:buFont typeface="Wingdings" pitchFamily="2" charset="2"/>
              <a:buChar char="v"/>
            </a:pPr>
            <a:r>
              <a:rPr lang="en-US" sz="2000" dirty="0">
                <a:solidFill>
                  <a:schemeClr val="tx1"/>
                </a:solidFill>
              </a:rPr>
              <a:t>  Viewing statistics</a:t>
            </a:r>
          </a:p>
          <a:p>
            <a:pPr>
              <a:buFont typeface="Wingdings" pitchFamily="2" charset="2"/>
              <a:buChar char="v"/>
            </a:pPr>
            <a:r>
              <a:rPr lang="en-US" sz="2000" dirty="0">
                <a:solidFill>
                  <a:schemeClr val="tx1"/>
                </a:solidFill>
              </a:rPr>
              <a:t>  </a:t>
            </a:r>
            <a:r>
              <a:rPr lang="en-US" sz="2000" dirty="0" smtClean="0">
                <a:solidFill>
                  <a:schemeClr val="tx1"/>
                </a:solidFill>
              </a:rPr>
              <a:t>Show </a:t>
            </a:r>
            <a:r>
              <a:rPr lang="en-US" sz="2000" dirty="0">
                <a:solidFill>
                  <a:schemeClr val="tx1"/>
                </a:solidFill>
              </a:rPr>
              <a:t>Information into the system</a:t>
            </a:r>
          </a:p>
          <a:p>
            <a:pPr>
              <a:buFont typeface="Wingdings" pitchFamily="2" charset="2"/>
              <a:buChar char="v"/>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04800"/>
            <a:ext cx="7406640" cy="609600"/>
          </a:xfrm>
        </p:spPr>
        <p:txBody>
          <a:bodyPr>
            <a:normAutofit fontScale="90000"/>
          </a:bodyPr>
          <a:lstStyle/>
          <a:p>
            <a:r>
              <a:rPr lang="en-US" dirty="0" smtClean="0">
                <a:solidFill>
                  <a:schemeClr val="tx1"/>
                </a:solidFill>
              </a:rPr>
              <a:t>Types of User </a:t>
            </a:r>
            <a:endParaRPr lang="en-US" dirty="0">
              <a:solidFill>
                <a:schemeClr val="tx1"/>
              </a:solidFill>
            </a:endParaRPr>
          </a:p>
        </p:txBody>
      </p:sp>
      <p:sp>
        <p:nvSpPr>
          <p:cNvPr id="3" name="Subtitle 2"/>
          <p:cNvSpPr>
            <a:spLocks noGrp="1"/>
          </p:cNvSpPr>
          <p:nvPr>
            <p:ph type="subTitle" idx="1"/>
          </p:nvPr>
        </p:nvSpPr>
        <p:spPr>
          <a:xfrm>
            <a:off x="1371600" y="990600"/>
            <a:ext cx="7406640" cy="4572000"/>
          </a:xfrm>
        </p:spPr>
        <p:txBody>
          <a:bodyPr>
            <a:normAutofit fontScale="77500" lnSpcReduction="20000"/>
          </a:bodyPr>
          <a:lstStyle/>
          <a:p>
            <a:pPr marL="541782" indent="-514350"/>
            <a:r>
              <a:rPr lang="en-US" dirty="0" smtClean="0">
                <a:solidFill>
                  <a:schemeClr val="tx1"/>
                </a:solidFill>
              </a:rPr>
              <a:t> Admin </a:t>
            </a:r>
          </a:p>
          <a:p>
            <a:pPr marL="541782" indent="-514350">
              <a:buFont typeface="Wingdings" pitchFamily="2" charset="2"/>
              <a:buChar char="v"/>
            </a:pPr>
            <a:r>
              <a:rPr lang="en-US" dirty="0" smtClean="0">
                <a:solidFill>
                  <a:schemeClr val="tx1"/>
                </a:solidFill>
              </a:rPr>
              <a:t>Creating a flight </a:t>
            </a:r>
          </a:p>
          <a:p>
            <a:pPr marL="541782" indent="-514350">
              <a:buFont typeface="Wingdings" pitchFamily="2" charset="2"/>
              <a:buChar char="v"/>
            </a:pPr>
            <a:r>
              <a:rPr lang="en-US" dirty="0" smtClean="0">
                <a:solidFill>
                  <a:schemeClr val="tx1"/>
                </a:solidFill>
              </a:rPr>
              <a:t>Changing time schedule</a:t>
            </a:r>
          </a:p>
          <a:p>
            <a:pPr marL="541782" indent="-514350">
              <a:buFont typeface="Wingdings" pitchFamily="2" charset="2"/>
              <a:buChar char="v"/>
            </a:pPr>
            <a:r>
              <a:rPr lang="en-US" dirty="0" smtClean="0">
                <a:solidFill>
                  <a:schemeClr val="tx1"/>
                </a:solidFill>
              </a:rPr>
              <a:t>Cancel flight</a:t>
            </a:r>
          </a:p>
          <a:p>
            <a:pPr marL="541782" indent="-514350">
              <a:buFont typeface="Wingdings" pitchFamily="2" charset="2"/>
              <a:buChar char="v"/>
            </a:pPr>
            <a:r>
              <a:rPr lang="en-US" dirty="0" smtClean="0">
                <a:solidFill>
                  <a:schemeClr val="tx1"/>
                </a:solidFill>
              </a:rPr>
              <a:t>Updating  airport information</a:t>
            </a:r>
          </a:p>
          <a:p>
            <a:pPr marL="541782" indent="-514350">
              <a:buFont typeface="Wingdings" pitchFamily="2" charset="2"/>
              <a:buChar char="v"/>
            </a:pPr>
            <a:r>
              <a:rPr lang="en-US" dirty="0" smtClean="0">
                <a:solidFill>
                  <a:schemeClr val="tx1"/>
                </a:solidFill>
              </a:rPr>
              <a:t>Registering and managing users</a:t>
            </a:r>
          </a:p>
          <a:p>
            <a:pPr marL="541782" indent="-514350">
              <a:buFont typeface="Wingdings" pitchFamily="2" charset="2"/>
              <a:buChar char="v"/>
            </a:pPr>
            <a:r>
              <a:rPr lang="en-US" dirty="0" smtClean="0">
                <a:solidFill>
                  <a:schemeClr val="tx1"/>
                </a:solidFill>
              </a:rPr>
              <a:t>View statistics  </a:t>
            </a:r>
          </a:p>
          <a:p>
            <a:pPr marL="541782" indent="-514350"/>
            <a:endParaRPr lang="en-US" dirty="0" smtClean="0">
              <a:solidFill>
                <a:schemeClr val="tx1"/>
              </a:solidFill>
            </a:endParaRPr>
          </a:p>
          <a:p>
            <a:pPr marL="541782" indent="-514350"/>
            <a:r>
              <a:rPr lang="en-US" dirty="0" smtClean="0">
                <a:solidFill>
                  <a:schemeClr val="tx1"/>
                </a:solidFill>
              </a:rPr>
              <a:t>Registered user</a:t>
            </a:r>
          </a:p>
          <a:p>
            <a:pPr marL="541782" indent="-514350">
              <a:buFont typeface="Wingdings" pitchFamily="2" charset="2"/>
              <a:buChar char="v"/>
            </a:pPr>
            <a:r>
              <a:rPr lang="en-US" dirty="0" smtClean="0">
                <a:solidFill>
                  <a:schemeClr val="tx1"/>
                </a:solidFill>
              </a:rPr>
              <a:t>View flight schedule</a:t>
            </a:r>
          </a:p>
          <a:p>
            <a:pPr marL="541782" indent="-514350">
              <a:buFont typeface="Wingdings" pitchFamily="2" charset="2"/>
              <a:buChar char="v"/>
            </a:pPr>
            <a:r>
              <a:rPr lang="en-US" dirty="0" smtClean="0">
                <a:solidFill>
                  <a:schemeClr val="tx1"/>
                </a:solidFill>
              </a:rPr>
              <a:t>Book, confirm/cancel reservation </a:t>
            </a:r>
          </a:p>
          <a:p>
            <a:pPr marL="541782" indent="-514350"/>
            <a:endParaRPr lang="en-US" dirty="0" smtClean="0">
              <a:solidFill>
                <a:schemeClr val="tx1"/>
              </a:solidFill>
            </a:endParaRPr>
          </a:p>
          <a:p>
            <a:pPr marL="541782" indent="-514350"/>
            <a:r>
              <a:rPr lang="en-US" dirty="0" smtClean="0">
                <a:solidFill>
                  <a:schemeClr val="tx1"/>
                </a:solidFill>
              </a:rPr>
              <a:t>Unregistered User</a:t>
            </a:r>
          </a:p>
          <a:p>
            <a:pPr marL="541782" indent="-514350">
              <a:buFont typeface="Wingdings" pitchFamily="2" charset="2"/>
              <a:buChar char="v"/>
            </a:pPr>
            <a:r>
              <a:rPr lang="en-US" dirty="0" smtClean="0">
                <a:solidFill>
                  <a:schemeClr val="tx1"/>
                </a:solidFill>
              </a:rPr>
              <a:t>View flight schedule</a:t>
            </a:r>
          </a:p>
          <a:p>
            <a:pPr marL="541782" indent="-514350">
              <a:buFont typeface="Wingdings" pitchFamily="2" charset="2"/>
              <a:buChar char="v"/>
            </a:pPr>
            <a:endParaRPr lang="en-US" dirty="0" smtClean="0">
              <a:solidFill>
                <a:schemeClr val="tx1"/>
              </a:solidFill>
            </a:endParaRPr>
          </a:p>
          <a:p>
            <a:pPr marL="541782" indent="-514350"/>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rPr>
              <a:t>Data Flow Diagram</a:t>
            </a:r>
            <a:endParaRPr lang="en-US" dirty="0">
              <a:solidFill>
                <a:schemeClr val="tx1"/>
              </a:solidFill>
              <a:effectLst>
                <a:outerShdw blurRad="38100" dist="38100" dir="2700000" algn="tl">
                  <a:srgbClr val="000000">
                    <a:alpha val="43137"/>
                  </a:srgbClr>
                </a:outerShdw>
              </a:effectLst>
            </a:endParaRPr>
          </a:p>
        </p:txBody>
      </p:sp>
      <p:pic>
        <p:nvPicPr>
          <p:cNvPr id="4" name="Content Placeholder 3" descr="dfd.jpg"/>
          <p:cNvPicPr>
            <a:picLocks noGrp="1" noChangeAspect="1"/>
          </p:cNvPicPr>
          <p:nvPr>
            <p:ph idx="1"/>
          </p:nvPr>
        </p:nvPicPr>
        <p:blipFill>
          <a:blip r:embed="rId2"/>
          <a:stretch>
            <a:fillRect/>
          </a:stretch>
        </p:blipFill>
        <p:spPr>
          <a:xfrm>
            <a:off x="1066800" y="1524000"/>
            <a:ext cx="8077200" cy="48006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710</TotalTime>
  <Words>875</Words>
  <Application>Microsoft Office PowerPoint</Application>
  <PresentationFormat>On-screen Show (4:3)</PresentationFormat>
  <Paragraphs>96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Gill Sans MT</vt:lpstr>
      <vt:lpstr>Mangal</vt:lpstr>
      <vt:lpstr>Verdana</vt:lpstr>
      <vt:lpstr>Wingdings</vt:lpstr>
      <vt:lpstr>Wingdings 2</vt:lpstr>
      <vt:lpstr>Solstice</vt:lpstr>
      <vt:lpstr> Project title:  Airport Management System </vt:lpstr>
      <vt:lpstr>Abstract</vt:lpstr>
      <vt:lpstr>Objectives</vt:lpstr>
      <vt:lpstr>Introduction </vt:lpstr>
      <vt:lpstr>Methodology </vt:lpstr>
      <vt:lpstr>Language and Tools</vt:lpstr>
      <vt:lpstr>Technical Requirements </vt:lpstr>
      <vt:lpstr>Types of User </vt:lpstr>
      <vt:lpstr>Data Flow Diagram</vt:lpstr>
      <vt:lpstr>E-R Diagram</vt:lpstr>
      <vt:lpstr>Use Case Diagram</vt:lpstr>
      <vt:lpstr>   Project Description </vt:lpstr>
      <vt:lpstr>Create Flight Admin can create flight here by giving value(Flight name, Total Seat, City, Status)</vt:lpstr>
      <vt:lpstr>Add Schedule Admin can add flight schedule here by giving value(Choose flight, Choose Route, Departure time/date). </vt:lpstr>
      <vt:lpstr>Admin profile</vt:lpstr>
      <vt:lpstr>Flight Booking</vt:lpstr>
      <vt:lpstr>Confirm/Cancel Reservation</vt:lpstr>
      <vt:lpstr>Limitations </vt:lpstr>
      <vt:lpstr>Future Works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Ticket Reservation System </dc:title>
  <dc:creator>Sazzad Saju</dc:creator>
  <cp:lastModifiedBy>Windows User</cp:lastModifiedBy>
  <cp:revision>124</cp:revision>
  <dcterms:created xsi:type="dcterms:W3CDTF">2016-04-15T05:17:33Z</dcterms:created>
  <dcterms:modified xsi:type="dcterms:W3CDTF">2022-04-04T03:10:28Z</dcterms:modified>
</cp:coreProperties>
</file>