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Action1.xml" ContentType="application/vnd.ms-office.inkAct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56" r:id="rId2"/>
    <p:sldId id="258" r:id="rId3"/>
    <p:sldId id="270" r:id="rId4"/>
    <p:sldId id="257" r:id="rId5"/>
    <p:sldId id="268" r:id="rId6"/>
    <p:sldId id="269" r:id="rId7"/>
    <p:sldId id="272" r:id="rId8"/>
    <p:sldId id="273" r:id="rId9"/>
    <p:sldId id="260" r:id="rId10"/>
    <p:sldId id="276"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Action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3-06T03:42:26.764"/>
    </inkml:context>
    <inkml:brush xml:id="br0">
      <inkml:brushProperty name="width" value="0.05292" units="cm"/>
      <inkml:brushProperty name="height" value="0.05292" units="cm"/>
      <inkml:brushProperty name="color" value="#FF0000"/>
    </inkml:brush>
  </inkml:definitions>
  <iact:action type="add" startTime="7654">
    <iact:property name="dataType"/>
    <iact:actionData xml:id="d0">
      <inkml:trace xmlns:inkml="http://www.w3.org/2003/InkML" xml:id="stk0" contextRef="#ctx0" brushRef="#br0">0 12012 0</inkml:trace>
    </iact:actionData>
  </iact:action>
  <iact:action type="add" startTime="8515">
    <iact:property name="dataType"/>
    <iact:actionData xml:id="d1">
      <inkml:trace xmlns:inkml="http://www.w3.org/2003/InkML" xml:id="stk1" contextRef="#ctx0" brushRef="#br0">0 5362 0</inkml:trace>
    </iact:actionData>
  </iact:action>
  <iact:action type="add" startTime="9048">
    <iact:property name="dataType"/>
    <iact:actionData xml:id="d2">
      <inkml:trace xmlns:inkml="http://www.w3.org/2003/InkML" xml:id="stk2" contextRef="#ctx0" brushRef="#br0">0 3828 0</inkml:trace>
    </iact:actionData>
  </iact:action>
</iact:action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21-Aug-22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2032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21-Aug-22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330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21-Aug-22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2205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21-Aug-22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8316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21-Aug-22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9225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21-Aug-22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6173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21-Aug-22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2551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21-Aug-22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3208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21-Aug-22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328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21-Aug-22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2020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21-Aug-22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7815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21-Aug-22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497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21-Aug-22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4223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21-Aug-22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6488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21-Aug-22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0178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21-Aug-22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4990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21-Aug-22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2593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21-Aug-22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0171883"/>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circuitglobe.com/wp-content/uploads/2015/12/peak-inverse-voltage-circuit.jpg"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11/relationships/inkAction" Target="../ink/inkAction1.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D0F54-0618-7246-8525-388E62D0DA2B}"/>
              </a:ext>
            </a:extLst>
          </p:cNvPr>
          <p:cNvSpPr>
            <a:spLocks noGrp="1"/>
          </p:cNvSpPr>
          <p:nvPr>
            <p:ph type="ctrTitle"/>
          </p:nvPr>
        </p:nvSpPr>
        <p:spPr>
          <a:xfrm>
            <a:off x="4045743" y="396085"/>
            <a:ext cx="7197726" cy="2421464"/>
          </a:xfrm>
        </p:spPr>
        <p:txBody>
          <a:bodyPr>
            <a:normAutofit/>
          </a:bodyPr>
          <a:lstStyle/>
          <a:p>
            <a:br>
              <a:rPr lang="en-US" dirty="0">
                <a:solidFill>
                  <a:srgbClr val="00B050"/>
                </a:solidFill>
              </a:rPr>
            </a:br>
            <a:r>
              <a:rPr lang="en-US" sz="4900" dirty="0">
                <a:solidFill>
                  <a:srgbClr val="00B050"/>
                </a:solidFill>
                <a:latin typeface="Times New Roman" panose="02020603050405020304" pitchFamily="18" charset="0"/>
                <a:cs typeface="Times New Roman" panose="02020603050405020304" pitchFamily="18" charset="0"/>
              </a:rPr>
              <a:t>ELECTRONIC DEVICES</a:t>
            </a:r>
            <a:br>
              <a:rPr lang="en-US" sz="4900" dirty="0">
                <a:solidFill>
                  <a:srgbClr val="00B050"/>
                </a:solidFill>
                <a:latin typeface="Times New Roman" panose="02020603050405020304" pitchFamily="18" charset="0"/>
                <a:cs typeface="Times New Roman" panose="02020603050405020304" pitchFamily="18" charset="0"/>
              </a:rPr>
            </a:br>
            <a:r>
              <a:rPr lang="en-US" sz="4900" dirty="0">
                <a:solidFill>
                  <a:srgbClr val="00B050"/>
                </a:solidFill>
                <a:latin typeface="Times New Roman" panose="02020603050405020304" pitchFamily="18" charset="0"/>
                <a:cs typeface="Times New Roman" panose="02020603050405020304" pitchFamily="18" charset="0"/>
              </a:rPr>
              <a:t>Presentation</a:t>
            </a:r>
          </a:p>
        </p:txBody>
      </p:sp>
      <p:sp>
        <p:nvSpPr>
          <p:cNvPr id="3" name="Subtitle 2">
            <a:extLst>
              <a:ext uri="{FF2B5EF4-FFF2-40B4-BE49-F238E27FC236}">
                <a16:creationId xmlns:a16="http://schemas.microsoft.com/office/drawing/2014/main" id="{D43C23BD-A893-4C4C-B898-53C9263DD57F}"/>
              </a:ext>
            </a:extLst>
          </p:cNvPr>
          <p:cNvSpPr>
            <a:spLocks noGrp="1"/>
          </p:cNvSpPr>
          <p:nvPr>
            <p:ph type="subTitle" idx="1"/>
          </p:nvPr>
        </p:nvSpPr>
        <p:spPr>
          <a:xfrm>
            <a:off x="4045743" y="3135086"/>
            <a:ext cx="7114382" cy="3568132"/>
          </a:xfrm>
        </p:spPr>
        <p:txBody>
          <a:bodyPr>
            <a:normAutofit/>
          </a:bodyPr>
          <a:lstStyle/>
          <a:p>
            <a:r>
              <a:rPr lang="en-US" sz="2400" b="1" dirty="0">
                <a:solidFill>
                  <a:schemeClr val="accent4">
                    <a:lumMod val="40000"/>
                    <a:lumOff val="60000"/>
                  </a:schemeClr>
                </a:solidFill>
              </a:rPr>
              <a:t>NAME: MEHEDI HASAN EMON</a:t>
            </a:r>
          </a:p>
          <a:p>
            <a:r>
              <a:rPr lang="en-US" sz="2400" b="1" dirty="0">
                <a:solidFill>
                  <a:srgbClr val="FFFF00"/>
                </a:solidFill>
              </a:rPr>
              <a:t>Presentation topic: PIV rating in Rectifiers  </a:t>
            </a:r>
          </a:p>
          <a:p>
            <a:r>
              <a:rPr lang="en-US" sz="2400" dirty="0">
                <a:solidFill>
                  <a:srgbClr val="00B0F0"/>
                </a:solidFill>
              </a:rPr>
              <a:t>Course teacher: TAHMIDA ISLAM</a:t>
            </a:r>
          </a:p>
        </p:txBody>
      </p:sp>
      <p:sp>
        <p:nvSpPr>
          <p:cNvPr id="4" name="Rectangle 1">
            <a:extLst>
              <a:ext uri="{FF2B5EF4-FFF2-40B4-BE49-F238E27FC236}">
                <a16:creationId xmlns:a16="http://schemas.microsoft.com/office/drawing/2014/main" id="{E77DBCC3-22D2-45BC-8B8E-299F8F0B57C0}"/>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6176" rIns="9144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64347"/>
                </a:solidFill>
                <a:effectLst/>
                <a:latin typeface="SourceSansProSemiBold"/>
              </a:rPr>
              <a:t>ELECTRONIC DEVICES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8351323"/>
      </p:ext>
    </p:extLst>
  </p:cSld>
  <p:clrMapOvr>
    <a:masterClrMapping/>
  </p:clrMapOvr>
  <mc:AlternateContent xmlns:mc="http://schemas.openxmlformats.org/markup-compatibility/2006" xmlns:p14="http://schemas.microsoft.com/office/powerpoint/2010/main">
    <mc:Choice Requires="p14">
      <p:transition spd="slow" p14:dur="2000" advTm="12343"/>
    </mc:Choice>
    <mc:Fallback xmlns="">
      <p:transition spd="slow" advTm="1234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F63606-5158-4F12-BF41-6194E3E77A16}"/>
              </a:ext>
            </a:extLst>
          </p:cNvPr>
          <p:cNvPicPr/>
          <p:nvPr/>
        </p:nvPicPr>
        <p:blipFill>
          <a:blip r:embed="rId2">
            <a:extLst>
              <a:ext uri="{28A0092B-C50C-407E-A947-70E740481C1C}">
                <a14:useLocalDpi xmlns:a14="http://schemas.microsoft.com/office/drawing/2010/main" val="0"/>
              </a:ext>
            </a:extLst>
          </a:blip>
          <a:stretch>
            <a:fillRect/>
          </a:stretch>
        </p:blipFill>
        <p:spPr>
          <a:xfrm>
            <a:off x="1920240" y="1066800"/>
            <a:ext cx="8625840" cy="4947920"/>
          </a:xfrm>
          <a:prstGeom prst="rect">
            <a:avLst/>
          </a:prstGeom>
        </p:spPr>
      </p:pic>
    </p:spTree>
    <p:extLst>
      <p:ext uri="{BB962C8B-B14F-4D97-AF65-F5344CB8AC3E}">
        <p14:creationId xmlns:p14="http://schemas.microsoft.com/office/powerpoint/2010/main" val="2152353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11ED5-33AF-E54F-AED6-3E5F7FC852C8}"/>
              </a:ext>
            </a:extLst>
          </p:cNvPr>
          <p:cNvSpPr>
            <a:spLocks noGrp="1"/>
          </p:cNvSpPr>
          <p:nvPr>
            <p:ph type="title" idx="4294967295"/>
          </p:nvPr>
        </p:nvSpPr>
        <p:spPr>
          <a:xfrm>
            <a:off x="4844144" y="2477181"/>
            <a:ext cx="3164568" cy="1455737"/>
          </a:xfrm>
        </p:spPr>
        <p:txBody>
          <a:bodyPr/>
          <a:lstStyle/>
          <a:p>
            <a:r>
              <a:rPr lang="en-US" b="1" dirty="0">
                <a:solidFill>
                  <a:srgbClr val="00B0F0"/>
                </a:solidFill>
              </a:rPr>
              <a:t>Thank you</a:t>
            </a:r>
          </a:p>
        </p:txBody>
      </p:sp>
    </p:spTree>
    <p:extLst>
      <p:ext uri="{BB962C8B-B14F-4D97-AF65-F5344CB8AC3E}">
        <p14:creationId xmlns:p14="http://schemas.microsoft.com/office/powerpoint/2010/main" val="81427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mph" presetSubtype="0" fill="hold" grpId="1" nodeType="clickEffect">
                                  <p:stCondLst>
                                    <p:cond delay="0"/>
                                  </p:stCondLst>
                                  <p:childTnLst>
                                    <p:animClr clrSpc="hsl" dir="cw">
                                      <p:cBhvr override="childStyle">
                                        <p:cTn id="13" dur="500" fill="hold"/>
                                        <p:tgtEl>
                                          <p:spTgt spid="2"/>
                                        </p:tgtEl>
                                        <p:attrNameLst>
                                          <p:attrName>style.color</p:attrName>
                                        </p:attrNameLst>
                                      </p:cBhvr>
                                      <p:by>
                                        <p:hsl h="7200000" s="0" l="0"/>
                                      </p:by>
                                    </p:animClr>
                                    <p:animClr clrSpc="hsl" dir="cw">
                                      <p:cBhvr>
                                        <p:cTn id="14" dur="500" fill="hold"/>
                                        <p:tgtEl>
                                          <p:spTgt spid="2"/>
                                        </p:tgtEl>
                                        <p:attrNameLst>
                                          <p:attrName>fillcolor</p:attrName>
                                        </p:attrNameLst>
                                      </p:cBhvr>
                                      <p:by>
                                        <p:hsl h="7200000" s="0" l="0"/>
                                      </p:by>
                                    </p:animClr>
                                    <p:animClr clrSpc="hsl" dir="cw">
                                      <p:cBhvr>
                                        <p:cTn id="15" dur="500" fill="hold"/>
                                        <p:tgtEl>
                                          <p:spTgt spid="2"/>
                                        </p:tgtEl>
                                        <p:attrNameLst>
                                          <p:attrName>stroke.color</p:attrName>
                                        </p:attrNameLst>
                                      </p:cBhvr>
                                      <p:by>
                                        <p:hsl h="7200000" s="0" l="0"/>
                                      </p:by>
                                    </p:animClr>
                                    <p:set>
                                      <p:cBhvr>
                                        <p:cTn id="16"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74568F-724A-5841-BEA8-40AF765874F8}"/>
              </a:ext>
            </a:extLst>
          </p:cNvPr>
          <p:cNvSpPr>
            <a:spLocks noGrp="1"/>
          </p:cNvSpPr>
          <p:nvPr>
            <p:ph idx="4294967295"/>
          </p:nvPr>
        </p:nvSpPr>
        <p:spPr>
          <a:xfrm>
            <a:off x="0" y="2193925"/>
            <a:ext cx="10820400" cy="4024313"/>
          </a:xfrm>
        </p:spPr>
        <p:txBody>
          <a:bodyPr/>
          <a:lstStyle/>
          <a:p>
            <a:pPr marL="0" indent="0">
              <a:buNone/>
            </a:pPr>
            <a:r>
              <a:rPr lang="en-US" dirty="0"/>
              <a:t> </a:t>
            </a:r>
          </a:p>
          <a:p>
            <a:pPr marL="0" indent="0">
              <a:buNone/>
            </a:pPr>
            <a:endParaRPr lang="en-US" dirty="0"/>
          </a:p>
        </p:txBody>
      </p:sp>
      <p:pic>
        <p:nvPicPr>
          <p:cNvPr id="4" name="Picture 3" descr="peak-inverse-voltage-circuit">
            <a:hlinkClick r:id="rId2"/>
            <a:extLst>
              <a:ext uri="{FF2B5EF4-FFF2-40B4-BE49-F238E27FC236}">
                <a16:creationId xmlns:a16="http://schemas.microsoft.com/office/drawing/2014/main" id="{D8FAE260-220E-4B71-AAEB-A9CA4BD9B9B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071956"/>
            <a:ext cx="5878285" cy="3600986"/>
          </a:xfrm>
          <a:prstGeom prst="rect">
            <a:avLst/>
          </a:prstGeom>
          <a:noFill/>
          <a:ln>
            <a:noFill/>
          </a:ln>
        </p:spPr>
      </p:pic>
      <p:sp>
        <p:nvSpPr>
          <p:cNvPr id="5" name="Rectangle 1">
            <a:extLst>
              <a:ext uri="{FF2B5EF4-FFF2-40B4-BE49-F238E27FC236}">
                <a16:creationId xmlns:a16="http://schemas.microsoft.com/office/drawing/2014/main" id="{63B600F7-ABE4-42B0-A265-5E124E23650F}"/>
              </a:ext>
            </a:extLst>
          </p:cNvPr>
          <p:cNvSpPr>
            <a:spLocks noChangeArrowheads="1"/>
          </p:cNvSpPr>
          <p:nvPr/>
        </p:nvSpPr>
        <p:spPr bwMode="auto">
          <a:xfrm>
            <a:off x="50535" y="-673234"/>
            <a:ext cx="12141465"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en-US" sz="3200" b="0" kern="0" spc="-75" dirty="0">
                <a:solidFill>
                  <a:srgbClr val="222222"/>
                </a:solidFill>
                <a:effectLst/>
                <a:highlight>
                  <a:srgbClr val="FFFF00"/>
                </a:highlight>
                <a:latin typeface="Cambria" panose="02040503050406030204" pitchFamily="18" charset="0"/>
                <a:ea typeface="Times New Roman" panose="02020603050405020304" pitchFamily="18" charset="0"/>
                <a:cs typeface="Times New Roman" panose="02020603050405020304" pitchFamily="18" charset="0"/>
              </a:rPr>
              <a:t>Peak Inverse Voltage (PIV)</a:t>
            </a:r>
          </a:p>
          <a:p>
            <a:pPr defTabSz="914400" eaLnBrk="0" fontAlgn="base" hangingPunct="0">
              <a:spcBef>
                <a:spcPct val="0"/>
              </a:spcBef>
              <a:spcAft>
                <a:spcPct val="0"/>
              </a:spcAft>
            </a:pPr>
            <a:endParaRPr kumimoji="0" lang="en-US" altLang="en-US" sz="2800" b="1" i="0"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Definition: </a:t>
            </a:r>
            <a:r>
              <a:rPr kumimoji="0" lang="en-US" altLang="en-US" sz="2800" i="0" strike="noStrike" cap="none" normalizeH="0" baseline="0" dirty="0">
                <a:ln>
                  <a:noFill/>
                </a:ln>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The maximum value of the reverse voltage that a PN junction or diode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i="0" strike="noStrike" cap="none" normalizeH="0" baseline="0" dirty="0">
                <a:ln>
                  <a:noFill/>
                </a:ln>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can withstand without damaging itself is known as its Peak Inverse Voltage.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i="0" strike="noStrike" cap="none" normalizeH="0" baseline="0" dirty="0">
                <a:ln>
                  <a:noFill/>
                </a:ln>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However, if the voltage coming across the junction at reverse biased condition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i="0" strike="noStrike" cap="none" normalizeH="0" baseline="0" dirty="0">
                <a:ln>
                  <a:noFill/>
                </a:ln>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increases beyond this specified value, the junction will get damaged.</a:t>
            </a:r>
            <a:endParaRPr kumimoji="0" lang="en-US" altLang="en-US" sz="2800" i="0"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52489FD-7FC4-47A7-B1B8-E1975BA952D6}"/>
              </a:ext>
            </a:extLst>
          </p:cNvPr>
          <p:cNvSpPr txBox="1"/>
          <p:nvPr/>
        </p:nvSpPr>
        <p:spPr>
          <a:xfrm>
            <a:off x="50535" y="2667000"/>
            <a:ext cx="5878285" cy="4013150"/>
          </a:xfrm>
          <a:prstGeom prst="rect">
            <a:avLst/>
          </a:prstGeom>
          <a:noFill/>
        </p:spPr>
        <p:txBody>
          <a:bodyPr wrap="square">
            <a:spAutoFit/>
          </a:bodyPr>
          <a:lstStyle/>
          <a:p>
            <a:pPr>
              <a:lnSpc>
                <a:spcPct val="115000"/>
              </a:lnSpc>
              <a:spcAft>
                <a:spcPts val="1000"/>
              </a:spcAft>
            </a:pP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240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As usually, a PN junction or diode is used as a rectifier as shown in the figure above, i.e., it is used to convert AC to DC. Therefore, care should be taken that during the negative half cycle, the peak value of AC voltage should not be more than the rated value of the Peak Inverse Voltage of the diode.</a:t>
            </a:r>
            <a:endParaRPr lang="en-US" sz="2400"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9771092"/>
      </p:ext>
    </p:extLst>
  </p:cSld>
  <p:clrMapOvr>
    <a:masterClrMapping/>
  </p:clrMapOvr>
  <mc:AlternateContent xmlns:mc="http://schemas.openxmlformats.org/markup-compatibility/2006" xmlns:p14="http://schemas.microsoft.com/office/powerpoint/2010/main">
    <mc:Choice Requires="p14">
      <p:transition spd="slow" p14:dur="2000" advTm="1171"/>
    </mc:Choice>
    <mc:Fallback xmlns="">
      <p:transition spd="slow" advTm="117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2EFB55-44CF-4367-9F45-BCC157BE364D}"/>
              </a:ext>
            </a:extLst>
          </p:cNvPr>
          <p:cNvSpPr txBox="1"/>
          <p:nvPr/>
        </p:nvSpPr>
        <p:spPr>
          <a:xfrm>
            <a:off x="97971" y="979715"/>
            <a:ext cx="9046029" cy="2185983"/>
          </a:xfrm>
          <a:prstGeom prst="rect">
            <a:avLst/>
          </a:prstGeom>
          <a:noFill/>
        </p:spPr>
        <p:txBody>
          <a:bodyPr wrap="square">
            <a:spAutoFit/>
          </a:bodyPr>
          <a:lstStyle/>
          <a:p>
            <a:pPr marL="0" marR="0" algn="just">
              <a:lnSpc>
                <a:spcPct val="115000"/>
              </a:lnSpc>
              <a:spcBef>
                <a:spcPts val="0"/>
              </a:spcBef>
              <a:spcAft>
                <a:spcPts val="1000"/>
              </a:spcAft>
            </a:pPr>
            <a:r>
              <a:rPr lang="en-US" sz="200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In Half Wave Rectifier, when the AC supply is applied at the input, a positive half cycle appears across the load, whereas the negative half cycle is suppressed. This can be done by using the semiconductor PN junction diode. The diode allows the current to flow only in one direction. Thus, converts the AC voltage into DC voltage</a:t>
            </a:r>
            <a:endParaRPr lang="en-US" sz="20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br>
              <a:rPr lang="en-US" sz="1600" dirty="0">
                <a:effectLst/>
                <a:latin typeface="Calibri" panose="020F0502020204030204" pitchFamily="34" charset="0"/>
                <a:ea typeface="Calibri" panose="020F0502020204030204" pitchFamily="34" charset="0"/>
                <a:cs typeface="Times New Roman" panose="02020603050405020304" pitchFamily="18" charset="0"/>
              </a:rPr>
            </a:b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6" name="Picture 5">
            <a:extLst>
              <a:ext uri="{FF2B5EF4-FFF2-40B4-BE49-F238E27FC236}">
                <a16:creationId xmlns:a16="http://schemas.microsoft.com/office/drawing/2014/main" id="{13ACEE45-9EB0-4DF5-85D8-0799D4014028}"/>
              </a:ext>
            </a:extLst>
          </p:cNvPr>
          <p:cNvPicPr/>
          <p:nvPr/>
        </p:nvPicPr>
        <p:blipFill>
          <a:blip r:embed="rId2">
            <a:extLst>
              <a:ext uri="{28A0092B-C50C-407E-A947-70E740481C1C}">
                <a14:useLocalDpi xmlns:a14="http://schemas.microsoft.com/office/drawing/2010/main" val="0"/>
              </a:ext>
            </a:extLst>
          </a:blip>
          <a:stretch>
            <a:fillRect/>
          </a:stretch>
        </p:blipFill>
        <p:spPr>
          <a:xfrm>
            <a:off x="5040086" y="2841171"/>
            <a:ext cx="7151914" cy="4016829"/>
          </a:xfrm>
          <a:prstGeom prst="rect">
            <a:avLst/>
          </a:prstGeom>
        </p:spPr>
      </p:pic>
      <p:sp>
        <p:nvSpPr>
          <p:cNvPr id="8" name="TextBox 7">
            <a:extLst>
              <a:ext uri="{FF2B5EF4-FFF2-40B4-BE49-F238E27FC236}">
                <a16:creationId xmlns:a16="http://schemas.microsoft.com/office/drawing/2014/main" id="{545DC276-54DB-48AD-9280-853AE1A30A33}"/>
              </a:ext>
            </a:extLst>
          </p:cNvPr>
          <p:cNvSpPr txBox="1"/>
          <p:nvPr/>
        </p:nvSpPr>
        <p:spPr>
          <a:xfrm>
            <a:off x="97971" y="-151672"/>
            <a:ext cx="6096000" cy="936988"/>
          </a:xfrm>
          <a:prstGeom prst="rect">
            <a:avLst/>
          </a:prstGeom>
          <a:noFill/>
        </p:spPr>
        <p:txBody>
          <a:bodyPr wrap="square">
            <a:spAutoFit/>
          </a:bodyPr>
          <a:lstStyle/>
          <a:p>
            <a:pPr marL="0" marR="0">
              <a:lnSpc>
                <a:spcPct val="115000"/>
              </a:lnSpc>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24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HALF WAVE REGTIFIRE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707483"/>
      </p:ext>
    </p:extLst>
  </p:cSld>
  <p:clrMapOvr>
    <a:masterClrMapping/>
  </p:clrMapOvr>
  <mc:AlternateContent xmlns:mc="http://schemas.openxmlformats.org/markup-compatibility/2006" xmlns:p14="http://schemas.microsoft.com/office/powerpoint/2010/main">
    <mc:Choice Requires="p14">
      <p:transition spd="slow" p14:dur="2000" advTm="42650"/>
    </mc:Choice>
    <mc:Fallback xmlns="">
      <p:transition spd="slow" advTm="4265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377C1-19E8-5547-8C6D-6C74096EE5A1}"/>
              </a:ext>
            </a:extLst>
          </p:cNvPr>
          <p:cNvSpPr>
            <a:spLocks noGrp="1"/>
          </p:cNvSpPr>
          <p:nvPr>
            <p:ph type="title" idx="4294967295"/>
          </p:nvPr>
        </p:nvSpPr>
        <p:spPr>
          <a:xfrm>
            <a:off x="0" y="871538"/>
            <a:ext cx="10131425" cy="4233862"/>
          </a:xfrm>
        </p:spPr>
        <p:txBody>
          <a:bodyPr/>
          <a:lstStyle/>
          <a:p>
            <a:br>
              <a:rPr lang="en-US" dirty="0"/>
            </a:br>
            <a:br>
              <a:rPr lang="en-US" dirty="0"/>
            </a:br>
            <a:endParaRPr lang="en-US" dirty="0"/>
          </a:p>
        </p:txBody>
      </p:sp>
      <p:pic>
        <p:nvPicPr>
          <p:cNvPr id="5" name="Picture 4">
            <a:extLst>
              <a:ext uri="{FF2B5EF4-FFF2-40B4-BE49-F238E27FC236}">
                <a16:creationId xmlns:a16="http://schemas.microsoft.com/office/drawing/2014/main" id="{BC90DD12-68A7-4D21-B746-8E7592991904}"/>
              </a:ext>
            </a:extLst>
          </p:cNvPr>
          <p:cNvPicPr/>
          <p:nvPr/>
        </p:nvPicPr>
        <p:blipFill>
          <a:blip r:embed="rId2">
            <a:extLst>
              <a:ext uri="{28A0092B-C50C-407E-A947-70E740481C1C}">
                <a14:useLocalDpi xmlns:a14="http://schemas.microsoft.com/office/drawing/2010/main" val="0"/>
              </a:ext>
            </a:extLst>
          </a:blip>
          <a:stretch>
            <a:fillRect/>
          </a:stretch>
        </p:blipFill>
        <p:spPr>
          <a:xfrm>
            <a:off x="2060575" y="1197429"/>
            <a:ext cx="8414657" cy="4691743"/>
          </a:xfrm>
          <a:prstGeom prst="rect">
            <a:avLst/>
          </a:prstGeom>
        </p:spPr>
      </p:pic>
    </p:spTree>
    <p:extLst>
      <p:ext uri="{BB962C8B-B14F-4D97-AF65-F5344CB8AC3E}">
        <p14:creationId xmlns:p14="http://schemas.microsoft.com/office/powerpoint/2010/main" val="1200943429"/>
      </p:ext>
    </p:extLst>
  </p:cSld>
  <p:clrMapOvr>
    <a:masterClrMapping/>
  </p:clrMapOvr>
  <mc:AlternateContent xmlns:mc="http://schemas.openxmlformats.org/markup-compatibility/2006" xmlns:p14="http://schemas.microsoft.com/office/powerpoint/2010/main">
    <mc:Choice Requires="p14">
      <p:transition spd="slow" p14:dur="2000" advTm="15354"/>
    </mc:Choice>
    <mc:Fallback xmlns="">
      <p:transition spd="slow" advTm="1535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D2BFA4-B9BD-43D6-B9EA-41F229F1DBCB}"/>
              </a:ext>
            </a:extLst>
          </p:cNvPr>
          <p:cNvPicPr/>
          <p:nvPr/>
        </p:nvPicPr>
        <p:blipFill>
          <a:blip r:embed="rId2">
            <a:extLst>
              <a:ext uri="{28A0092B-C50C-407E-A947-70E740481C1C}">
                <a14:useLocalDpi xmlns:a14="http://schemas.microsoft.com/office/drawing/2010/main" val="0"/>
              </a:ext>
            </a:extLst>
          </a:blip>
          <a:stretch>
            <a:fillRect/>
          </a:stretch>
        </p:blipFill>
        <p:spPr>
          <a:xfrm>
            <a:off x="5533254" y="3402693"/>
            <a:ext cx="6647860" cy="3455307"/>
          </a:xfrm>
          <a:prstGeom prst="rect">
            <a:avLst/>
          </a:prstGeom>
        </p:spPr>
      </p:pic>
      <p:sp>
        <p:nvSpPr>
          <p:cNvPr id="6" name="TextBox 5">
            <a:extLst>
              <a:ext uri="{FF2B5EF4-FFF2-40B4-BE49-F238E27FC236}">
                <a16:creationId xmlns:a16="http://schemas.microsoft.com/office/drawing/2014/main" id="{593B39DD-C57D-4DA3-AB19-79ACB8FCEBF4}"/>
              </a:ext>
            </a:extLst>
          </p:cNvPr>
          <p:cNvSpPr txBox="1"/>
          <p:nvPr/>
        </p:nvSpPr>
        <p:spPr>
          <a:xfrm>
            <a:off x="4139474" y="887881"/>
            <a:ext cx="8904514" cy="490199"/>
          </a:xfrm>
          <a:prstGeom prst="rect">
            <a:avLst/>
          </a:prstGeom>
          <a:noFill/>
        </p:spPr>
        <p:txBody>
          <a:bodyPr wrap="square">
            <a:spAutoFit/>
          </a:bodyPr>
          <a:lstStyle/>
          <a:p>
            <a:pPr marL="0" marR="0">
              <a:lnSpc>
                <a:spcPct val="115000"/>
              </a:lnSpc>
              <a:spcBef>
                <a:spcPts val="0"/>
              </a:spcBef>
              <a:spcAft>
                <a:spcPts val="1000"/>
              </a:spcAft>
            </a:pPr>
            <a:r>
              <a:rPr lang="en-US" sz="24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FULL WAVE REGTIFIRE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02ACEE88-9914-4CC8-9C2A-B10DB4A9A77C}"/>
              </a:ext>
            </a:extLst>
          </p:cNvPr>
          <p:cNvSpPr txBox="1"/>
          <p:nvPr/>
        </p:nvSpPr>
        <p:spPr>
          <a:xfrm>
            <a:off x="239486" y="1643743"/>
            <a:ext cx="8904514" cy="1938992"/>
          </a:xfrm>
          <a:prstGeom prst="rect">
            <a:avLst/>
          </a:prstGeom>
          <a:noFill/>
        </p:spPr>
        <p:txBody>
          <a:bodyPr wrap="square">
            <a:spAutoFit/>
          </a:bodyPr>
          <a:lstStyle/>
          <a:p>
            <a:pPr algn="just"/>
            <a:r>
              <a:rPr lang="en-US" sz="2400" b="1" dirty="0">
                <a:solidFill>
                  <a:srgbClr val="00B0F0"/>
                </a:solidFill>
                <a:effectLst/>
                <a:latin typeface="Arial" panose="020B0604020202020204" pitchFamily="34" charset="0"/>
                <a:ea typeface="Times New Roman" panose="02020603050405020304" pitchFamily="18" charset="0"/>
              </a:rPr>
              <a:t>Peak inverse voltage</a:t>
            </a:r>
            <a:r>
              <a:rPr lang="en-US" sz="2400" dirty="0">
                <a:solidFill>
                  <a:srgbClr val="00B0F0"/>
                </a:solidFill>
                <a:effectLst/>
                <a:latin typeface="Arial" panose="020B0604020202020204" pitchFamily="34" charset="0"/>
                <a:ea typeface="Times New Roman" panose="02020603050405020304" pitchFamily="18" charset="0"/>
              </a:rPr>
              <a:t> (</a:t>
            </a:r>
            <a:r>
              <a:rPr lang="en-US" sz="2400" b="1" dirty="0">
                <a:solidFill>
                  <a:srgbClr val="00B0F0"/>
                </a:solidFill>
                <a:effectLst/>
                <a:latin typeface="Arial" panose="020B0604020202020204" pitchFamily="34" charset="0"/>
                <a:ea typeface="Times New Roman" panose="02020603050405020304" pitchFamily="18" charset="0"/>
              </a:rPr>
              <a:t>PIV</a:t>
            </a:r>
            <a:r>
              <a:rPr lang="en-US" sz="2400" dirty="0">
                <a:solidFill>
                  <a:srgbClr val="00B0F0"/>
                </a:solidFill>
                <a:effectLst/>
                <a:latin typeface="Arial" panose="020B0604020202020204" pitchFamily="34" charset="0"/>
                <a:ea typeface="Times New Roman" panose="02020603050405020304" pitchFamily="18" charset="0"/>
              </a:rPr>
              <a:t>) is the maximum possible voltage across a diode when it is reversed-</a:t>
            </a:r>
            <a:r>
              <a:rPr lang="en-US" sz="2400" dirty="0" err="1">
                <a:solidFill>
                  <a:srgbClr val="00B0F0"/>
                </a:solidFill>
                <a:effectLst/>
                <a:latin typeface="Arial" panose="020B0604020202020204" pitchFamily="34" charset="0"/>
                <a:ea typeface="Times New Roman" panose="02020603050405020304" pitchFamily="18" charset="0"/>
              </a:rPr>
              <a:t>biased.This</a:t>
            </a:r>
            <a:r>
              <a:rPr lang="en-US" sz="2400" dirty="0">
                <a:solidFill>
                  <a:srgbClr val="00B0F0"/>
                </a:solidFill>
                <a:effectLst/>
                <a:latin typeface="Arial" panose="020B0604020202020204" pitchFamily="34" charset="0"/>
                <a:ea typeface="Times New Roman" panose="02020603050405020304" pitchFamily="18" charset="0"/>
              </a:rPr>
              <a:t> is in case of </a:t>
            </a:r>
            <a:r>
              <a:rPr lang="en-US" sz="2400" b="1" dirty="0">
                <a:solidFill>
                  <a:srgbClr val="00B0F0"/>
                </a:solidFill>
                <a:effectLst/>
                <a:latin typeface="Arial" panose="020B0604020202020204" pitchFamily="34" charset="0"/>
                <a:ea typeface="Times New Roman" panose="02020603050405020304" pitchFamily="18" charset="0"/>
              </a:rPr>
              <a:t>full wave</a:t>
            </a:r>
            <a:r>
              <a:rPr lang="en-US" sz="2400" dirty="0">
                <a:solidFill>
                  <a:srgbClr val="00B0F0"/>
                </a:solidFill>
                <a:effectLst/>
                <a:latin typeface="Arial" panose="020B0604020202020204" pitchFamily="34" charset="0"/>
                <a:ea typeface="Times New Roman" panose="02020603050405020304" pitchFamily="18" charset="0"/>
              </a:rPr>
              <a:t> center tap </a:t>
            </a:r>
            <a:r>
              <a:rPr lang="en-US" sz="2400" b="1" dirty="0">
                <a:solidFill>
                  <a:srgbClr val="00B0F0"/>
                </a:solidFill>
                <a:effectLst/>
                <a:latin typeface="Arial" panose="020B0604020202020204" pitchFamily="34" charset="0"/>
                <a:ea typeface="Times New Roman" panose="02020603050405020304" pitchFamily="18" charset="0"/>
              </a:rPr>
              <a:t>rectifier</a:t>
            </a:r>
            <a:r>
              <a:rPr lang="en-US" sz="2400" dirty="0">
                <a:solidFill>
                  <a:srgbClr val="00B0F0"/>
                </a:solidFill>
                <a:effectLst/>
                <a:latin typeface="Arial" panose="020B0604020202020204" pitchFamily="34" charset="0"/>
                <a:ea typeface="Times New Roman" panose="02020603050405020304" pitchFamily="18" charset="0"/>
              </a:rPr>
              <a:t>. </a:t>
            </a:r>
            <a:r>
              <a:rPr lang="en-US" sz="2400" b="1" dirty="0">
                <a:solidFill>
                  <a:srgbClr val="00B0F0"/>
                </a:solidFill>
                <a:effectLst/>
                <a:latin typeface="Arial" panose="020B0604020202020204" pitchFamily="34" charset="0"/>
                <a:ea typeface="Times New Roman" panose="02020603050405020304" pitchFamily="18" charset="0"/>
              </a:rPr>
              <a:t>Peak inverse voltage</a:t>
            </a:r>
            <a:r>
              <a:rPr lang="en-US" sz="2400" dirty="0">
                <a:solidFill>
                  <a:srgbClr val="00B0F0"/>
                </a:solidFill>
                <a:effectLst/>
                <a:latin typeface="Arial" panose="020B0604020202020204" pitchFamily="34" charset="0"/>
                <a:ea typeface="Times New Roman" panose="02020603050405020304" pitchFamily="18" charset="0"/>
              </a:rPr>
              <a:t> (</a:t>
            </a:r>
            <a:r>
              <a:rPr lang="en-US" sz="2400" b="1" dirty="0">
                <a:solidFill>
                  <a:srgbClr val="00B0F0"/>
                </a:solidFill>
                <a:effectLst/>
                <a:latin typeface="Arial" panose="020B0604020202020204" pitchFamily="34" charset="0"/>
                <a:ea typeface="Times New Roman" panose="02020603050405020304" pitchFamily="18" charset="0"/>
              </a:rPr>
              <a:t>PIV</a:t>
            </a:r>
            <a:r>
              <a:rPr lang="en-US" sz="2400" dirty="0">
                <a:solidFill>
                  <a:srgbClr val="00B0F0"/>
                </a:solidFill>
                <a:effectLst/>
                <a:latin typeface="Arial" panose="020B0604020202020204" pitchFamily="34" charset="0"/>
                <a:ea typeface="Times New Roman" panose="02020603050405020304" pitchFamily="18" charset="0"/>
              </a:rPr>
              <a:t>) is the maximum possible voltage across a diode when it is reversed-biased.</a:t>
            </a:r>
            <a:endParaRPr lang="en-US" sz="2400" dirty="0">
              <a:solidFill>
                <a:srgbClr val="00B0F0"/>
              </a:solidFill>
            </a:endParaRPr>
          </a:p>
        </p:txBody>
      </p:sp>
      <mc:AlternateContent xmlns:mc="http://schemas.openxmlformats.org/markup-compatibility/2006" xmlns:p14="http://schemas.microsoft.com/office/powerpoint/2010/main" xmlns:iact="http://schemas.microsoft.com/office/powerpoint/2014/inkAction">
        <mc:Choice Requires="p14 iact">
          <p:contentPart p14:bwMode="auto" r:id="rId3">
            <p14:nvContentPartPr>
              <p14:cNvPr id="2" name="Ink 1">
                <a:extLst>
                  <a:ext uri="{FF2B5EF4-FFF2-40B4-BE49-F238E27FC236}">
                    <a16:creationId xmlns:a16="http://schemas.microsoft.com/office/drawing/2014/main" id="{F636B0CB-2ABD-4085-9952-53C6EC8CFB89}"/>
                  </a:ext>
                </a:extLst>
              </p14:cNvPr>
              <p14:cNvContentPartPr/>
              <p14:nvPr>
                <p:extLst>
                  <p:ext uri="{42D2F446-02D8-4167-A562-619A0277C38B}">
                    <p15:isNarration xmlns:p15="http://schemas.microsoft.com/office/powerpoint/2012/main" val="1"/>
                  </p:ext>
                </p:extLst>
              </p14:nvPr>
            </p14:nvContentPartPr>
            <p14:xfrm>
              <a:off x="0" y="1378080"/>
              <a:ext cx="360" cy="2946600"/>
            </p14:xfrm>
          </p:contentPart>
        </mc:Choice>
        <mc:Fallback xmlns="">
          <p:pic>
            <p:nvPicPr>
              <p:cNvPr id="2" name="Ink 1">
                <a:extLst>
                  <a:ext uri="{FF2B5EF4-FFF2-40B4-BE49-F238E27FC236}">
                    <a16:creationId xmlns:a16="http://schemas.microsoft.com/office/drawing/2014/main" id="{F636B0CB-2ABD-4085-9952-53C6EC8CFB89}"/>
                  </a:ext>
                </a:extLst>
              </p:cNvPr>
              <p:cNvPicPr>
                <a:picLocks noGrp="1" noRot="1" noChangeAspect="1" noMove="1" noResize="1" noEditPoints="1" noAdjustHandles="1" noChangeArrowheads="1" noChangeShapeType="1"/>
              </p:cNvPicPr>
              <p:nvPr/>
            </p:nvPicPr>
            <p:blipFill>
              <a:blip r:embed="rId6"/>
              <a:stretch>
                <a:fillRect/>
              </a:stretch>
            </p:blipFill>
            <p:spPr>
              <a:xfrm>
                <a:off x="-9360" y="1368720"/>
                <a:ext cx="19080" cy="2965320"/>
              </a:xfrm>
              <a:prstGeom prst="rect">
                <a:avLst/>
              </a:prstGeom>
            </p:spPr>
          </p:pic>
        </mc:Fallback>
      </mc:AlternateContent>
    </p:spTree>
    <p:extLst>
      <p:ext uri="{BB962C8B-B14F-4D97-AF65-F5344CB8AC3E}">
        <p14:creationId xmlns:p14="http://schemas.microsoft.com/office/powerpoint/2010/main" val="4225760071"/>
      </p:ext>
    </p:extLst>
  </p:cSld>
  <p:clrMapOvr>
    <a:masterClrMapping/>
  </p:clrMapOvr>
  <mc:AlternateContent xmlns:mc="http://schemas.openxmlformats.org/markup-compatibility/2006" xmlns:p14="http://schemas.microsoft.com/office/powerpoint/2010/main">
    <mc:Choice Requires="p14">
      <p:transition spd="slow" p14:dur="2000" advTm="9620"/>
    </mc:Choice>
    <mc:Fallback xmlns="">
      <p:transition spd="slow" advTm="962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md type="call" cmd="playFrom(0.0)">
                                      <p:cBhvr>
                                        <p:cTn id="7"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B2E7EE-4347-485F-A839-BF26DA5962D1}"/>
              </a:ext>
            </a:extLst>
          </p:cNvPr>
          <p:cNvPicPr/>
          <p:nvPr/>
        </p:nvPicPr>
        <p:blipFill>
          <a:blip r:embed="rId2">
            <a:extLst>
              <a:ext uri="{28A0092B-C50C-407E-A947-70E740481C1C}">
                <a14:useLocalDpi xmlns:a14="http://schemas.microsoft.com/office/drawing/2010/main" val="0"/>
              </a:ext>
            </a:extLst>
          </a:blip>
          <a:stretch>
            <a:fillRect/>
          </a:stretch>
        </p:blipFill>
        <p:spPr>
          <a:xfrm>
            <a:off x="1796143" y="1066800"/>
            <a:ext cx="8621485" cy="5105400"/>
          </a:xfrm>
          <a:prstGeom prst="rect">
            <a:avLst/>
          </a:prstGeom>
        </p:spPr>
      </p:pic>
    </p:spTree>
    <p:extLst>
      <p:ext uri="{BB962C8B-B14F-4D97-AF65-F5344CB8AC3E}">
        <p14:creationId xmlns:p14="http://schemas.microsoft.com/office/powerpoint/2010/main" val="648845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A444A-A9C2-174C-9231-888ABB90A439}"/>
              </a:ext>
            </a:extLst>
          </p:cNvPr>
          <p:cNvSpPr>
            <a:spLocks noGrp="1"/>
          </p:cNvSpPr>
          <p:nvPr>
            <p:ph type="title"/>
          </p:nvPr>
        </p:nvSpPr>
        <p:spPr>
          <a:xfrm>
            <a:off x="2146072" y="1034143"/>
            <a:ext cx="7899855" cy="1513114"/>
          </a:xfrm>
        </p:spPr>
        <p:txBody>
          <a:bodyPr>
            <a:normAutofit/>
          </a:bodyPr>
          <a:lstStyle/>
          <a:p>
            <a:r>
              <a:rPr lang="en-US" sz="3200" dirty="0">
                <a:solidFill>
                  <a:srgbClr val="FFFF00"/>
                </a:solidFill>
                <a:latin typeface="Times New Roman" panose="02020603050405020304" pitchFamily="18" charset="0"/>
                <a:cs typeface="Times New Roman" panose="02020603050405020304" pitchFamily="18" charset="0"/>
              </a:rPr>
              <a:t>Advantage of full wave rectifier </a:t>
            </a:r>
            <a:endParaRPr lang="en-US" sz="3200" dirty="0"/>
          </a:p>
        </p:txBody>
      </p:sp>
      <p:sp>
        <p:nvSpPr>
          <p:cNvPr id="3" name="Content Placeholder 2">
            <a:extLst>
              <a:ext uri="{FF2B5EF4-FFF2-40B4-BE49-F238E27FC236}">
                <a16:creationId xmlns:a16="http://schemas.microsoft.com/office/drawing/2014/main" id="{7637F8A4-3EF6-4F42-BE45-E0ECD32F7F29}"/>
              </a:ext>
            </a:extLst>
          </p:cNvPr>
          <p:cNvSpPr>
            <a:spLocks noGrp="1"/>
          </p:cNvSpPr>
          <p:nvPr>
            <p:ph idx="1"/>
          </p:nvPr>
        </p:nvSpPr>
        <p:spPr/>
        <p:txBody>
          <a:bodyPr>
            <a:normAutofit/>
          </a:bodyPr>
          <a:lstStyle/>
          <a:p>
            <a:pPr lvl="1"/>
            <a:endParaRPr lang="en-US" sz="2200" dirty="0">
              <a:solidFill>
                <a:srgbClr val="00B0F0"/>
              </a:solidFill>
              <a:latin typeface="Times New Roman" panose="02020603050405020304" pitchFamily="18" charset="0"/>
              <a:cs typeface="Times New Roman" panose="02020603050405020304" pitchFamily="18" charset="0"/>
            </a:endParaRPr>
          </a:p>
          <a:p>
            <a:pPr lvl="1" algn="just"/>
            <a:r>
              <a:rPr lang="en-US" sz="2400" dirty="0">
                <a:solidFill>
                  <a:srgbClr val="00B0F0"/>
                </a:solidFill>
                <a:latin typeface="Times New Roman" panose="02020603050405020304" pitchFamily="18" charset="0"/>
                <a:cs typeface="Times New Roman" panose="02020603050405020304" pitchFamily="18" charset="0"/>
              </a:rPr>
              <a:t>1.Ripple frequency is two times the input frequency.</a:t>
            </a:r>
          </a:p>
          <a:p>
            <a:pPr lvl="1" algn="just"/>
            <a:r>
              <a:rPr lang="en-US" sz="2400" dirty="0">
                <a:solidFill>
                  <a:srgbClr val="00B0F0"/>
                </a:solidFill>
                <a:latin typeface="Times New Roman" panose="02020603050405020304" pitchFamily="18" charset="0"/>
                <a:cs typeface="Times New Roman" panose="02020603050405020304" pitchFamily="18" charset="0"/>
              </a:rPr>
              <a:t>2.The output and efficiency of </a:t>
            </a:r>
            <a:r>
              <a:rPr lang="en-US" sz="2400" dirty="0" err="1">
                <a:solidFill>
                  <a:srgbClr val="00B0F0"/>
                </a:solidFill>
                <a:latin typeface="Times New Roman" panose="02020603050405020304" pitchFamily="18" charset="0"/>
                <a:cs typeface="Times New Roman" panose="02020603050405020304" pitchFamily="18" charset="0"/>
              </a:rPr>
              <a:t>centre</a:t>
            </a:r>
            <a:r>
              <a:rPr lang="en-US" sz="2400" dirty="0">
                <a:solidFill>
                  <a:srgbClr val="00B0F0"/>
                </a:solidFill>
                <a:latin typeface="Times New Roman" panose="02020603050405020304" pitchFamily="18" charset="0"/>
                <a:cs typeface="Times New Roman" panose="02020603050405020304" pitchFamily="18" charset="0"/>
              </a:rPr>
              <a:t> tap full wave rectifier are high because AC    supply delivers power during both the </a:t>
            </a:r>
            <a:r>
              <a:rPr lang="en-US" sz="2400" dirty="0" err="1">
                <a:solidFill>
                  <a:srgbClr val="00B0F0"/>
                </a:solidFill>
                <a:latin typeface="Times New Roman" panose="02020603050405020304" pitchFamily="18" charset="0"/>
                <a:cs typeface="Times New Roman" panose="02020603050405020304" pitchFamily="18" charset="0"/>
              </a:rPr>
              <a:t>healvs</a:t>
            </a:r>
            <a:r>
              <a:rPr lang="en-US" sz="2400" dirty="0">
                <a:solidFill>
                  <a:srgbClr val="00B0F0"/>
                </a:solidFill>
                <a:latin typeface="Times New Roman" panose="02020603050405020304" pitchFamily="18" charset="0"/>
                <a:cs typeface="Times New Roman" panose="02020603050405020304" pitchFamily="18" charset="0"/>
              </a:rPr>
              <a:t>.</a:t>
            </a:r>
          </a:p>
          <a:p>
            <a:pPr lvl="1" algn="just"/>
            <a:r>
              <a:rPr lang="en-US" sz="2400" dirty="0">
                <a:solidFill>
                  <a:srgbClr val="00B0F0"/>
                </a:solidFill>
                <a:latin typeface="Times New Roman" panose="02020603050405020304" pitchFamily="18" charset="0"/>
                <a:cs typeface="Times New Roman" panose="02020603050405020304" pitchFamily="18" charset="0"/>
              </a:rPr>
              <a:t>3.For the same secondary Voltage bridge rectifier has double output.</a:t>
            </a:r>
          </a:p>
          <a:p>
            <a:pPr marL="457200" lvl="1" indent="0" algn="just">
              <a:buNone/>
            </a:pPr>
            <a:endParaRPr lang="en-US" sz="2400" dirty="0">
              <a:solidFill>
                <a:srgbClr val="00B0F0"/>
              </a:solidFill>
              <a:latin typeface="Times New Roman" panose="02020603050405020304" pitchFamily="18" charset="0"/>
              <a:cs typeface="Times New Roman" panose="02020603050405020304" pitchFamily="18" charset="0"/>
            </a:endParaRPr>
          </a:p>
          <a:p>
            <a:pPr marL="0" indent="0" algn="just">
              <a:buNone/>
            </a:pPr>
            <a:r>
              <a:rPr lang="en-US" sz="2400" dirty="0">
                <a:solidFill>
                  <a:srgbClr val="00B0F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89966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8635-CD61-C744-9EB0-FFB9F4D599C9}"/>
              </a:ext>
            </a:extLst>
          </p:cNvPr>
          <p:cNvSpPr>
            <a:spLocks noGrp="1"/>
          </p:cNvSpPr>
          <p:nvPr>
            <p:ph type="title"/>
          </p:nvPr>
        </p:nvSpPr>
        <p:spPr>
          <a:xfrm>
            <a:off x="587828" y="1023257"/>
            <a:ext cx="8803370" cy="1456267"/>
          </a:xfrm>
        </p:spPr>
        <p:txBody>
          <a:bodyPr>
            <a:normAutofit/>
          </a:bodyPr>
          <a:lstStyle/>
          <a:p>
            <a:r>
              <a:rPr lang="en-US" sz="3200" dirty="0">
                <a:solidFill>
                  <a:srgbClr val="FFFF00"/>
                </a:solidFill>
                <a:latin typeface="Times New Roman" panose="02020603050405020304" pitchFamily="18" charset="0"/>
                <a:cs typeface="Times New Roman" panose="02020603050405020304" pitchFamily="18" charset="0"/>
              </a:rPr>
              <a:t>    Disadvantage of full wave rectifier </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6A074C-D691-724D-908B-27EDEE285697}"/>
              </a:ext>
            </a:extLst>
          </p:cNvPr>
          <p:cNvSpPr>
            <a:spLocks noGrp="1"/>
          </p:cNvSpPr>
          <p:nvPr>
            <p:ph idx="1"/>
          </p:nvPr>
        </p:nvSpPr>
        <p:spPr/>
        <p:txBody>
          <a:bodyPr/>
          <a:lstStyle/>
          <a:p>
            <a:r>
              <a:rPr lang="en-US" dirty="0">
                <a:solidFill>
                  <a:srgbClr val="00B0F0"/>
                </a:solidFill>
              </a:rPr>
              <a:t>1.It is difficult to locate the </a:t>
            </a:r>
            <a:r>
              <a:rPr lang="en-US" dirty="0" err="1">
                <a:solidFill>
                  <a:srgbClr val="00B0F0"/>
                </a:solidFill>
              </a:rPr>
              <a:t>centre</a:t>
            </a:r>
            <a:r>
              <a:rPr lang="en-US" dirty="0">
                <a:solidFill>
                  <a:srgbClr val="00B0F0"/>
                </a:solidFill>
              </a:rPr>
              <a:t> tap on the secondary winding.</a:t>
            </a:r>
          </a:p>
          <a:p>
            <a:r>
              <a:rPr lang="en-US" dirty="0">
                <a:solidFill>
                  <a:srgbClr val="00B0F0"/>
                </a:solidFill>
              </a:rPr>
              <a:t>2.The diodes used have high peak inverse voltage.</a:t>
            </a:r>
          </a:p>
          <a:p>
            <a:r>
              <a:rPr lang="en-US" dirty="0">
                <a:solidFill>
                  <a:srgbClr val="00B0F0"/>
                </a:solidFill>
              </a:rPr>
              <a:t>3.Full wave rectifier require more diodes .</a:t>
            </a:r>
          </a:p>
          <a:p>
            <a:r>
              <a:rPr lang="en-US" dirty="0">
                <a:solidFill>
                  <a:srgbClr val="00B0F0"/>
                </a:solidFill>
              </a:rPr>
              <a:t>4.When a small Voltage is required to be rectified this full wave rectifier circuit is not suitable.</a:t>
            </a:r>
          </a:p>
        </p:txBody>
      </p:sp>
    </p:spTree>
    <p:extLst>
      <p:ext uri="{BB962C8B-B14F-4D97-AF65-F5344CB8AC3E}">
        <p14:creationId xmlns:p14="http://schemas.microsoft.com/office/powerpoint/2010/main" val="912671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3BB0C-CC72-F24F-9CC8-81DD87A23C21}"/>
              </a:ext>
            </a:extLst>
          </p:cNvPr>
          <p:cNvSpPr>
            <a:spLocks noGrp="1"/>
          </p:cNvSpPr>
          <p:nvPr>
            <p:ph type="title" idx="4294967295"/>
          </p:nvPr>
        </p:nvSpPr>
        <p:spPr>
          <a:xfrm>
            <a:off x="822960" y="1219200"/>
            <a:ext cx="10131425" cy="2905760"/>
          </a:xfrm>
        </p:spPr>
        <p:txBody>
          <a:bodyPr>
            <a:normAutofit fontScale="90000"/>
          </a:bodyPr>
          <a:lstStyle/>
          <a:p>
            <a:pPr marL="0" marR="0" algn="just">
              <a:lnSpc>
                <a:spcPct val="115000"/>
              </a:lnSpc>
              <a:spcBef>
                <a:spcPts val="0"/>
              </a:spcBef>
              <a:spcAft>
                <a:spcPts val="0"/>
              </a:spcAft>
            </a:pPr>
            <a:r>
              <a:rPr lang="en-US" sz="1800"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A </a:t>
            </a:r>
            <a:r>
              <a:rPr lang="en-US" sz="1800" b="1"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center</a:t>
            </a:r>
            <a:r>
              <a:rPr lang="en-US" sz="1800"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b="1"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tap transformer</a:t>
            </a:r>
            <a:r>
              <a:rPr lang="en-US" sz="1800"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 is designed to provide two separate secondary voltages, V</a:t>
            </a:r>
            <a:r>
              <a:rPr lang="en-US" sz="1800" baseline="-25000"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A</a:t>
            </a:r>
            <a:r>
              <a:rPr lang="en-US" sz="1800"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 and V</a:t>
            </a:r>
            <a:r>
              <a:rPr lang="en-US" sz="1800" baseline="-25000"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B</a:t>
            </a:r>
            <a:r>
              <a:rPr lang="en-US" sz="1800"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 with a common connection. This type of </a:t>
            </a:r>
            <a:r>
              <a:rPr lang="en-US" sz="1800" b="1"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transformer</a:t>
            </a:r>
            <a:r>
              <a:rPr lang="en-US" sz="1800"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 configuration produces a two-phase, 3-wire supply. The secondary voltages are the same and proportional to the supply voltage, V</a:t>
            </a:r>
            <a:r>
              <a:rPr lang="en-US" sz="1800" baseline="-25000"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P</a:t>
            </a:r>
            <a:r>
              <a:rPr lang="en-US" sz="1800"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 therefore power in each winding is the SAME</a:t>
            </a:r>
            <a:b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 </a:t>
            </a:r>
            <a:b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Picture 3">
            <a:extLst>
              <a:ext uri="{FF2B5EF4-FFF2-40B4-BE49-F238E27FC236}">
                <a16:creationId xmlns:a16="http://schemas.microsoft.com/office/drawing/2014/main" id="{FC2F912F-F197-40E3-AA87-F705A3D369D3}"/>
              </a:ext>
            </a:extLst>
          </p:cNvPr>
          <p:cNvPicPr/>
          <p:nvPr/>
        </p:nvPicPr>
        <p:blipFill>
          <a:blip r:embed="rId2">
            <a:extLst>
              <a:ext uri="{28A0092B-C50C-407E-A947-70E740481C1C}">
                <a14:useLocalDpi xmlns:a14="http://schemas.microsoft.com/office/drawing/2010/main" val="0"/>
              </a:ext>
            </a:extLst>
          </a:blip>
          <a:stretch>
            <a:fillRect/>
          </a:stretch>
        </p:blipFill>
        <p:spPr>
          <a:xfrm>
            <a:off x="3091543" y="2884714"/>
            <a:ext cx="6368143" cy="3516086"/>
          </a:xfrm>
          <a:prstGeom prst="rect">
            <a:avLst/>
          </a:prstGeom>
        </p:spPr>
      </p:pic>
      <p:sp>
        <p:nvSpPr>
          <p:cNvPr id="5" name="TextBox 4">
            <a:extLst>
              <a:ext uri="{FF2B5EF4-FFF2-40B4-BE49-F238E27FC236}">
                <a16:creationId xmlns:a16="http://schemas.microsoft.com/office/drawing/2014/main" id="{7749D5E7-FCD0-4B32-A2D3-7149B3F716C4}"/>
              </a:ext>
            </a:extLst>
          </p:cNvPr>
          <p:cNvSpPr txBox="1"/>
          <p:nvPr/>
        </p:nvSpPr>
        <p:spPr>
          <a:xfrm>
            <a:off x="822960" y="727078"/>
            <a:ext cx="4833983" cy="492122"/>
          </a:xfrm>
          <a:prstGeom prst="rect">
            <a:avLst/>
          </a:prstGeom>
          <a:noFill/>
        </p:spPr>
        <p:txBody>
          <a:bodyPr wrap="square">
            <a:spAutoFit/>
          </a:bodyPr>
          <a:lstStyle/>
          <a:p>
            <a:pPr marL="0" marR="0">
              <a:lnSpc>
                <a:spcPct val="115000"/>
              </a:lnSpc>
              <a:spcBef>
                <a:spcPts val="0"/>
              </a:spcBef>
              <a:spcAft>
                <a:spcPts val="1000"/>
              </a:spcAft>
            </a:pPr>
            <a:r>
              <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CENTER TRAPPED TRANSFORMENR </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827781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609</TotalTime>
  <Words>459</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Cambria</vt:lpstr>
      <vt:lpstr>Century Gothic</vt:lpstr>
      <vt:lpstr>SourceSansProSemiBold</vt:lpstr>
      <vt:lpstr>Times New Roman</vt:lpstr>
      <vt:lpstr>Vapor Trail</vt:lpstr>
      <vt:lpstr> ELECTRONIC DEVICES Presentation</vt:lpstr>
      <vt:lpstr>PowerPoint Presentation</vt:lpstr>
      <vt:lpstr>PowerPoint Presentation</vt:lpstr>
      <vt:lpstr>  </vt:lpstr>
      <vt:lpstr>PowerPoint Presentation</vt:lpstr>
      <vt:lpstr>PowerPoint Presentation</vt:lpstr>
      <vt:lpstr>Advantage of full wave rectifier </vt:lpstr>
      <vt:lpstr>    Disadvantage of full wave rectifier </vt:lpstr>
      <vt:lpstr>A center-tap transformer is designed to provide two separate secondary voltages, VA and VB with a common connection. This type of transformer configuration produces a two-phase, 3-wire supply. The secondary voltages are the same and proportional to the supply voltage, VP, therefore power in each winding is the SAME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Device Presentation</dc:title>
  <dc:creator>Ariful Islam</dc:creator>
  <cp:lastModifiedBy>MEHEDI HASAN EMON</cp:lastModifiedBy>
  <cp:revision>36</cp:revision>
  <dcterms:created xsi:type="dcterms:W3CDTF">2020-11-10T12:24:30Z</dcterms:created>
  <dcterms:modified xsi:type="dcterms:W3CDTF">2022-08-21T06:22:59Z</dcterms:modified>
</cp:coreProperties>
</file>