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69" r:id="rId3"/>
    <p:sldId id="258" r:id="rId4"/>
    <p:sldId id="278" r:id="rId5"/>
    <p:sldId id="261" r:id="rId6"/>
    <p:sldId id="280" r:id="rId7"/>
    <p:sldId id="260" r:id="rId8"/>
    <p:sldId id="268" r:id="rId9"/>
    <p:sldId id="281" r:id="rId10"/>
    <p:sldId id="265" r:id="rId11"/>
    <p:sldId id="267" r:id="rId12"/>
    <p:sldId id="274" r:id="rId13"/>
    <p:sldId id="275" r:id="rId14"/>
    <p:sldId id="282" r:id="rId15"/>
    <p:sldId id="262" r:id="rId16"/>
    <p:sldId id="277"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4" d="100"/>
          <a:sy n="64" d="100"/>
        </p:scale>
        <p:origin x="6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CB2D01-4B5C-440C-93E5-8A981EC8291C}" type="datetimeFigureOut">
              <a:rPr lang="en-US" smtClean="0"/>
              <a:t>19-Aug-22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183314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CB2D01-4B5C-440C-93E5-8A981EC8291C}" type="datetimeFigureOut">
              <a:rPr lang="en-US" smtClean="0"/>
              <a:t>19-Aug-22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349812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CB2D01-4B5C-440C-93E5-8A981EC8291C}" type="datetimeFigureOut">
              <a:rPr lang="en-US" smtClean="0"/>
              <a:t>19-Aug-22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2543228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CB2D01-4B5C-440C-93E5-8A981EC8291C}" type="datetimeFigureOut">
              <a:rPr lang="en-US" smtClean="0"/>
              <a:t>19-Aug-22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8755A-D8BB-4395-B6B9-2BF6740BAB8A}"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3594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CB2D01-4B5C-440C-93E5-8A981EC8291C}" type="datetimeFigureOut">
              <a:rPr lang="en-US" smtClean="0"/>
              <a:t>19-Aug-22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767663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CB2D01-4B5C-440C-93E5-8A981EC8291C}" type="datetimeFigureOut">
              <a:rPr lang="en-US" smtClean="0"/>
              <a:t>19-Aug-22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2519645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CB2D01-4B5C-440C-93E5-8A981EC8291C}" type="datetimeFigureOut">
              <a:rPr lang="en-US" smtClean="0"/>
              <a:t>19-Aug-22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3116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B2D01-4B5C-440C-93E5-8A981EC8291C}" type="datetimeFigureOut">
              <a:rPr lang="en-US" smtClean="0"/>
              <a:t>19-Aug-22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3511802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B2D01-4B5C-440C-93E5-8A981EC8291C}" type="datetimeFigureOut">
              <a:rPr lang="en-US" smtClean="0"/>
              <a:t>19-Aug-22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1293378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CB2D01-4B5C-440C-93E5-8A981EC8291C}" type="datetimeFigureOut">
              <a:rPr lang="en-US" smtClean="0"/>
              <a:t>19-Aug-22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64647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B2D01-4B5C-440C-93E5-8A981EC8291C}" type="datetimeFigureOut">
              <a:rPr lang="en-US" smtClean="0"/>
              <a:t>19-Aug-22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167812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CB2D01-4B5C-440C-93E5-8A981EC8291C}" type="datetimeFigureOut">
              <a:rPr lang="en-US" smtClean="0"/>
              <a:t>19-Aug-22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139093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CB2D01-4B5C-440C-93E5-8A981EC8291C}" type="datetimeFigureOut">
              <a:rPr lang="en-US" smtClean="0"/>
              <a:t>19-Aug-22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291631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CB2D01-4B5C-440C-93E5-8A981EC8291C}" type="datetimeFigureOut">
              <a:rPr lang="en-US" smtClean="0"/>
              <a:t>19-Aug-22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382616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CB2D01-4B5C-440C-93E5-8A981EC8291C}" type="datetimeFigureOut">
              <a:rPr lang="en-US" smtClean="0"/>
              <a:t>19-Aug-22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310575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B2D01-4B5C-440C-93E5-8A981EC8291C}" type="datetimeFigureOut">
              <a:rPr lang="en-US" smtClean="0"/>
              <a:t>19-Aug-22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285956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CB2D01-4B5C-440C-93E5-8A981EC8291C}" type="datetimeFigureOut">
              <a:rPr lang="en-US" smtClean="0"/>
              <a:t>19-Aug-22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262435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CB2D01-4B5C-440C-93E5-8A981EC8291C}" type="datetimeFigureOut">
              <a:rPr lang="en-US" smtClean="0"/>
              <a:t>19-Aug-22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8755A-D8BB-4395-B6B9-2BF6740BAB8A}" type="slidenum">
              <a:rPr lang="en-US" smtClean="0"/>
              <a:t>‹#›</a:t>
            </a:fld>
            <a:endParaRPr lang="en-US"/>
          </a:p>
        </p:txBody>
      </p:sp>
    </p:spTree>
    <p:extLst>
      <p:ext uri="{BB962C8B-B14F-4D97-AF65-F5344CB8AC3E}">
        <p14:creationId xmlns:p14="http://schemas.microsoft.com/office/powerpoint/2010/main" val="345063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3CB2D01-4B5C-440C-93E5-8A981EC8291C}" type="datetimeFigureOut">
              <a:rPr lang="en-US" smtClean="0"/>
              <a:t>19-Aug-22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F38755A-D8BB-4395-B6B9-2BF6740BAB8A}" type="slidenum">
              <a:rPr lang="en-US" smtClean="0"/>
              <a:t>‹#›</a:t>
            </a:fld>
            <a:endParaRPr lang="en-US"/>
          </a:p>
        </p:txBody>
      </p:sp>
    </p:spTree>
    <p:extLst>
      <p:ext uri="{BB962C8B-B14F-4D97-AF65-F5344CB8AC3E}">
        <p14:creationId xmlns:p14="http://schemas.microsoft.com/office/powerpoint/2010/main" val="3648567819"/>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 id="2147483869"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5" name="Picture 4" descr="Vaccine storage and manufacturing">
            <a:extLst>
              <a:ext uri="{FF2B5EF4-FFF2-40B4-BE49-F238E27FC236}">
                <a16:creationId xmlns:a16="http://schemas.microsoft.com/office/drawing/2014/main" id="{86AD6B4A-683F-D09D-3223-2D34DF922594}"/>
              </a:ext>
            </a:extLst>
          </p:cNvPr>
          <p:cNvPicPr>
            <a:picLocks noChangeAspect="1"/>
          </p:cNvPicPr>
          <p:nvPr/>
        </p:nvPicPr>
        <p:blipFill rotWithShape="1">
          <a:blip r:embed="rId3">
            <a:alphaModFix amt="35000"/>
          </a:blip>
          <a:srcRect t="1072" b="14683"/>
          <a:stretch/>
        </p:blipFill>
        <p:spPr>
          <a:xfrm>
            <a:off x="20" y="2030"/>
            <a:ext cx="12191980" cy="6855970"/>
          </a:xfrm>
          <a:prstGeom prst="rect">
            <a:avLst/>
          </a:prstGeom>
        </p:spPr>
      </p:pic>
      <p:sp>
        <p:nvSpPr>
          <p:cNvPr id="4" name="Title 3">
            <a:extLst>
              <a:ext uri="{FF2B5EF4-FFF2-40B4-BE49-F238E27FC236}">
                <a16:creationId xmlns:a16="http://schemas.microsoft.com/office/drawing/2014/main" id="{0A16ED8E-BD0D-C886-E961-ED27A46FF70E}"/>
              </a:ext>
            </a:extLst>
          </p:cNvPr>
          <p:cNvSpPr>
            <a:spLocks noGrp="1"/>
          </p:cNvSpPr>
          <p:nvPr>
            <p:ph type="title"/>
          </p:nvPr>
        </p:nvSpPr>
        <p:spPr/>
        <p:txBody>
          <a:bodyPr vert="horz" lIns="91440" tIns="45720" rIns="91440" bIns="45720" rtlCol="0" anchor="ctr">
            <a:normAutofit/>
          </a:bodyPr>
          <a:lstStyle/>
          <a:p>
            <a:r>
              <a:rPr lang="en-US" sz="2900" dirty="0"/>
              <a:t>Online based computerized and automated Blood Bank Management system</a:t>
            </a:r>
          </a:p>
        </p:txBody>
      </p:sp>
      <p:sp>
        <p:nvSpPr>
          <p:cNvPr id="8" name="Text Placeholder 7">
            <a:extLst>
              <a:ext uri="{FF2B5EF4-FFF2-40B4-BE49-F238E27FC236}">
                <a16:creationId xmlns:a16="http://schemas.microsoft.com/office/drawing/2014/main" id="{66DE1B76-0A66-A920-78F1-67152225D335}"/>
              </a:ext>
            </a:extLst>
          </p:cNvPr>
          <p:cNvSpPr>
            <a:spLocks noGrp="1"/>
          </p:cNvSpPr>
          <p:nvPr>
            <p:ph type="body" sz="half" idx="2"/>
          </p:nvPr>
        </p:nvSpPr>
        <p:spPr/>
        <p:txBody>
          <a:bodyPr/>
          <a:lstStyle/>
          <a:p>
            <a:r>
              <a:rPr lang="en-US" sz="2000" b="1" dirty="0">
                <a:latin typeface="Times New Roman" panose="02020603050405020304" pitchFamily="18" charset="0"/>
                <a:cs typeface="Times New Roman" panose="02020603050405020304" pitchFamily="18" charset="0"/>
              </a:rPr>
              <a:t>COURSE NAME: SOFTWARE REQUIREMENT ENGINEERING</a:t>
            </a:r>
          </a:p>
          <a:p>
            <a:r>
              <a:rPr lang="en-US" sz="2000" b="1" dirty="0">
                <a:latin typeface="Times New Roman" panose="02020603050405020304" pitchFamily="18" charset="0"/>
                <a:cs typeface="Times New Roman" panose="02020603050405020304" pitchFamily="18" charset="0"/>
              </a:rPr>
              <a:t>COURSE TEACHER : DR. MD. ABDULLAH - AL - JUBAIR</a:t>
            </a:r>
          </a:p>
          <a:p>
            <a:r>
              <a:rPr lang="en-US" sz="2000" b="1" dirty="0">
                <a:latin typeface="Times New Roman" panose="02020603050405020304" pitchFamily="18" charset="0"/>
                <a:cs typeface="Times New Roman" panose="02020603050405020304" pitchFamily="18" charset="0"/>
              </a:rPr>
              <a:t>SECTION : E</a:t>
            </a:r>
          </a:p>
          <a:p>
            <a:endParaRPr lang="en-US" dirty="0"/>
          </a:p>
          <a:p>
            <a:endParaRPr lang="en-US" dirty="0"/>
          </a:p>
        </p:txBody>
      </p:sp>
    </p:spTree>
    <p:extLst>
      <p:ext uri="{BB962C8B-B14F-4D97-AF65-F5344CB8AC3E}">
        <p14:creationId xmlns:p14="http://schemas.microsoft.com/office/powerpoint/2010/main" val="366986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20EB-1048-9BF3-3D39-4CD57E663B25}"/>
              </a:ext>
            </a:extLst>
          </p:cNvPr>
          <p:cNvSpPr>
            <a:spLocks noGrp="1"/>
          </p:cNvSpPr>
          <p:nvPr>
            <p:ph type="title"/>
          </p:nvPr>
        </p:nvSpPr>
        <p:spPr>
          <a:xfrm>
            <a:off x="913796" y="0"/>
            <a:ext cx="10353761" cy="1326321"/>
          </a:xfrm>
        </p:spPr>
        <p:txBody>
          <a:bodyPr>
            <a:normAutofit/>
          </a:bodyPr>
          <a:lstStyle/>
          <a:p>
            <a:r>
              <a:rPr lang="en-US" sz="2800" b="1" dirty="0">
                <a:highlight>
                  <a:srgbClr val="800080"/>
                </a:highlight>
                <a:cs typeface="Times New Roman" panose="02020603050405020304" pitchFamily="18" charset="0"/>
              </a:rPr>
              <a:t>SOFTWARE REQUIREMENT SPECIFICATION (SRS</a:t>
            </a:r>
            <a:r>
              <a:rPr lang="en-US" sz="2400" b="1" dirty="0">
                <a:highlight>
                  <a:srgbClr val="800080"/>
                </a:highlight>
                <a:cs typeface="Times New Roman" panose="02020603050405020304" pitchFamily="18" charset="0"/>
              </a:rPr>
              <a:t>)</a:t>
            </a:r>
          </a:p>
        </p:txBody>
      </p:sp>
      <p:sp>
        <p:nvSpPr>
          <p:cNvPr id="3" name="Content Placeholder 2">
            <a:extLst>
              <a:ext uri="{FF2B5EF4-FFF2-40B4-BE49-F238E27FC236}">
                <a16:creationId xmlns:a16="http://schemas.microsoft.com/office/drawing/2014/main" id="{CF8300F3-D7B9-6F8E-6CD4-F76B190E826A}"/>
              </a:ext>
            </a:extLst>
          </p:cNvPr>
          <p:cNvSpPr>
            <a:spLocks noGrp="1"/>
          </p:cNvSpPr>
          <p:nvPr>
            <p:ph idx="1"/>
          </p:nvPr>
        </p:nvSpPr>
        <p:spPr>
          <a:xfrm>
            <a:off x="755374" y="1550504"/>
            <a:ext cx="10512183" cy="4240696"/>
          </a:xfrm>
        </p:spPr>
        <p:txBody>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Purpose</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Limitations: End user’s will not be able to get the information about the availability of the blood in the bank of which he/she donated. Only the Admin has all right to edit the things in the End User’s Profile</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Non-Functional Requirements</a:t>
            </a:r>
          </a:p>
          <a:p>
            <a:pPr marL="0" indent="0">
              <a:buNone/>
            </a:pPr>
            <a:r>
              <a:rPr lang="en-US" dirty="0"/>
              <a:t>    </a:t>
            </a:r>
          </a:p>
        </p:txBody>
      </p:sp>
    </p:spTree>
    <p:extLst>
      <p:ext uri="{BB962C8B-B14F-4D97-AF65-F5344CB8AC3E}">
        <p14:creationId xmlns:p14="http://schemas.microsoft.com/office/powerpoint/2010/main" val="79926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B0CD-C92D-949E-EF51-68DCD79D4506}"/>
              </a:ext>
            </a:extLst>
          </p:cNvPr>
          <p:cNvSpPr>
            <a:spLocks noGrp="1"/>
          </p:cNvSpPr>
          <p:nvPr>
            <p:ph type="title"/>
          </p:nvPr>
        </p:nvSpPr>
        <p:spPr>
          <a:xfrm>
            <a:off x="913796" y="212034"/>
            <a:ext cx="10353761" cy="1326321"/>
          </a:xfrm>
        </p:spPr>
        <p:txBody>
          <a:bodyPr>
            <a:normAutofit/>
          </a:bodyPr>
          <a:lstStyle/>
          <a:p>
            <a:r>
              <a:rPr lang="en-US" sz="2800" b="1" dirty="0">
                <a:highlight>
                  <a:srgbClr val="800080"/>
                </a:highlight>
                <a:cs typeface="Times New Roman" panose="02020603050405020304" pitchFamily="18" charset="0"/>
              </a:rPr>
              <a:t>SOFTWARE REQUIREMENT SPECIFICATION (SRS</a:t>
            </a:r>
            <a:r>
              <a:rPr lang="en-US" sz="2800" b="1" dirty="0">
                <a:highlight>
                  <a:srgbClr val="008080"/>
                </a:highlight>
                <a:cs typeface="Times New Roman" panose="02020603050405020304" pitchFamily="18" charset="0"/>
              </a:rPr>
              <a:t>)</a:t>
            </a:r>
            <a:endParaRPr lang="en-US" sz="2800" dirty="0"/>
          </a:p>
        </p:txBody>
      </p:sp>
      <p:sp>
        <p:nvSpPr>
          <p:cNvPr id="3" name="Content Placeholder 2">
            <a:extLst>
              <a:ext uri="{FF2B5EF4-FFF2-40B4-BE49-F238E27FC236}">
                <a16:creationId xmlns:a16="http://schemas.microsoft.com/office/drawing/2014/main" id="{09611F85-2311-73AC-9DF3-01167737805C}"/>
              </a:ext>
            </a:extLst>
          </p:cNvPr>
          <p:cNvSpPr>
            <a:spLocks noGrp="1"/>
          </p:cNvSpPr>
          <p:nvPr>
            <p:ph idx="1"/>
          </p:nvPr>
        </p:nvSpPr>
        <p:spPr>
          <a:xfrm>
            <a:off x="675861" y="1649896"/>
            <a:ext cx="10591696" cy="4141304"/>
          </a:xfrm>
        </p:spPr>
        <p:txBody>
          <a:bodyPr>
            <a:normAutofit/>
          </a:bodyPr>
          <a:lstStyle/>
          <a:p>
            <a:r>
              <a:rPr lang="en-US" dirty="0">
                <a:latin typeface="Times New Roman" panose="02020603050405020304" pitchFamily="18" charset="0"/>
                <a:cs typeface="Times New Roman" panose="02020603050405020304" pitchFamily="18" charset="0"/>
              </a:rPr>
              <a:t>Security:  The system use SSL (secured socket layer) in all transactions that include any confidential customer information. The system must automatically log out all customers after a period of inactivity Performance The system is interactive, and the delays involved are less. </a:t>
            </a:r>
          </a:p>
          <a:p>
            <a:r>
              <a:rPr lang="en-US" dirty="0">
                <a:latin typeface="Times New Roman" panose="02020603050405020304" pitchFamily="18" charset="0"/>
                <a:cs typeface="Times New Roman" panose="02020603050405020304" pitchFamily="18" charset="0"/>
              </a:rPr>
              <a:t>When connecting to the server the delay is based editing on the distance of the 2 systems and the configuration between them so there is high probability that there will be or not a successful connection in less than 20 seconds for sake of good communication. Reliability </a:t>
            </a:r>
          </a:p>
          <a:p>
            <a:r>
              <a:rPr lang="en-US" dirty="0">
                <a:latin typeface="Times New Roman" panose="02020603050405020304" pitchFamily="18" charset="0"/>
                <a:cs typeface="Times New Roman" panose="02020603050405020304" pitchFamily="18" charset="0"/>
              </a:rPr>
              <a:t>As the system provide the right tools for problem solving it is made in such a way that the system is reliable in its operations and for securing the sensitive details</a:t>
            </a:r>
          </a:p>
        </p:txBody>
      </p:sp>
    </p:spTree>
    <p:extLst>
      <p:ext uri="{BB962C8B-B14F-4D97-AF65-F5344CB8AC3E}">
        <p14:creationId xmlns:p14="http://schemas.microsoft.com/office/powerpoint/2010/main" val="252255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64B-029B-F71C-0D3A-3EB5A34EB1CB}"/>
              </a:ext>
            </a:extLst>
          </p:cNvPr>
          <p:cNvSpPr>
            <a:spLocks noGrp="1"/>
          </p:cNvSpPr>
          <p:nvPr>
            <p:ph type="title"/>
          </p:nvPr>
        </p:nvSpPr>
        <p:spPr>
          <a:xfrm>
            <a:off x="1460448" y="92765"/>
            <a:ext cx="9025335" cy="1239078"/>
          </a:xfrm>
        </p:spPr>
        <p:txBody>
          <a:bodyPr>
            <a:normAutofit/>
          </a:bodyPr>
          <a:lstStyle/>
          <a:p>
            <a:r>
              <a:rPr lang="en-US" sz="3600" dirty="0">
                <a:highlight>
                  <a:srgbClr val="800080"/>
                </a:highlight>
                <a:cs typeface="Times New Roman" panose="02020603050405020304" pitchFamily="18" charset="0"/>
              </a:rPr>
              <a:t>Context Diagram</a:t>
            </a:r>
            <a:br>
              <a:rPr lang="en-US" sz="5400" dirty="0">
                <a:latin typeface="Times New Roman" panose="02020603050405020304"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61AFE79D-C506-C7D8-E2E7-3532C61C6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922" y="1401770"/>
            <a:ext cx="9336597" cy="5231243"/>
          </a:xfrm>
        </p:spPr>
      </p:pic>
    </p:spTree>
    <p:extLst>
      <p:ext uri="{BB962C8B-B14F-4D97-AF65-F5344CB8AC3E}">
        <p14:creationId xmlns:p14="http://schemas.microsoft.com/office/powerpoint/2010/main" val="89394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47FE-D538-E406-2228-B85625D1FE77}"/>
              </a:ext>
            </a:extLst>
          </p:cNvPr>
          <p:cNvSpPr>
            <a:spLocks noGrp="1"/>
          </p:cNvSpPr>
          <p:nvPr>
            <p:ph type="title" idx="4294967295"/>
          </p:nvPr>
        </p:nvSpPr>
        <p:spPr>
          <a:xfrm>
            <a:off x="250157" y="79599"/>
            <a:ext cx="10353675" cy="1325563"/>
          </a:xfrm>
        </p:spPr>
        <p:txBody>
          <a:bodyPr>
            <a:normAutofit/>
          </a:bodyPr>
          <a:lstStyle/>
          <a:p>
            <a:r>
              <a:rPr lang="en-US" dirty="0">
                <a:latin typeface="Times New Roman" panose="02020603050405020304" pitchFamily="18" charset="0"/>
                <a:cs typeface="Times New Roman" panose="02020603050405020304" pitchFamily="18" charset="0"/>
              </a:rPr>
              <a:t> </a:t>
            </a:r>
            <a:r>
              <a:rPr lang="en-US" sz="2800" dirty="0">
                <a:highlight>
                  <a:srgbClr val="800080"/>
                </a:highlight>
                <a:cs typeface="Times New Roman" panose="02020603050405020304" pitchFamily="18" charset="0"/>
              </a:rPr>
              <a:t>Product vision and project scope</a:t>
            </a:r>
            <a:br>
              <a:rPr lang="en-US" sz="2800" dirty="0">
                <a:cs typeface="Times New Roman" panose="02020603050405020304" pitchFamily="18" charset="0"/>
              </a:rPr>
            </a:br>
            <a:endParaRPr lang="en-US" sz="2800" dirty="0"/>
          </a:p>
        </p:txBody>
      </p:sp>
      <p:pic>
        <p:nvPicPr>
          <p:cNvPr id="8" name="Content Placeholder 30">
            <a:extLst>
              <a:ext uri="{FF2B5EF4-FFF2-40B4-BE49-F238E27FC236}">
                <a16:creationId xmlns:a16="http://schemas.microsoft.com/office/drawing/2014/main" id="{BA310CFA-7667-4821-19CF-08DBAA3225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2404" y="1008797"/>
            <a:ext cx="7104147" cy="5090552"/>
          </a:xfrm>
          <a:prstGeom prst="rect">
            <a:avLst/>
          </a:prstGeom>
        </p:spPr>
      </p:pic>
    </p:spTree>
    <p:extLst>
      <p:ext uri="{BB962C8B-B14F-4D97-AF65-F5344CB8AC3E}">
        <p14:creationId xmlns:p14="http://schemas.microsoft.com/office/powerpoint/2010/main" val="2877333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60EFE2-015E-A127-FC0C-3CC7A1956EF5}"/>
              </a:ext>
            </a:extLst>
          </p:cNvPr>
          <p:cNvSpPr>
            <a:spLocks noGrp="1"/>
          </p:cNvSpPr>
          <p:nvPr>
            <p:ph type="title"/>
          </p:nvPr>
        </p:nvSpPr>
        <p:spPr>
          <a:xfrm>
            <a:off x="913796" y="72887"/>
            <a:ext cx="10353761" cy="1326321"/>
          </a:xfrm>
        </p:spPr>
        <p:txBody>
          <a:bodyPr/>
          <a:lstStyle/>
          <a:p>
            <a:r>
              <a:rPr lang="en-US" dirty="0">
                <a:latin typeface="Times New Roman" panose="02020603050405020304" pitchFamily="18" charset="0"/>
                <a:cs typeface="Times New Roman" panose="02020603050405020304" pitchFamily="18" charset="0"/>
              </a:rPr>
              <a:t> </a:t>
            </a:r>
            <a:r>
              <a:rPr lang="en-US" sz="3600" dirty="0">
                <a:highlight>
                  <a:srgbClr val="800080"/>
                </a:highlight>
                <a:cs typeface="Times New Roman" panose="02020603050405020304" pitchFamily="18" charset="0"/>
              </a:rPr>
              <a:t>Product vision and project scope</a:t>
            </a:r>
            <a:endParaRPr lang="en-US" dirty="0">
              <a:highlight>
                <a:srgbClr val="800080"/>
              </a:highlight>
            </a:endParaRPr>
          </a:p>
        </p:txBody>
      </p:sp>
      <p:sp>
        <p:nvSpPr>
          <p:cNvPr id="8" name="Content Placeholder 7">
            <a:extLst>
              <a:ext uri="{FF2B5EF4-FFF2-40B4-BE49-F238E27FC236}">
                <a16:creationId xmlns:a16="http://schemas.microsoft.com/office/drawing/2014/main" id="{C857CCF2-DAF4-7C9E-400E-D186AC8EF9A1}"/>
              </a:ext>
            </a:extLst>
          </p:cNvPr>
          <p:cNvSpPr>
            <a:spLocks noGrp="1"/>
          </p:cNvSpPr>
          <p:nvPr>
            <p:ph idx="1"/>
          </p:nvPr>
        </p:nvSpPr>
        <p:spPr>
          <a:xfrm>
            <a:off x="913795" y="1738255"/>
            <a:ext cx="10353761" cy="4056258"/>
          </a:xfrm>
        </p:spPr>
        <p:txBody>
          <a:bodyPr>
            <a:normAutofit fontScale="92500" lnSpcReduction="10000"/>
          </a:bodyPr>
          <a:lstStyle/>
          <a:p>
            <a:pPr marL="285750" indent="-285750" algn="just">
              <a:lnSpc>
                <a:spcPct val="150000"/>
              </a:lnSpc>
              <a:buFont typeface="Wingdings" panose="05000000000000000000" pitchFamily="2" charset="2"/>
              <a:buChar char="§"/>
            </a:pPr>
            <a:r>
              <a:rPr lang="en-GB" dirty="0"/>
              <a:t>  </a:t>
            </a:r>
            <a:r>
              <a:rPr lang="en-GB" sz="2400" dirty="0">
                <a:latin typeface="Times New Roman" panose="02020603050405020304" pitchFamily="18" charset="0"/>
                <a:cs typeface="Times New Roman" panose="02020603050405020304" pitchFamily="18" charset="0"/>
              </a:rPr>
              <a:t>Support the automated tracking of blood products from the initial ordering of a blood   transfusion for a patient, </a:t>
            </a:r>
            <a:r>
              <a:rPr lang="en-US" sz="2400" dirty="0">
                <a:latin typeface="Times New Roman" panose="02020603050405020304" pitchFamily="18" charset="0"/>
                <a:cs typeface="Times New Roman" panose="02020603050405020304" pitchFamily="18" charset="0"/>
              </a:rPr>
              <a:t>Emergency issue of blood;</a:t>
            </a:r>
          </a:p>
          <a:p>
            <a:pPr marL="342900" indent="-342900" algn="just">
              <a:lnSpc>
                <a:spcPct val="15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 Management of returned and unused blood units.</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Routine blood transfusion</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Emergency issue of blood</a:t>
            </a:r>
            <a:endParaRPr lang="en-GB"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Users will be able to easily collect blood bank information of a new location, thus reducing the cost of users searching for a blood bank.</a:t>
            </a:r>
          </a:p>
          <a:p>
            <a:endParaRPr lang="en-US" dirty="0"/>
          </a:p>
        </p:txBody>
      </p:sp>
    </p:spTree>
    <p:extLst>
      <p:ext uri="{BB962C8B-B14F-4D97-AF65-F5344CB8AC3E}">
        <p14:creationId xmlns:p14="http://schemas.microsoft.com/office/powerpoint/2010/main" val="340397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276D-BD13-9CAB-2C5B-7430A1561764}"/>
              </a:ext>
            </a:extLst>
          </p:cNvPr>
          <p:cNvSpPr>
            <a:spLocks noGrp="1"/>
          </p:cNvSpPr>
          <p:nvPr>
            <p:ph type="title"/>
          </p:nvPr>
        </p:nvSpPr>
        <p:spPr>
          <a:xfrm>
            <a:off x="1023125" y="0"/>
            <a:ext cx="10353761" cy="1326321"/>
          </a:xfrm>
        </p:spPr>
        <p:txBody>
          <a:bodyPr/>
          <a:lstStyle/>
          <a:p>
            <a:r>
              <a:rPr lang="en-US" dirty="0">
                <a:highlight>
                  <a:srgbClr val="800080"/>
                </a:highlight>
              </a:rPr>
              <a:t>Constraints</a:t>
            </a:r>
          </a:p>
        </p:txBody>
      </p:sp>
      <p:sp>
        <p:nvSpPr>
          <p:cNvPr id="3" name="Content Placeholder 2">
            <a:extLst>
              <a:ext uri="{FF2B5EF4-FFF2-40B4-BE49-F238E27FC236}">
                <a16:creationId xmlns:a16="http://schemas.microsoft.com/office/drawing/2014/main" id="{C98425D2-5377-0DD5-4B65-0D58364F8429}"/>
              </a:ext>
            </a:extLst>
          </p:cNvPr>
          <p:cNvSpPr>
            <a:spLocks noGrp="1"/>
          </p:cNvSpPr>
          <p:nvPr>
            <p:ph idx="1"/>
          </p:nvPr>
        </p:nvSpPr>
        <p:spPr>
          <a:xfrm>
            <a:off x="724951" y="1400325"/>
            <a:ext cx="10353762" cy="3695136"/>
          </a:xfrm>
        </p:spPr>
        <p:txBody>
          <a:bodyPr>
            <a:normAutofit fontScale="55000" lnSpcReduction="20000"/>
          </a:bodyPr>
          <a:lstStyle/>
          <a:p>
            <a:pPr algn="just">
              <a:buFont typeface="Wingdings" panose="05000000000000000000" pitchFamily="2" charset="2"/>
              <a:buChar char="§"/>
            </a:pPr>
            <a:r>
              <a:rPr lang="en-US" sz="3100" dirty="0">
                <a:latin typeface="Times New Roman" panose="02020603050405020304" pitchFamily="18" charset="0"/>
                <a:cs typeface="Times New Roman" panose="02020603050405020304" pitchFamily="18" charset="0"/>
              </a:rPr>
              <a:t>The Donor and the acceptor are constrained to create an account first to avail the services</a:t>
            </a:r>
          </a:p>
          <a:p>
            <a:pPr algn="just">
              <a:buFont typeface="Wingdings" panose="05000000000000000000" pitchFamily="2" charset="2"/>
              <a:buChar char="§"/>
            </a:pPr>
            <a:endParaRPr lang="en-US" sz="31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3100" dirty="0">
                <a:latin typeface="Times New Roman" panose="02020603050405020304" pitchFamily="18" charset="0"/>
                <a:cs typeface="Times New Roman" panose="02020603050405020304" pitchFamily="18" charset="0"/>
              </a:rPr>
              <a:t>The internet connection is also a constraint for this web application</a:t>
            </a:r>
          </a:p>
          <a:p>
            <a:pPr algn="just">
              <a:buFont typeface="Wingdings" panose="05000000000000000000" pitchFamily="2" charset="2"/>
              <a:buChar char="§"/>
            </a:pPr>
            <a:endParaRPr lang="en-US" sz="31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3100" dirty="0">
                <a:latin typeface="Times New Roman" panose="02020603050405020304" pitchFamily="18" charset="0"/>
                <a:cs typeface="Times New Roman" panose="02020603050405020304" pitchFamily="18" charset="0"/>
              </a:rPr>
              <a:t>The web application is also constrained by the database capacity, so it works well with a smaller number of donors and hospitals</a:t>
            </a:r>
          </a:p>
          <a:p>
            <a:pPr algn="just">
              <a:buFont typeface="Wingdings" panose="05000000000000000000" pitchFamily="2" charset="2"/>
              <a:buChar char="§"/>
            </a:pPr>
            <a:endParaRPr lang="en-US" sz="31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3100" dirty="0">
                <a:latin typeface="Times New Roman" panose="02020603050405020304" pitchFamily="18" charset="0"/>
                <a:cs typeface="Times New Roman" panose="02020603050405020304" pitchFamily="18" charset="0"/>
              </a:rPr>
              <a:t>The access to manage the databases are different for different people. The receptionist is given the access to maintain the database of the registered donors and hospitals. The inventory manages is allowed access to update the inventory details and payment of the order placed by the hospitals</a:t>
            </a:r>
          </a:p>
          <a:p>
            <a:endParaRPr lang="en-US" dirty="0"/>
          </a:p>
        </p:txBody>
      </p:sp>
    </p:spTree>
    <p:extLst>
      <p:ext uri="{BB962C8B-B14F-4D97-AF65-F5344CB8AC3E}">
        <p14:creationId xmlns:p14="http://schemas.microsoft.com/office/powerpoint/2010/main" val="444048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457EFF-E899-F193-5EEC-15DAAE4C24C0}"/>
              </a:ext>
            </a:extLst>
          </p:cNvPr>
          <p:cNvSpPr>
            <a:spLocks noGrp="1"/>
          </p:cNvSpPr>
          <p:nvPr>
            <p:ph type="title"/>
          </p:nvPr>
        </p:nvSpPr>
        <p:spPr>
          <a:xfrm>
            <a:off x="913794" y="0"/>
            <a:ext cx="10353761" cy="1435407"/>
          </a:xfrm>
        </p:spPr>
        <p:txBody>
          <a:bodyPr/>
          <a:lstStyle/>
          <a:p>
            <a:r>
              <a:rPr lang="en-US" dirty="0">
                <a:highlight>
                  <a:srgbClr val="800080"/>
                </a:highlight>
              </a:rPr>
              <a:t>Conclusion</a:t>
            </a:r>
          </a:p>
        </p:txBody>
      </p:sp>
      <p:sp>
        <p:nvSpPr>
          <p:cNvPr id="7" name="Content Placeholder 6">
            <a:extLst>
              <a:ext uri="{FF2B5EF4-FFF2-40B4-BE49-F238E27FC236}">
                <a16:creationId xmlns:a16="http://schemas.microsoft.com/office/drawing/2014/main" id="{688C87F1-B5B7-437D-767A-A90EA8139C51}"/>
              </a:ext>
            </a:extLst>
          </p:cNvPr>
          <p:cNvSpPr>
            <a:spLocks noGrp="1"/>
          </p:cNvSpPr>
          <p:nvPr>
            <p:ph idx="1"/>
          </p:nvPr>
        </p:nvSpPr>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Online based computerized system will help the needy people by providing them the donation and make donation easier and more reliable for the people who are willing to donate. Also, our system will help many people to find the blood as soon as possible and here our apps, website and automated messaging system will solve this problem.</a:t>
            </a:r>
          </a:p>
        </p:txBody>
      </p:sp>
    </p:spTree>
    <p:extLst>
      <p:ext uri="{BB962C8B-B14F-4D97-AF65-F5344CB8AC3E}">
        <p14:creationId xmlns:p14="http://schemas.microsoft.com/office/powerpoint/2010/main" val="30381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3" name="Picture 12" descr="Hand on study table">
            <a:extLst>
              <a:ext uri="{FF2B5EF4-FFF2-40B4-BE49-F238E27FC236}">
                <a16:creationId xmlns:a16="http://schemas.microsoft.com/office/drawing/2014/main" id="{22A45927-D25C-1100-C7A8-4BA1CB64C1FA}"/>
              </a:ext>
            </a:extLst>
          </p:cNvPr>
          <p:cNvPicPr>
            <a:picLocks noChangeAspect="1"/>
          </p:cNvPicPr>
          <p:nvPr/>
        </p:nvPicPr>
        <p:blipFill rotWithShape="1">
          <a:blip r:embed="rId3">
            <a:alphaModFix amt="35000"/>
            <a:grayscl/>
          </a:blip>
          <a:srcRect t="2580" b="13150"/>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0FD84294-24CF-4278-8409-FABAE54FC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Title 3">
            <a:extLst>
              <a:ext uri="{FF2B5EF4-FFF2-40B4-BE49-F238E27FC236}">
                <a16:creationId xmlns:a16="http://schemas.microsoft.com/office/drawing/2014/main" id="{E5B6FD0A-885B-C650-AA93-155A5D2381CD}"/>
              </a:ext>
            </a:extLst>
          </p:cNvPr>
          <p:cNvSpPr>
            <a:spLocks noGrp="1"/>
          </p:cNvSpPr>
          <p:nvPr>
            <p:ph type="title"/>
          </p:nvPr>
        </p:nvSpPr>
        <p:spPr>
          <a:xfrm>
            <a:off x="1595269" y="1122363"/>
            <a:ext cx="9001462" cy="2387600"/>
          </a:xfrm>
        </p:spPr>
        <p:txBody>
          <a:bodyPr vert="horz" lIns="91440" tIns="45720" rIns="91440" bIns="45720" rtlCol="0" anchor="b">
            <a:normAutofit/>
          </a:bodyPr>
          <a:lstStyle/>
          <a:p>
            <a:r>
              <a:rPr lang="en-US" sz="4800" dirty="0"/>
              <a:t>Thanks FOR BEING </a:t>
            </a:r>
            <a:br>
              <a:rPr lang="en-US" sz="4800" dirty="0"/>
            </a:br>
            <a:r>
              <a:rPr lang="en-US" sz="4800" dirty="0"/>
              <a:t>WITH US</a:t>
            </a:r>
            <a:endParaRPr lang="en-US" sz="4800"/>
          </a:p>
        </p:txBody>
      </p:sp>
    </p:spTree>
    <p:extLst>
      <p:ext uri="{BB962C8B-B14F-4D97-AF65-F5344CB8AC3E}">
        <p14:creationId xmlns:p14="http://schemas.microsoft.com/office/powerpoint/2010/main" val="314474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454919EF-9F57-8F0A-A483-1046604A38C2}"/>
              </a:ext>
            </a:extLst>
          </p:cNvPr>
          <p:cNvPicPr>
            <a:picLocks noChangeAspect="1"/>
          </p:cNvPicPr>
          <p:nvPr/>
        </p:nvPicPr>
        <p:blipFill rotWithShape="1">
          <a:blip r:embed="rId3">
            <a:duotone>
              <a:schemeClr val="bg2">
                <a:shade val="45000"/>
                <a:satMod val="135000"/>
              </a:schemeClr>
              <a:prstClr val="white"/>
            </a:duotone>
          </a:blip>
          <a:srcRect b="6278"/>
          <a:stretch/>
        </p:blipFill>
        <p:spPr>
          <a:xfrm>
            <a:off x="20" y="2030"/>
            <a:ext cx="12191980" cy="6855970"/>
          </a:xfrm>
          <a:prstGeom prst="rect">
            <a:avLst/>
          </a:prstGeom>
        </p:spPr>
      </p:pic>
      <p:sp>
        <p:nvSpPr>
          <p:cNvPr id="20" name="Rectangle 15">
            <a:extLst>
              <a:ext uri="{FF2B5EF4-FFF2-40B4-BE49-F238E27FC236}">
                <a16:creationId xmlns:a16="http://schemas.microsoft.com/office/drawing/2014/main" id="{1F900CEA-68A7-4A4B-80DD-261B50935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4000"/>
                </a:schemeClr>
              </a:gs>
              <a:gs pos="100000">
                <a:schemeClr val="bg2">
                  <a:lumMod val="40000"/>
                  <a:alpha val="66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useBgFill="1">
        <p:nvSpPr>
          <p:cNvPr id="21" name="Rectangle 17">
            <a:extLst>
              <a:ext uri="{FF2B5EF4-FFF2-40B4-BE49-F238E27FC236}">
                <a16:creationId xmlns:a16="http://schemas.microsoft.com/office/drawing/2014/main" id="{55491426-E35C-4936-A45C-B184E51C3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1828800"/>
            <a:ext cx="8833456" cy="3200400"/>
          </a:xfrm>
          <a:prstGeom prst="rect">
            <a:avLst/>
          </a:prstGeom>
          <a:ln w="190500" cap="sq">
            <a:solidFill>
              <a:srgbClr val="FFFFFF"/>
            </a:solidFill>
            <a:miter lim="800000"/>
          </a:ln>
          <a:effectLst>
            <a:outerShdw blurRad="54991" dist="17780" dir="5400000" algn="t" rotWithShape="0">
              <a:prstClr val="black">
                <a:alpha val="40000"/>
              </a:prstClr>
            </a:outerShdw>
          </a:effectLst>
          <a:scene3d>
            <a:camera prst="orthographicFront"/>
            <a:lightRig rig="twoPt" dir="t">
              <a:rot lat="0" lon="0" rev="7200000"/>
            </a:lightRig>
          </a:scene3d>
          <a:sp3d>
            <a:bevelT w="25400" h="19050"/>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60338-1210-9D33-CEA0-7BB47408305D}"/>
              </a:ext>
            </a:extLst>
          </p:cNvPr>
          <p:cNvSpPr>
            <a:spLocks noGrp="1"/>
          </p:cNvSpPr>
          <p:nvPr>
            <p:ph type="title"/>
          </p:nvPr>
        </p:nvSpPr>
        <p:spPr>
          <a:xfrm>
            <a:off x="1941534" y="2054268"/>
            <a:ext cx="8354862" cy="1728592"/>
          </a:xfrm>
        </p:spPr>
        <p:txBody>
          <a:bodyPr vert="horz" lIns="91440" tIns="45720" rIns="91440" bIns="45720" rtlCol="0" anchor="b">
            <a:normAutofit/>
          </a:bodyPr>
          <a:lstStyle/>
          <a:p>
            <a:r>
              <a:rPr lang="en-US" sz="4800"/>
              <a:t>ANY QUERY </a:t>
            </a:r>
            <a:r>
              <a:rPr lang="en-US" sz="4800" dirty="0"/>
              <a:t>?</a:t>
            </a:r>
          </a:p>
        </p:txBody>
      </p:sp>
    </p:spTree>
    <p:extLst>
      <p:ext uri="{BB962C8B-B14F-4D97-AF65-F5344CB8AC3E}">
        <p14:creationId xmlns:p14="http://schemas.microsoft.com/office/powerpoint/2010/main" val="338736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F763EF-4735-1EF3-DBDD-60D664762B9F}"/>
              </a:ext>
            </a:extLst>
          </p:cNvPr>
          <p:cNvSpPr>
            <a:spLocks noGrp="1"/>
          </p:cNvSpPr>
          <p:nvPr>
            <p:ph type="title"/>
          </p:nvPr>
        </p:nvSpPr>
        <p:spPr>
          <a:xfrm>
            <a:off x="838200" y="325368"/>
            <a:ext cx="10515600" cy="1325563"/>
          </a:xfrm>
        </p:spPr>
        <p:txBody>
          <a:bodyPr/>
          <a:lstStyle/>
          <a:p>
            <a:r>
              <a:rPr lang="en-US" cap="none" dirty="0">
                <a:ln w="22225">
                  <a:solidFill>
                    <a:schemeClr val="accent2"/>
                  </a:solidFill>
                  <a:prstDash val="solid"/>
                </a:ln>
                <a:solidFill>
                  <a:schemeClr val="accent2">
                    <a:lumMod val="40000"/>
                    <a:lumOff val="60000"/>
                  </a:schemeClr>
                </a:solidFill>
                <a:effectLst/>
                <a:highlight>
                  <a:srgbClr val="800080"/>
                </a:highlight>
              </a:rPr>
              <a:t>Group Members Info</a:t>
            </a:r>
          </a:p>
        </p:txBody>
      </p:sp>
      <p:graphicFrame>
        <p:nvGraphicFramePr>
          <p:cNvPr id="6" name="Table 6">
            <a:extLst>
              <a:ext uri="{FF2B5EF4-FFF2-40B4-BE49-F238E27FC236}">
                <a16:creationId xmlns:a16="http://schemas.microsoft.com/office/drawing/2014/main" id="{678E23F1-D380-517F-82EF-8EFD25129B6D}"/>
              </a:ext>
            </a:extLst>
          </p:cNvPr>
          <p:cNvGraphicFramePr>
            <a:graphicFrameLocks noGrp="1"/>
          </p:cNvGraphicFramePr>
          <p:nvPr>
            <p:ph idx="1"/>
            <p:extLst>
              <p:ext uri="{D42A27DB-BD31-4B8C-83A1-F6EECF244321}">
                <p14:modId xmlns:p14="http://schemas.microsoft.com/office/powerpoint/2010/main" val="3211568573"/>
              </p:ext>
            </p:extLst>
          </p:nvPr>
        </p:nvGraphicFramePr>
        <p:xfrm>
          <a:off x="1087655" y="1795310"/>
          <a:ext cx="10266145" cy="4014740"/>
        </p:xfrm>
        <a:graphic>
          <a:graphicData uri="http://schemas.openxmlformats.org/drawingml/2006/table">
            <a:tbl>
              <a:tblPr firstRow="1" bandRow="1">
                <a:tableStyleId>{125E5076-3810-47DD-B79F-674D7AD40C01}</a:tableStyleId>
              </a:tblPr>
              <a:tblGrid>
                <a:gridCol w="1322729">
                  <a:extLst>
                    <a:ext uri="{9D8B030D-6E8A-4147-A177-3AD203B41FA5}">
                      <a16:colId xmlns:a16="http://schemas.microsoft.com/office/drawing/2014/main" val="470586637"/>
                    </a:ext>
                  </a:extLst>
                </a:gridCol>
                <a:gridCol w="5492192">
                  <a:extLst>
                    <a:ext uri="{9D8B030D-6E8A-4147-A177-3AD203B41FA5}">
                      <a16:colId xmlns:a16="http://schemas.microsoft.com/office/drawing/2014/main" val="2357372117"/>
                    </a:ext>
                  </a:extLst>
                </a:gridCol>
                <a:gridCol w="3451224">
                  <a:extLst>
                    <a:ext uri="{9D8B030D-6E8A-4147-A177-3AD203B41FA5}">
                      <a16:colId xmlns:a16="http://schemas.microsoft.com/office/drawing/2014/main" val="3505793211"/>
                    </a:ext>
                  </a:extLst>
                </a:gridCol>
              </a:tblGrid>
              <a:tr h="906019">
                <a:tc>
                  <a:txBody>
                    <a:bodyPr/>
                    <a:lstStyle/>
                    <a:p>
                      <a:endParaRPr lang="en-US" dirty="0"/>
                    </a:p>
                    <a:p>
                      <a:r>
                        <a:rPr lang="en-US" dirty="0"/>
                        <a:t> Serial no</a:t>
                      </a:r>
                    </a:p>
                    <a:p>
                      <a:endParaRPr lang="en-US" dirty="0"/>
                    </a:p>
                  </a:txBody>
                  <a:tcPr marL="92518" marR="92518"/>
                </a:tc>
                <a:tc>
                  <a:txBody>
                    <a:bodyPr/>
                    <a:lstStyle/>
                    <a:p>
                      <a:r>
                        <a:rPr lang="en-US" dirty="0"/>
                        <a:t>                                                   </a:t>
                      </a:r>
                    </a:p>
                    <a:p>
                      <a:r>
                        <a:rPr lang="en-US" dirty="0"/>
                        <a:t>                                     Members Name</a:t>
                      </a:r>
                    </a:p>
                  </a:txBody>
                  <a:tcPr marL="92518" marR="92518"/>
                </a:tc>
                <a:tc>
                  <a:txBody>
                    <a:bodyPr/>
                    <a:lstStyle/>
                    <a:p>
                      <a:endParaRPr lang="en-US" dirty="0"/>
                    </a:p>
                    <a:p>
                      <a:r>
                        <a:rPr lang="en-US" dirty="0"/>
                        <a:t>         Members Id</a:t>
                      </a:r>
                    </a:p>
                  </a:txBody>
                  <a:tcPr marL="92518" marR="92518"/>
                </a:tc>
                <a:extLst>
                  <a:ext uri="{0D108BD9-81ED-4DB2-BD59-A6C34878D82A}">
                    <a16:rowId xmlns:a16="http://schemas.microsoft.com/office/drawing/2014/main" val="2368436614"/>
                  </a:ext>
                </a:extLst>
              </a:tr>
              <a:tr h="620068">
                <a:tc>
                  <a:txBody>
                    <a:bodyPr/>
                    <a:lstStyle/>
                    <a:p>
                      <a:r>
                        <a:rPr lang="en-US" dirty="0"/>
                        <a:t>38  </a:t>
                      </a:r>
                    </a:p>
                  </a:txBody>
                  <a:tcPr marL="92518" marR="92518"/>
                </a:tc>
                <a:tc>
                  <a:txBody>
                    <a:bodyPr/>
                    <a:lstStyle/>
                    <a:p>
                      <a:r>
                        <a:rPr lang="en-US" dirty="0"/>
                        <a:t>                            MEHEDI  HASAN EMON</a:t>
                      </a:r>
                    </a:p>
                  </a:txBody>
                  <a:tcPr marL="92518" marR="92518"/>
                </a:tc>
                <a:tc>
                  <a:txBody>
                    <a:bodyPr/>
                    <a:lstStyle/>
                    <a:p>
                      <a:r>
                        <a:rPr lang="en-US" dirty="0"/>
                        <a:t>         </a:t>
                      </a:r>
                    </a:p>
                  </a:txBody>
                  <a:tcPr marL="92518" marR="92518"/>
                </a:tc>
                <a:extLst>
                  <a:ext uri="{0D108BD9-81ED-4DB2-BD59-A6C34878D82A}">
                    <a16:rowId xmlns:a16="http://schemas.microsoft.com/office/drawing/2014/main" val="3666134929"/>
                  </a:ext>
                </a:extLst>
              </a:tr>
              <a:tr h="620068">
                <a:tc>
                  <a:txBody>
                    <a:bodyPr/>
                    <a:lstStyle/>
                    <a:p>
                      <a:r>
                        <a:rPr lang="en-US" dirty="0"/>
                        <a:t>16</a:t>
                      </a:r>
                    </a:p>
                  </a:txBody>
                  <a:tcPr marL="92518" marR="92518"/>
                </a:tc>
                <a:tc>
                  <a:txBody>
                    <a:bodyPr/>
                    <a:lstStyle/>
                    <a:p>
                      <a:r>
                        <a:rPr lang="en-US" sz="1800" dirty="0">
                          <a:latin typeface="Times New Roman" panose="02020603050405020304" pitchFamily="18" charset="0"/>
                          <a:cs typeface="Times New Roman" panose="02020603050405020304" pitchFamily="18" charset="0"/>
                        </a:rPr>
                        <a:t>                              MD REDOY SHEIKH        </a:t>
                      </a:r>
                      <a:endParaRPr lang="en-US" dirty="0"/>
                    </a:p>
                  </a:txBody>
                  <a:tcPr marL="92518" marR="92518"/>
                </a:tc>
                <a:tc>
                  <a:txBody>
                    <a:bodyPr/>
                    <a:lstStyle/>
                    <a:p>
                      <a:r>
                        <a:rPr lang="en-US" sz="1800">
                          <a:latin typeface="Times New Roman" panose="02020603050405020304" pitchFamily="18" charset="0"/>
                          <a:cs typeface="Times New Roman" panose="02020603050405020304" pitchFamily="18" charset="0"/>
                        </a:rPr>
                        <a:t>          </a:t>
                      </a:r>
                      <a:endParaRPr lang="en-US" dirty="0"/>
                    </a:p>
                  </a:txBody>
                  <a:tcPr marL="92518" marR="92518"/>
                </a:tc>
                <a:extLst>
                  <a:ext uri="{0D108BD9-81ED-4DB2-BD59-A6C34878D82A}">
                    <a16:rowId xmlns:a16="http://schemas.microsoft.com/office/drawing/2014/main" val="734388261"/>
                  </a:ext>
                </a:extLst>
              </a:tr>
              <a:tr h="620068">
                <a:tc>
                  <a:txBody>
                    <a:bodyPr/>
                    <a:lstStyle/>
                    <a:p>
                      <a:r>
                        <a:rPr lang="en-US" dirty="0"/>
                        <a:t>13</a:t>
                      </a:r>
                    </a:p>
                  </a:txBody>
                  <a:tcPr marL="92518" marR="92518"/>
                </a:tc>
                <a:tc>
                  <a:txBody>
                    <a:bodyPr/>
                    <a:lstStyle/>
                    <a:p>
                      <a:r>
                        <a:rPr lang="en-US" dirty="0"/>
                        <a:t>                    </a:t>
                      </a:r>
                      <a:r>
                        <a:rPr lang="en-US" sz="1800" dirty="0">
                          <a:latin typeface="Times New Roman" panose="02020603050405020304" pitchFamily="18" charset="0"/>
                          <a:cs typeface="Times New Roman" panose="02020603050405020304" pitchFamily="18" charset="0"/>
                        </a:rPr>
                        <a:t>KAZI AHSANUL HAQUE SHOJIB</a:t>
                      </a:r>
                      <a:endParaRPr lang="en-US" dirty="0"/>
                    </a:p>
                  </a:txBody>
                  <a:tcPr marL="92518" marR="92518"/>
                </a:tc>
                <a:tc>
                  <a:txBody>
                    <a:bodyPr/>
                    <a:lstStyle/>
                    <a:p>
                      <a:endParaRPr lang="en-US" dirty="0"/>
                    </a:p>
                  </a:txBody>
                  <a:tcPr marL="92518" marR="92518"/>
                </a:tc>
                <a:extLst>
                  <a:ext uri="{0D108BD9-81ED-4DB2-BD59-A6C34878D82A}">
                    <a16:rowId xmlns:a16="http://schemas.microsoft.com/office/drawing/2014/main" val="2582081100"/>
                  </a:ext>
                </a:extLst>
              </a:tr>
              <a:tr h="620068">
                <a:tc>
                  <a:txBody>
                    <a:bodyPr/>
                    <a:lstStyle/>
                    <a:p>
                      <a:endParaRPr lang="en-US"/>
                    </a:p>
                  </a:txBody>
                  <a:tcPr marL="92518" marR="92518"/>
                </a:tc>
                <a:tc>
                  <a:txBody>
                    <a:bodyPr/>
                    <a:lstStyle/>
                    <a:p>
                      <a:r>
                        <a:rPr lang="en-US" dirty="0"/>
                        <a:t>                                     RIFAT AHMED                 </a:t>
                      </a:r>
                    </a:p>
                  </a:txBody>
                  <a:tcPr marL="92518" marR="92518"/>
                </a:tc>
                <a:tc>
                  <a:txBody>
                    <a:bodyPr/>
                    <a:lstStyle/>
                    <a:p>
                      <a:r>
                        <a:rPr lang="en-US" sz="1800" dirty="0">
                          <a:latin typeface="Times New Roman" panose="02020603050405020304" pitchFamily="18" charset="0"/>
                          <a:cs typeface="Times New Roman" panose="02020603050405020304" pitchFamily="18" charset="0"/>
                        </a:rPr>
                        <a:t>          </a:t>
                      </a:r>
                      <a:endParaRPr lang="en-US" dirty="0"/>
                    </a:p>
                  </a:txBody>
                  <a:tcPr marL="92518" marR="92518"/>
                </a:tc>
                <a:extLst>
                  <a:ext uri="{0D108BD9-81ED-4DB2-BD59-A6C34878D82A}">
                    <a16:rowId xmlns:a16="http://schemas.microsoft.com/office/drawing/2014/main" val="13789180"/>
                  </a:ext>
                </a:extLst>
              </a:tr>
              <a:tr h="620068">
                <a:tc>
                  <a:txBody>
                    <a:bodyPr/>
                    <a:lstStyle/>
                    <a:p>
                      <a:r>
                        <a:rPr lang="en-US" dirty="0"/>
                        <a:t>06</a:t>
                      </a:r>
                    </a:p>
                  </a:txBody>
                  <a:tcPr marL="92518" marR="92518"/>
                </a:tc>
                <a:tc>
                  <a:txBody>
                    <a:bodyPr/>
                    <a:lstStyle/>
                    <a:p>
                      <a:r>
                        <a:rPr lang="en-US" dirty="0"/>
                        <a:t>                            UMME HABIBA NAZRIN</a:t>
                      </a:r>
                    </a:p>
                  </a:txBody>
                  <a:tcPr marL="92518" marR="92518"/>
                </a:tc>
                <a:tc>
                  <a:txBody>
                    <a:bodyPr/>
                    <a:lstStyle/>
                    <a:p>
                      <a:r>
                        <a:rPr lang="en-US" dirty="0"/>
                        <a:t>         </a:t>
                      </a:r>
                    </a:p>
                  </a:txBody>
                  <a:tcPr marL="92518" marR="92518"/>
                </a:tc>
                <a:extLst>
                  <a:ext uri="{0D108BD9-81ED-4DB2-BD59-A6C34878D82A}">
                    <a16:rowId xmlns:a16="http://schemas.microsoft.com/office/drawing/2014/main" val="1663621618"/>
                  </a:ext>
                </a:extLst>
              </a:tr>
            </a:tbl>
          </a:graphicData>
        </a:graphic>
      </p:graphicFrame>
    </p:spTree>
    <p:extLst>
      <p:ext uri="{BB962C8B-B14F-4D97-AF65-F5344CB8AC3E}">
        <p14:creationId xmlns:p14="http://schemas.microsoft.com/office/powerpoint/2010/main" val="425964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descr="Desk with productivity items">
            <a:extLst>
              <a:ext uri="{FF2B5EF4-FFF2-40B4-BE49-F238E27FC236}">
                <a16:creationId xmlns:a16="http://schemas.microsoft.com/office/drawing/2014/main" id="{718773AD-F1AD-3D47-DC08-C0ED19A36E36}"/>
              </a:ext>
            </a:extLst>
          </p:cNvPr>
          <p:cNvPicPr>
            <a:picLocks noChangeAspect="1"/>
          </p:cNvPicPr>
          <p:nvPr/>
        </p:nvPicPr>
        <p:blipFill rotWithShape="1">
          <a:blip r:embed="rId3">
            <a:alphaModFix amt="35000"/>
          </a:blip>
          <a:srcRect b="15755"/>
          <a:stretch/>
        </p:blipFill>
        <p:spPr>
          <a:xfrm>
            <a:off x="-5315" y="9625"/>
            <a:ext cx="12191980" cy="6855970"/>
          </a:xfrm>
          <a:prstGeom prst="rect">
            <a:avLst/>
          </a:prstGeom>
        </p:spPr>
      </p:pic>
      <p:sp>
        <p:nvSpPr>
          <p:cNvPr id="18" name="Rectangle 16">
            <a:extLst>
              <a:ext uri="{FF2B5EF4-FFF2-40B4-BE49-F238E27FC236}">
                <a16:creationId xmlns:a16="http://schemas.microsoft.com/office/drawing/2014/main" id="{A303334D-DD05-4F8C-886C-F61621D8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Title 3">
            <a:extLst>
              <a:ext uri="{FF2B5EF4-FFF2-40B4-BE49-F238E27FC236}">
                <a16:creationId xmlns:a16="http://schemas.microsoft.com/office/drawing/2014/main" id="{288DC5B6-4DAC-6427-5440-F2024E1BF4D7}"/>
              </a:ext>
            </a:extLst>
          </p:cNvPr>
          <p:cNvSpPr>
            <a:spLocks noGrp="1"/>
          </p:cNvSpPr>
          <p:nvPr>
            <p:ph type="title"/>
          </p:nvPr>
        </p:nvSpPr>
        <p:spPr>
          <a:xfrm>
            <a:off x="913795" y="417444"/>
            <a:ext cx="10353761" cy="457199"/>
          </a:xfrm>
        </p:spPr>
        <p:txBody>
          <a:bodyPr>
            <a:normAutofit fontScale="90000"/>
          </a:bodyPr>
          <a:lstStyle/>
          <a:p>
            <a:r>
              <a:rPr lang="en-US" dirty="0">
                <a:highlight>
                  <a:srgbClr val="800080"/>
                </a:highlight>
              </a:rPr>
              <a:t>Table of Content</a:t>
            </a:r>
          </a:p>
        </p:txBody>
      </p:sp>
      <p:sp>
        <p:nvSpPr>
          <p:cNvPr id="12" name="Content Placeholder 4">
            <a:extLst>
              <a:ext uri="{FF2B5EF4-FFF2-40B4-BE49-F238E27FC236}">
                <a16:creationId xmlns:a16="http://schemas.microsoft.com/office/drawing/2014/main" id="{5586DC29-F1CB-85D2-F800-B417A54441CD}"/>
              </a:ext>
            </a:extLst>
          </p:cNvPr>
          <p:cNvSpPr>
            <a:spLocks noGrp="1"/>
          </p:cNvSpPr>
          <p:nvPr>
            <p:ph idx="1"/>
          </p:nvPr>
        </p:nvSpPr>
        <p:spPr>
          <a:xfrm>
            <a:off x="546652" y="1289785"/>
            <a:ext cx="11151705" cy="5349554"/>
          </a:xfrm>
        </p:spPr>
        <p:txBody>
          <a:bodyPr>
            <a:normAutofit lnSpcReduction="10000"/>
          </a:bodyPr>
          <a:lstStyle/>
          <a:p>
            <a:pPr>
              <a:lnSpc>
                <a:spcPct val="11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Introduction </a:t>
            </a:r>
          </a:p>
          <a:p>
            <a:pPr>
              <a:lnSpc>
                <a:spcPct val="11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Problem Statement and Current Scenario</a:t>
            </a:r>
          </a:p>
          <a:p>
            <a:pPr>
              <a:lnSpc>
                <a:spcPct val="11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Requirements:</a:t>
            </a:r>
          </a:p>
          <a:p>
            <a:pPr marL="0" indent="0">
              <a:lnSpc>
                <a:spcPct val="110000"/>
              </a:lnSpc>
              <a:buNone/>
            </a:pPr>
            <a:r>
              <a:rPr lang="en-US" dirty="0">
                <a:latin typeface="Times New Roman" panose="02020603050405020304" pitchFamily="18" charset="0"/>
                <a:cs typeface="Times New Roman" panose="02020603050405020304" pitchFamily="18" charset="0"/>
              </a:rPr>
              <a:t>               User Requirement</a:t>
            </a:r>
          </a:p>
          <a:p>
            <a:pPr marL="0" indent="0">
              <a:lnSpc>
                <a:spcPct val="110000"/>
              </a:lnSpc>
              <a:buNone/>
            </a:pPr>
            <a:r>
              <a:rPr lang="en-US" dirty="0">
                <a:latin typeface="Times New Roman" panose="02020603050405020304" pitchFamily="18" charset="0"/>
                <a:cs typeface="Times New Roman" panose="02020603050405020304" pitchFamily="18" charset="0"/>
              </a:rPr>
              <a:t>               Functional Requirement</a:t>
            </a:r>
          </a:p>
          <a:p>
            <a:pPr marL="0" indent="0">
              <a:lnSpc>
                <a:spcPct val="110000"/>
              </a:lnSpc>
              <a:buNone/>
            </a:pPr>
            <a:r>
              <a:rPr lang="en-US" dirty="0">
                <a:latin typeface="Times New Roman" panose="02020603050405020304" pitchFamily="18" charset="0"/>
                <a:cs typeface="Times New Roman" panose="02020603050405020304" pitchFamily="18" charset="0"/>
              </a:rPr>
              <a:t>               Business requirements</a:t>
            </a:r>
          </a:p>
          <a:p>
            <a:pPr marL="0" indent="0">
              <a:lnSpc>
                <a:spcPct val="110000"/>
              </a:lnSpc>
              <a:buNone/>
            </a:pPr>
            <a:r>
              <a:rPr lang="en-US" dirty="0">
                <a:latin typeface="Times New Roman" panose="02020603050405020304" pitchFamily="18" charset="0"/>
                <a:cs typeface="Times New Roman" panose="02020603050405020304" pitchFamily="18" charset="0"/>
              </a:rPr>
              <a:t>               System Requirement</a:t>
            </a:r>
          </a:p>
          <a:p>
            <a:pPr>
              <a:lnSpc>
                <a:spcPct val="11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Software requirement specification</a:t>
            </a:r>
          </a:p>
          <a:p>
            <a:pPr>
              <a:lnSpc>
                <a:spcPct val="11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Context diagram</a:t>
            </a:r>
          </a:p>
          <a:p>
            <a:pPr>
              <a:lnSpc>
                <a:spcPct val="11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Product Vision and Project Scope</a:t>
            </a:r>
          </a:p>
          <a:p>
            <a:pPr>
              <a:lnSpc>
                <a:spcPct val="11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Constraints</a:t>
            </a:r>
          </a:p>
          <a:p>
            <a:pPr>
              <a:lnSpc>
                <a:spcPct val="11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19812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D148-1365-DC2A-9342-D4E59276FD1A}"/>
              </a:ext>
            </a:extLst>
          </p:cNvPr>
          <p:cNvSpPr>
            <a:spLocks noGrp="1"/>
          </p:cNvSpPr>
          <p:nvPr>
            <p:ph type="title"/>
          </p:nvPr>
        </p:nvSpPr>
        <p:spPr>
          <a:xfrm>
            <a:off x="913795" y="82826"/>
            <a:ext cx="10353761" cy="1326321"/>
          </a:xfrm>
        </p:spPr>
        <p:txBody>
          <a:bodyPr/>
          <a:lstStyle/>
          <a:p>
            <a:r>
              <a:rPr lang="en-US" dirty="0">
                <a:highlight>
                  <a:srgbClr val="800080"/>
                </a:highlight>
              </a:rPr>
              <a:t>Introduction</a:t>
            </a:r>
          </a:p>
        </p:txBody>
      </p:sp>
      <p:sp>
        <p:nvSpPr>
          <p:cNvPr id="3" name="Content Placeholder 2">
            <a:extLst>
              <a:ext uri="{FF2B5EF4-FFF2-40B4-BE49-F238E27FC236}">
                <a16:creationId xmlns:a16="http://schemas.microsoft.com/office/drawing/2014/main" id="{E85DBB9A-8C30-7BC3-532E-99A3674F9EFE}"/>
              </a:ext>
            </a:extLst>
          </p:cNvPr>
          <p:cNvSpPr>
            <a:spLocks noGrp="1"/>
          </p:cNvSpPr>
          <p:nvPr>
            <p:ph idx="1"/>
          </p:nvPr>
        </p:nvSpPr>
        <p:spPr/>
        <p:txBody>
          <a:bodyPr>
            <a:normAutofit fontScale="85000" lnSpcReduction="10000"/>
          </a:bodyPr>
          <a:lstStyle/>
          <a:p>
            <a:pPr algn="just"/>
            <a:r>
              <a:rPr lang="en-US" sz="2400" dirty="0">
                <a:latin typeface="Times New Roman" panose="02020603050405020304" pitchFamily="18" charset="0"/>
                <a:cs typeface="Times New Roman" panose="02020603050405020304" pitchFamily="18" charset="0"/>
              </a:rPr>
              <a:t>The inspiration of this project is to improve blood banks in our country and to develop a blood bank information system which focuses on making an online system that is accessible for both donors and recipient. </a:t>
            </a:r>
          </a:p>
          <a:p>
            <a:pPr algn="just"/>
            <a:r>
              <a:rPr lang="en-US" sz="2400" dirty="0">
                <a:latin typeface="Times New Roman" panose="02020603050405020304" pitchFamily="18" charset="0"/>
                <a:cs typeface="Times New Roman" panose="02020603050405020304" pitchFamily="18" charset="0"/>
              </a:rPr>
              <a:t>Donors can directly receive information regarding their previous blood donations, including their blood results and donation history, in order to easily schedule their next donations. </a:t>
            </a:r>
          </a:p>
          <a:p>
            <a:pPr algn="just"/>
            <a:r>
              <a:rPr lang="en-US" sz="2400" dirty="0">
                <a:latin typeface="Times New Roman" panose="02020603050405020304" pitchFamily="18" charset="0"/>
                <a:cs typeface="Times New Roman" panose="02020603050405020304" pitchFamily="18" charset="0"/>
              </a:rPr>
              <a:t>They can also update the personal information through the system, without having to contact the blood bank registry.</a:t>
            </a:r>
          </a:p>
          <a:p>
            <a:pPr algn="just"/>
            <a:r>
              <a:rPr lang="en-US" sz="2400" dirty="0">
                <a:latin typeface="Times New Roman" panose="02020603050405020304" pitchFamily="18" charset="0"/>
                <a:cs typeface="Times New Roman" panose="02020603050405020304" pitchFamily="18" charset="0"/>
              </a:rPr>
              <a:t>The user will easily contact through our automated massaging system by providing necessary information</a:t>
            </a:r>
            <a:r>
              <a:rPr lang="en-US" dirty="0"/>
              <a:t>.</a:t>
            </a:r>
          </a:p>
        </p:txBody>
      </p:sp>
    </p:spTree>
    <p:extLst>
      <p:ext uri="{BB962C8B-B14F-4D97-AF65-F5344CB8AC3E}">
        <p14:creationId xmlns:p14="http://schemas.microsoft.com/office/powerpoint/2010/main" val="375232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BE06-28F1-7A99-8A83-98C00BD1775B}"/>
              </a:ext>
            </a:extLst>
          </p:cNvPr>
          <p:cNvSpPr>
            <a:spLocks noGrp="1"/>
          </p:cNvSpPr>
          <p:nvPr>
            <p:ph type="title"/>
          </p:nvPr>
        </p:nvSpPr>
        <p:spPr>
          <a:xfrm>
            <a:off x="913795" y="0"/>
            <a:ext cx="10353761" cy="1326321"/>
          </a:xfrm>
        </p:spPr>
        <p:txBody>
          <a:bodyPr/>
          <a:lstStyle/>
          <a:p>
            <a:r>
              <a:rPr lang="en-US" b="1" dirty="0">
                <a:highlight>
                  <a:srgbClr val="800080"/>
                </a:highlight>
              </a:rPr>
              <a:t>User Requirements</a:t>
            </a:r>
          </a:p>
        </p:txBody>
      </p:sp>
      <p:sp>
        <p:nvSpPr>
          <p:cNvPr id="3" name="Content Placeholder 2">
            <a:extLst>
              <a:ext uri="{FF2B5EF4-FFF2-40B4-BE49-F238E27FC236}">
                <a16:creationId xmlns:a16="http://schemas.microsoft.com/office/drawing/2014/main" id="{9A9F16CE-6618-3095-FC36-9C239D4C69F8}"/>
              </a:ext>
            </a:extLst>
          </p:cNvPr>
          <p:cNvSpPr>
            <a:spLocks noGrp="1"/>
          </p:cNvSpPr>
          <p:nvPr>
            <p:ph idx="1"/>
          </p:nvPr>
        </p:nvSpPr>
        <p:spPr>
          <a:xfrm>
            <a:off x="834282" y="1326321"/>
            <a:ext cx="10353762" cy="4896678"/>
          </a:xfrm>
        </p:spPr>
        <p:txBody>
          <a:bodyPr>
            <a:normAutofit/>
          </a:bodyPr>
          <a:lstStyle/>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are two internal users involved in this system. The user requirements are considered as follows: </a:t>
            </a:r>
          </a:p>
          <a:p>
            <a:pPr marL="0" indent="0">
              <a:lnSpc>
                <a:spcPct val="107000"/>
              </a:lnSpc>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mj-lt"/>
                <a:ea typeface="Calibri" panose="020F0502020204030204" pitchFamily="34" charset="0"/>
                <a:cs typeface="Times New Roman" panose="02020603050405020304" pitchFamily="18" charset="0"/>
              </a:rPr>
              <a:t>Recipient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 online based computerized system</a:t>
            </a:r>
          </a:p>
          <a:p>
            <a:pPr algn="just">
              <a:lnSpc>
                <a:spcPct val="107000"/>
              </a:lnSpc>
              <a:spcAft>
                <a:spcPts val="80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be able to ask ques about and auto reply will generate from our Bot management system. For that This project is originated on an android APP, this will help to find the donors. Blood donor will participate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indonor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list using APP. Suppose if any need in blood, will get the donor list in this APP. Here in this APP, all types of Blood group (A+, B+, O+) Data base is established</a:t>
            </a:r>
          </a:p>
          <a:p>
            <a:pPr algn="just">
              <a:lnSpc>
                <a:spcPct val="107000"/>
              </a:lnSpc>
              <a:spcAft>
                <a:spcPts val="800"/>
              </a:spcAft>
              <a:buFont typeface="Wingdings" panose="05000000000000000000" pitchFamily="2" charset="2"/>
              <a:buChar char="§"/>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5143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5695-0F4C-6068-A9E3-57E935845D92}"/>
              </a:ext>
            </a:extLst>
          </p:cNvPr>
          <p:cNvSpPr>
            <a:spLocks noGrp="1"/>
          </p:cNvSpPr>
          <p:nvPr>
            <p:ph type="title"/>
          </p:nvPr>
        </p:nvSpPr>
        <p:spPr>
          <a:xfrm>
            <a:off x="913795" y="82826"/>
            <a:ext cx="10353761" cy="1326321"/>
          </a:xfrm>
        </p:spPr>
        <p:txBody>
          <a:bodyPr/>
          <a:lstStyle/>
          <a:p>
            <a:r>
              <a:rPr lang="en-US" dirty="0">
                <a:highlight>
                  <a:srgbClr val="800080"/>
                </a:highlight>
              </a:rPr>
              <a:t>User Requirements</a:t>
            </a:r>
          </a:p>
        </p:txBody>
      </p:sp>
      <p:sp>
        <p:nvSpPr>
          <p:cNvPr id="3" name="Content Placeholder 2">
            <a:extLst>
              <a:ext uri="{FF2B5EF4-FFF2-40B4-BE49-F238E27FC236}">
                <a16:creationId xmlns:a16="http://schemas.microsoft.com/office/drawing/2014/main" id="{568B12EC-060B-3ACC-C2CC-E4CB07D7CBAE}"/>
              </a:ext>
            </a:extLst>
          </p:cNvPr>
          <p:cNvSpPr>
            <a:spLocks noGrp="1"/>
          </p:cNvSpPr>
          <p:nvPr>
            <p:ph idx="1"/>
          </p:nvPr>
        </p:nvSpPr>
        <p:spPr>
          <a:xfrm>
            <a:off x="725557" y="1520687"/>
            <a:ext cx="10542000" cy="4270513"/>
          </a:xfrm>
        </p:spPr>
        <p:txBody>
          <a:bodyPr>
            <a:normAutofit lnSpcReduction="10000"/>
          </a:bodyPr>
          <a:lstStyle/>
          <a:p>
            <a:pPr marL="0" indent="0">
              <a:buNone/>
            </a:pPr>
            <a:r>
              <a:rPr lang="en-US" b="1" dirty="0"/>
              <a:t>    </a:t>
            </a:r>
            <a:r>
              <a:rPr lang="en-US" sz="2400" b="1" dirty="0"/>
              <a:t>Donor: </a:t>
            </a:r>
          </a:p>
          <a:p>
            <a:r>
              <a:rPr lang="en-US" sz="2400" dirty="0">
                <a:latin typeface="Times New Roman" panose="02020603050405020304" pitchFamily="18" charset="0"/>
                <a:cs typeface="Times New Roman" panose="02020603050405020304" pitchFamily="18" charset="0"/>
              </a:rPr>
              <a:t>To be able to view their donation records, including where and when they made donations, and the blood results for each, to learn of their donated blood quality and schedule their next donations. </a:t>
            </a:r>
          </a:p>
          <a:p>
            <a:r>
              <a:rPr lang="en-US" sz="2400" dirty="0">
                <a:latin typeface="Times New Roman" panose="02020603050405020304" pitchFamily="18" charset="0"/>
                <a:cs typeface="Times New Roman" panose="02020603050405020304" pitchFamily="18" charset="0"/>
              </a:rPr>
              <a:t>To be able to view and update their personal information, including name, contact address, and phone number, to keep their donor’s information record up to date with the blood bank.</a:t>
            </a:r>
          </a:p>
          <a:p>
            <a:r>
              <a:rPr lang="en-US" sz="2400" dirty="0">
                <a:latin typeface="Times New Roman" panose="02020603050405020304" pitchFamily="18" charset="0"/>
                <a:cs typeface="Times New Roman" panose="02020603050405020304" pitchFamily="18" charset="0"/>
              </a:rPr>
              <a:t>To be notified of the blood results of their previous donation by e-mail, to know the success of their donation.</a:t>
            </a:r>
          </a:p>
        </p:txBody>
      </p:sp>
    </p:spTree>
    <p:extLst>
      <p:ext uri="{BB962C8B-B14F-4D97-AF65-F5344CB8AC3E}">
        <p14:creationId xmlns:p14="http://schemas.microsoft.com/office/powerpoint/2010/main" val="29249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47FE-D538-E406-2228-B85625D1FE77}"/>
              </a:ext>
            </a:extLst>
          </p:cNvPr>
          <p:cNvSpPr>
            <a:spLocks noGrp="1"/>
          </p:cNvSpPr>
          <p:nvPr>
            <p:ph type="title"/>
          </p:nvPr>
        </p:nvSpPr>
        <p:spPr>
          <a:xfrm>
            <a:off x="838200" y="0"/>
            <a:ext cx="10353761" cy="1326321"/>
          </a:xfrm>
        </p:spPr>
        <p:txBody>
          <a:bodyPr>
            <a:normAutofit/>
          </a:bodyPr>
          <a:lstStyle/>
          <a:p>
            <a:r>
              <a:rPr lang="en-US" sz="2800" dirty="0">
                <a:effectLst/>
                <a:highlight>
                  <a:srgbClr val="800080"/>
                </a:highlight>
                <a:ea typeface="Calibri" panose="020F0502020204030204" pitchFamily="34" charset="0"/>
                <a:cs typeface="Times New Roman" panose="02020603050405020304" pitchFamily="18" charset="0"/>
              </a:rPr>
              <a:t>Functional Requirements</a:t>
            </a:r>
            <a:endParaRPr lang="en-US" sz="2800" dirty="0">
              <a:highlight>
                <a:srgbClr val="800080"/>
              </a:highlight>
              <a:cs typeface="Times New Roman" panose="02020603050405020304" pitchFamily="18" charset="0"/>
            </a:endParaRPr>
          </a:p>
        </p:txBody>
      </p:sp>
      <p:sp>
        <p:nvSpPr>
          <p:cNvPr id="3" name="Content Placeholder 2">
            <a:extLst>
              <a:ext uri="{FF2B5EF4-FFF2-40B4-BE49-F238E27FC236}">
                <a16:creationId xmlns:a16="http://schemas.microsoft.com/office/drawing/2014/main" id="{A54506BB-9E9A-89E6-88C3-0D007C104B56}"/>
              </a:ext>
            </a:extLst>
          </p:cNvPr>
          <p:cNvSpPr>
            <a:spLocks noGrp="1"/>
          </p:cNvSpPr>
          <p:nvPr>
            <p:ph idx="1"/>
          </p:nvPr>
        </p:nvSpPr>
        <p:spPr>
          <a:xfrm>
            <a:off x="781878" y="1326321"/>
            <a:ext cx="10998200" cy="4802187"/>
          </a:xfrm>
        </p:spPr>
        <p:txBody>
          <a:bodyPr>
            <a:noAutofit/>
          </a:bodyPr>
          <a:lstStyle/>
          <a:p>
            <a:pPr>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Access Website</a:t>
            </a:r>
          </a:p>
          <a:p>
            <a:pPr>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User Registration</a:t>
            </a:r>
            <a:r>
              <a:rPr lang="en-US" dirty="0">
                <a:latin typeface="Times New Roman" panose="02020603050405020304" pitchFamily="18" charset="0"/>
                <a:ea typeface="Calibri" panose="020F0502020204030204" pitchFamily="34" charset="0"/>
                <a:cs typeface="Times New Roman" panose="02020603050405020304" pitchFamily="18" charset="0"/>
              </a:rPr>
              <a:t> (Both Apps &amp; Website)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User log-in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Search result in a list view</a:t>
            </a:r>
          </a:p>
          <a:p>
            <a:pPr>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Request Blood</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View Request</a:t>
            </a:r>
          </a:p>
          <a:p>
            <a:pPr>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Search Blood Bank Stock</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View Order Details</a:t>
            </a:r>
          </a:p>
          <a:p>
            <a:pPr>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View Delivery Status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76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F77C-4799-BD98-4F40-4E485F2C5480}"/>
              </a:ext>
            </a:extLst>
          </p:cNvPr>
          <p:cNvSpPr>
            <a:spLocks noGrp="1"/>
          </p:cNvSpPr>
          <p:nvPr>
            <p:ph type="title"/>
          </p:nvPr>
        </p:nvSpPr>
        <p:spPr>
          <a:xfrm>
            <a:off x="913796" y="0"/>
            <a:ext cx="10353761" cy="1326321"/>
          </a:xfrm>
        </p:spPr>
        <p:txBody>
          <a:bodyPr>
            <a:normAutofit/>
          </a:bodyPr>
          <a:lstStyle/>
          <a:p>
            <a:r>
              <a:rPr lang="en-US" sz="2800" dirty="0">
                <a:highlight>
                  <a:srgbClr val="800080"/>
                </a:highlight>
                <a:cs typeface="Times New Roman" panose="02020603050405020304" pitchFamily="18" charset="0"/>
              </a:rPr>
              <a:t>Business Requirements</a:t>
            </a:r>
          </a:p>
        </p:txBody>
      </p:sp>
      <p:sp>
        <p:nvSpPr>
          <p:cNvPr id="3" name="Content Placeholder 2">
            <a:extLst>
              <a:ext uri="{FF2B5EF4-FFF2-40B4-BE49-F238E27FC236}">
                <a16:creationId xmlns:a16="http://schemas.microsoft.com/office/drawing/2014/main" id="{52B2C2B6-41C1-CB58-96DC-B63F47FF33FB}"/>
              </a:ext>
            </a:extLst>
          </p:cNvPr>
          <p:cNvSpPr>
            <a:spLocks noGrp="1"/>
          </p:cNvSpPr>
          <p:nvPr>
            <p:ph idx="1"/>
          </p:nvPr>
        </p:nvSpPr>
        <p:spPr>
          <a:xfrm>
            <a:off x="734890" y="1718377"/>
            <a:ext cx="10353762" cy="3695136"/>
          </a:xfrm>
        </p:spPr>
        <p:txBody>
          <a:bodyPr>
            <a:normAutofit fontScale="92500"/>
          </a:bodyPr>
          <a:lstStyle/>
          <a:p>
            <a:pPr algn="just">
              <a:lnSpc>
                <a:spcPct val="150000"/>
              </a:lnSpc>
              <a:buFont typeface="Wingdings" panose="05000000000000000000" pitchFamily="2" charset="2"/>
              <a:buChar char="§"/>
            </a:pPr>
            <a:r>
              <a:rPr lang="en-US" sz="2300" dirty="0">
                <a:latin typeface="Times New Roman" panose="02020603050405020304" pitchFamily="18" charset="0"/>
                <a:cs typeface="Times New Roman" panose="02020603050405020304" pitchFamily="18" charset="0"/>
              </a:rPr>
              <a:t>Emergency communication will be made to eliminate the problem </a:t>
            </a:r>
          </a:p>
          <a:p>
            <a:pPr algn="just">
              <a:lnSpc>
                <a:spcPct val="150000"/>
              </a:lnSpc>
              <a:buFont typeface="Wingdings" panose="05000000000000000000" pitchFamily="2" charset="2"/>
              <a:buChar char="§"/>
            </a:pPr>
            <a:r>
              <a:rPr lang="en-US" sz="2300" dirty="0">
                <a:latin typeface="Times New Roman" panose="02020603050405020304" pitchFamily="18" charset="0"/>
                <a:cs typeface="Times New Roman" panose="02020603050405020304" pitchFamily="18" charset="0"/>
              </a:rPr>
              <a:t>The amount of blood bank service providers can be reduced so that the cost can be reduced </a:t>
            </a:r>
          </a:p>
          <a:p>
            <a:pPr algn="just">
              <a:lnSpc>
                <a:spcPct val="150000"/>
              </a:lnSpc>
              <a:buFont typeface="Wingdings" panose="05000000000000000000" pitchFamily="2" charset="2"/>
              <a:buChar char="§"/>
            </a:pPr>
            <a:r>
              <a:rPr lang="en-US" sz="2300" dirty="0">
                <a:latin typeface="Times New Roman" panose="02020603050405020304" pitchFamily="18" charset="0"/>
                <a:cs typeface="Times New Roman" panose="02020603050405020304" pitchFamily="18" charset="0"/>
              </a:rPr>
              <a:t>With this system users will be able to easily collect the blood bank information of a new location so that the money spent by the users to find the blood bank will be reduced.</a:t>
            </a:r>
          </a:p>
          <a:p>
            <a:pPr algn="just">
              <a:lnSpc>
                <a:spcPct val="150000"/>
              </a:lnSpc>
              <a:buFont typeface="Wingdings" panose="05000000000000000000" pitchFamily="2" charset="2"/>
              <a:buChar char="§"/>
            </a:pPr>
            <a:r>
              <a:rPr lang="en-US" sz="2300" dirty="0">
                <a:latin typeface="Times New Roman" panose="02020603050405020304" pitchFamily="18" charset="0"/>
                <a:cs typeface="Times New Roman" panose="02020603050405020304" pitchFamily="18" charset="0"/>
              </a:rPr>
              <a:t>Any hospital will be able to update their blood bank information if they want. This will allow them to use blood at the right place at the right time.</a:t>
            </a:r>
          </a:p>
        </p:txBody>
      </p:sp>
    </p:spTree>
    <p:extLst>
      <p:ext uri="{BB962C8B-B14F-4D97-AF65-F5344CB8AC3E}">
        <p14:creationId xmlns:p14="http://schemas.microsoft.com/office/powerpoint/2010/main" val="168298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BE06-28F1-7A99-8A83-98C00BD1775B}"/>
              </a:ext>
            </a:extLst>
          </p:cNvPr>
          <p:cNvSpPr>
            <a:spLocks noGrp="1"/>
          </p:cNvSpPr>
          <p:nvPr>
            <p:ph type="title"/>
          </p:nvPr>
        </p:nvSpPr>
        <p:spPr>
          <a:xfrm>
            <a:off x="838200" y="125990"/>
            <a:ext cx="10515600" cy="1325563"/>
          </a:xfrm>
        </p:spPr>
        <p:txBody>
          <a:bodyPr>
            <a:normAutofit/>
          </a:bodyPr>
          <a:lstStyle/>
          <a:p>
            <a:r>
              <a:rPr lang="en-US" sz="2800" dirty="0">
                <a:highlight>
                  <a:srgbClr val="800080"/>
                </a:highlight>
                <a:cs typeface="Times New Roman" panose="02020603050405020304" pitchFamily="18" charset="0"/>
              </a:rPr>
              <a:t>System Requirements</a:t>
            </a:r>
            <a:br>
              <a:rPr lang="en-US" sz="5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A9F16CE-6618-3095-FC36-9C239D4C69F8}"/>
              </a:ext>
            </a:extLst>
          </p:cNvPr>
          <p:cNvSpPr>
            <a:spLocks noGrp="1"/>
          </p:cNvSpPr>
          <p:nvPr>
            <p:ph idx="1"/>
          </p:nvPr>
        </p:nvSpPr>
        <p:spPr>
          <a:xfrm>
            <a:off x="1120000" y="1451553"/>
            <a:ext cx="10233800" cy="4351338"/>
          </a:xfrm>
        </p:spPr>
        <p:txBody>
          <a:bodyPr>
            <a:normAutofit fontScale="85000" lnSpcReduction="20000"/>
          </a:bodyPr>
          <a:lstStyle/>
          <a:p>
            <a:pPr marL="0" indent="0">
              <a:buNone/>
            </a:pPr>
            <a:br>
              <a:rPr lang="en-US" dirty="0">
                <a:solidFill>
                  <a:schemeClr val="tx1"/>
                </a:solidFill>
              </a:rPr>
            </a:br>
            <a:r>
              <a:rPr lang="en-US" sz="2400" b="1" i="0" dirty="0">
                <a:solidFill>
                  <a:schemeClr val="tx1"/>
                </a:solidFill>
                <a:effectLst/>
                <a:latin typeface="Times New Roman" panose="02020603050405020304" pitchFamily="18" charset="0"/>
                <a:cs typeface="Times New Roman" panose="02020603050405020304" pitchFamily="18" charset="0"/>
              </a:rPr>
              <a:t>Operating System:</a:t>
            </a:r>
          </a:p>
          <a:p>
            <a:pPr marL="0" indent="0">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Windows XP or Higher</a:t>
            </a: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IDE : VisualStudio.NET  </a:t>
            </a: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Front End : ASP.NET</a:t>
            </a: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Language : C#.NET</a:t>
            </a: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Database : </a:t>
            </a:r>
            <a:r>
              <a:rPr lang="en-US" b="0" i="0" dirty="0" err="1">
                <a:solidFill>
                  <a:schemeClr val="tx1"/>
                </a:solidFill>
                <a:effectLst/>
                <a:latin typeface="Times New Roman" panose="02020603050405020304" pitchFamily="18" charset="0"/>
                <a:cs typeface="Times New Roman" panose="02020603050405020304" pitchFamily="18" charset="0"/>
              </a:rPr>
              <a:t>mysq</a:t>
            </a:r>
            <a:r>
              <a:rPr lang="en-US" dirty="0" err="1">
                <a:solidFill>
                  <a:schemeClr val="tx1"/>
                </a:solidFill>
                <a:latin typeface="Times New Roman" panose="02020603050405020304" pitchFamily="18" charset="0"/>
                <a:cs typeface="Times New Roman" panose="02020603050405020304" pitchFamily="18" charset="0"/>
              </a:rPr>
              <a:t>l</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i="0" dirty="0">
                <a:solidFill>
                  <a:schemeClr val="tx1"/>
                </a:solidFill>
                <a:effectLst/>
                <a:latin typeface="Times New Roman" panose="02020603050405020304" pitchFamily="18" charset="0"/>
                <a:cs typeface="Times New Roman" panose="02020603050405020304" pitchFamily="18" charset="0"/>
              </a:rPr>
              <a:t>Hardware Requirements:</a:t>
            </a:r>
          </a:p>
          <a:p>
            <a:pPr marL="0" indent="0">
              <a:buNone/>
            </a:pP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Intel P4 1.5GHz or above</a:t>
            </a:r>
            <a:b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br>
            <a:r>
              <a:rPr lang="en-US"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512MB RAM</a:t>
            </a:r>
            <a:b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br>
            <a:r>
              <a:rPr lang="en-US"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80GB HDD Minimum</a:t>
            </a:r>
            <a:endPar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979837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Damask</Template>
  <TotalTime>1007</TotalTime>
  <Words>1050</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Rockwell</vt:lpstr>
      <vt:lpstr>Times New Roman</vt:lpstr>
      <vt:lpstr>Wingdings</vt:lpstr>
      <vt:lpstr>Damask</vt:lpstr>
      <vt:lpstr>Online based computerized and automated Blood Bank Management system</vt:lpstr>
      <vt:lpstr>Group Members Info</vt:lpstr>
      <vt:lpstr>Table of Content</vt:lpstr>
      <vt:lpstr>Introduction</vt:lpstr>
      <vt:lpstr>User Requirements</vt:lpstr>
      <vt:lpstr>User Requirements</vt:lpstr>
      <vt:lpstr>Functional Requirements</vt:lpstr>
      <vt:lpstr>Business Requirements</vt:lpstr>
      <vt:lpstr>System Requirements </vt:lpstr>
      <vt:lpstr>SOFTWARE REQUIREMENT SPECIFICATION (SRS)</vt:lpstr>
      <vt:lpstr>SOFTWARE REQUIREMENT SPECIFICATION (SRS)</vt:lpstr>
      <vt:lpstr>Context Diagram </vt:lpstr>
      <vt:lpstr> Product vision and project scope </vt:lpstr>
      <vt:lpstr> Product vision and project scope</vt:lpstr>
      <vt:lpstr>Constraints</vt:lpstr>
      <vt:lpstr>Conclusion</vt:lpstr>
      <vt:lpstr>Thanks FOR BEING  WITH US</vt:lpstr>
      <vt:lpstr>ANY QUERY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based computerized system and automated system  for Blood Bank</dc:title>
  <dc:creator>MEDEDI HASAN EMON</dc:creator>
  <cp:lastModifiedBy>MEHEDI HASAN EMON</cp:lastModifiedBy>
  <cp:revision>103</cp:revision>
  <dcterms:created xsi:type="dcterms:W3CDTF">2022-06-17T03:01:32Z</dcterms:created>
  <dcterms:modified xsi:type="dcterms:W3CDTF">2022-08-19T03:25:28Z</dcterms:modified>
</cp:coreProperties>
</file>