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93d566e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2593d566e5_2_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85105e14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285105e145_0_66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85105e14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285105e145_0_129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93d566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2593d566e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85105e14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285105e145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85105e14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285105e145_0_162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85105e14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285105e145_0_178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3999" cy="343614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0" y="0"/>
            <a:ext cx="9144000" cy="33352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8394192" y="601217"/>
            <a:ext cx="751046" cy="0"/>
          </a:xfrm>
          <a:custGeom>
            <a:rect b="b" l="l" r="r" t="t"/>
            <a:pathLst>
              <a:path extrusionOk="0" h="120000" w="1001395">
                <a:moveTo>
                  <a:pt x="0" y="0"/>
                </a:moveTo>
                <a:lnTo>
                  <a:pt x="1001268" y="0"/>
                </a:lnTo>
              </a:path>
            </a:pathLst>
          </a:custGeom>
          <a:noFill/>
          <a:ln cap="flat" cmpd="sng" w="9525">
            <a:solidFill>
              <a:srgbClr val="FFC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8748521" y="4725161"/>
            <a:ext cx="0" cy="418624"/>
          </a:xfrm>
          <a:custGeom>
            <a:rect b="b" l="l" r="r" t="t"/>
            <a:pathLst>
              <a:path extrusionOk="0" h="558165" w="120000">
                <a:moveTo>
                  <a:pt x="0" y="557783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3A2C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962406" y="3685032"/>
            <a:ext cx="55245" cy="1458754"/>
          </a:xfrm>
          <a:custGeom>
            <a:rect b="b" l="l" r="r" t="t"/>
            <a:pathLst>
              <a:path extrusionOk="0" h="1945004" w="73659">
                <a:moveTo>
                  <a:pt x="73152" y="0"/>
                </a:moveTo>
                <a:lnTo>
                  <a:pt x="0" y="0"/>
                </a:lnTo>
                <a:lnTo>
                  <a:pt x="0" y="1944624"/>
                </a:lnTo>
                <a:lnTo>
                  <a:pt x="73152" y="1944624"/>
                </a:lnTo>
                <a:lnTo>
                  <a:pt x="73152" y="0"/>
                </a:lnTo>
                <a:close/>
              </a:path>
            </a:pathLst>
          </a:custGeom>
          <a:solidFill>
            <a:srgbClr val="BD00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378458" y="4169664"/>
            <a:ext cx="473392" cy="0"/>
          </a:xfrm>
          <a:custGeom>
            <a:rect b="b" l="l" r="r" t="t"/>
            <a:pathLst>
              <a:path extrusionOk="0" h="120000" w="631189">
                <a:moveTo>
                  <a:pt x="0" y="0"/>
                </a:moveTo>
                <a:lnTo>
                  <a:pt x="630936" y="0"/>
                </a:lnTo>
              </a:path>
            </a:pathLst>
          </a:custGeom>
          <a:noFill/>
          <a:ln cap="flat" cmpd="sng" w="19050">
            <a:solidFill>
              <a:srgbClr val="3A2C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26314" y="0"/>
            <a:ext cx="1046988" cy="10492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5053488" y="1389278"/>
            <a:ext cx="1037749" cy="271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55828" y="2494559"/>
            <a:ext cx="7632344" cy="2356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14350" y="0"/>
            <a:ext cx="55245" cy="2160270"/>
          </a:xfrm>
          <a:custGeom>
            <a:rect b="b" l="l" r="r" t="t"/>
            <a:pathLst>
              <a:path extrusionOk="0" h="2880360" w="73659">
                <a:moveTo>
                  <a:pt x="73151" y="0"/>
                </a:moveTo>
                <a:lnTo>
                  <a:pt x="0" y="0"/>
                </a:lnTo>
                <a:lnTo>
                  <a:pt x="0" y="2880360"/>
                </a:lnTo>
                <a:lnTo>
                  <a:pt x="73151" y="2880360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802385" y="2377440"/>
            <a:ext cx="473393" cy="0"/>
          </a:xfrm>
          <a:custGeom>
            <a:rect b="b" l="l" r="r" t="t"/>
            <a:pathLst>
              <a:path extrusionOk="0" h="120000" w="631189">
                <a:moveTo>
                  <a:pt x="0" y="0"/>
                </a:moveTo>
                <a:lnTo>
                  <a:pt x="630935" y="0"/>
                </a:lnTo>
              </a:path>
            </a:pathLst>
          </a:custGeom>
          <a:noFill/>
          <a:ln cap="flat" cmpd="sng" w="19050">
            <a:solidFill>
              <a:srgbClr val="FFC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8394192" y="601217"/>
            <a:ext cx="751046" cy="0"/>
          </a:xfrm>
          <a:custGeom>
            <a:rect b="b" l="l" r="r" t="t"/>
            <a:pathLst>
              <a:path extrusionOk="0" h="120000" w="1001395">
                <a:moveTo>
                  <a:pt x="0" y="0"/>
                </a:moveTo>
                <a:lnTo>
                  <a:pt x="1001268" y="0"/>
                </a:lnTo>
              </a:path>
            </a:pathLst>
          </a:custGeom>
          <a:noFill/>
          <a:ln cap="flat" cmpd="sng" w="9525">
            <a:solidFill>
              <a:srgbClr val="FFC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0" y="4626864"/>
            <a:ext cx="1323975" cy="0"/>
          </a:xfrm>
          <a:custGeom>
            <a:rect b="b" l="l" r="r" t="t"/>
            <a:pathLst>
              <a:path extrusionOk="0" h="120000" w="1765300">
                <a:moveTo>
                  <a:pt x="0" y="0"/>
                </a:moveTo>
                <a:lnTo>
                  <a:pt x="1764792" y="0"/>
                </a:lnTo>
              </a:path>
            </a:pathLst>
          </a:custGeom>
          <a:noFill/>
          <a:ln cap="flat" cmpd="sng" w="19050">
            <a:solidFill>
              <a:srgbClr val="FFC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8748521" y="4725161"/>
            <a:ext cx="0" cy="418624"/>
          </a:xfrm>
          <a:custGeom>
            <a:rect b="b" l="l" r="r" t="t"/>
            <a:pathLst>
              <a:path extrusionOk="0" h="558165" w="120000">
                <a:moveTo>
                  <a:pt x="0" y="557783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FFC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5053488" y="1389278"/>
            <a:ext cx="1037749" cy="271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514350" y="0"/>
            <a:ext cx="55245" cy="1371600"/>
          </a:xfrm>
          <a:custGeom>
            <a:rect b="b" l="l" r="r" t="t"/>
            <a:pathLst>
              <a:path extrusionOk="0" h="1828800" w="73659">
                <a:moveTo>
                  <a:pt x="73151" y="0"/>
                </a:moveTo>
                <a:lnTo>
                  <a:pt x="0" y="0"/>
                </a:lnTo>
                <a:lnTo>
                  <a:pt x="0" y="1828800"/>
                </a:lnTo>
                <a:lnTo>
                  <a:pt x="73151" y="1828800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8394192" y="601217"/>
            <a:ext cx="751046" cy="0"/>
          </a:xfrm>
          <a:custGeom>
            <a:rect b="b" l="l" r="r" t="t"/>
            <a:pathLst>
              <a:path extrusionOk="0" h="120000" w="1001395">
                <a:moveTo>
                  <a:pt x="0" y="0"/>
                </a:moveTo>
                <a:lnTo>
                  <a:pt x="1001268" y="0"/>
                </a:lnTo>
              </a:path>
            </a:pathLst>
          </a:custGeom>
          <a:noFill/>
          <a:ln cap="flat" cmpd="sng" w="9525">
            <a:solidFill>
              <a:srgbClr val="FFC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0" y="4626864"/>
            <a:ext cx="1323975" cy="0"/>
          </a:xfrm>
          <a:custGeom>
            <a:rect b="b" l="l" r="r" t="t"/>
            <a:pathLst>
              <a:path extrusionOk="0" h="120000" w="1765300">
                <a:moveTo>
                  <a:pt x="0" y="0"/>
                </a:moveTo>
                <a:lnTo>
                  <a:pt x="1764792" y="0"/>
                </a:lnTo>
              </a:path>
            </a:pathLst>
          </a:custGeom>
          <a:noFill/>
          <a:ln cap="flat" cmpd="sng" w="19050">
            <a:solidFill>
              <a:srgbClr val="FFC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8748521" y="4725161"/>
            <a:ext cx="0" cy="418624"/>
          </a:xfrm>
          <a:custGeom>
            <a:rect b="b" l="l" r="r" t="t"/>
            <a:pathLst>
              <a:path extrusionOk="0" h="558165" w="120000">
                <a:moveTo>
                  <a:pt x="0" y="557783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FFC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802385" y="2420874"/>
            <a:ext cx="4480560" cy="0"/>
          </a:xfrm>
          <a:custGeom>
            <a:rect b="b" l="l" r="r" t="t"/>
            <a:pathLst>
              <a:path extrusionOk="0" h="120000" w="5974080">
                <a:moveTo>
                  <a:pt x="0" y="0"/>
                </a:moveTo>
                <a:lnTo>
                  <a:pt x="630935" y="0"/>
                </a:lnTo>
              </a:path>
              <a:path extrusionOk="0" h="120000" w="5974080">
                <a:moveTo>
                  <a:pt x="5343144" y="0"/>
                </a:moveTo>
                <a:lnTo>
                  <a:pt x="5974080" y="0"/>
                </a:lnTo>
              </a:path>
            </a:pathLst>
          </a:custGeom>
          <a:noFill/>
          <a:ln cap="flat" cmpd="sng" w="19050">
            <a:solidFill>
              <a:srgbClr val="FFC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5053488" y="1389278"/>
            <a:ext cx="1037749" cy="271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053488" y="1389278"/>
            <a:ext cx="1037749" cy="271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55828" y="2494559"/>
            <a:ext cx="7632344" cy="2356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s://github.com/hasanmurad4919/Human-Action-Recognition-With-CNN-By-Following-Object-Detection-and-Background-Extr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-1" y="5549"/>
            <a:ext cx="9144000" cy="330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943100" y="190500"/>
            <a:ext cx="50865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CSE428</a:t>
            </a:r>
            <a:r>
              <a:rPr lang="e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Presentation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143250" y="3496750"/>
            <a:ext cx="28575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Murad Hasan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18301253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Section: 01</a:t>
            </a:r>
            <a:endParaRPr sz="1100"/>
          </a:p>
        </p:txBody>
      </p:sp>
      <p:sp>
        <p:nvSpPr>
          <p:cNvPr id="112" name="Google Shape;112;p19"/>
          <p:cNvSpPr txBox="1"/>
          <p:nvPr/>
        </p:nvSpPr>
        <p:spPr>
          <a:xfrm>
            <a:off x="262950" y="1202725"/>
            <a:ext cx="8680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Human Action Recognition With CNN By Following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Object Detection and</a:t>
            </a: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 Extraction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790116" y="1041959"/>
            <a:ext cx="778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85499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539995" y="0"/>
            <a:ext cx="58006" cy="1371600"/>
          </a:xfrm>
          <a:custGeom>
            <a:rect b="b" l="l" r="r" t="t"/>
            <a:pathLst>
              <a:path extrusionOk="0" h="1828800" w="73659">
                <a:moveTo>
                  <a:pt x="73151" y="0"/>
                </a:moveTo>
                <a:lnTo>
                  <a:pt x="0" y="0"/>
                </a:lnTo>
                <a:lnTo>
                  <a:pt x="0" y="1828800"/>
                </a:lnTo>
                <a:lnTo>
                  <a:pt x="73151" y="1828800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742950" y="977723"/>
            <a:ext cx="5582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Motivation</a:t>
            </a:r>
            <a:endParaRPr b="0" i="0"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7150" y="1892125"/>
            <a:ext cx="74679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71450" lvl="2" marL="863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 is a 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significant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challenge for various reason </a:t>
            </a:r>
            <a:endParaRPr sz="1100"/>
          </a:p>
          <a:p>
            <a:pPr indent="-171450" lvl="2" marL="863600" marR="0" rtl="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Usage of cameras has expanded</a:t>
            </a:r>
            <a:endParaRPr sz="1100"/>
          </a:p>
          <a:p>
            <a:pPr indent="-171450" lvl="2" marL="863600" marR="0" rtl="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Identify any kind of crime or violence</a:t>
            </a:r>
            <a:endParaRPr sz="1100"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790116" y="1041959"/>
            <a:ext cx="778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85499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539995" y="0"/>
            <a:ext cx="58006" cy="1371600"/>
          </a:xfrm>
          <a:custGeom>
            <a:rect b="b" l="l" r="r" t="t"/>
            <a:pathLst>
              <a:path extrusionOk="0" h="1828800" w="73659">
                <a:moveTo>
                  <a:pt x="73151" y="0"/>
                </a:moveTo>
                <a:lnTo>
                  <a:pt x="0" y="0"/>
                </a:lnTo>
                <a:lnTo>
                  <a:pt x="0" y="1828800"/>
                </a:lnTo>
                <a:lnTo>
                  <a:pt x="73151" y="1828800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42950" y="977723"/>
            <a:ext cx="5582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Problem Statement</a:t>
            </a:r>
            <a:endParaRPr b="0" i="0"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7150" y="1892125"/>
            <a:ext cx="74679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71450" lvl="2" marL="863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 accuracy in few classes (Biking,Swing,Walking with Dog )</a:t>
            </a:r>
            <a:endParaRPr sz="1100"/>
          </a:p>
          <a:p>
            <a:pPr indent="-171450" lvl="2" marL="863600" marR="0" rtl="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Because of same background elements</a:t>
            </a:r>
            <a:endParaRPr sz="1100"/>
          </a:p>
          <a:p>
            <a:pPr indent="-171450" lvl="2" marL="863600" marR="0" rtl="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 input resolution</a:t>
            </a:r>
            <a:endParaRPr sz="1100"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6" y="0"/>
            <a:ext cx="4579200" cy="5143500"/>
            <a:chOff x="6086475" y="0"/>
            <a:chExt cx="6105600" cy="6858000"/>
          </a:xfrm>
        </p:grpSpPr>
        <p:sp>
          <p:nvSpPr>
            <p:cNvPr id="136" name="Google Shape;136;p22"/>
            <p:cNvSpPr/>
            <p:nvPr/>
          </p:nvSpPr>
          <p:spPr>
            <a:xfrm>
              <a:off x="6086475" y="0"/>
              <a:ext cx="61056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095999" y="0"/>
              <a:ext cx="6096000" cy="6858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22"/>
          <p:cNvSpPr/>
          <p:nvPr/>
        </p:nvSpPr>
        <p:spPr>
          <a:xfrm>
            <a:off x="8394192" y="601217"/>
            <a:ext cx="751046" cy="0"/>
          </a:xfrm>
          <a:custGeom>
            <a:rect b="b" l="l" r="r" t="t"/>
            <a:pathLst>
              <a:path extrusionOk="0" h="120000" w="1001395">
                <a:moveTo>
                  <a:pt x="0" y="0"/>
                </a:moveTo>
                <a:lnTo>
                  <a:pt x="1001268" y="0"/>
                </a:lnTo>
              </a:path>
            </a:pathLst>
          </a:custGeom>
          <a:noFill/>
          <a:ln cap="flat" cmpd="sng" w="9525">
            <a:solidFill>
              <a:srgbClr val="FFC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0" y="4626864"/>
            <a:ext cx="1323975" cy="0"/>
          </a:xfrm>
          <a:custGeom>
            <a:rect b="b" l="l" r="r" t="t"/>
            <a:pathLst>
              <a:path extrusionOk="0" h="120000" w="1765300">
                <a:moveTo>
                  <a:pt x="0" y="0"/>
                </a:moveTo>
                <a:lnTo>
                  <a:pt x="1764792" y="0"/>
                </a:lnTo>
              </a:path>
            </a:pathLst>
          </a:custGeom>
          <a:noFill/>
          <a:ln cap="flat" cmpd="sng" w="19050">
            <a:solidFill>
              <a:srgbClr val="3A2C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8748521" y="4725161"/>
            <a:ext cx="0" cy="418624"/>
          </a:xfrm>
          <a:custGeom>
            <a:rect b="b" l="l" r="r" t="t"/>
            <a:pathLst>
              <a:path extrusionOk="0" h="558165" w="120000">
                <a:moveTo>
                  <a:pt x="0" y="557783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FFC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57700" y="857675"/>
            <a:ext cx="4514400" cy="28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Calibri"/>
              <a:buChar char="●"/>
            </a:pPr>
            <a:r>
              <a:rPr lang="en" sz="1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 subtraction by MaskRCNN</a:t>
            </a:r>
            <a:endParaRPr sz="1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Calibri"/>
              <a:buChar char="●"/>
            </a:pPr>
            <a:r>
              <a:rPr lang="en" sz="1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Extracting Frames</a:t>
            </a:r>
            <a:endParaRPr sz="1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Calibri"/>
              <a:buChar char="●"/>
            </a:pPr>
            <a:r>
              <a:rPr lang="en" sz="1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 the frames in ResNet CNN </a:t>
            </a:r>
            <a:endParaRPr sz="1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7525" y="266200"/>
            <a:ext cx="1784874" cy="90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6">
            <a:alphaModFix/>
          </a:blip>
          <a:srcRect b="-2694" l="903" r="903" t="4356"/>
          <a:stretch/>
        </p:blipFill>
        <p:spPr>
          <a:xfrm>
            <a:off x="4962025" y="192675"/>
            <a:ext cx="1655375" cy="108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5961750" y="1394300"/>
            <a:ext cx="34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Background subtraction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8025" y="2251125"/>
            <a:ext cx="3473100" cy="161806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6571350" y="3985100"/>
            <a:ext cx="34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ResNet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6" y="0"/>
            <a:ext cx="4579200" cy="5143500"/>
            <a:chOff x="6086475" y="0"/>
            <a:chExt cx="6105600" cy="6858000"/>
          </a:xfrm>
        </p:grpSpPr>
        <p:sp>
          <p:nvSpPr>
            <p:cNvPr id="152" name="Google Shape;152;p23"/>
            <p:cNvSpPr/>
            <p:nvPr/>
          </p:nvSpPr>
          <p:spPr>
            <a:xfrm>
              <a:off x="6086475" y="0"/>
              <a:ext cx="61056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6095999" y="0"/>
              <a:ext cx="6096000" cy="6858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23"/>
          <p:cNvSpPr/>
          <p:nvPr/>
        </p:nvSpPr>
        <p:spPr>
          <a:xfrm>
            <a:off x="8394192" y="601217"/>
            <a:ext cx="751046" cy="0"/>
          </a:xfrm>
          <a:custGeom>
            <a:rect b="b" l="l" r="r" t="t"/>
            <a:pathLst>
              <a:path extrusionOk="0" h="120000" w="1001395">
                <a:moveTo>
                  <a:pt x="0" y="0"/>
                </a:moveTo>
                <a:lnTo>
                  <a:pt x="1001268" y="0"/>
                </a:lnTo>
              </a:path>
            </a:pathLst>
          </a:custGeom>
          <a:noFill/>
          <a:ln cap="flat" cmpd="sng" w="9525">
            <a:solidFill>
              <a:srgbClr val="FFC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0" y="4626864"/>
            <a:ext cx="1323975" cy="0"/>
          </a:xfrm>
          <a:custGeom>
            <a:rect b="b" l="l" r="r" t="t"/>
            <a:pathLst>
              <a:path extrusionOk="0" h="120000" w="1765300">
                <a:moveTo>
                  <a:pt x="0" y="0"/>
                </a:moveTo>
                <a:lnTo>
                  <a:pt x="1764792" y="0"/>
                </a:lnTo>
              </a:path>
            </a:pathLst>
          </a:custGeom>
          <a:noFill/>
          <a:ln cap="flat" cmpd="sng" w="19050">
            <a:solidFill>
              <a:srgbClr val="3A2C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8748521" y="4725161"/>
            <a:ext cx="0" cy="418624"/>
          </a:xfrm>
          <a:custGeom>
            <a:rect b="b" l="l" r="r" t="t"/>
            <a:pathLst>
              <a:path extrusionOk="0" h="558165" w="120000">
                <a:moveTo>
                  <a:pt x="0" y="557783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FFC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57700" y="857675"/>
            <a:ext cx="4514400" cy="31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&amp; Discussion</a:t>
            </a:r>
            <a:endParaRPr sz="2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Calibri"/>
              <a:buChar char="●"/>
            </a:pPr>
            <a:r>
              <a:rPr lang="en" sz="1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80% Training Testing Accuracy</a:t>
            </a:r>
            <a:endParaRPr sz="1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Calibri"/>
              <a:buChar char="●"/>
            </a:pPr>
            <a:r>
              <a:rPr lang="en" sz="1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Than 90% accuracy in new videos</a:t>
            </a:r>
            <a:endParaRPr sz="1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Calibri"/>
              <a:buChar char="●"/>
            </a:pPr>
            <a:r>
              <a:rPr lang="en" sz="1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 element was the issue </a:t>
            </a:r>
            <a:endParaRPr sz="1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6037950" y="2461100"/>
            <a:ext cx="34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Training Testing Accuracy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1425" y="40550"/>
            <a:ext cx="3473100" cy="245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1763" y="2937500"/>
            <a:ext cx="2409250" cy="18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6799950" y="4747100"/>
            <a:ext cx="34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790116" y="1041959"/>
            <a:ext cx="778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85499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539995" y="0"/>
            <a:ext cx="58006" cy="1371600"/>
          </a:xfrm>
          <a:custGeom>
            <a:rect b="b" l="l" r="r" t="t"/>
            <a:pathLst>
              <a:path extrusionOk="0" h="1828800" w="73659">
                <a:moveTo>
                  <a:pt x="73151" y="0"/>
                </a:moveTo>
                <a:lnTo>
                  <a:pt x="0" y="0"/>
                </a:lnTo>
                <a:lnTo>
                  <a:pt x="0" y="1828800"/>
                </a:lnTo>
                <a:lnTo>
                  <a:pt x="73151" y="1828800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742950" y="1206323"/>
            <a:ext cx="5582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Conclusion &amp; Possible Improvements</a:t>
            </a:r>
            <a:endParaRPr b="0" i="0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57150" y="1892125"/>
            <a:ext cx="74679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71450" lvl="2" marL="863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 approach can be implemented in various video classification problem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2" marL="863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▪"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 Object Detection needed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2" marL="863600" marR="0" rtl="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CNN+LSTM Model can be implemented further</a:t>
            </a:r>
            <a:endParaRPr sz="1100"/>
          </a:p>
          <a:p>
            <a:pPr indent="-171450" lvl="2" marL="863600" marR="0" rtl="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Pose estimation values can be added in the model</a:t>
            </a:r>
            <a:endParaRPr sz="1100"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790116" y="1041959"/>
            <a:ext cx="778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85499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539995" y="0"/>
            <a:ext cx="58006" cy="1371600"/>
          </a:xfrm>
          <a:custGeom>
            <a:rect b="b" l="l" r="r" t="t"/>
            <a:pathLst>
              <a:path extrusionOk="0" h="1828800" w="73659">
                <a:moveTo>
                  <a:pt x="73151" y="0"/>
                </a:moveTo>
                <a:lnTo>
                  <a:pt x="0" y="0"/>
                </a:lnTo>
                <a:lnTo>
                  <a:pt x="0" y="1828800"/>
                </a:lnTo>
                <a:lnTo>
                  <a:pt x="73151" y="1828800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742950" y="977723"/>
            <a:ext cx="5582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Links &amp; References</a:t>
            </a:r>
            <a:endParaRPr b="0" i="0"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57150" y="1892125"/>
            <a:ext cx="89145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71450" lvl="2" marL="863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</a:pPr>
            <a:r>
              <a:rPr lang="en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https://github.com/hasanmurad4919/Human-Action-Recognition-With-CNN-By-Following-Object-Detection-and-Background-Extraction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2" marL="863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▪"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2" marL="863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▪"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T. Lima, B. Fernandes and P. Barros, "Human action recognition with 3D convolutional neural network," 2017 IEEE Latin American Conference on Computational Intelligence (LA-CCI),2017, pp. 1-6, doi: 10.1109/LA-CCI.2017.8285700.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