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8" r:id="rId11"/>
    <p:sldId id="267" r:id="rId12"/>
    <p:sldId id="269" r:id="rId13"/>
    <p:sldId id="266" r:id="rId14"/>
    <p:sldId id="271" r:id="rId15"/>
    <p:sldId id="272" r:id="rId16"/>
    <p:sldId id="270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C541-30EC-47CC-AECD-DA61ED89491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F4277-E3DF-4F5E-AFB0-86B44DB15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D3D862-CF3C-482D-A78D-0AC5AD44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784826-559C-4E3A-AC17-224DA002A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DA59FC-7EFC-469C-8DC4-6E6F650D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A71F-D5AE-408D-80B4-0D269B2C281E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C21D1E-574F-44E4-8416-B52A4BB8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3C82DC-B5E9-45C0-9C9E-7DFE631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F1FC08-5B59-4F23-91B3-EEE449E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847E470-306C-4396-9943-D00D9113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E268ED-E052-4E55-AA1B-8F38BCC9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76F4-B2FF-4AE7-A5C3-6785BADD7142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5268BC-8460-4F99-AA7C-EA7E4BE2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FC464E-A7B2-4705-A26F-D3E55D1F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4A9813E-F97A-4EAE-A5C2-78F8CCF31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34DDD85-49AD-4BBC-967B-89884E7F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C3C705-3340-4899-B429-53050E35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C0E-0A92-4633-BF7D-2423CFBAC973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02CD3A-1978-455C-B0CA-BBA734A8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FF7408-A61E-48F2-95B4-A12E7B15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102394-FC4D-42F4-8B11-68C96CB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55D5D0-D56C-47DA-B346-3F81A1F8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5F7C9F-F4FD-4BD1-9A08-42A264D1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F2B1-CE0B-4FB0-A313-BA631C3CE71F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AE7434-0BC5-4836-BD46-11C06B4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A4C9CD-DA25-4E7A-B1B1-BAA920AC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6EC418-EB45-4C76-B788-6805308D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3B7F70-DB98-4FFF-BD86-701D6C59D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663C93-1D3C-4AE0-8195-97023829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BA87-0C4E-466B-9D1A-15C25C17F314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24AF48-3498-4BF5-9115-54586EE8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287FC5-F790-4289-B90B-CD005727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6CA19C-8DCD-45A3-AEAD-037C974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7293B1-2563-41D9-A32E-FF6EF3A41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B3BE1F-5D4D-428B-9842-EE352D6A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BA2075-BDCB-4C72-B3B6-FC00BDF8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0C7B-2075-4EE7-8D09-D54550720AC9}" type="datetime1">
              <a:rPr lang="tr-TR" smtClean="0"/>
              <a:t>6.01.2019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3666671-26FE-4FB9-8241-ECD5BF43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47D759-CE2B-45EC-B7BC-27DA87F0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008767-7CBE-4D4A-BFCB-D641ECC4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5E07CD5-4F40-4C73-920F-34E836A2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127917-ACF4-42A1-8A60-9AC776CC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57F5E45-9D4B-43A1-AC5C-6E59FAA5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FC845E8-ED9C-4E5F-B23B-5B658ECFE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FE8F74-4975-4B0B-810A-FA52E3FF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A493-60D6-4C99-86D6-705D8BD58F49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66919CC-195D-4F1B-A844-B170B61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16BC5C2-FA32-4DE8-9B72-13EC5453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972542-C67E-4186-9103-06B2EF72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A3B877-DCC5-4114-A209-DE21F63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7DC1-7757-4D8B-A203-9443FCA59091}" type="datetime1">
              <a:rPr lang="tr-TR" smtClean="0"/>
              <a:t>6.01.2019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B762599-DB69-41B5-B144-32587BEC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7C597E-DA8E-40B9-9DE8-C0F29931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0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4111906-45DE-4EA1-8380-9E2602D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2093-BBC7-4766-8909-2CA5851C8D20}" type="datetime1">
              <a:rPr lang="tr-TR" smtClean="0"/>
              <a:t>6.01.2019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590D890-0AA8-4567-8358-837D628E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A863624-2C96-4897-B679-056101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913B9C-EA3B-4396-88DF-12E462E4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E6B2E7-8F59-4470-8E14-63AA2119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52A4BF-F1A4-4FE2-B735-87CDA902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0111F4-C87B-4C5B-876A-8367A338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366-2E55-4092-BA3C-14B78CBFF9B8}" type="datetime1">
              <a:rPr lang="tr-TR" smtClean="0"/>
              <a:t>6.01.2019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DFAF28-9DBD-4BE4-A2BE-9CC16C6C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EC1348-9224-46AB-A08F-ECAFF2CF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2D8764-6B17-420D-A4FD-EAAB7C4B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5FDDAA1-1607-4432-9D82-D4461ADE7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4E6D55-6199-45F8-9B90-F1E76336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450479-57FF-4CDC-8113-EF24619B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DDCD-3BAC-4920-B8E6-06AC9BFCAD4E}" type="datetime1">
              <a:rPr lang="tr-TR" smtClean="0"/>
              <a:t>6.01.2019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42F80B-AB3D-4A42-B66B-4DA00621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20B9FD-9373-4BF1-B6CA-18D30AB9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CEADAE1-3C58-4013-AE32-3D0034F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F98E41-4D2E-4D77-BA12-FA4D6D11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D9C624-4683-47CB-812A-94173BBE4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0E0E4-9059-496E-8EDF-ED13E08F5E16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E4C384-5711-42E3-A781-D8FD7A93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34BA94-19DE-480E-A003-42E7D470D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0EBF-6E2A-4873-B973-EA4711795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1EF8E4-CA31-4D05-A336-E016BA98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233"/>
            <a:ext cx="9144000" cy="1855730"/>
          </a:xfrm>
        </p:spPr>
        <p:txBody>
          <a:bodyPr>
            <a:normAutofit/>
          </a:bodyPr>
          <a:lstStyle/>
          <a:p>
            <a:r>
              <a:rPr lang="tr-TR" sz="4800" i="1" dirty="0">
                <a:solidFill>
                  <a:srgbClr val="FF0000"/>
                </a:solidFill>
              </a:rPr>
              <a:t>K-MEANS CLUSTERING ALGORITHM IMPLEMENTATION USING CUDA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C8D841A-3501-4B2F-9A98-91CA6EAA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tr-TR" dirty="0"/>
              <a:t>CMP 674 PROJECT</a:t>
            </a:r>
            <a:endParaRPr lang="en-US" dirty="0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85B495BC-74D6-4EA8-B452-1EBBEC6F14F9}"/>
              </a:ext>
            </a:extLst>
          </p:cNvPr>
          <p:cNvSpPr txBox="1">
            <a:spLocks/>
          </p:cNvSpPr>
          <p:nvPr/>
        </p:nvSpPr>
        <p:spPr>
          <a:xfrm>
            <a:off x="1465811" y="4391747"/>
            <a:ext cx="9144000" cy="1211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r-TR" sz="2000" dirty="0"/>
              <a:t>HASAN MUTLU</a:t>
            </a:r>
          </a:p>
          <a:p>
            <a:pPr algn="r"/>
            <a:r>
              <a:rPr lang="tr-TR" sz="2000" dirty="0"/>
              <a:t>UFUK UYAN</a:t>
            </a:r>
          </a:p>
          <a:p>
            <a:pPr algn="r"/>
            <a:r>
              <a:rPr lang="tr-TR" sz="2000" dirty="0"/>
              <a:t>NECATİ ÇAĞAN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802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PROFILER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10</a:t>
            </a:fld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1A723BB-38E9-45A2-B6D3-FEA4BE973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0274"/>
            <a:ext cx="10515600" cy="3437452"/>
          </a:xfrm>
        </p:spPr>
      </p:pic>
    </p:spTree>
    <p:extLst>
      <p:ext uri="{BB962C8B-B14F-4D97-AF65-F5344CB8AC3E}">
        <p14:creationId xmlns:p14="http://schemas.microsoft.com/office/powerpoint/2010/main" val="376218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VISUAL PROFILER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11</a:t>
            </a:fld>
            <a:endParaRPr lang="en-US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D9533CA0-97A2-4D57-96E6-B6B8FC666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07" y="1825625"/>
            <a:ext cx="8232586" cy="4351338"/>
          </a:xfrm>
        </p:spPr>
      </p:pic>
    </p:spTree>
    <p:extLst>
      <p:ext uri="{BB962C8B-B14F-4D97-AF65-F5344CB8AC3E}">
        <p14:creationId xmlns:p14="http://schemas.microsoft.com/office/powerpoint/2010/main" val="172043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RESULTING PLOT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12</a:t>
            </a:fld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CB7BC5F-0EFC-4A8C-945F-8EB88D3C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82" y="1543435"/>
            <a:ext cx="5836318" cy="4351338"/>
          </a:xfr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6C1308B3-639A-48A0-A51D-FB7AF68077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975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dirty="0"/>
              <a:t>5 </a:t>
            </a:r>
            <a:r>
              <a:rPr lang="tr-TR" dirty="0" err="1"/>
              <a:t>clusters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1.000.000 2-tuples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73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53573A-ECBE-427F-B575-7209B52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30A-9D3D-4109-AAB3-F668C68DEFF4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981633-7E3B-4791-A5C0-304C42C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1E0B51-1A68-4010-ABFA-A2C8831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13</a:t>
            </a:fld>
            <a:endParaRPr lang="en-US"/>
          </a:p>
        </p:txBody>
      </p:sp>
      <p:sp>
        <p:nvSpPr>
          <p:cNvPr id="12" name="Unvan 11">
            <a:extLst>
              <a:ext uri="{FF2B5EF4-FFF2-40B4-BE49-F238E27FC236}">
                <a16:creationId xmlns:a16="http://schemas.microsoft.com/office/drawing/2014/main" id="{B340F807-F981-4BD0-AA1C-85E8C088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COMPARISONS</a:t>
            </a:r>
            <a:endParaRPr lang="en-US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732E5961-93F0-4455-9E15-B3BD82A4F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89" y="1318202"/>
            <a:ext cx="10672911" cy="50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6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295E237-C4E9-48C7-947C-D0C8A490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83"/>
            <a:ext cx="12192000" cy="5755234"/>
          </a:xfrm>
          <a:prstGeom prst="rect">
            <a:avLst/>
          </a:prstGeom>
        </p:spPr>
      </p:pic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53573A-ECBE-427F-B575-7209B52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30A-9D3D-4109-AAB3-F668C68DEFF4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981633-7E3B-4791-A5C0-304C42C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1E0B51-1A68-4010-ABFA-A2C8831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50A1C5C-C8E1-43B6-92A8-7CEF7768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83"/>
            <a:ext cx="12192000" cy="5755234"/>
          </a:xfrm>
          <a:prstGeom prst="rect">
            <a:avLst/>
          </a:prstGeom>
        </p:spPr>
      </p:pic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53573A-ECBE-427F-B575-7209B52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30A-9D3D-4109-AAB3-F668C68DEFF4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981633-7E3B-4791-A5C0-304C42C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1E0B51-1A68-4010-ABFA-A2C8831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CB219B2C-8F73-44B1-B897-4B77A349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81037"/>
            <a:ext cx="11536680" cy="5445890"/>
          </a:xfrm>
          <a:prstGeom prst="rect">
            <a:avLst/>
          </a:prstGeom>
        </p:spPr>
      </p:pic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53573A-ECBE-427F-B575-7209B52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30A-9D3D-4109-AAB3-F668C68DEFF4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981633-7E3B-4791-A5C0-304C42C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1E0B51-1A68-4010-ABFA-A2C8831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OVERALL COMPARISONS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17</a:t>
            </a:fld>
            <a:endParaRPr lang="en-US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6C1308B3-639A-48A0-A51D-FB7AF680775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time 8x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time in CPU 7x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time in GPU x</a:t>
            </a:r>
          </a:p>
        </p:txBody>
      </p:sp>
    </p:spTree>
    <p:extLst>
      <p:ext uri="{BB962C8B-B14F-4D97-AF65-F5344CB8AC3E}">
        <p14:creationId xmlns:p14="http://schemas.microsoft.com/office/powerpoint/2010/main" val="353815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THANK YOU…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18</a:t>
            </a:fld>
            <a:endParaRPr lang="en-US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6C1308B3-639A-48A0-A51D-FB7AF680775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dirty="0"/>
          </a:p>
        </p:txBody>
      </p:sp>
      <p:pic>
        <p:nvPicPr>
          <p:cNvPr id="4098" name="Picture 2" descr="question mark ile ilgili gÃ¶rsel sonucu">
            <a:extLst>
              <a:ext uri="{FF2B5EF4-FFF2-40B4-BE49-F238E27FC236}">
                <a16:creationId xmlns:a16="http://schemas.microsoft.com/office/drawing/2014/main" id="{C9EEAD1F-A3C8-458E-991B-9D1899BD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3" y="1646238"/>
            <a:ext cx="2917369" cy="38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2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19</a:t>
            </a:fld>
            <a:endParaRPr lang="en-US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6C1308B3-639A-48A0-A51D-FB7AF680775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dirty="0"/>
              <a:t>http://www.goldsborough.me/c++/python/cuda/2017/09/10/20-32-46-exploring_k-means_in_python,_c++_and_cuda/</a:t>
            </a:r>
          </a:p>
        </p:txBody>
      </p:sp>
    </p:spTree>
    <p:extLst>
      <p:ext uri="{BB962C8B-B14F-4D97-AF65-F5344CB8AC3E}">
        <p14:creationId xmlns:p14="http://schemas.microsoft.com/office/powerpoint/2010/main" val="4482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09D32D8-98B7-4DA1-9B64-F180164C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A0397C-B196-44D8-A7BC-6E7A2B1D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ALGORITHM DEFINITON</a:t>
            </a:r>
          </a:p>
          <a:p>
            <a:endParaRPr lang="tr-TR" dirty="0"/>
          </a:p>
          <a:p>
            <a:r>
              <a:rPr lang="tr-TR" dirty="0"/>
              <a:t>SERIAL IMPLEMENTATION</a:t>
            </a:r>
          </a:p>
          <a:p>
            <a:endParaRPr lang="tr-TR" dirty="0"/>
          </a:p>
          <a:p>
            <a:r>
              <a:rPr lang="tr-TR" dirty="0"/>
              <a:t>PARALLEL IMPLEMENTATION (CPU)</a:t>
            </a:r>
          </a:p>
          <a:p>
            <a:endParaRPr lang="tr-TR" dirty="0"/>
          </a:p>
          <a:p>
            <a:r>
              <a:rPr lang="tr-TR" dirty="0"/>
              <a:t>PARALLEL IMPLEMENTATION (GPU)</a:t>
            </a:r>
          </a:p>
          <a:p>
            <a:endParaRPr lang="tr-TR" dirty="0"/>
          </a:p>
          <a:p>
            <a:r>
              <a:rPr lang="tr-TR" dirty="0"/>
              <a:t>COMPARISONS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846276-1831-4AE9-AEF7-4D06B299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8BFC-4DD3-4FC3-A7B1-5D794C55C674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2E62A1-6074-44D6-B0E8-AC7DE543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D8EA15-9936-4918-B47C-AF70E968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22E7630-7022-412E-9A63-A1926892B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dirty="0"/>
                  <a:t>Classification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clustering</a:t>
                </a:r>
                <a:endParaRPr lang="tr-TR" dirty="0"/>
              </a:p>
              <a:p>
                <a:pPr>
                  <a:lnSpc>
                    <a:spcPct val="150000"/>
                  </a:lnSpc>
                </a:pPr>
                <a:r>
                  <a:rPr lang="tr-TR" dirty="0" err="1"/>
                  <a:t>From</a:t>
                </a:r>
                <a:r>
                  <a:rPr lang="tr-TR" dirty="0"/>
                  <a:t> a set of </a:t>
                </a:r>
                <a:r>
                  <a:rPr lang="tr-TR" dirty="0" err="1"/>
                  <a:t>observations</a:t>
                </a:r>
                <a:r>
                  <a:rPr lang="tr-TR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dirty="0"/>
                  <a:t>, </a:t>
                </a:r>
                <a:r>
                  <a:rPr lang="tr-TR" dirty="0" err="1"/>
                  <a:t>goal</a:t>
                </a:r>
                <a:r>
                  <a:rPr lang="tr-TR" dirty="0"/>
                  <a:t> is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partition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data </a:t>
                </a:r>
                <a:r>
                  <a:rPr lang="tr-TR" dirty="0" err="1"/>
                  <a:t>into</a:t>
                </a:r>
                <a:r>
                  <a:rPr lang="tr-TR" dirty="0"/>
                  <a:t> k-</a:t>
                </a:r>
                <a:r>
                  <a:rPr lang="tr-TR" dirty="0" err="1"/>
                  <a:t>disjoint</a:t>
                </a:r>
                <a:r>
                  <a:rPr lang="tr-TR" dirty="0"/>
                  <a:t> </a:t>
                </a:r>
                <a:r>
                  <a:rPr lang="tr-TR" dirty="0" err="1"/>
                  <a:t>subsets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such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tr-TR" dirty="0"/>
              </a:p>
              <a:p>
                <a:pPr>
                  <a:lnSpc>
                    <a:spcPct val="150000"/>
                  </a:lnSpc>
                </a:pPr>
                <a:endParaRPr lang="tr-T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dirty="0" err="1"/>
                  <a:t>where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centroid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subset</a:t>
                </a:r>
                <a:r>
                  <a:rPr lang="tr-T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 err="1"/>
                  <a:t>Overall</a:t>
                </a:r>
                <a:r>
                  <a:rPr lang="tr-TR" dirty="0"/>
                  <a:t> </a:t>
                </a:r>
                <a:r>
                  <a:rPr lang="tr-TR" dirty="0" err="1"/>
                  <a:t>variance</a:t>
                </a:r>
                <a:r>
                  <a:rPr lang="tr-TR" dirty="0"/>
                  <a:t> </a:t>
                </a:r>
                <a:r>
                  <a:rPr lang="tr-TR" dirty="0" err="1"/>
                  <a:t>around</a:t>
                </a:r>
                <a:r>
                  <a:rPr lang="tr-TR" dirty="0"/>
                  <a:t> </a:t>
                </a:r>
                <a:r>
                  <a:rPr lang="tr-TR" dirty="0" err="1"/>
                  <a:t>cluster</a:t>
                </a:r>
                <a:r>
                  <a:rPr lang="tr-TR" dirty="0"/>
                  <a:t> </a:t>
                </a:r>
                <a:r>
                  <a:rPr lang="tr-TR" dirty="0" err="1"/>
                  <a:t>centroids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b="1" i="1" dirty="0" err="1"/>
                  <a:t>minimized</a:t>
                </a:r>
                <a:endParaRPr lang="en-US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22E7630-7022-412E-9A63-A1926892B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B24FA15E-5E0E-4FF3-912A-380E6464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43" y="3736571"/>
            <a:ext cx="3018733" cy="938024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C1D65A18-4988-4550-8E2C-7F5C4DE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ALGORITHM DEFINITON</a:t>
            </a:r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1F407D-0B9C-4066-ADFE-069F4A8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C1561-8020-4FFE-9CDF-3112AC030795}" type="datetime1">
              <a:rPr lang="tr-TR" smtClean="0"/>
              <a:t>6.01.2019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0C3682-E737-4B07-98BB-121F9AAB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AB823F-5C11-426E-9F4A-81EC3FB5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5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A346F6-7F60-4C1D-8316-544B787E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SERIAL IMPLEMENTATION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49EC06-E8F6-4AB0-820C-7293808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points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centroids</a:t>
            </a:r>
            <a:r>
              <a:rPr lang="tr-TR" dirty="0"/>
              <a:t> </a:t>
            </a:r>
            <a:r>
              <a:rPr lang="tr-TR" dirty="0" err="1"/>
              <a:t>randomly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closest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centroid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Update </a:t>
            </a:r>
            <a:r>
              <a:rPr lang="tr-TR" dirty="0" err="1"/>
              <a:t>centroid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assigned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them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Stop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centroid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anymore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43ECAD-542A-4533-B1B5-47DD123E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AAB8-0883-457A-A753-E6E7B13DDB83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40A974-8A31-498C-989F-B79F0DE0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43B058-D9EC-4ECA-A812-70B2F88B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41FF7-B1A1-4440-BD43-259890EF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tr-TR" sz="2800" dirty="0"/>
              <a:t>SERIAL IMPLEMENTATION</a:t>
            </a:r>
            <a:endParaRPr lang="en-US" sz="2800" dirty="0"/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3CC8A9DD-2A7A-4304-8FF8-C7781548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34811"/>
              </p:ext>
            </p:extLst>
          </p:nvPr>
        </p:nvGraphicFramePr>
        <p:xfrm>
          <a:off x="1444783" y="2882712"/>
          <a:ext cx="9302434" cy="2653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1747">
                  <a:extLst>
                    <a:ext uri="{9D8B030D-6E8A-4147-A177-3AD203B41FA5}">
                      <a16:colId xmlns:a16="http://schemas.microsoft.com/office/drawing/2014/main" val="3715748826"/>
                    </a:ext>
                  </a:extLst>
                </a:gridCol>
                <a:gridCol w="1522217">
                  <a:extLst>
                    <a:ext uri="{9D8B030D-6E8A-4147-A177-3AD203B41FA5}">
                      <a16:colId xmlns:a16="http://schemas.microsoft.com/office/drawing/2014/main" val="597851834"/>
                    </a:ext>
                  </a:extLst>
                </a:gridCol>
                <a:gridCol w="1701301">
                  <a:extLst>
                    <a:ext uri="{9D8B030D-6E8A-4147-A177-3AD203B41FA5}">
                      <a16:colId xmlns:a16="http://schemas.microsoft.com/office/drawing/2014/main" val="929164313"/>
                    </a:ext>
                  </a:extLst>
                </a:gridCol>
                <a:gridCol w="1701301">
                  <a:extLst>
                    <a:ext uri="{9D8B030D-6E8A-4147-A177-3AD203B41FA5}">
                      <a16:colId xmlns:a16="http://schemas.microsoft.com/office/drawing/2014/main" val="1291456064"/>
                    </a:ext>
                  </a:extLst>
                </a:gridCol>
                <a:gridCol w="1785868">
                  <a:extLst>
                    <a:ext uri="{9D8B030D-6E8A-4147-A177-3AD203B41FA5}">
                      <a16:colId xmlns:a16="http://schemas.microsoft.com/office/drawing/2014/main" val="4158491122"/>
                    </a:ext>
                  </a:extLst>
                </a:gridCol>
              </a:tblGrid>
              <a:tr h="8981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 Size \ Data Count</a:t>
                      </a:r>
                      <a:endParaRPr lang="tr-TR" sz="2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10.000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100.000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1.000.000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13918"/>
                  </a:ext>
                </a:extLst>
              </a:tr>
              <a:tr h="43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417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2.29 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9140"/>
                  </a:ext>
                </a:extLst>
              </a:tr>
              <a:tr h="43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99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1.42 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12.80 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43365"/>
                  </a:ext>
                </a:extLst>
              </a:tr>
              <a:tr h="43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175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1.55 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18.96 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6067"/>
                  </a:ext>
                </a:extLst>
              </a:tr>
              <a:tr h="43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165 ms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1.39 s</a:t>
                      </a:r>
                      <a:endParaRPr lang="tr-TR" sz="2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16.01 s</a:t>
                      </a:r>
                      <a:endParaRPr lang="tr-TR" sz="2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728766"/>
                  </a:ext>
                </a:extLst>
              </a:tr>
            </a:tbl>
          </a:graphicData>
        </a:graphic>
      </p:graphicFrame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7563ABF-B514-4A80-87C6-990FDC9D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FEA1-C0C3-4D91-A1AF-5D735DB10C79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0C1504C-9519-490D-912D-9CAC6BB3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C985702-E8D8-41A4-ADA0-6CF305DB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56A16F-80D2-493E-8089-C55B4320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PARALLEL IMPLEMENTATION (CPU)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59B9A7-F72F-48EA-B4D8-8B46B455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except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;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N </a:t>
            </a:r>
            <a:r>
              <a:rPr lang="tr-TR" dirty="0" err="1"/>
              <a:t>threads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closest</a:t>
            </a:r>
            <a:r>
              <a:rPr lang="tr-TR" dirty="0"/>
              <a:t> </a:t>
            </a:r>
            <a:r>
              <a:rPr lang="tr-TR" dirty="0" err="1"/>
              <a:t>centroid</a:t>
            </a:r>
            <a:r>
              <a:rPr lang="tr-TR" dirty="0"/>
              <a:t> </a:t>
            </a:r>
            <a:r>
              <a:rPr lang="tr-TR" dirty="0" err="1"/>
              <a:t>locations</a:t>
            </a: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/>
              <a:t>K </a:t>
            </a:r>
            <a:r>
              <a:rPr lang="tr-TR" dirty="0" err="1"/>
              <a:t>threads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centroid</a:t>
            </a:r>
            <a:r>
              <a:rPr lang="tr-TR" dirty="0"/>
              <a:t> </a:t>
            </a:r>
            <a:r>
              <a:rPr lang="tr-TR" dirty="0" err="1"/>
              <a:t>locations</a:t>
            </a:r>
            <a:endParaRPr lang="tr-T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6C6D00-C95A-40C1-B36E-D6F1CEB3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D96D-6543-43DA-960E-312E3197DF0A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E9BDAE-ADBE-47DD-9759-288BCC55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6A51D6-855A-4CD9-8E5B-32F84A78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41FF7-B1A1-4440-BD43-259890EF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tr-TR" sz="2800" dirty="0"/>
              <a:t>PARALLEL IMPLEMENTATION (CPU)</a:t>
            </a:r>
            <a:endParaRPr lang="en-US" sz="2800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E831F486-3220-4EB5-A528-BE0AE4095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32404"/>
              </p:ext>
            </p:extLst>
          </p:nvPr>
        </p:nvGraphicFramePr>
        <p:xfrm>
          <a:off x="1341436" y="2866246"/>
          <a:ext cx="9509128" cy="3077017"/>
        </p:xfrm>
        <a:graphic>
          <a:graphicData uri="http://schemas.openxmlformats.org/drawingml/2006/table">
            <a:tbl>
              <a:tblPr firstRow="1" firstCol="1" bandRow="1"/>
              <a:tblGrid>
                <a:gridCol w="2988795">
                  <a:extLst>
                    <a:ext uri="{9D8B030D-6E8A-4147-A177-3AD203B41FA5}">
                      <a16:colId xmlns:a16="http://schemas.microsoft.com/office/drawing/2014/main" val="843716921"/>
                    </a:ext>
                  </a:extLst>
                </a:gridCol>
                <a:gridCol w="1374039">
                  <a:extLst>
                    <a:ext uri="{9D8B030D-6E8A-4147-A177-3AD203B41FA5}">
                      <a16:colId xmlns:a16="http://schemas.microsoft.com/office/drawing/2014/main" val="595745030"/>
                    </a:ext>
                  </a:extLst>
                </a:gridCol>
                <a:gridCol w="1542244">
                  <a:extLst>
                    <a:ext uri="{9D8B030D-6E8A-4147-A177-3AD203B41FA5}">
                      <a16:colId xmlns:a16="http://schemas.microsoft.com/office/drawing/2014/main" val="4262432823"/>
                    </a:ext>
                  </a:extLst>
                </a:gridCol>
                <a:gridCol w="1673068">
                  <a:extLst>
                    <a:ext uri="{9D8B030D-6E8A-4147-A177-3AD203B41FA5}">
                      <a16:colId xmlns:a16="http://schemas.microsoft.com/office/drawing/2014/main" val="2440592222"/>
                    </a:ext>
                  </a:extLst>
                </a:gridCol>
                <a:gridCol w="1930982">
                  <a:extLst>
                    <a:ext uri="{9D8B030D-6E8A-4147-A177-3AD203B41FA5}">
                      <a16:colId xmlns:a16="http://schemas.microsoft.com/office/drawing/2014/main" val="951155495"/>
                    </a:ext>
                  </a:extLst>
                </a:gridCol>
              </a:tblGrid>
              <a:tr h="95330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Size\ Data Count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100.000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1.000.000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31261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267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3.92 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86986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395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 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1192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859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9.17 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37340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 ms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1.10 s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13.99 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40249"/>
                  </a:ext>
                </a:extLst>
              </a:tr>
            </a:tbl>
          </a:graphicData>
        </a:graphic>
      </p:graphicFrame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53573A-ECBE-427F-B575-7209B52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30A-9D3D-4109-AAB3-F668C68DEFF4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981633-7E3B-4791-A5C0-304C42C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1E0B51-1A68-4010-ABFA-A2C8831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540A1C-76FB-4BDF-B546-3BDF8D04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PARALLEL IMPLEMENTATION (GPU)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948EAF-DF2C-4F91-912C-AA34F5DF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generated</a:t>
            </a:r>
            <a:r>
              <a:rPr lang="tr-TR" dirty="0"/>
              <a:t> in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seed</a:t>
            </a:r>
            <a:endParaRPr lang="tr-TR" dirty="0"/>
          </a:p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fed as an </a:t>
            </a:r>
            <a:r>
              <a:rPr lang="tr-TR" dirty="0" err="1"/>
              <a:t>argument</a:t>
            </a:r>
            <a:endParaRPr lang="tr-TR" dirty="0"/>
          </a:p>
          <a:p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centroids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fed as an </a:t>
            </a:r>
            <a:r>
              <a:rPr lang="tr-TR" dirty="0" err="1"/>
              <a:t>argument</a:t>
            </a:r>
            <a:endParaRPr lang="tr-TR" dirty="0"/>
          </a:p>
          <a:p>
            <a:r>
              <a:rPr lang="tr-TR" dirty="0"/>
              <a:t>Since not </a:t>
            </a:r>
            <a:r>
              <a:rPr lang="tr-TR" dirty="0" err="1"/>
              <a:t>object-oriented</a:t>
            </a:r>
            <a:r>
              <a:rPr lang="tr-TR" dirty="0"/>
              <a:t> </a:t>
            </a:r>
            <a:r>
              <a:rPr lang="tr-TR" dirty="0" err="1"/>
              <a:t>fashion</a:t>
            </a:r>
            <a:r>
              <a:rPr lang="tr-TR" dirty="0"/>
              <a:t>;</a:t>
            </a:r>
          </a:p>
          <a:p>
            <a:pPr lvl="1"/>
            <a:r>
              <a:rPr lang="tr-TR" dirty="0"/>
              <a:t>Data </a:t>
            </a:r>
            <a:r>
              <a:rPr lang="tr-TR" dirty="0" err="1"/>
              <a:t>structures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as </a:t>
            </a:r>
            <a:r>
              <a:rPr lang="tr-TR" dirty="0" err="1"/>
              <a:t>arrays</a:t>
            </a:r>
            <a:endParaRPr lang="tr-TR" dirty="0"/>
          </a:p>
          <a:p>
            <a:pPr lvl="1"/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assigned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centroid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array</a:t>
            </a:r>
            <a:endParaRPr lang="tr-TR" dirty="0"/>
          </a:p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;</a:t>
            </a:r>
          </a:p>
          <a:p>
            <a:pPr lvl="1"/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finding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array</a:t>
            </a:r>
            <a:endParaRPr lang="tr-TR" dirty="0"/>
          </a:p>
          <a:p>
            <a:pPr lvl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updating</a:t>
            </a:r>
            <a:r>
              <a:rPr lang="tr-TR" dirty="0"/>
              <a:t> </a:t>
            </a:r>
            <a:r>
              <a:rPr lang="tr-TR" dirty="0" err="1"/>
              <a:t>centroid</a:t>
            </a:r>
            <a:r>
              <a:rPr lang="tr-TR" dirty="0"/>
              <a:t> </a:t>
            </a:r>
            <a:r>
              <a:rPr lang="tr-TR" dirty="0" err="1"/>
              <a:t>positions</a:t>
            </a:r>
            <a:endParaRPr lang="tr-TR" dirty="0"/>
          </a:p>
          <a:p>
            <a:pPr lvl="1"/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276C9-C596-4815-BB45-83031A4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678-7344-4188-A9FE-FFB196175725}" type="datetime1">
              <a:rPr lang="tr-TR" smtClean="0"/>
              <a:t>6.01.2019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45E4F0-D64F-46DA-9EC9-995E41A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0FFF05-70E0-40A1-9DDE-7F8DC4A4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41FF7-B1A1-4440-BD43-259890EF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tr-TR" sz="2800" dirty="0"/>
              <a:t>PARALLEL IMPLEMENTATION (GPU)</a:t>
            </a:r>
            <a:endParaRPr lang="en-US" sz="2800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E831F486-3220-4EB5-A528-BE0AE4095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859181"/>
              </p:ext>
            </p:extLst>
          </p:nvPr>
        </p:nvGraphicFramePr>
        <p:xfrm>
          <a:off x="1341436" y="2866246"/>
          <a:ext cx="9509128" cy="3077017"/>
        </p:xfrm>
        <a:graphic>
          <a:graphicData uri="http://schemas.openxmlformats.org/drawingml/2006/table">
            <a:tbl>
              <a:tblPr firstRow="1" firstCol="1" bandRow="1"/>
              <a:tblGrid>
                <a:gridCol w="2988795">
                  <a:extLst>
                    <a:ext uri="{9D8B030D-6E8A-4147-A177-3AD203B41FA5}">
                      <a16:colId xmlns:a16="http://schemas.microsoft.com/office/drawing/2014/main" val="843716921"/>
                    </a:ext>
                  </a:extLst>
                </a:gridCol>
                <a:gridCol w="1374039">
                  <a:extLst>
                    <a:ext uri="{9D8B030D-6E8A-4147-A177-3AD203B41FA5}">
                      <a16:colId xmlns:a16="http://schemas.microsoft.com/office/drawing/2014/main" val="595745030"/>
                    </a:ext>
                  </a:extLst>
                </a:gridCol>
                <a:gridCol w="1542244">
                  <a:extLst>
                    <a:ext uri="{9D8B030D-6E8A-4147-A177-3AD203B41FA5}">
                      <a16:colId xmlns:a16="http://schemas.microsoft.com/office/drawing/2014/main" val="4262432823"/>
                    </a:ext>
                  </a:extLst>
                </a:gridCol>
                <a:gridCol w="1673068">
                  <a:extLst>
                    <a:ext uri="{9D8B030D-6E8A-4147-A177-3AD203B41FA5}">
                      <a16:colId xmlns:a16="http://schemas.microsoft.com/office/drawing/2014/main" val="2440592222"/>
                    </a:ext>
                  </a:extLst>
                </a:gridCol>
                <a:gridCol w="1930982">
                  <a:extLst>
                    <a:ext uri="{9D8B030D-6E8A-4147-A177-3AD203B41FA5}">
                      <a16:colId xmlns:a16="http://schemas.microsoft.com/office/drawing/2014/main" val="951155495"/>
                    </a:ext>
                  </a:extLst>
                </a:gridCol>
              </a:tblGrid>
              <a:tr h="95330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 Size\ Data Count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10.000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100.000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1.000.000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31261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986986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104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168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71192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257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2.04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37340"/>
                  </a:ext>
                </a:extLst>
              </a:tr>
              <a:tr h="53092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395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2.28</a:t>
                      </a:r>
                      <a:r>
                        <a:rPr lang="en-US" sz="2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1476" marR="161476" marT="224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40249"/>
                  </a:ext>
                </a:extLst>
              </a:tr>
            </a:tbl>
          </a:graphicData>
        </a:graphic>
      </p:graphicFrame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753573A-ECBE-427F-B575-7209B526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530A-9D3D-4109-AAB3-F668C68DEFF4}" type="datetime1">
              <a:rPr lang="tr-TR" smtClean="0"/>
              <a:t>6.01.2019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981633-7E3B-4791-A5C0-304C42CD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 674 PROJECT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1E0B51-1A68-4010-ABFA-A2C8831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0EBF-6E2A-4873-B973-EA4711795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522</Words>
  <Application>Microsoft Office PowerPoint</Application>
  <PresentationFormat>Geniş ekran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Teması</vt:lpstr>
      <vt:lpstr>K-MEANS CLUSTERING ALGORITHM IMPLEMENTATION USING CUDA</vt:lpstr>
      <vt:lpstr>OUTLINE</vt:lpstr>
      <vt:lpstr>ALGORITHM DEFINITON</vt:lpstr>
      <vt:lpstr>SERIAL IMPLEMENTATION</vt:lpstr>
      <vt:lpstr>SERIAL IMPLEMENTATION</vt:lpstr>
      <vt:lpstr>PARALLEL IMPLEMENTATION (CPU)</vt:lpstr>
      <vt:lpstr>PARALLEL IMPLEMENTATION (CPU)</vt:lpstr>
      <vt:lpstr>PARALLEL IMPLEMENTATION (GPU)</vt:lpstr>
      <vt:lpstr>PARALLEL IMPLEMENTATION (GPU)</vt:lpstr>
      <vt:lpstr>PROFILER</vt:lpstr>
      <vt:lpstr>VISUAL PROFILER</vt:lpstr>
      <vt:lpstr>RESULTING PLOT</vt:lpstr>
      <vt:lpstr>COMPARISONS</vt:lpstr>
      <vt:lpstr>PowerPoint Sunusu</vt:lpstr>
      <vt:lpstr>PowerPoint Sunusu</vt:lpstr>
      <vt:lpstr>PowerPoint Sunusu</vt:lpstr>
      <vt:lpstr>OVERALL COMPARISONS</vt:lpstr>
      <vt:lpstr>THANK YOU…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ALGORITHM IMPLEMENTATION USING CUDA</dc:title>
  <dc:creator>Necati ÇAĞAN</dc:creator>
  <cp:lastModifiedBy>Necati ÇAĞAN</cp:lastModifiedBy>
  <cp:revision>10</cp:revision>
  <dcterms:created xsi:type="dcterms:W3CDTF">2019-01-06T09:02:26Z</dcterms:created>
  <dcterms:modified xsi:type="dcterms:W3CDTF">2019-01-06T10:53:21Z</dcterms:modified>
</cp:coreProperties>
</file>