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8" r:id="rId12"/>
    <p:sldId id="265" r:id="rId13"/>
    <p:sldId id="266" r:id="rId14"/>
    <p:sldId id="272" r:id="rId15"/>
    <p:sldId id="275" r:id="rId16"/>
    <p:sldId id="274" r:id="rId17"/>
    <p:sldId id="273" r:id="rId18"/>
    <p:sldId id="269" r:id="rId19"/>
    <p:sldId id="271" r:id="rId20"/>
    <p:sldId id="277" r:id="rId21"/>
    <p:sldId id="276" r:id="rId22"/>
    <p:sldId id="270" r:id="rId23"/>
    <p:sldId id="278" r:id="rId24"/>
    <p:sldId id="279" r:id="rId25"/>
    <p:sldId id="280" r:id="rId26"/>
    <p:sldId id="281" r:id="rId27"/>
    <p:sldId id="282" r:id="rId28"/>
    <p:sldId id="285" r:id="rId29"/>
    <p:sldId id="288" r:id="rId30"/>
    <p:sldId id="287" r:id="rId31"/>
    <p:sldId id="284" r:id="rId32"/>
    <p:sldId id="292" r:id="rId33"/>
    <p:sldId id="286" r:id="rId34"/>
    <p:sldId id="291" r:id="rId35"/>
    <p:sldId id="290" r:id="rId36"/>
    <p:sldId id="289" r:id="rId37"/>
    <p:sldId id="283" r:id="rId38"/>
    <p:sldId id="294" r:id="rId39"/>
    <p:sldId id="293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340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8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1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57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28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2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687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9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CC3AAFF-67F6-4ACD-B67C-E59621B7FAF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79CDA6-27F7-42EF-B116-C8AF6D729C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1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АА-дерево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4039737"/>
            <a:ext cx="6831673" cy="1002780"/>
          </a:xfrm>
        </p:spPr>
        <p:txBody>
          <a:bodyPr/>
          <a:lstStyle/>
          <a:p>
            <a:r>
              <a:rPr lang="ru-RU" dirty="0" smtClean="0"/>
              <a:t>Реализация структуры данных на С++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9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</a:t>
            </a:r>
            <a:r>
              <a:rPr lang="en-US" dirty="0"/>
              <a:t>s</a:t>
            </a:r>
            <a:r>
              <a:rPr lang="en-US" dirty="0" smtClean="0"/>
              <a:t>plit()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104900" y="1714500"/>
            <a:ext cx="5067300" cy="4686299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Данный метод делает </a:t>
            </a:r>
            <a:r>
              <a:rPr lang="ru-RU" sz="2800" dirty="0"/>
              <a:t>левое вращение и увеличиваем уровень, чтобы заменить поддерево, содержащее две или более последовательных правильных горизонтальных связи, на вершину, содержащую два поддерева с меньшим уровнем. На рисунке ниже представлен пример работы алгоритма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8667" t="37406" r="47116" b="26968"/>
          <a:stretch/>
        </p:blipFill>
        <p:spPr bwMode="auto">
          <a:xfrm>
            <a:off x="6451600" y="2501899"/>
            <a:ext cx="5578475" cy="311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00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875"/>
          </a:xfrm>
        </p:spPr>
        <p:txBody>
          <a:bodyPr/>
          <a:lstStyle/>
          <a:p>
            <a:pPr algn="ctr"/>
            <a:r>
              <a:rPr lang="ru-RU" dirty="0" smtClean="0"/>
              <a:t>Реализация </a:t>
            </a:r>
            <a:r>
              <a:rPr lang="en-US" dirty="0"/>
              <a:t>s</a:t>
            </a:r>
            <a:r>
              <a:rPr lang="en-US" dirty="0" smtClean="0"/>
              <a:t>plit()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982" y="1511689"/>
            <a:ext cx="6706436" cy="49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3300"/>
          </a:xfrm>
        </p:spPr>
        <p:txBody>
          <a:bodyPr/>
          <a:lstStyle/>
          <a:p>
            <a:pPr algn="ctr"/>
            <a:r>
              <a:rPr lang="ru-RU" dirty="0" smtClean="0"/>
              <a:t>Алгоритм вставки.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54200"/>
            <a:ext cx="9601200" cy="3835400"/>
          </a:xfrm>
        </p:spPr>
        <p:txBody>
          <a:bodyPr>
            <a:normAutofit/>
          </a:bodyPr>
          <a:lstStyle/>
          <a:p>
            <a:r>
              <a:rPr lang="ru-RU" sz="2800" dirty="0"/>
              <a:t>Вставка нового элемента происходит как в обычном дереве поиска, только на пути вверх необходимо делать </a:t>
            </a:r>
            <a:r>
              <a:rPr lang="ru-RU" sz="2800" dirty="0" err="1"/>
              <a:t>ребалансировку</a:t>
            </a:r>
            <a:r>
              <a:rPr lang="ru-RU" sz="2800" dirty="0"/>
              <a:t>, используя </a:t>
            </a:r>
            <a:r>
              <a:rPr lang="ru-RU" sz="2800" dirty="0" err="1"/>
              <a:t>skew</a:t>
            </a:r>
            <a:r>
              <a:rPr lang="ru-RU" sz="2800" dirty="0"/>
              <a:t> и </a:t>
            </a:r>
            <a:r>
              <a:rPr lang="ru-RU" sz="2800" dirty="0" err="1"/>
              <a:t>split</a:t>
            </a:r>
            <a:r>
              <a:rPr lang="ru-RU" sz="2800" dirty="0"/>
              <a:t>. Ниже представлена </a:t>
            </a:r>
            <a:r>
              <a:rPr lang="ru-RU" sz="2800" dirty="0" smtClean="0"/>
              <a:t>рекурсивная </a:t>
            </a:r>
            <a:r>
              <a:rPr lang="ru-RU" sz="2800" dirty="0"/>
              <a:t>реализация алгоритма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Рассмотрим данный алгоритм на примере, а заем реализацию на С++.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71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l="2397"/>
          <a:stretch/>
        </p:blipFill>
        <p:spPr>
          <a:xfrm>
            <a:off x="2451100" y="1041400"/>
            <a:ext cx="832477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0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10" y="1231900"/>
            <a:ext cx="7943153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48" y="1160224"/>
            <a:ext cx="8122262" cy="42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95" y="1058624"/>
            <a:ext cx="8291025" cy="43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2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05" y="1058623"/>
            <a:ext cx="8364995" cy="43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21" y="1045924"/>
            <a:ext cx="8315036" cy="43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4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42" y="1018934"/>
            <a:ext cx="8394106" cy="44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968992"/>
            <a:ext cx="9887802" cy="1202708"/>
          </a:xfrm>
        </p:spPr>
        <p:txBody>
          <a:bodyPr/>
          <a:lstStyle/>
          <a:p>
            <a:pPr algn="ctr"/>
            <a:r>
              <a:rPr lang="ru-RU" dirty="0" smtClean="0"/>
              <a:t>Что такое АА-дерево?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85999"/>
            <a:ext cx="9887803" cy="385549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АA-дерево</a:t>
            </a:r>
            <a:r>
              <a:rPr lang="ru-RU" sz="2800" dirty="0"/>
              <a:t> (англ. AA-</a:t>
            </a:r>
            <a:r>
              <a:rPr lang="ru-RU" sz="2800" dirty="0" err="1"/>
              <a:t>Tree</a:t>
            </a:r>
            <a:r>
              <a:rPr lang="ru-RU" sz="2800" dirty="0"/>
              <a:t>) — структура данных, представляющая собой сбалансированное двоичное дерево поиска, которое является разновидностью красно-черного дерева с дополнительными ограничениями. АA-дерево названо по первым буквам имени и фамилии изобретателя, </a:t>
            </a:r>
            <a:r>
              <a:rPr lang="ru-RU" sz="2800" dirty="0" err="1"/>
              <a:t>Арне</a:t>
            </a:r>
            <a:r>
              <a:rPr lang="ru-RU" sz="2800" dirty="0"/>
              <a:t> </a:t>
            </a:r>
            <a:r>
              <a:rPr lang="ru-RU" sz="2800" dirty="0" err="1"/>
              <a:t>Андерссона</a:t>
            </a:r>
            <a:r>
              <a:rPr lang="ru-RU" sz="2800" dirty="0"/>
              <a:t>, который впервые предложил данную модификацию красно-черного дерева в 1993 году. Это одно из самых быстрых бинарных деревьев с простой реализацией. </a:t>
            </a:r>
          </a:p>
        </p:txBody>
      </p:sp>
    </p:spTree>
    <p:extLst>
      <p:ext uri="{BB962C8B-B14F-4D97-AF65-F5344CB8AC3E}">
        <p14:creationId xmlns:p14="http://schemas.microsoft.com/office/powerpoint/2010/main" val="86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020357"/>
            <a:ext cx="8432942" cy="44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84" y="1003060"/>
            <a:ext cx="8288790" cy="43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8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58" y="1042749"/>
            <a:ext cx="8295142" cy="43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9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11" y="969723"/>
            <a:ext cx="8453890" cy="44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11" y="1060213"/>
            <a:ext cx="8492244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58900" y="482600"/>
            <a:ext cx="9601200" cy="901700"/>
          </a:xfrm>
        </p:spPr>
        <p:txBody>
          <a:bodyPr/>
          <a:lstStyle/>
          <a:p>
            <a:pPr algn="ctr"/>
            <a:r>
              <a:rPr lang="ru-RU" dirty="0" smtClean="0"/>
              <a:t>Реализация </a:t>
            </a:r>
            <a:r>
              <a:rPr lang="en-US" dirty="0" smtClean="0"/>
              <a:t>insert</a:t>
            </a:r>
            <a:r>
              <a:rPr lang="ru-RU" dirty="0" smtClean="0"/>
              <a:t>().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6000" y="1790700"/>
            <a:ext cx="5609714" cy="4495800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0228" y="1790700"/>
            <a:ext cx="478473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1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удаления.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2700" y="1549400"/>
            <a:ext cx="10033000" cy="45339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Удаление </a:t>
            </a:r>
            <a:r>
              <a:rPr lang="ru-RU" sz="2800" dirty="0"/>
              <a:t>внутренней вершины можно заменить на удаление листа, если заменить внутреннюю вершину на ее ближайшего «предшественника» или «преемника», в зависимости от реализации. «Предшественник» находится в начале последнего левого ребра, после которого идут все правые ребра. По аналогии, «преемник» может быть найден после одного правого ребра и последовательности левых ребер, пока не будет найден указатель на NULL. В силу свойства всех узлов уровня более чем 1, имеющих двух детей, предшественник или преемник будет на уровне 1, что делает их удаление тривиальным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65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69" y="963366"/>
            <a:ext cx="8667384" cy="45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4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48" y="918908"/>
            <a:ext cx="8706824" cy="47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4" y="1006223"/>
            <a:ext cx="8755526" cy="47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9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859808"/>
            <a:ext cx="9601200" cy="1311891"/>
          </a:xfrm>
        </p:spPr>
        <p:txBody>
          <a:bodyPr/>
          <a:lstStyle/>
          <a:p>
            <a:pPr algn="ctr"/>
            <a:r>
              <a:rPr lang="ru-RU" dirty="0" smtClean="0"/>
              <a:t>Для чего нужно АА-дерево?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593074"/>
            <a:ext cx="9601200" cy="32743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Как </a:t>
            </a:r>
            <a:r>
              <a:rPr lang="ru-RU" sz="2800" dirty="0"/>
              <a:t>известно, основная проблема бинарного дерева — его балансировка, то есть противодействие вырождению в обычный связный список. Обычно при балансировке дерева возникает много вариантов взаимного расположения вершин, каждый из которых нужно учесть в алгоритме отдельно. Так </a:t>
            </a:r>
            <a:r>
              <a:rPr lang="ru-RU" sz="2800" dirty="0" err="1"/>
              <a:t>Арне</a:t>
            </a:r>
            <a:r>
              <a:rPr lang="ru-RU" sz="2800" dirty="0"/>
              <a:t> </a:t>
            </a:r>
            <a:r>
              <a:rPr lang="ru-RU" sz="2800" dirty="0" err="1"/>
              <a:t>Андерссон</a:t>
            </a:r>
            <a:r>
              <a:rPr lang="ru-RU" sz="2800" dirty="0"/>
              <a:t> придумал АА-дерево, которое упрощает балансировку дерева. </a:t>
            </a:r>
          </a:p>
        </p:txBody>
      </p:sp>
    </p:spTree>
    <p:extLst>
      <p:ext uri="{BB962C8B-B14F-4D97-AF65-F5344CB8AC3E}">
        <p14:creationId xmlns:p14="http://schemas.microsoft.com/office/powerpoint/2010/main" val="3208857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8" y="914144"/>
            <a:ext cx="8892052" cy="48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7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21" y="866523"/>
            <a:ext cx="9062145" cy="48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9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00" y="991934"/>
            <a:ext cx="8661898" cy="47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5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84" y="955423"/>
            <a:ext cx="8884116" cy="47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7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31" y="979239"/>
            <a:ext cx="8673718" cy="47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97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79" y="912560"/>
            <a:ext cx="8499678" cy="46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0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24" y="885570"/>
            <a:ext cx="8508807" cy="47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4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6360"/>
            <a:ext cx="8674100" cy="48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68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34" y="1042734"/>
            <a:ext cx="8398508" cy="46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81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95" y="964944"/>
            <a:ext cx="8461035" cy="47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3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Основной принцип устройства АА-дерева.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86000"/>
            <a:ext cx="9996985" cy="3910084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упрощения балансировки дерева было введено понятие уровень (</a:t>
            </a:r>
            <a:r>
              <a:rPr lang="ru-RU" sz="2800" i="1" dirty="0" err="1"/>
              <a:t>level</a:t>
            </a:r>
            <a:r>
              <a:rPr lang="ru-RU" sz="2800" dirty="0"/>
              <a:t>) вершины. Если представить дерево растущим сверху вниз от корня (то есть «стоящим на листьях»), то уровень любой листовой вершины будет равен 1. В своей работе </a:t>
            </a:r>
            <a:r>
              <a:rPr lang="ru-RU" sz="2800" dirty="0" err="1"/>
              <a:t>Арне</a:t>
            </a:r>
            <a:r>
              <a:rPr lang="ru-RU" sz="2800" dirty="0"/>
              <a:t> </a:t>
            </a:r>
            <a:r>
              <a:rPr lang="ru-RU" sz="2800" dirty="0" err="1"/>
              <a:t>Андерссон</a:t>
            </a:r>
            <a:r>
              <a:rPr lang="ru-RU" sz="2800" dirty="0"/>
              <a:t> приводит простое правило, которому должно удовлетворять AA-дерево: 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i="1" dirty="0"/>
              <a:t>«К одной вершине можно присоединить другую вершину того же уровня, но только одну и только справа».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29752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74" y="947486"/>
            <a:ext cx="8596777" cy="47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9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58" y="985592"/>
            <a:ext cx="8800904" cy="47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pPr algn="ctr"/>
            <a:r>
              <a:rPr lang="ru-RU" dirty="0"/>
              <a:t>Реализация </a:t>
            </a:r>
            <a:r>
              <a:rPr lang="en-US" dirty="0" smtClean="0"/>
              <a:t>remove</a:t>
            </a:r>
            <a:r>
              <a:rPr lang="ru-RU" dirty="0" smtClean="0"/>
              <a:t>().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7470" y="1671760"/>
            <a:ext cx="5291730" cy="4758608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1886" y="2494789"/>
            <a:ext cx="5557274" cy="31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11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0988"/>
          </a:xfrm>
        </p:spPr>
        <p:txBody>
          <a:bodyPr/>
          <a:lstStyle/>
          <a:p>
            <a:pPr algn="ctr"/>
            <a:r>
              <a:rPr lang="ru-RU" dirty="0" smtClean="0"/>
              <a:t>Оценк</a:t>
            </a:r>
            <a:r>
              <a:rPr lang="ru-RU" dirty="0"/>
              <a:t>а </a:t>
            </a:r>
            <a:r>
              <a:rPr lang="ru-RU" dirty="0" smtClean="0"/>
              <a:t>сложности</a:t>
            </a:r>
            <a:r>
              <a:rPr lang="ru-RU" dirty="0"/>
              <a:t> </a:t>
            </a:r>
            <a:r>
              <a:rPr lang="ru-RU" dirty="0" smtClean="0"/>
              <a:t>алгоритма.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94930"/>
            <a:ext cx="10114281" cy="39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51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3818"/>
          </a:xfrm>
        </p:spPr>
        <p:txBody>
          <a:bodyPr/>
          <a:lstStyle/>
          <a:p>
            <a:pPr algn="ctr"/>
            <a:r>
              <a:rPr lang="ru-RU" dirty="0"/>
              <a:t>Оценка сложности алгоритма.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253" y="1719618"/>
            <a:ext cx="9341893" cy="48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4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График алгоритма поиска </a:t>
            </a:r>
            <a:r>
              <a:rPr lang="ru-RU" dirty="0"/>
              <a:t>вершины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 descr="https://sun9-60.userapi.com/impg/MCXJJK3q6zqAd1db8mFPFqjoL-p0XpmYDnKa2g/IRSv1CJsHjU.jpg?size=493x289&amp;quality=96&amp;sign=377ee563e61ad060956f3a655b97b266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5061" y="2171700"/>
            <a:ext cx="7994277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14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График </a:t>
            </a:r>
            <a:r>
              <a:rPr lang="ru-RU" dirty="0" smtClean="0"/>
              <a:t>алгоритма</a:t>
            </a:r>
            <a:r>
              <a:rPr lang="en-US" dirty="0" smtClean="0"/>
              <a:t> </a:t>
            </a:r>
            <a:r>
              <a:rPr lang="ru-RU" dirty="0" smtClean="0"/>
              <a:t>вставки</a:t>
            </a:r>
            <a:r>
              <a:rPr lang="ru-RU" dirty="0"/>
              <a:t> вершины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050" name="Picture 2" descr="https://sun9-57.userapi.com/impg/zyBdvub6FkuVm9QgsgGksTa8aZWajYUbE0sbWA/-IUcakOvM6E.jpg?size=493x289&amp;quality=96&amp;sign=bf5559b95d964b9312dccc344c1ae72d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44" y="2210604"/>
            <a:ext cx="7927911" cy="464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002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График алгоритма</a:t>
            </a:r>
            <a:r>
              <a:rPr lang="en-US" dirty="0"/>
              <a:t> </a:t>
            </a:r>
            <a:r>
              <a:rPr lang="ru-RU" dirty="0" smtClean="0"/>
              <a:t>удаления вершины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098" name="Picture 2" descr="https://sun9-54.userapi.com/impg/6dN0mNVb2T51KM2RXQLDCg1I8SM6p0jkcJWSDQ/7s67-EIiP58.jpg?size=492x289&amp;quality=96&amp;sign=59b406c02a25f645d6306e79e5d3ea9e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4" y="2222845"/>
            <a:ext cx="7890991" cy="46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03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График алгоритма</a:t>
            </a:r>
            <a:r>
              <a:rPr lang="en-US" dirty="0"/>
              <a:t> </a:t>
            </a:r>
            <a:r>
              <a:rPr lang="ru-RU" dirty="0" smtClean="0"/>
              <a:t>поиска минимальной вершины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074" name="Picture 2" descr="https://sun9-62.userapi.com/impg/qq55CGJS4X_-qnjazAmRtU481t1Vjd43E4xM_w/tIUMZxq5058.jpg?size=492x289&amp;quality=96&amp;sign=7586b705051fe436e4ebb1848886652f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79" y="1791746"/>
            <a:ext cx="7904641" cy="46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66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29352"/>
          </a:xfrm>
        </p:spPr>
        <p:txBody>
          <a:bodyPr/>
          <a:lstStyle/>
          <a:p>
            <a:pPr algn="ctr"/>
            <a:r>
              <a:rPr lang="ru-RU" dirty="0" smtClean="0"/>
              <a:t>График </a:t>
            </a:r>
            <a:r>
              <a:rPr lang="en-US" dirty="0"/>
              <a:t>log2 (</a:t>
            </a:r>
            <a:r>
              <a:rPr lang="en-US" dirty="0" smtClean="0"/>
              <a:t>N).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525402" y="2285999"/>
            <a:ext cx="4815887" cy="390227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Сравн</a:t>
            </a:r>
            <a:r>
              <a:rPr lang="ru-RU" sz="2800" dirty="0"/>
              <a:t>и</a:t>
            </a:r>
            <a:r>
              <a:rPr lang="ru-RU" sz="2800" dirty="0" smtClean="0"/>
              <a:t>вая с предыдущим</a:t>
            </a:r>
            <a:r>
              <a:rPr lang="ru-RU" sz="2800" dirty="0"/>
              <a:t>и</a:t>
            </a:r>
            <a:r>
              <a:rPr lang="ru-RU" sz="2800" dirty="0" smtClean="0"/>
              <a:t> графиками (алгоритм вставки, поиска, удаления) можем замет</a:t>
            </a:r>
            <a:r>
              <a:rPr lang="ru-RU" sz="2800" dirty="0"/>
              <a:t>и</a:t>
            </a:r>
            <a:r>
              <a:rPr lang="ru-RU" sz="2800" dirty="0" smtClean="0"/>
              <a:t>ть, что существенных </a:t>
            </a:r>
            <a:r>
              <a:rPr lang="ru-RU" sz="2800" dirty="0"/>
              <a:t>отличий </a:t>
            </a:r>
            <a:r>
              <a:rPr lang="ru-RU" sz="2800" dirty="0" smtClean="0"/>
              <a:t>о</a:t>
            </a:r>
            <a:r>
              <a:rPr lang="ru-RU" sz="2800" dirty="0"/>
              <a:t>т</a:t>
            </a:r>
            <a:r>
              <a:rPr lang="ru-RU" sz="2800" dirty="0" smtClean="0"/>
              <a:t> графика  </a:t>
            </a:r>
            <a:r>
              <a:rPr lang="en-US" sz="2800" dirty="0"/>
              <a:t>log2 (N</a:t>
            </a:r>
            <a:r>
              <a:rPr lang="en-US" sz="2800" dirty="0" smtClean="0"/>
              <a:t>)</a:t>
            </a:r>
            <a:r>
              <a:rPr lang="ru-RU" sz="2800" dirty="0" smtClean="0"/>
              <a:t> нет.</a:t>
            </a:r>
            <a:endParaRPr lang="ru-RU" sz="2800" dirty="0"/>
          </a:p>
        </p:txBody>
      </p:sp>
      <p:pic>
        <p:nvPicPr>
          <p:cNvPr id="5122" name="Picture 2" descr="https://fs00.urokimatematiki.ru/jpg/video_algebra_11.12.1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2088" r="23143" b="13210"/>
          <a:stretch/>
        </p:blipFill>
        <p:spPr bwMode="auto">
          <a:xfrm>
            <a:off x="1371600" y="2647665"/>
            <a:ext cx="5036024" cy="35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2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009934"/>
            <a:ext cx="9601200" cy="1161766"/>
          </a:xfrm>
        </p:spPr>
        <p:txBody>
          <a:bodyPr/>
          <a:lstStyle/>
          <a:p>
            <a:pPr algn="ctr"/>
            <a:r>
              <a:rPr lang="ru-RU" dirty="0"/>
              <a:t>Свойства </a:t>
            </a:r>
            <a:r>
              <a:rPr lang="ru-RU" dirty="0" smtClean="0"/>
              <a:t>АА-дерева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074460"/>
            <a:ext cx="9601200" cy="3792940"/>
          </a:xfrm>
        </p:spPr>
        <p:txBody>
          <a:bodyPr>
            <a:normAutofit fontScale="92500" lnSpcReduction="10000"/>
          </a:bodyPr>
          <a:lstStyle/>
          <a:p>
            <a:r>
              <a:rPr lang="ru-RU" sz="3000" dirty="0" smtClean="0"/>
              <a:t>Уровень </a:t>
            </a:r>
            <a:r>
              <a:rPr lang="ru-RU" sz="3000" dirty="0"/>
              <a:t>каждого листа равен 1.</a:t>
            </a:r>
          </a:p>
          <a:p>
            <a:r>
              <a:rPr lang="ru-RU" sz="3000" dirty="0" smtClean="0"/>
              <a:t>Уровень </a:t>
            </a:r>
            <a:r>
              <a:rPr lang="ru-RU" sz="3000" dirty="0"/>
              <a:t>каждого левого ребенка ровно на один меньше, чем у его родителя.</a:t>
            </a:r>
          </a:p>
          <a:p>
            <a:r>
              <a:rPr lang="ru-RU" sz="3000" dirty="0" smtClean="0"/>
              <a:t>Уровень </a:t>
            </a:r>
            <a:r>
              <a:rPr lang="ru-RU" sz="3000" dirty="0"/>
              <a:t>каждого правого ребенка равен или на один меньше, чем у его родителя.</a:t>
            </a:r>
          </a:p>
          <a:p>
            <a:r>
              <a:rPr lang="ru-RU" sz="3000" dirty="0" smtClean="0"/>
              <a:t>Уровень </a:t>
            </a:r>
            <a:r>
              <a:rPr lang="ru-RU" sz="3000" dirty="0"/>
              <a:t>каждого правого внука строго меньше, чем у его прародителя.</a:t>
            </a:r>
          </a:p>
          <a:p>
            <a:r>
              <a:rPr lang="ru-RU" sz="3000" dirty="0" smtClean="0"/>
              <a:t>Каждая </a:t>
            </a:r>
            <a:r>
              <a:rPr lang="ru-RU" sz="3000" dirty="0"/>
              <a:t>вершина с уровнем больше 1 имеет двоих детей</a:t>
            </a:r>
            <a:r>
              <a:rPr lang="ru-RU" sz="3000" dirty="0" smtClean="0"/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90039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2915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График </a:t>
            </a:r>
            <a:r>
              <a:rPr lang="ru-RU" sz="4800" dirty="0" smtClean="0"/>
              <a:t>сложности</a:t>
            </a:r>
            <a:r>
              <a:rPr lang="ru-RU" sz="4800" dirty="0"/>
              <a:t> </a:t>
            </a:r>
            <a:r>
              <a:rPr lang="ru-RU" sz="4800" dirty="0" smtClean="0"/>
              <a:t>задач</a:t>
            </a:r>
            <a:r>
              <a:rPr lang="ru-RU" sz="4800" dirty="0"/>
              <a:t>и</a:t>
            </a:r>
            <a:r>
              <a:rPr lang="en-US" sz="4800" dirty="0" smtClean="0"/>
              <a:t>.</a:t>
            </a:r>
            <a:endParaRPr lang="ru-RU" sz="4800" dirty="0"/>
          </a:p>
        </p:txBody>
      </p:sp>
      <p:pic>
        <p:nvPicPr>
          <p:cNvPr id="6146" name="Picture 2" descr="https://sun9-62.userapi.com/impg/0o8Irpf3DoUDYlzhGWue-D5ug5DQnR-oNopKNA/FChWCFBRtVs.jpg?size=525x575&amp;quality=96&amp;sign=01dfe297506fd5ea024da6c7ff872644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11" y="2019880"/>
            <a:ext cx="5508577" cy="48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2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792269" cy="1485900"/>
          </a:xfrm>
        </p:spPr>
        <p:txBody>
          <a:bodyPr/>
          <a:lstStyle/>
          <a:p>
            <a:pPr algn="ctr"/>
            <a:r>
              <a:rPr lang="ru-RU" dirty="0" smtClean="0"/>
              <a:t>График </a:t>
            </a:r>
            <a:r>
              <a:rPr lang="en-US" dirty="0"/>
              <a:t>N</a:t>
            </a:r>
            <a:r>
              <a:rPr lang="ru-RU" dirty="0"/>
              <a:t>*</a:t>
            </a:r>
            <a:r>
              <a:rPr lang="en-US" dirty="0"/>
              <a:t>log2 (N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4554" y="2285999"/>
            <a:ext cx="4073858" cy="410818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638466" cy="3581401"/>
          </a:xfrm>
        </p:spPr>
        <p:txBody>
          <a:bodyPr/>
          <a:lstStyle/>
          <a:p>
            <a:r>
              <a:rPr lang="ru-RU" sz="2800" dirty="0"/>
              <a:t>Сравнивая с </a:t>
            </a:r>
            <a:r>
              <a:rPr lang="ru-RU" sz="2800" dirty="0" smtClean="0"/>
              <a:t>предыдущим графиком (график </a:t>
            </a:r>
            <a:r>
              <a:rPr lang="ru-RU" sz="2800" dirty="0"/>
              <a:t>сложности </a:t>
            </a:r>
            <a:r>
              <a:rPr lang="ru-RU" sz="2800" dirty="0" smtClean="0"/>
              <a:t>задачи) </a:t>
            </a:r>
            <a:r>
              <a:rPr lang="ru-RU" sz="2800" dirty="0"/>
              <a:t>можем заметить, что существенных отличий от графика </a:t>
            </a:r>
            <a:r>
              <a:rPr lang="en-US" sz="2800" dirty="0" smtClean="0"/>
              <a:t>N</a:t>
            </a:r>
            <a:r>
              <a:rPr lang="ru-RU" sz="2800" dirty="0" smtClean="0"/>
              <a:t>*</a:t>
            </a:r>
            <a:r>
              <a:rPr lang="en-US" sz="2800" dirty="0" smtClean="0"/>
              <a:t>log2 </a:t>
            </a:r>
            <a:r>
              <a:rPr lang="en-US" sz="2800" dirty="0"/>
              <a:t>(N)</a:t>
            </a:r>
            <a:r>
              <a:rPr lang="ru-RU" sz="2800" dirty="0"/>
              <a:t> 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6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71600" y="2074460"/>
            <a:ext cx="9601200" cy="2661312"/>
          </a:xfrm>
        </p:spPr>
        <p:txBody>
          <a:bodyPr/>
          <a:lstStyle/>
          <a:p>
            <a:pPr algn="ctr"/>
            <a:r>
              <a:rPr lang="ru-RU" dirty="0" smtClean="0"/>
              <a:t>Рассмотрим основные операции для работы с АА-деревом и алгоритмы их реализации.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9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41445"/>
            <a:ext cx="9601200" cy="920655"/>
          </a:xfrm>
        </p:spPr>
        <p:txBody>
          <a:bodyPr/>
          <a:lstStyle/>
          <a:p>
            <a:pPr algn="ctr"/>
            <a:r>
              <a:rPr lang="ru-RU" dirty="0" smtClean="0"/>
              <a:t>Алгоритм балансировки.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92573"/>
            <a:ext cx="9805916" cy="4107975"/>
          </a:xfrm>
        </p:spPr>
        <p:txBody>
          <a:bodyPr>
            <a:noAutofit/>
          </a:bodyPr>
          <a:lstStyle/>
          <a:p>
            <a:r>
              <a:rPr lang="ru-RU" sz="2800" dirty="0" smtClean="0"/>
              <a:t>В </a:t>
            </a:r>
            <a:r>
              <a:rPr lang="ru-RU" sz="2800" dirty="0"/>
              <a:t>AA-дереве разрешены правые ребра, не идущие подряд, и запрещены все левые горизонтальные ребра. Эти более жесткие </a:t>
            </a:r>
            <a:r>
              <a:rPr lang="ru-RU" sz="2800" dirty="0" smtClean="0"/>
              <a:t>ограничения </a:t>
            </a:r>
            <a:r>
              <a:rPr lang="ru-RU" sz="2800" dirty="0"/>
              <a:t>приводят к более простой реализации балансировки </a:t>
            </a:r>
            <a:r>
              <a:rPr lang="ru-RU" sz="2800" dirty="0" smtClean="0"/>
              <a:t>AA-дерева. Для </a:t>
            </a:r>
            <a:r>
              <a:rPr lang="ru-RU" sz="2800" dirty="0"/>
              <a:t>балансировки АА-дерева нужны следующие две операции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en-US" sz="2800" b="1" i="1" dirty="0" err="1" smtClean="0"/>
              <a:t>s</a:t>
            </a:r>
            <a:r>
              <a:rPr lang="ru-RU" sz="2800" b="1" i="1" dirty="0" err="1" smtClean="0"/>
              <a:t>kew</a:t>
            </a:r>
            <a:r>
              <a:rPr lang="ru-RU" sz="2800" b="1" i="1" dirty="0" smtClean="0"/>
              <a:t>(t</a:t>
            </a:r>
            <a:r>
              <a:rPr lang="ru-RU" sz="2800" b="1" i="1" dirty="0"/>
              <a:t>) </a:t>
            </a:r>
            <a:r>
              <a:rPr lang="ru-RU" sz="2800" dirty="0"/>
              <a:t>— устранение левого горизонтального ребра</a:t>
            </a:r>
            <a:r>
              <a:rPr lang="ru-RU" sz="2800" dirty="0" smtClean="0"/>
              <a:t>.</a:t>
            </a:r>
          </a:p>
          <a:p>
            <a:r>
              <a:rPr lang="en-US" sz="2800" b="1" i="1" dirty="0" err="1" smtClean="0"/>
              <a:t>s</a:t>
            </a:r>
            <a:r>
              <a:rPr lang="ru-RU" sz="2800" b="1" i="1" dirty="0" err="1" smtClean="0"/>
              <a:t>plit</a:t>
            </a:r>
            <a:r>
              <a:rPr lang="ru-RU" sz="2800" b="1" i="1" dirty="0" smtClean="0"/>
              <a:t>(t</a:t>
            </a:r>
            <a:r>
              <a:rPr lang="ru-RU" sz="2800" b="1" i="1" dirty="0"/>
              <a:t>) </a:t>
            </a:r>
            <a:r>
              <a:rPr lang="ru-RU" sz="2800" dirty="0"/>
              <a:t>— устранение двух последовательных правых горизонтальных ребер.</a:t>
            </a:r>
          </a:p>
        </p:txBody>
      </p:sp>
    </p:spTree>
    <p:extLst>
      <p:ext uri="{BB962C8B-B14F-4D97-AF65-F5344CB8AC3E}">
        <p14:creationId xmlns:p14="http://schemas.microsoft.com/office/powerpoint/2010/main" val="40344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</a:t>
            </a:r>
            <a:r>
              <a:rPr lang="en-US" dirty="0"/>
              <a:t>s</a:t>
            </a:r>
            <a:r>
              <a:rPr lang="en-US" dirty="0" smtClean="0"/>
              <a:t>kew()</a:t>
            </a:r>
            <a:r>
              <a:rPr lang="ru-RU" dirty="0"/>
              <a:t>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132763" y="1854200"/>
            <a:ext cx="4872251" cy="461483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Данный метод делает </a:t>
            </a:r>
            <a:r>
              <a:rPr lang="ru-RU" sz="2800" dirty="0"/>
              <a:t>правое вращение, чтобы заменить поддерево, содержащее левую горизонтальную связь, на поддерево, содержащее разрешенную правую горизонтальную связь. На </a:t>
            </a:r>
            <a:r>
              <a:rPr lang="ru-RU" sz="2800" dirty="0" smtClean="0"/>
              <a:t>рисунке представлен </a:t>
            </a:r>
            <a:r>
              <a:rPr lang="ru-RU" sz="2800" dirty="0"/>
              <a:t>пример работы алгоритма.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8542" t="38734" r="46225" b="37353"/>
          <a:stretch/>
        </p:blipFill>
        <p:spPr bwMode="auto">
          <a:xfrm>
            <a:off x="6005014" y="2600467"/>
            <a:ext cx="6018664" cy="2535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48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708"/>
          </a:xfrm>
        </p:spPr>
        <p:txBody>
          <a:bodyPr/>
          <a:lstStyle/>
          <a:p>
            <a:pPr algn="ctr"/>
            <a:r>
              <a:rPr lang="ru-RU" dirty="0"/>
              <a:t>Реализация </a:t>
            </a:r>
            <a:r>
              <a:rPr lang="en-US" dirty="0"/>
              <a:t>s</a:t>
            </a:r>
            <a:r>
              <a:rPr lang="en-US" dirty="0" smtClean="0"/>
              <a:t>kew()</a:t>
            </a:r>
            <a:r>
              <a:rPr lang="ru-RU" dirty="0"/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811" y="1561508"/>
            <a:ext cx="7676595" cy="48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52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469</Words>
  <Application>Microsoft Office PowerPoint</Application>
  <PresentationFormat>Широкоэкранный</PresentationFormat>
  <Paragraphs>47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3" baseType="lpstr">
      <vt:lpstr>Franklin Gothic Book</vt:lpstr>
      <vt:lpstr>Crop</vt:lpstr>
      <vt:lpstr>АА-дерево</vt:lpstr>
      <vt:lpstr>Что такое АА-дерево?</vt:lpstr>
      <vt:lpstr>Для чего нужно АА-дерево?</vt:lpstr>
      <vt:lpstr>Основной принцип устройства АА-дерева.</vt:lpstr>
      <vt:lpstr>Свойства АА-дерева.</vt:lpstr>
      <vt:lpstr>Рассмотрим основные операции для работы с АА-деревом и алгоритмы их реализации.</vt:lpstr>
      <vt:lpstr>Алгоритм балансировки.</vt:lpstr>
      <vt:lpstr>Реализация skew().</vt:lpstr>
      <vt:lpstr>Реализация skew().</vt:lpstr>
      <vt:lpstr>Реализация split().</vt:lpstr>
      <vt:lpstr>Реализация split().</vt:lpstr>
      <vt:lpstr>Алгоритм вставки.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insert().</vt:lpstr>
      <vt:lpstr>Алгоритм удаления.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remove().</vt:lpstr>
      <vt:lpstr>Оценка сложности алгоритма.</vt:lpstr>
      <vt:lpstr>Оценка сложности алгоритма.</vt:lpstr>
      <vt:lpstr>График алгоритма поиска вершины.</vt:lpstr>
      <vt:lpstr>График алгоритма вставки вершины.</vt:lpstr>
      <vt:lpstr>График алгоритма удаления вершины.</vt:lpstr>
      <vt:lpstr>График алгоритма поиска минимальной вершины.</vt:lpstr>
      <vt:lpstr>График log2 (N).</vt:lpstr>
      <vt:lpstr>График сложности задачи.</vt:lpstr>
      <vt:lpstr>График N*log2 (N).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АА-дерево.</dc:title>
  <dc:creator>LIYA</dc:creator>
  <cp:lastModifiedBy>LIYA</cp:lastModifiedBy>
  <cp:revision>22</cp:revision>
  <dcterms:created xsi:type="dcterms:W3CDTF">2021-04-13T07:57:01Z</dcterms:created>
  <dcterms:modified xsi:type="dcterms:W3CDTF">2021-04-15T15:16:04Z</dcterms:modified>
</cp:coreProperties>
</file>