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-57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pPr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11/23/2015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11/23/2015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11/23/2015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11/23/2015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11/23/2015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11/23/2015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11/23/2015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pPr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47800"/>
            <a:ext cx="12191999" cy="1160929"/>
          </a:xfrm>
        </p:spPr>
        <p:txBody>
          <a:bodyPr/>
          <a:lstStyle/>
          <a:p>
            <a:pPr algn="ctr"/>
            <a:r>
              <a:rPr lang="en-US" dirty="0" smtClean="0">
                <a:latin typeface="Arial Rounded MT Bold" pitchFamily="34" charset="0"/>
              </a:rPr>
              <a:t>PANIC ALARM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84915" y="3124200"/>
            <a:ext cx="3692486" cy="23852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 Narrow" pitchFamily="34" charset="0"/>
              </a:rPr>
              <a:t>Submitted by:	</a:t>
            </a:r>
            <a:r>
              <a:rPr lang="en-US" sz="2400" b="1" dirty="0" smtClean="0">
                <a:solidFill>
                  <a:schemeClr val="bg1"/>
                </a:solidFill>
                <a:latin typeface="Arial Narrow" pitchFamily="34" charset="0"/>
              </a:rPr>
              <a:t>GROUP </a:t>
            </a:r>
            <a:r>
              <a:rPr lang="en-US" sz="2400" b="1" dirty="0" smtClean="0">
                <a:solidFill>
                  <a:schemeClr val="bg1"/>
                </a:solidFill>
                <a:latin typeface="Arial Narrow" pitchFamily="34" charset="0"/>
              </a:rPr>
              <a:t>1</a:t>
            </a:r>
          </a:p>
          <a:p>
            <a:pPr>
              <a:spcBef>
                <a:spcPts val="600"/>
              </a:spcBef>
            </a:pPr>
            <a:r>
              <a:rPr lang="en-US" sz="2400" dirty="0" err="1" smtClean="0">
                <a:solidFill>
                  <a:schemeClr val="bg1"/>
                </a:solidFill>
                <a:latin typeface="Arial Narrow" pitchFamily="34" charset="0"/>
              </a:rPr>
              <a:t>Yamir</a:t>
            </a:r>
            <a:r>
              <a:rPr lang="en-US" sz="2400" dirty="0" smtClean="0">
                <a:solidFill>
                  <a:schemeClr val="bg1"/>
                </a:solidFill>
                <a:latin typeface="Arial Narrow" pitchFamily="34" charset="0"/>
              </a:rPr>
              <a:t> Rashid 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Arial Narrow" pitchFamily="34" charset="0"/>
              </a:rPr>
              <a:t>Prince </a:t>
            </a:r>
            <a:r>
              <a:rPr lang="en-US" sz="2400" dirty="0" smtClean="0">
                <a:solidFill>
                  <a:schemeClr val="bg1"/>
                </a:solidFill>
                <a:latin typeface="Arial Narrow" pitchFamily="34" charset="0"/>
              </a:rPr>
              <a:t>Md. </a:t>
            </a:r>
            <a:r>
              <a:rPr lang="en-US" sz="2400" dirty="0" err="1" smtClean="0">
                <a:solidFill>
                  <a:schemeClr val="bg1"/>
                </a:solidFill>
                <a:latin typeface="Arial Narrow" pitchFamily="34" charset="0"/>
              </a:rPr>
              <a:t>Waziuddin</a:t>
            </a:r>
            <a:r>
              <a:rPr lang="en-US" sz="2400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 Narrow" pitchFamily="34" charset="0"/>
              </a:rPr>
              <a:t>Shoumik</a:t>
            </a:r>
            <a:r>
              <a:rPr lang="en-US" sz="2400" dirty="0" smtClean="0">
                <a:solidFill>
                  <a:schemeClr val="bg1"/>
                </a:solidFill>
                <a:latin typeface="Arial Narrow" pitchFamily="34" charset="0"/>
              </a:rPr>
              <a:t/>
            </a:r>
            <a:br>
              <a:rPr lang="en-US" sz="2400" dirty="0" smtClean="0">
                <a:solidFill>
                  <a:schemeClr val="bg1"/>
                </a:solidFill>
                <a:latin typeface="Arial Narrow" pitchFamily="34" charset="0"/>
              </a:rPr>
            </a:br>
            <a:r>
              <a:rPr lang="en-US" sz="2400" dirty="0" err="1" smtClean="0">
                <a:solidFill>
                  <a:schemeClr val="bg1"/>
                </a:solidFill>
                <a:latin typeface="Arial Narrow" pitchFamily="34" charset="0"/>
              </a:rPr>
              <a:t>Meher</a:t>
            </a:r>
            <a:r>
              <a:rPr lang="en-US" sz="2400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 Narrow" pitchFamily="34" charset="0"/>
              </a:rPr>
              <a:t>Afroz</a:t>
            </a:r>
            <a:r>
              <a:rPr lang="en-US" sz="2400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</a:p>
          <a:p>
            <a:r>
              <a:rPr lang="en-US" sz="2400" dirty="0" err="1" smtClean="0">
                <a:solidFill>
                  <a:schemeClr val="bg1"/>
                </a:solidFill>
                <a:latin typeface="Arial Narrow" pitchFamily="34" charset="0"/>
              </a:rPr>
              <a:t>Syeda</a:t>
            </a:r>
            <a:r>
              <a:rPr lang="en-US" sz="2400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 Narrow" pitchFamily="34" charset="0"/>
              </a:rPr>
              <a:t>Ibnat</a:t>
            </a:r>
            <a:r>
              <a:rPr lang="en-US" sz="2400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 Narrow" pitchFamily="34" charset="0"/>
              </a:rPr>
              <a:t>Rumman</a:t>
            </a:r>
            <a:r>
              <a:rPr lang="en-US" sz="2400" dirty="0" smtClean="0">
                <a:solidFill>
                  <a:schemeClr val="bg1"/>
                </a:solidFill>
                <a:latin typeface="Arial Narrow" pitchFamily="34" charset="0"/>
              </a:rPr>
              <a:t/>
            </a:r>
            <a:br>
              <a:rPr lang="en-US" sz="2400" dirty="0" smtClean="0">
                <a:solidFill>
                  <a:schemeClr val="bg1"/>
                </a:solidFill>
                <a:latin typeface="Arial Narrow" pitchFamily="34" charset="0"/>
              </a:rPr>
            </a:br>
            <a:r>
              <a:rPr lang="en-US" sz="2400" dirty="0" err="1" smtClean="0">
                <a:solidFill>
                  <a:schemeClr val="bg1"/>
                </a:solidFill>
                <a:latin typeface="Arial Narrow" pitchFamily="34" charset="0"/>
              </a:rPr>
              <a:t>Kenedy</a:t>
            </a:r>
            <a:r>
              <a:rPr lang="en-US" sz="2400" dirty="0" smtClean="0">
                <a:solidFill>
                  <a:schemeClr val="bg1"/>
                </a:solidFill>
                <a:latin typeface="Arial Narrow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 Narrow" pitchFamily="34" charset="0"/>
              </a:rPr>
              <a:t>Sarkar</a:t>
            </a:r>
            <a:endParaRPr lang="en-US" sz="24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191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380999"/>
            <a:ext cx="104285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Arial Rounded MT Bold" pitchFamily="34" charset="0"/>
              </a:rPr>
              <a:t>Concept of Using Panic Alarm</a:t>
            </a:r>
            <a:endParaRPr lang="en-US" sz="4400" dirty="0">
              <a:latin typeface="Arial Rounded MT Bold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0" y="2569030"/>
            <a:ext cx="7494680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7663" indent="-347663">
              <a:spcBef>
                <a:spcPts val="1800"/>
              </a:spcBef>
              <a:buFont typeface="Century Gothic" pitchFamily="34" charset="0"/>
              <a:buChar char="●"/>
            </a:pPr>
            <a:r>
              <a:rPr lang="en-US" sz="2400" dirty="0" smtClean="0">
                <a:solidFill>
                  <a:schemeClr val="bg1"/>
                </a:solidFill>
                <a:latin typeface="Arial Narrow" pitchFamily="34" charset="0"/>
              </a:rPr>
              <a:t>There can be any sudden situation of panic. </a:t>
            </a:r>
          </a:p>
          <a:p>
            <a:pPr marL="347663" indent="-347663">
              <a:spcBef>
                <a:spcPts val="1800"/>
              </a:spcBef>
              <a:buFont typeface="Century Gothic" pitchFamily="34" charset="0"/>
              <a:buChar char="●"/>
            </a:pPr>
            <a:r>
              <a:rPr lang="en-US" sz="2400" dirty="0" smtClean="0">
                <a:solidFill>
                  <a:schemeClr val="bg1"/>
                </a:solidFill>
                <a:latin typeface="Arial Narrow" pitchFamily="34" charset="0"/>
              </a:rPr>
              <a:t>It could be because of an intruder entering our house.</a:t>
            </a:r>
          </a:p>
          <a:p>
            <a:pPr marL="347663" indent="-347663">
              <a:spcBef>
                <a:spcPts val="1800"/>
              </a:spcBef>
              <a:buFont typeface="Century Gothic" pitchFamily="34" charset="0"/>
              <a:buChar char="●"/>
            </a:pPr>
            <a:r>
              <a:rPr lang="en-US" sz="2400" dirty="0" smtClean="0">
                <a:solidFill>
                  <a:schemeClr val="bg1"/>
                </a:solidFill>
                <a:latin typeface="Arial Narrow" pitchFamily="34" charset="0"/>
              </a:rPr>
              <a:t>It could be because of an elderly person requiring assistance </a:t>
            </a:r>
            <a:r>
              <a:rPr lang="en-US" sz="2400" dirty="0" smtClean="0">
                <a:solidFill>
                  <a:schemeClr val="bg1"/>
                </a:solidFill>
                <a:latin typeface="Arial Narrow" pitchFamily="34" charset="0"/>
              </a:rPr>
              <a:t>.</a:t>
            </a:r>
            <a:endParaRPr lang="en-US" sz="2400" dirty="0" smtClean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58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80997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Arial Rounded MT Bold" pitchFamily="34" charset="0"/>
              </a:rPr>
              <a:t>Materials Required</a:t>
            </a:r>
            <a:endParaRPr lang="en-US" sz="4400" dirty="0">
              <a:latin typeface="Arial Rounded MT Bold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600" y="2656133"/>
            <a:ext cx="423898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7663" indent="-347663">
              <a:spcBef>
                <a:spcPts val="1200"/>
              </a:spcBef>
              <a:buFont typeface="Arial Narrow" pitchFamily="34" charset="0"/>
              <a:buChar char="●"/>
            </a:pPr>
            <a:r>
              <a:rPr lang="en-US" sz="2400" dirty="0" smtClean="0">
                <a:solidFill>
                  <a:schemeClr val="bg1"/>
                </a:solidFill>
                <a:latin typeface="Arial Narrow" pitchFamily="34" charset="0"/>
              </a:rPr>
              <a:t>IC 555 timer</a:t>
            </a:r>
          </a:p>
          <a:p>
            <a:pPr marL="347663" indent="-347663">
              <a:spcBef>
                <a:spcPts val="1200"/>
              </a:spcBef>
              <a:buFont typeface="Arial Narrow" pitchFamily="34" charset="0"/>
              <a:buChar char="●"/>
            </a:pPr>
            <a:r>
              <a:rPr lang="en-US" sz="2400" dirty="0" smtClean="0">
                <a:solidFill>
                  <a:schemeClr val="bg1"/>
                </a:solidFill>
                <a:latin typeface="Arial Narrow" pitchFamily="34" charset="0"/>
              </a:rPr>
              <a:t>Buzzer</a:t>
            </a:r>
          </a:p>
          <a:p>
            <a:pPr marL="347663" indent="-347663">
              <a:spcBef>
                <a:spcPts val="1200"/>
              </a:spcBef>
              <a:buFont typeface="Arial Narrow" pitchFamily="34" charset="0"/>
              <a:buChar char="●"/>
            </a:pPr>
            <a:r>
              <a:rPr lang="en-US" sz="2400" dirty="0" smtClean="0">
                <a:solidFill>
                  <a:schemeClr val="bg1"/>
                </a:solidFill>
                <a:latin typeface="Arial Narrow" pitchFamily="34" charset="0"/>
              </a:rPr>
              <a:t>Resistors – 1K, 100K, 22K, 220K</a:t>
            </a:r>
          </a:p>
          <a:p>
            <a:pPr marL="347663" indent="-347663">
              <a:spcBef>
                <a:spcPts val="1200"/>
              </a:spcBef>
              <a:buFont typeface="Arial Narrow" pitchFamily="34" charset="0"/>
              <a:buChar char="●"/>
            </a:pPr>
            <a:r>
              <a:rPr lang="en-US" sz="2400" dirty="0" smtClean="0">
                <a:solidFill>
                  <a:schemeClr val="bg1"/>
                </a:solidFill>
                <a:latin typeface="Arial Narrow" pitchFamily="34" charset="0"/>
              </a:rPr>
              <a:t>Push Button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81824" y="2656132"/>
            <a:ext cx="35352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7663" indent="-347663">
              <a:spcBef>
                <a:spcPts val="1200"/>
              </a:spcBef>
              <a:buFont typeface="Arial Narrow" pitchFamily="34" charset="0"/>
              <a:buChar char="●"/>
            </a:pPr>
            <a:r>
              <a:rPr lang="en-US" sz="2400" dirty="0" smtClean="0">
                <a:solidFill>
                  <a:schemeClr val="bg1"/>
                </a:solidFill>
                <a:latin typeface="Arial Narrow" pitchFamily="34" charset="0"/>
              </a:rPr>
              <a:t>Capacitors </a:t>
            </a:r>
            <a:r>
              <a:rPr lang="en-US" sz="2400" dirty="0" smtClean="0">
                <a:solidFill>
                  <a:schemeClr val="bg1"/>
                </a:solidFill>
                <a:latin typeface="Arial Narrow" pitchFamily="34" charset="0"/>
              </a:rPr>
              <a:t>– 22 </a:t>
            </a:r>
            <a:r>
              <a:rPr lang="en-US" sz="2400" dirty="0" err="1" smtClean="0">
                <a:solidFill>
                  <a:schemeClr val="bg1"/>
                </a:solidFill>
                <a:latin typeface="Arial Narrow" pitchFamily="34" charset="0"/>
              </a:rPr>
              <a:t>uF</a:t>
            </a:r>
            <a:r>
              <a:rPr lang="en-US" sz="2400" dirty="0" smtClean="0">
                <a:solidFill>
                  <a:schemeClr val="bg1"/>
                </a:solidFill>
                <a:latin typeface="Arial Narrow" pitchFamily="34" charset="0"/>
              </a:rPr>
              <a:t> , 10 pF</a:t>
            </a:r>
          </a:p>
          <a:p>
            <a:pPr marL="347663" indent="-347663">
              <a:spcBef>
                <a:spcPts val="1200"/>
              </a:spcBef>
              <a:buFont typeface="Arial Narrow" pitchFamily="34" charset="0"/>
              <a:buChar char="●"/>
            </a:pPr>
            <a:r>
              <a:rPr lang="en-US" sz="2400" dirty="0" smtClean="0">
                <a:solidFill>
                  <a:schemeClr val="bg1"/>
                </a:solidFill>
                <a:latin typeface="Arial Narrow" pitchFamily="34" charset="0"/>
              </a:rPr>
              <a:t>Connecting wire – a lot</a:t>
            </a:r>
          </a:p>
          <a:p>
            <a:pPr marL="347663" indent="-347663">
              <a:spcBef>
                <a:spcPts val="1200"/>
              </a:spcBef>
              <a:buFont typeface="Arial Narrow" pitchFamily="34" charset="0"/>
              <a:buChar char="●"/>
            </a:pPr>
            <a:r>
              <a:rPr lang="en-US" sz="2400" dirty="0" smtClean="0">
                <a:solidFill>
                  <a:schemeClr val="bg1"/>
                </a:solidFill>
                <a:latin typeface="Arial Narrow" pitchFamily="34" charset="0"/>
              </a:rPr>
              <a:t>Battery - 9 V</a:t>
            </a:r>
          </a:p>
          <a:p>
            <a:pPr marL="347663" indent="-347663">
              <a:spcBef>
                <a:spcPts val="1200"/>
              </a:spcBef>
              <a:buFont typeface="Arial Narrow" pitchFamily="34" charset="0"/>
              <a:buChar char="●"/>
            </a:pPr>
            <a:r>
              <a:rPr lang="en-US" sz="2400" dirty="0" smtClean="0">
                <a:solidFill>
                  <a:schemeClr val="bg1"/>
                </a:solidFill>
                <a:latin typeface="Arial Narrow" pitchFamily="34" charset="0"/>
              </a:rPr>
              <a:t>Bret </a:t>
            </a:r>
            <a:r>
              <a:rPr lang="en-US" sz="2400" dirty="0" smtClean="0">
                <a:solidFill>
                  <a:schemeClr val="bg1"/>
                </a:solidFill>
                <a:latin typeface="Arial Narrow" pitchFamily="34" charset="0"/>
              </a:rPr>
              <a:t>Board</a:t>
            </a:r>
            <a:endParaRPr lang="en-US" sz="2400" dirty="0" smtClean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229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06384" y="1786188"/>
            <a:ext cx="7024899" cy="4630497"/>
          </a:xfrm>
        </p:spPr>
      </p:pic>
      <p:sp>
        <p:nvSpPr>
          <p:cNvPr id="6" name="TextBox 5"/>
          <p:cNvSpPr txBox="1"/>
          <p:nvPr/>
        </p:nvSpPr>
        <p:spPr>
          <a:xfrm>
            <a:off x="1" y="41365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Arial Rounded MT Bold" pitchFamily="34" charset="0"/>
              </a:rPr>
              <a:t>Circuit Diagram</a:t>
            </a:r>
            <a:endParaRPr lang="en-US" sz="4000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01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24538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Arial Rounded MT Bold" pitchFamily="34" charset="0"/>
              </a:rPr>
              <a:t>Description</a:t>
            </a:r>
            <a:endParaRPr lang="en-US" sz="4000" dirty="0">
              <a:latin typeface="Arial Rounded MT Bold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1116" y="1534892"/>
            <a:ext cx="1041338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663" indent="-347663">
              <a:spcBef>
                <a:spcPts val="2400"/>
              </a:spcBef>
              <a:buFont typeface="Century Gothic" pitchFamily="34" charset="0"/>
              <a:buChar char="●"/>
            </a:pPr>
            <a:r>
              <a:rPr lang="en-US" sz="2400" dirty="0" smtClean="0">
                <a:solidFill>
                  <a:schemeClr val="bg1"/>
                </a:solidFill>
                <a:latin typeface="Arial Narrow" pitchFamily="34" charset="0"/>
              </a:rPr>
              <a:t>The frequency of operation of the circuit is given by 0.000455Hz. </a:t>
            </a:r>
            <a:r>
              <a:rPr lang="en-US" sz="2400" dirty="0" smtClean="0">
                <a:solidFill>
                  <a:schemeClr val="bg1"/>
                </a:solidFill>
                <a:latin typeface="Arial Narrow" pitchFamily="34" charset="0"/>
              </a:rPr>
              <a:t/>
            </a:r>
            <a:br>
              <a:rPr lang="en-US" sz="2400" dirty="0" smtClean="0">
                <a:solidFill>
                  <a:schemeClr val="bg1"/>
                </a:solidFill>
                <a:latin typeface="Arial Narrow" pitchFamily="34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Arial Narrow" pitchFamily="34" charset="0"/>
              </a:rPr>
              <a:t>This </a:t>
            </a:r>
            <a:r>
              <a:rPr lang="en-US" sz="2400" dirty="0" smtClean="0">
                <a:solidFill>
                  <a:schemeClr val="bg1"/>
                </a:solidFill>
                <a:latin typeface="Arial Narrow" pitchFamily="34" charset="0"/>
              </a:rPr>
              <a:t>means the circuit has a on -off repeating time period of about 2.2 seconds.</a:t>
            </a:r>
          </a:p>
          <a:p>
            <a:pPr marL="347663" indent="-347663">
              <a:spcBef>
                <a:spcPts val="2400"/>
              </a:spcBef>
              <a:buFont typeface="Century Gothic" pitchFamily="34" charset="0"/>
              <a:buChar char="●"/>
            </a:pPr>
            <a:r>
              <a:rPr lang="en-US" sz="2400" dirty="0" smtClean="0">
                <a:solidFill>
                  <a:schemeClr val="bg1"/>
                </a:solidFill>
                <a:latin typeface="Arial Narrow" pitchFamily="34" charset="0"/>
              </a:rPr>
              <a:t>By analyzing the ON and OFF time period of the </a:t>
            </a:r>
            <a:r>
              <a:rPr lang="en-US" sz="2400" u="sng" dirty="0" smtClean="0">
                <a:solidFill>
                  <a:schemeClr val="bg1"/>
                </a:solidFill>
                <a:latin typeface="Arial Narrow" pitchFamily="34" charset="0"/>
              </a:rPr>
              <a:t>panic alarm</a:t>
            </a:r>
            <a:r>
              <a:rPr lang="en-US" sz="2400" dirty="0" smtClean="0">
                <a:solidFill>
                  <a:schemeClr val="bg1"/>
                </a:solidFill>
                <a:latin typeface="Arial Narrow" pitchFamily="34" charset="0"/>
              </a:rPr>
              <a:t> circuit given above, we find that the circuit will remain on for about 1.88 seconds and off for about 0.339 seconds.</a:t>
            </a:r>
          </a:p>
          <a:p>
            <a:pPr marL="347663" indent="-347663">
              <a:spcBef>
                <a:spcPts val="2400"/>
              </a:spcBef>
              <a:buFont typeface="Century Gothic" pitchFamily="34" charset="0"/>
              <a:buChar char="●"/>
            </a:pPr>
            <a:r>
              <a:rPr lang="en-US" sz="2400" dirty="0" smtClean="0">
                <a:solidFill>
                  <a:schemeClr val="bg1"/>
                </a:solidFill>
                <a:latin typeface="Arial Narrow" pitchFamily="34" charset="0"/>
              </a:rPr>
              <a:t>The circuit is in the disabled mode when the button is not pressed and hence the alarm will not function when the button is not pressed.</a:t>
            </a:r>
          </a:p>
          <a:p>
            <a:pPr marL="347663" indent="-347663">
              <a:spcBef>
                <a:spcPts val="2400"/>
              </a:spcBef>
              <a:buFont typeface="Century Gothic" pitchFamily="34" charset="0"/>
              <a:buChar char="●"/>
            </a:pPr>
            <a:r>
              <a:rPr lang="en-US" sz="2400" dirty="0" smtClean="0">
                <a:solidFill>
                  <a:schemeClr val="bg1"/>
                </a:solidFill>
                <a:latin typeface="Arial Narrow" pitchFamily="34" charset="0"/>
              </a:rPr>
              <a:t>The </a:t>
            </a:r>
            <a:r>
              <a:rPr lang="en-US" sz="2400" dirty="0" smtClean="0">
                <a:solidFill>
                  <a:schemeClr val="bg1"/>
                </a:solidFill>
                <a:latin typeface="Arial Narrow" pitchFamily="34" charset="0"/>
              </a:rPr>
              <a:t>power supply will be supplied to the IC 555 all the time, the circuit will operate in the </a:t>
            </a:r>
            <a:r>
              <a:rPr lang="en-US" sz="2400" dirty="0" err="1" smtClean="0">
                <a:solidFill>
                  <a:schemeClr val="bg1"/>
                </a:solidFill>
                <a:latin typeface="Arial Narrow" pitchFamily="34" charset="0"/>
              </a:rPr>
              <a:t>monostable</a:t>
            </a:r>
            <a:r>
              <a:rPr lang="en-US" sz="2400" dirty="0" smtClean="0">
                <a:solidFill>
                  <a:schemeClr val="bg1"/>
                </a:solidFill>
                <a:latin typeface="Arial Narrow" pitchFamily="34" charset="0"/>
              </a:rPr>
              <a:t> mode only when the IC is enabled</a:t>
            </a:r>
            <a:r>
              <a:rPr lang="en-US" sz="2400" dirty="0" smtClean="0">
                <a:solidFill>
                  <a:schemeClr val="bg1"/>
                </a:solidFill>
                <a:latin typeface="Arial Narrow" pitchFamily="34" charset="0"/>
              </a:rPr>
              <a:t>.</a:t>
            </a:r>
          </a:p>
          <a:p>
            <a:pPr marL="347663" indent="-347663">
              <a:spcBef>
                <a:spcPts val="2400"/>
              </a:spcBef>
              <a:buFont typeface="Century Gothic" pitchFamily="34" charset="0"/>
              <a:buChar char="●"/>
            </a:pPr>
            <a:r>
              <a:rPr lang="en-US" sz="2400" dirty="0" smtClean="0">
                <a:solidFill>
                  <a:schemeClr val="bg1"/>
                </a:solidFill>
                <a:latin typeface="Arial Narrow" pitchFamily="34" charset="0"/>
              </a:rPr>
              <a:t>The IC is in the enable mode only when pin 4 of the 555 IC is given a high voltage. </a:t>
            </a:r>
            <a:r>
              <a:rPr lang="en-US" sz="2400" dirty="0" smtClean="0">
                <a:solidFill>
                  <a:schemeClr val="bg1"/>
                </a:solidFill>
                <a:latin typeface="Arial Narrow" pitchFamily="34" charset="0"/>
              </a:rPr>
              <a:t/>
            </a:r>
            <a:br>
              <a:rPr lang="en-US" sz="2400" dirty="0" smtClean="0">
                <a:solidFill>
                  <a:schemeClr val="bg1"/>
                </a:solidFill>
                <a:latin typeface="Arial Narrow" pitchFamily="34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Arial Narrow" pitchFamily="34" charset="0"/>
              </a:rPr>
              <a:t>This </a:t>
            </a:r>
            <a:r>
              <a:rPr lang="en-US" sz="2400" dirty="0" smtClean="0">
                <a:solidFill>
                  <a:schemeClr val="bg1"/>
                </a:solidFill>
                <a:latin typeface="Arial Narrow" pitchFamily="34" charset="0"/>
              </a:rPr>
              <a:t>happens only when the button is pressed</a:t>
            </a:r>
            <a:r>
              <a:rPr lang="en-US" sz="2400" dirty="0" smtClean="0">
                <a:solidFill>
                  <a:schemeClr val="bg1"/>
                </a:solidFill>
                <a:latin typeface="Arial Narrow" pitchFamily="34" charset="0"/>
              </a:rPr>
              <a:t>.</a:t>
            </a:r>
            <a:endParaRPr lang="en-US" sz="2400" dirty="0" smtClean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509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42453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Arial Rounded MT Bold" pitchFamily="34" charset="0"/>
              </a:rPr>
              <a:t>Cost</a:t>
            </a:r>
            <a:endParaRPr lang="en-US" sz="4000" dirty="0">
              <a:latin typeface="Arial Rounded MT Bold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34543" y="1796143"/>
            <a:ext cx="341632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3200400" algn="r"/>
              </a:tabLst>
            </a:pPr>
            <a:r>
              <a:rPr lang="en-US" sz="2400" dirty="0" smtClean="0">
                <a:solidFill>
                  <a:schemeClr val="bg1"/>
                </a:solidFill>
                <a:latin typeface="Arial Narrow" pitchFamily="34" charset="0"/>
              </a:rPr>
              <a:t>IC 555 </a:t>
            </a:r>
            <a:r>
              <a:rPr lang="en-US" sz="2400" dirty="0" smtClean="0">
                <a:solidFill>
                  <a:schemeClr val="bg1"/>
                </a:solidFill>
                <a:latin typeface="Arial Narrow" pitchFamily="34" charset="0"/>
              </a:rPr>
              <a:t>timer	Tk. 40</a:t>
            </a:r>
            <a:endParaRPr lang="en-US" sz="2400" dirty="0" smtClean="0">
              <a:solidFill>
                <a:schemeClr val="bg1"/>
              </a:solidFill>
              <a:latin typeface="Arial Narrow" pitchFamily="34" charset="0"/>
            </a:endParaRPr>
          </a:p>
          <a:p>
            <a:pPr>
              <a:tabLst>
                <a:tab pos="3200400" algn="r"/>
              </a:tabLst>
            </a:pPr>
            <a:r>
              <a:rPr lang="en-US" sz="2400" dirty="0" smtClean="0">
                <a:solidFill>
                  <a:schemeClr val="bg1"/>
                </a:solidFill>
                <a:latin typeface="Arial Narrow" pitchFamily="34" charset="0"/>
              </a:rPr>
              <a:t>Buzzer </a:t>
            </a:r>
            <a:r>
              <a:rPr lang="en-US" sz="2400" dirty="0" smtClean="0">
                <a:solidFill>
                  <a:schemeClr val="bg1"/>
                </a:solidFill>
                <a:latin typeface="Arial Narrow" pitchFamily="34" charset="0"/>
              </a:rPr>
              <a:t>	15</a:t>
            </a:r>
            <a:endParaRPr lang="en-US" sz="2400" dirty="0" smtClean="0">
              <a:solidFill>
                <a:schemeClr val="bg1"/>
              </a:solidFill>
              <a:latin typeface="Arial Narrow" pitchFamily="34" charset="0"/>
            </a:endParaRPr>
          </a:p>
          <a:p>
            <a:pPr>
              <a:tabLst>
                <a:tab pos="3200400" algn="r"/>
              </a:tabLst>
            </a:pPr>
            <a:r>
              <a:rPr lang="en-US" sz="2400" dirty="0" smtClean="0">
                <a:solidFill>
                  <a:schemeClr val="bg1"/>
                </a:solidFill>
                <a:latin typeface="Arial Narrow" pitchFamily="34" charset="0"/>
              </a:rPr>
              <a:t>Resistors </a:t>
            </a:r>
            <a:r>
              <a:rPr lang="en-US" sz="2400" dirty="0" smtClean="0">
                <a:solidFill>
                  <a:schemeClr val="bg1"/>
                </a:solidFill>
                <a:latin typeface="Arial Narrow" pitchFamily="34" charset="0"/>
              </a:rPr>
              <a:t>	30</a:t>
            </a:r>
            <a:endParaRPr lang="en-US" sz="2400" dirty="0" smtClean="0">
              <a:solidFill>
                <a:schemeClr val="bg1"/>
              </a:solidFill>
              <a:latin typeface="Arial Narrow" pitchFamily="34" charset="0"/>
            </a:endParaRPr>
          </a:p>
          <a:p>
            <a:pPr>
              <a:tabLst>
                <a:tab pos="3200400" algn="r"/>
              </a:tabLst>
            </a:pPr>
            <a:r>
              <a:rPr lang="en-US" sz="2400" dirty="0" smtClean="0">
                <a:solidFill>
                  <a:schemeClr val="bg1"/>
                </a:solidFill>
                <a:latin typeface="Arial Narrow" pitchFamily="34" charset="0"/>
              </a:rPr>
              <a:t>Push Button </a:t>
            </a:r>
            <a:r>
              <a:rPr lang="en-US" sz="2400" dirty="0" smtClean="0">
                <a:solidFill>
                  <a:schemeClr val="bg1"/>
                </a:solidFill>
                <a:latin typeface="Arial Narrow" pitchFamily="34" charset="0"/>
              </a:rPr>
              <a:t>	5</a:t>
            </a:r>
            <a:endParaRPr lang="en-US" sz="2400" dirty="0" smtClean="0">
              <a:solidFill>
                <a:schemeClr val="bg1"/>
              </a:solidFill>
              <a:latin typeface="Arial Narrow" pitchFamily="34" charset="0"/>
            </a:endParaRPr>
          </a:p>
          <a:p>
            <a:pPr>
              <a:tabLst>
                <a:tab pos="3200400" algn="r"/>
              </a:tabLst>
            </a:pPr>
            <a:r>
              <a:rPr lang="en-US" sz="2400" dirty="0" smtClean="0">
                <a:solidFill>
                  <a:schemeClr val="bg1"/>
                </a:solidFill>
                <a:latin typeface="Arial Narrow" pitchFamily="34" charset="0"/>
              </a:rPr>
              <a:t>Capacitors </a:t>
            </a:r>
          </a:p>
          <a:p>
            <a:pPr>
              <a:tabLst>
                <a:tab pos="457200" algn="l"/>
                <a:tab pos="3200400" algn="r"/>
              </a:tabLst>
            </a:pPr>
            <a:r>
              <a:rPr lang="en-US" sz="2400" dirty="0" smtClean="0">
                <a:solidFill>
                  <a:schemeClr val="bg1"/>
                </a:solidFill>
                <a:latin typeface="Arial Narrow" pitchFamily="34" charset="0"/>
              </a:rPr>
              <a:t>	10 </a:t>
            </a:r>
            <a:r>
              <a:rPr lang="en-US" sz="2400" dirty="0" smtClean="0">
                <a:solidFill>
                  <a:schemeClr val="bg1"/>
                </a:solidFill>
                <a:latin typeface="Arial Narrow" pitchFamily="34" charset="0"/>
              </a:rPr>
              <a:t>pF </a:t>
            </a:r>
            <a:r>
              <a:rPr lang="en-US" sz="2400" dirty="0" smtClean="0">
                <a:solidFill>
                  <a:schemeClr val="bg1"/>
                </a:solidFill>
                <a:latin typeface="Arial Narrow" pitchFamily="34" charset="0"/>
              </a:rPr>
              <a:t>	24</a:t>
            </a:r>
          </a:p>
          <a:p>
            <a:pPr>
              <a:tabLst>
                <a:tab pos="457200" algn="l"/>
                <a:tab pos="3200400" algn="r"/>
              </a:tabLst>
            </a:pPr>
            <a:r>
              <a:rPr lang="en-US" sz="2400" dirty="0" smtClean="0">
                <a:solidFill>
                  <a:schemeClr val="bg1"/>
                </a:solidFill>
                <a:latin typeface="Arial Narrow" pitchFamily="34" charset="0"/>
              </a:rPr>
              <a:t>	22 </a:t>
            </a:r>
            <a:r>
              <a:rPr lang="en-US" sz="2400" dirty="0" err="1" smtClean="0">
                <a:solidFill>
                  <a:schemeClr val="bg1"/>
                </a:solidFill>
                <a:latin typeface="Arial Narrow" pitchFamily="34" charset="0"/>
              </a:rPr>
              <a:t>uF</a:t>
            </a:r>
            <a:r>
              <a:rPr lang="en-US" sz="2400" dirty="0" smtClean="0">
                <a:solidFill>
                  <a:schemeClr val="bg1"/>
                </a:solidFill>
                <a:latin typeface="Arial Narrow" pitchFamily="34" charset="0"/>
              </a:rPr>
              <a:t>	16</a:t>
            </a:r>
            <a:endParaRPr lang="en-US" sz="2400" dirty="0" smtClean="0">
              <a:solidFill>
                <a:schemeClr val="bg1"/>
              </a:solidFill>
              <a:latin typeface="Arial Narrow" pitchFamily="34" charset="0"/>
            </a:endParaRPr>
          </a:p>
          <a:p>
            <a:pPr>
              <a:tabLst>
                <a:tab pos="3200400" algn="r"/>
              </a:tabLst>
            </a:pPr>
            <a:r>
              <a:rPr lang="en-US" sz="2400" dirty="0" smtClean="0">
                <a:solidFill>
                  <a:schemeClr val="bg1"/>
                </a:solidFill>
                <a:latin typeface="Arial Narrow" pitchFamily="34" charset="0"/>
              </a:rPr>
              <a:t>Connecting Wire </a:t>
            </a:r>
            <a:r>
              <a:rPr lang="en-US" sz="2400" dirty="0" smtClean="0">
                <a:solidFill>
                  <a:schemeClr val="bg1"/>
                </a:solidFill>
                <a:latin typeface="Arial Narrow" pitchFamily="34" charset="0"/>
              </a:rPr>
              <a:t>	30</a:t>
            </a:r>
            <a:endParaRPr lang="en-US" sz="2400" dirty="0" smtClean="0">
              <a:solidFill>
                <a:schemeClr val="bg1"/>
              </a:solidFill>
              <a:latin typeface="Arial Narrow" pitchFamily="34" charset="0"/>
            </a:endParaRPr>
          </a:p>
          <a:p>
            <a:pPr>
              <a:tabLst>
                <a:tab pos="3200400" algn="r"/>
              </a:tabLst>
            </a:pPr>
            <a:r>
              <a:rPr lang="en-US" sz="2400" dirty="0" smtClean="0">
                <a:solidFill>
                  <a:schemeClr val="bg1"/>
                </a:solidFill>
                <a:latin typeface="Arial Narrow" pitchFamily="34" charset="0"/>
              </a:rPr>
              <a:t>Bret Board </a:t>
            </a:r>
            <a:r>
              <a:rPr lang="en-US" sz="2400" dirty="0" smtClean="0">
                <a:solidFill>
                  <a:schemeClr val="bg1"/>
                </a:solidFill>
                <a:latin typeface="Arial Narrow" pitchFamily="34" charset="0"/>
              </a:rPr>
              <a:t>	300</a:t>
            </a:r>
            <a:endParaRPr lang="en-US" sz="2400" dirty="0" smtClean="0">
              <a:solidFill>
                <a:schemeClr val="bg1"/>
              </a:solidFill>
              <a:latin typeface="Arial Narrow" pitchFamily="34" charset="0"/>
            </a:endParaRPr>
          </a:p>
          <a:p>
            <a:pPr>
              <a:tabLst>
                <a:tab pos="3200400" algn="r"/>
              </a:tabLst>
            </a:pPr>
            <a:r>
              <a:rPr lang="en-US" sz="2400" dirty="0" smtClean="0">
                <a:solidFill>
                  <a:schemeClr val="bg1"/>
                </a:solidFill>
                <a:latin typeface="Arial Narrow" pitchFamily="34" charset="0"/>
              </a:rPr>
              <a:t>Battery </a:t>
            </a:r>
            <a:r>
              <a:rPr lang="en-US" sz="2400" dirty="0" smtClean="0">
                <a:solidFill>
                  <a:schemeClr val="bg1"/>
                </a:solidFill>
                <a:latin typeface="Arial Narrow" pitchFamily="34" charset="0"/>
              </a:rPr>
              <a:t>(9V) 	100</a:t>
            </a:r>
            <a:endParaRPr lang="en-US" sz="2400" dirty="0" smtClean="0">
              <a:solidFill>
                <a:schemeClr val="bg1"/>
              </a:solidFill>
              <a:latin typeface="Arial Narrow" pitchFamily="34" charset="0"/>
            </a:endParaRPr>
          </a:p>
          <a:p>
            <a:pPr>
              <a:tabLst>
                <a:tab pos="3200400" algn="r"/>
              </a:tabLst>
            </a:pPr>
            <a:r>
              <a:rPr lang="en-US" sz="2400" dirty="0" smtClean="0">
                <a:solidFill>
                  <a:schemeClr val="bg1"/>
                </a:solidFill>
                <a:latin typeface="Arial Narrow" pitchFamily="34" charset="0"/>
              </a:rPr>
              <a:t>_______________________</a:t>
            </a:r>
          </a:p>
          <a:p>
            <a:pPr>
              <a:tabLst>
                <a:tab pos="3200400" algn="r"/>
              </a:tabLst>
            </a:pPr>
            <a:r>
              <a:rPr lang="en-US" sz="2400" dirty="0" smtClean="0">
                <a:solidFill>
                  <a:schemeClr val="bg1"/>
                </a:solidFill>
                <a:latin typeface="Arial Narrow" pitchFamily="34" charset="0"/>
              </a:rPr>
              <a:t>Total 	Tk. 560</a:t>
            </a:r>
            <a:endParaRPr lang="en-US" sz="24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089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24536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Arial Rounded MT Bold" pitchFamily="34" charset="0"/>
              </a:rPr>
              <a:t>Scheduling</a:t>
            </a:r>
            <a:endParaRPr lang="en-US" sz="4000" dirty="0">
              <a:latin typeface="Arial Rounded MT Bold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50028" y="2427515"/>
            <a:ext cx="6313714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  <a:tabLst>
                <a:tab pos="1371600" algn="l"/>
                <a:tab pos="1600200" algn="l"/>
              </a:tabLst>
            </a:pPr>
            <a:r>
              <a:rPr lang="en-US" sz="2400" dirty="0" smtClean="0">
                <a:solidFill>
                  <a:schemeClr val="bg1"/>
                </a:solidFill>
                <a:latin typeface="Arial Narrow" pitchFamily="34" charset="0"/>
              </a:rPr>
              <a:t>1st </a:t>
            </a:r>
            <a:r>
              <a:rPr lang="en-US" sz="2400" dirty="0" smtClean="0">
                <a:solidFill>
                  <a:schemeClr val="bg1"/>
                </a:solidFill>
                <a:latin typeface="Arial Narrow" pitchFamily="34" charset="0"/>
              </a:rPr>
              <a:t>week	:	Collecting </a:t>
            </a:r>
            <a:r>
              <a:rPr lang="en-US" sz="2400" dirty="0" smtClean="0">
                <a:solidFill>
                  <a:schemeClr val="bg1"/>
                </a:solidFill>
                <a:latin typeface="Arial Narrow" pitchFamily="34" charset="0"/>
              </a:rPr>
              <a:t>equipments </a:t>
            </a:r>
          </a:p>
          <a:p>
            <a:pPr>
              <a:spcBef>
                <a:spcPts val="1800"/>
              </a:spcBef>
              <a:tabLst>
                <a:tab pos="1371600" algn="l"/>
                <a:tab pos="1600200" algn="l"/>
              </a:tabLst>
            </a:pPr>
            <a:r>
              <a:rPr lang="en-US" sz="2400" dirty="0" smtClean="0">
                <a:solidFill>
                  <a:schemeClr val="bg1"/>
                </a:solidFill>
                <a:latin typeface="Arial Narrow" pitchFamily="34" charset="0"/>
              </a:rPr>
              <a:t>2nd </a:t>
            </a:r>
            <a:r>
              <a:rPr lang="en-US" sz="2400" dirty="0" smtClean="0">
                <a:solidFill>
                  <a:schemeClr val="bg1"/>
                </a:solidFill>
                <a:latin typeface="Arial Narrow" pitchFamily="34" charset="0"/>
              </a:rPr>
              <a:t>week	: 	Checking </a:t>
            </a:r>
            <a:r>
              <a:rPr lang="en-US" sz="2400" dirty="0" smtClean="0">
                <a:solidFill>
                  <a:schemeClr val="bg1"/>
                </a:solidFill>
                <a:latin typeface="Arial Narrow" pitchFamily="34" charset="0"/>
              </a:rPr>
              <a:t>equipments</a:t>
            </a:r>
          </a:p>
          <a:p>
            <a:pPr>
              <a:spcBef>
                <a:spcPts val="1800"/>
              </a:spcBef>
              <a:tabLst>
                <a:tab pos="1371600" algn="l"/>
                <a:tab pos="1600200" algn="l"/>
              </a:tabLst>
            </a:pPr>
            <a:r>
              <a:rPr lang="en-US" sz="2400" dirty="0" smtClean="0">
                <a:solidFill>
                  <a:schemeClr val="bg1"/>
                </a:solidFill>
                <a:latin typeface="Arial Narrow" pitchFamily="34" charset="0"/>
              </a:rPr>
              <a:t>3rd week </a:t>
            </a:r>
            <a:r>
              <a:rPr lang="en-US" sz="2400" dirty="0" smtClean="0">
                <a:solidFill>
                  <a:schemeClr val="bg1"/>
                </a:solidFill>
                <a:latin typeface="Arial Narrow" pitchFamily="34" charset="0"/>
              </a:rPr>
              <a:t>	: 	Building </a:t>
            </a:r>
            <a:r>
              <a:rPr lang="en-US" sz="2400" dirty="0" smtClean="0">
                <a:solidFill>
                  <a:schemeClr val="bg1"/>
                </a:solidFill>
                <a:latin typeface="Arial Narrow" pitchFamily="34" charset="0"/>
              </a:rPr>
              <a:t>circuits and test </a:t>
            </a:r>
          </a:p>
          <a:p>
            <a:pPr>
              <a:spcBef>
                <a:spcPts val="1800"/>
              </a:spcBef>
              <a:tabLst>
                <a:tab pos="1371600" algn="l"/>
                <a:tab pos="1600200" algn="l"/>
              </a:tabLst>
            </a:pPr>
            <a:r>
              <a:rPr lang="en-US" sz="2400" dirty="0" smtClean="0">
                <a:solidFill>
                  <a:schemeClr val="bg1"/>
                </a:solidFill>
                <a:latin typeface="Arial Narrow" pitchFamily="34" charset="0"/>
              </a:rPr>
              <a:t>4th </a:t>
            </a:r>
            <a:r>
              <a:rPr lang="en-US" sz="2400" dirty="0" smtClean="0">
                <a:solidFill>
                  <a:schemeClr val="bg1"/>
                </a:solidFill>
                <a:latin typeface="Arial Narrow" pitchFamily="34" charset="0"/>
              </a:rPr>
              <a:t>week	: 	Rechecking </a:t>
            </a:r>
            <a:r>
              <a:rPr lang="en-US" sz="2400" dirty="0" smtClean="0">
                <a:solidFill>
                  <a:schemeClr val="bg1"/>
                </a:solidFill>
                <a:latin typeface="Arial Narrow" pitchFamily="34" charset="0"/>
              </a:rPr>
              <a:t>circuit to find </a:t>
            </a:r>
            <a:r>
              <a:rPr lang="en-US" sz="2400" dirty="0" smtClean="0">
                <a:solidFill>
                  <a:schemeClr val="bg1"/>
                </a:solidFill>
                <a:latin typeface="Arial Narrow" pitchFamily="34" charset="0"/>
              </a:rPr>
              <a:t>error (</a:t>
            </a:r>
            <a:r>
              <a:rPr lang="en-US" sz="2400" dirty="0" smtClean="0">
                <a:solidFill>
                  <a:schemeClr val="bg1"/>
                </a:solidFill>
                <a:latin typeface="Arial Narrow" pitchFamily="34" charset="0"/>
              </a:rPr>
              <a:t>if any</a:t>
            </a:r>
            <a:r>
              <a:rPr lang="en-US" sz="2400" dirty="0" smtClean="0">
                <a:solidFill>
                  <a:schemeClr val="bg1"/>
                </a:solidFill>
                <a:latin typeface="Arial Narrow" pitchFamily="34" charset="0"/>
              </a:rPr>
              <a:t>)</a:t>
            </a:r>
            <a:endParaRPr lang="en-US" sz="2400" dirty="0" smtClean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81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895991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Arial Rounded MT Bold" pitchFamily="34" charset="0"/>
              </a:rPr>
              <a:t>Thank You !!</a:t>
            </a:r>
            <a:endParaRPr lang="en-US" sz="4000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634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100</TotalTime>
  <Words>79</Words>
  <Application>Microsoft Office PowerPoint</Application>
  <PresentationFormat>Custom</PresentationFormat>
  <Paragraphs>44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Ion</vt:lpstr>
      <vt:lpstr>PANIC ALARM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PANIC ALARM</dc:title>
  <dc:creator>User</dc:creator>
  <cp:lastModifiedBy>RASHID</cp:lastModifiedBy>
  <cp:revision>11</cp:revision>
  <dcterms:created xsi:type="dcterms:W3CDTF">2015-11-23T14:42:44Z</dcterms:created>
  <dcterms:modified xsi:type="dcterms:W3CDTF">2015-11-23T17:36:10Z</dcterms:modified>
</cp:coreProperties>
</file>