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9925050" cy="66659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4.xml"/><Relationship Id="rId22" Type="http://schemas.openxmlformats.org/officeDocument/2006/relationships/font" Target="fonts/Roboto-italic.fntdata"/><Relationship Id="rId10" Type="http://schemas.openxmlformats.org/officeDocument/2006/relationships/slide" Target="slides/slide3.xml"/><Relationship Id="rId21" Type="http://schemas.openxmlformats.org/officeDocument/2006/relationships/font" Target="fonts/Robo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95dbe413f_0_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95dbe413f_0_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e95dbe413f_0_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95dbe413f_0_8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95dbe413f_0_8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e95dbe413f_0_8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0745ae4a8_0_4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0745ae4a8_0_4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0745ae4a8_0_4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745ae4a8_0_9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0745ae4a8_0_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0745ae4a8_0_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0745ae4a8_0_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0745ae4a8_0_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0745ae4a8_0_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0745ae4a8_0_1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0745ae4a8_0_1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0745ae4a8_0_1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0745ae4a8_0_2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0745ae4a8_0_2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0745ae4a8_0_2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745ae4a8_0_3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745ae4a8_0_3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e0745ae4a8_0_3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95dbe413f_0_4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95dbe413f_0_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95dbe413f_0_4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 + Text">
  <p:cSld name="Zwei Inhalte +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+ Text">
  <p:cSld name="Inhalt +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ße Bilder">
  <p:cSld name="große Bil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r formatfüllend">
  <p:cSld name="Bilder formatfüllen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 + Text (Hintergrund)">
  <p:cSld name="Zwei Inhalte + Text (Hintergrund)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74" name="Google Shape;7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2532" y="0"/>
            <a:ext cx="91850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416 tum logo blau png final.png" id="75" name="Google Shape;7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2627" y="324650"/>
            <a:ext cx="59972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101" y="3051360"/>
            <a:ext cx="3892489" cy="33974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9100" y="2694485"/>
            <a:ext cx="8508900" cy="3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Research Group Social Computing</a:t>
            </a:r>
            <a:br>
              <a:rPr lang="de-DE" sz="1500"/>
            </a:br>
            <a:r>
              <a:rPr lang="de-DE" sz="1500"/>
              <a:t>Department of Computer Science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School of Computation, Information and Technology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/>
              <a:t>Technische Universität München (TUM)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28.05.2024, Thesis Kick-off</a:t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319090" y="994334"/>
            <a:ext cx="8508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Towards Adapter-based Multi-domain Knowledge Integration and Enhancing Factuality in Large Language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661775" y="1096375"/>
            <a:ext cx="4342200" cy="46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7411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39029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135325" y="1844075"/>
            <a:ext cx="1746900" cy="17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75" y="2813150"/>
            <a:ext cx="860875" cy="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0" l="3883" r="0" t="0"/>
          <a:stretch/>
        </p:blipFill>
        <p:spPr>
          <a:xfrm>
            <a:off x="135425" y="2648100"/>
            <a:ext cx="777161" cy="8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800" y="1844075"/>
            <a:ext cx="1015850" cy="9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6">
            <a:alphaModFix/>
          </a:blip>
          <a:srcRect b="8617" l="0" r="0" t="0"/>
          <a:stretch/>
        </p:blipFill>
        <p:spPr>
          <a:xfrm>
            <a:off x="135325" y="1920275"/>
            <a:ext cx="860875" cy="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7">
            <a:alphaModFix amt="68000"/>
          </a:blip>
          <a:stretch>
            <a:fillRect/>
          </a:stretch>
        </p:blipFill>
        <p:spPr>
          <a:xfrm>
            <a:off x="3111625" y="2433404"/>
            <a:ext cx="1015850" cy="10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111725" y="3282825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LLM</a:t>
            </a:r>
            <a:endParaRPr/>
          </a:p>
        </p:txBody>
      </p:sp>
      <p:cxnSp>
        <p:nvCxnSpPr>
          <p:cNvPr id="236" name="Google Shape;236;p23"/>
          <p:cNvCxnSpPr/>
          <p:nvPr/>
        </p:nvCxnSpPr>
        <p:spPr>
          <a:xfrm flipH="1" rot="10800000">
            <a:off x="3129050" y="1094100"/>
            <a:ext cx="53700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/>
          <p:nvPr/>
        </p:nvCxnSpPr>
        <p:spPr>
          <a:xfrm>
            <a:off x="3111725" y="3465375"/>
            <a:ext cx="540600" cy="22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8" name="Google Shape;238;p23"/>
          <p:cNvSpPr txBox="1"/>
          <p:nvPr/>
        </p:nvSpPr>
        <p:spPr>
          <a:xfrm>
            <a:off x="145725" y="3588750"/>
            <a:ext cx="17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Data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5473025" y="1844075"/>
            <a:ext cx="1119600" cy="68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1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5473025" y="2946225"/>
            <a:ext cx="1119600" cy="683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2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473025" y="4092750"/>
            <a:ext cx="1119600" cy="683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3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70271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3"/>
          <p:cNvCxnSpPr>
            <a:stCxn id="235" idx="3"/>
          </p:cNvCxnSpPr>
          <p:nvPr/>
        </p:nvCxnSpPr>
        <p:spPr>
          <a:xfrm>
            <a:off x="4127525" y="3465375"/>
            <a:ext cx="3837000" cy="23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3"/>
          <p:cNvCxnSpPr/>
          <p:nvPr/>
        </p:nvCxnSpPr>
        <p:spPr>
          <a:xfrm flipH="1" rot="10800000">
            <a:off x="4142200" y="1052275"/>
            <a:ext cx="3836100" cy="14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3"/>
          <p:cNvCxnSpPr>
            <a:stCxn id="228" idx="3"/>
            <a:endCxn id="227" idx="1"/>
          </p:cNvCxnSpPr>
          <p:nvPr/>
        </p:nvCxnSpPr>
        <p:spPr>
          <a:xfrm>
            <a:off x="4370900" y="3498450"/>
            <a:ext cx="3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3"/>
          <p:cNvCxnSpPr/>
          <p:nvPr/>
        </p:nvCxnSpPr>
        <p:spPr>
          <a:xfrm flipH="1" rot="10800000">
            <a:off x="5209025" y="2261825"/>
            <a:ext cx="264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3"/>
          <p:cNvCxnSpPr>
            <a:endCxn id="240" idx="1"/>
          </p:cNvCxnSpPr>
          <p:nvPr/>
        </p:nvCxnSpPr>
        <p:spPr>
          <a:xfrm flipH="1" rot="10800000">
            <a:off x="5209025" y="3287775"/>
            <a:ext cx="264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3"/>
          <p:cNvCxnSpPr>
            <a:stCxn id="227" idx="3"/>
            <a:endCxn id="241" idx="1"/>
          </p:cNvCxnSpPr>
          <p:nvPr/>
        </p:nvCxnSpPr>
        <p:spPr>
          <a:xfrm>
            <a:off x="5209100" y="3498450"/>
            <a:ext cx="2640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3"/>
          <p:cNvCxnSpPr>
            <a:stCxn id="239" idx="3"/>
          </p:cNvCxnSpPr>
          <p:nvPr/>
        </p:nvCxnSpPr>
        <p:spPr>
          <a:xfrm>
            <a:off x="6592625" y="2185625"/>
            <a:ext cx="46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3"/>
          <p:cNvSpPr txBox="1"/>
          <p:nvPr/>
        </p:nvSpPr>
        <p:spPr>
          <a:xfrm>
            <a:off x="5396825" y="2641600"/>
            <a:ext cx="1314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100"/>
              <a:t>active</a:t>
            </a:r>
            <a:endParaRPr b="1" i="1" sz="900"/>
          </a:p>
        </p:txBody>
      </p:sp>
      <p:cxnSp>
        <p:nvCxnSpPr>
          <p:cNvPr id="251" name="Google Shape;251;p23"/>
          <p:cNvCxnSpPr>
            <a:stCxn id="252" idx="0"/>
            <a:endCxn id="232" idx="0"/>
          </p:cNvCxnSpPr>
          <p:nvPr/>
        </p:nvCxnSpPr>
        <p:spPr>
          <a:xfrm rot="5400000">
            <a:off x="3457500" y="-766025"/>
            <a:ext cx="504300" cy="4715700"/>
          </a:xfrm>
          <a:prstGeom prst="bentConnector3">
            <a:avLst>
              <a:gd fmla="val -92708" name="adj1"/>
            </a:avLst>
          </a:prstGeom>
          <a:noFill/>
          <a:ln cap="flat" cmpd="sng" w="19050">
            <a:solidFill>
              <a:srgbClr val="307AF3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252" name="Google Shape;252;p23"/>
          <p:cNvSpPr/>
          <p:nvPr/>
        </p:nvSpPr>
        <p:spPr>
          <a:xfrm>
            <a:off x="5359500" y="1339675"/>
            <a:ext cx="1416000" cy="4025100"/>
          </a:xfrm>
          <a:prstGeom prst="ellipse">
            <a:avLst/>
          </a:prstGeom>
          <a:noFill/>
          <a:ln cap="flat" cmpd="sng" w="9525">
            <a:solidFill>
              <a:srgbClr val="0C57D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3"/>
          <p:cNvCxnSpPr>
            <a:stCxn id="254" idx="2"/>
            <a:endCxn id="234" idx="1"/>
          </p:cNvCxnSpPr>
          <p:nvPr/>
        </p:nvCxnSpPr>
        <p:spPr>
          <a:xfrm rot="-5400000">
            <a:off x="772725" y="3237500"/>
            <a:ext cx="2634900" cy="2042700"/>
          </a:xfrm>
          <a:prstGeom prst="bentConnector4">
            <a:avLst>
              <a:gd fmla="val -9037" name="adj1"/>
              <a:gd fmla="val 725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p23"/>
          <p:cNvSpPr txBox="1"/>
          <p:nvPr/>
        </p:nvSpPr>
        <p:spPr>
          <a:xfrm>
            <a:off x="145725" y="5207000"/>
            <a:ext cx="18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000">
                <a:solidFill>
                  <a:schemeClr val="dk1"/>
                </a:solidFill>
              </a:rPr>
              <a:t>A domain specific question...</a:t>
            </a:r>
            <a:endParaRPr i="1"/>
          </a:p>
        </p:txBody>
      </p:sp>
      <p:sp>
        <p:nvSpPr>
          <p:cNvPr id="255" name="Google Shape;255;p23"/>
          <p:cNvSpPr/>
          <p:nvPr/>
        </p:nvSpPr>
        <p:spPr>
          <a:xfrm>
            <a:off x="1884950" y="4314000"/>
            <a:ext cx="1314900" cy="68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chemeClr val="dk1"/>
                </a:solidFill>
              </a:rPr>
              <a:t>Determining the </a:t>
            </a:r>
            <a:r>
              <a:rPr b="1" i="1" lang="de-DE">
                <a:solidFill>
                  <a:schemeClr val="dk1"/>
                </a:solidFill>
              </a:rPr>
              <a:t>right </a:t>
            </a:r>
            <a:r>
              <a:rPr b="1" lang="de-DE">
                <a:solidFill>
                  <a:schemeClr val="dk1"/>
                </a:solidFill>
              </a:rPr>
              <a:t>adapter</a:t>
            </a:r>
            <a:endParaRPr b="1"/>
          </a:p>
        </p:txBody>
      </p:sp>
      <p:sp>
        <p:nvSpPr>
          <p:cNvPr id="256" name="Google Shape;256;p23"/>
          <p:cNvSpPr txBox="1"/>
          <p:nvPr/>
        </p:nvSpPr>
        <p:spPr>
          <a:xfrm>
            <a:off x="6916150" y="5479050"/>
            <a:ext cx="124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Transformer</a:t>
            </a:r>
            <a:endParaRPr i="1"/>
          </a:p>
        </p:txBody>
      </p:sp>
      <p:sp>
        <p:nvSpPr>
          <p:cNvPr id="257" name="Google Shape;257;p23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Methodology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4" name="Google Shape;264;p24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Progress</a:t>
            </a:r>
            <a:endParaRPr sz="2400"/>
          </a:p>
        </p:txBody>
      </p:sp>
      <p:sp>
        <p:nvSpPr>
          <p:cNvPr id="265" name="Google Shape;265;p24"/>
          <p:cNvSpPr txBox="1"/>
          <p:nvPr/>
        </p:nvSpPr>
        <p:spPr>
          <a:xfrm>
            <a:off x="309650" y="1114600"/>
            <a:ext cx="85089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/>
              <a:t>Systematic Literature Review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/>
              <a:t>Implementing adapter training for individual domains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/>
              <a:t>Configuring pre trained adapter modules for different downstream tasks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07AF3"/>
              </a:buClr>
              <a:buSzPts val="2000"/>
              <a:buChar char="●"/>
            </a:pPr>
            <a:r>
              <a:rPr lang="de-DE" sz="2000">
                <a:solidFill>
                  <a:srgbClr val="307AF3"/>
                </a:solidFill>
              </a:rPr>
              <a:t>Designing the selection/gate mechanism</a:t>
            </a:r>
            <a:endParaRPr sz="2000">
              <a:solidFill>
                <a:srgbClr val="307A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07AF3"/>
              </a:buClr>
              <a:buSzPts val="2000"/>
              <a:buChar char="●"/>
            </a:pPr>
            <a:r>
              <a:rPr lang="de-DE" sz="2000">
                <a:solidFill>
                  <a:srgbClr val="307AF3"/>
                </a:solidFill>
              </a:rPr>
              <a:t>Evaluation and refinement</a:t>
            </a:r>
            <a:endParaRPr sz="2000">
              <a:solidFill>
                <a:srgbClr val="307A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07AF3"/>
              </a:buClr>
              <a:buSzPts val="2000"/>
              <a:buChar char="●"/>
            </a:pPr>
            <a:r>
              <a:rPr lang="de-DE" sz="2000">
                <a:solidFill>
                  <a:srgbClr val="307AF3"/>
                </a:solidFill>
              </a:rPr>
              <a:t>Further work on literature review including factuality, explainability and comparison with other approaches</a:t>
            </a:r>
            <a:endParaRPr sz="2000">
              <a:solidFill>
                <a:srgbClr val="307A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2" name="Google Shape;272;p25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Timeline</a:t>
            </a:r>
            <a:endParaRPr sz="2400"/>
          </a:p>
        </p:txBody>
      </p:sp>
      <p:grpSp>
        <p:nvGrpSpPr>
          <p:cNvPr id="273" name="Google Shape;273;p25"/>
          <p:cNvGrpSpPr/>
          <p:nvPr/>
        </p:nvGrpSpPr>
        <p:grpSpPr>
          <a:xfrm>
            <a:off x="7290544" y="1943113"/>
            <a:ext cx="1362406" cy="2927725"/>
            <a:chOff x="7298392" y="1431525"/>
            <a:chExt cx="1362406" cy="2927725"/>
          </a:xfrm>
        </p:grpSpPr>
        <p:sp>
          <p:nvSpPr>
            <p:cNvPr id="274" name="Google Shape;274;p25"/>
            <p:cNvSpPr/>
            <p:nvPr/>
          </p:nvSpPr>
          <p:spPr>
            <a:xfrm>
              <a:off x="7298392" y="1431550"/>
              <a:ext cx="1362300" cy="2927700"/>
            </a:xfrm>
            <a:prstGeom prst="rect">
              <a:avLst/>
            </a:prstGeom>
            <a:noFill/>
            <a:ln cap="flat" cmpd="sng" w="9525">
              <a:solidFill>
                <a:srgbClr val="307A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 flipH="1" rot="10800000">
              <a:off x="7298392" y="1431525"/>
              <a:ext cx="1362300" cy="1269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7298400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7" name="Google Shape;277;p25"/>
            <p:cNvCxnSpPr>
              <a:endCxn id="278" idx="1"/>
            </p:cNvCxnSpPr>
            <p:nvPr/>
          </p:nvCxnSpPr>
          <p:spPr>
            <a:xfrm flipH="1" rot="10800000">
              <a:off x="7640533" y="2291300"/>
              <a:ext cx="2400" cy="206400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5"/>
            <p:cNvCxnSpPr>
              <a:endCxn id="280" idx="1"/>
            </p:cNvCxnSpPr>
            <p:nvPr/>
          </p:nvCxnSpPr>
          <p:spPr>
            <a:xfrm flipH="1" rot="10800000">
              <a:off x="7981165" y="2291300"/>
              <a:ext cx="6300" cy="206400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5"/>
            <p:cNvCxnSpPr>
              <a:endCxn id="282" idx="1"/>
            </p:cNvCxnSpPr>
            <p:nvPr/>
          </p:nvCxnSpPr>
          <p:spPr>
            <a:xfrm flipH="1" rot="10800000">
              <a:off x="8321498" y="2291300"/>
              <a:ext cx="10500" cy="206400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25"/>
            <p:cNvSpPr txBox="1"/>
            <p:nvPr/>
          </p:nvSpPr>
          <p:spPr>
            <a:xfrm>
              <a:off x="7642933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7987465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8331998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5922353" y="1943113"/>
            <a:ext cx="1367039" cy="2927725"/>
            <a:chOff x="5930200" y="1431525"/>
            <a:chExt cx="1367039" cy="2927725"/>
          </a:xfrm>
        </p:grpSpPr>
        <p:sp>
          <p:nvSpPr>
            <p:cNvPr id="284" name="Google Shape;284;p25"/>
            <p:cNvSpPr/>
            <p:nvPr/>
          </p:nvSpPr>
          <p:spPr>
            <a:xfrm>
              <a:off x="5934939" y="1431550"/>
              <a:ext cx="1362300" cy="2927700"/>
            </a:xfrm>
            <a:prstGeom prst="rect">
              <a:avLst/>
            </a:prstGeom>
            <a:noFill/>
            <a:ln cap="flat" cmpd="sng" w="9525">
              <a:solidFill>
                <a:srgbClr val="307A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 flipH="1" rot="10800000">
              <a:off x="5934939" y="1431525"/>
              <a:ext cx="1362300" cy="1269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" name="Google Shape;286;p25"/>
            <p:cNvCxnSpPr>
              <a:endCxn id="287" idx="1"/>
            </p:cNvCxnSpPr>
            <p:nvPr/>
          </p:nvCxnSpPr>
          <p:spPr>
            <a:xfrm rot="10800000">
              <a:off x="6274733" y="2291300"/>
              <a:ext cx="2400" cy="206400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25"/>
            <p:cNvCxnSpPr>
              <a:endCxn id="289" idx="1"/>
            </p:cNvCxnSpPr>
            <p:nvPr/>
          </p:nvCxnSpPr>
          <p:spPr>
            <a:xfrm flipH="1" rot="10800000">
              <a:off x="6617465" y="2291300"/>
              <a:ext cx="1800" cy="206400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5"/>
            <p:cNvCxnSpPr>
              <a:endCxn id="291" idx="1"/>
            </p:cNvCxnSpPr>
            <p:nvPr/>
          </p:nvCxnSpPr>
          <p:spPr>
            <a:xfrm flipH="1" rot="10800000">
              <a:off x="6958098" y="2291300"/>
              <a:ext cx="5700" cy="206400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25"/>
            <p:cNvSpPr txBox="1"/>
            <p:nvPr/>
          </p:nvSpPr>
          <p:spPr>
            <a:xfrm>
              <a:off x="5930200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6274733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6619265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5"/>
            <p:cNvSpPr txBox="1"/>
            <p:nvPr/>
          </p:nvSpPr>
          <p:spPr>
            <a:xfrm>
              <a:off x="6963798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5"/>
          <p:cNvGrpSpPr/>
          <p:nvPr/>
        </p:nvGrpSpPr>
        <p:grpSpPr>
          <a:xfrm>
            <a:off x="4562519" y="1943113"/>
            <a:ext cx="1365165" cy="2927725"/>
            <a:chOff x="4563606" y="1431525"/>
            <a:chExt cx="1365165" cy="2927725"/>
          </a:xfrm>
        </p:grpSpPr>
        <p:sp>
          <p:nvSpPr>
            <p:cNvPr id="294" name="Google Shape;294;p25"/>
            <p:cNvSpPr/>
            <p:nvPr/>
          </p:nvSpPr>
          <p:spPr>
            <a:xfrm>
              <a:off x="4566471" y="1431550"/>
              <a:ext cx="1362300" cy="2927700"/>
            </a:xfrm>
            <a:prstGeom prst="rect">
              <a:avLst/>
            </a:prstGeom>
            <a:noFill/>
            <a:ln cap="flat" cmpd="sng" w="9525">
              <a:solidFill>
                <a:srgbClr val="0E63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flipH="1" rot="10800000">
              <a:off x="4566471" y="1431525"/>
              <a:ext cx="1362300" cy="1269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" name="Google Shape;296;p25"/>
            <p:cNvCxnSpPr>
              <a:endCxn id="297" idx="1"/>
            </p:cNvCxnSpPr>
            <p:nvPr/>
          </p:nvCxnSpPr>
          <p:spPr>
            <a:xfrm rot="10800000">
              <a:off x="4908138" y="2291300"/>
              <a:ext cx="600" cy="20640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5"/>
            <p:cNvCxnSpPr>
              <a:endCxn id="299" idx="1"/>
            </p:cNvCxnSpPr>
            <p:nvPr/>
          </p:nvCxnSpPr>
          <p:spPr>
            <a:xfrm flipH="1" rot="10800000">
              <a:off x="5249071" y="2291300"/>
              <a:ext cx="3600" cy="20640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5"/>
            <p:cNvCxnSpPr>
              <a:endCxn id="301" idx="1"/>
            </p:cNvCxnSpPr>
            <p:nvPr/>
          </p:nvCxnSpPr>
          <p:spPr>
            <a:xfrm flipH="1" rot="10800000">
              <a:off x="5589403" y="2291300"/>
              <a:ext cx="7800" cy="20640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25"/>
            <p:cNvSpPr txBox="1"/>
            <p:nvPr/>
          </p:nvSpPr>
          <p:spPr>
            <a:xfrm>
              <a:off x="4563606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5"/>
            <p:cNvSpPr txBox="1"/>
            <p:nvPr/>
          </p:nvSpPr>
          <p:spPr>
            <a:xfrm>
              <a:off x="4908138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5252671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5"/>
            <p:cNvSpPr txBox="1"/>
            <p:nvPr/>
          </p:nvSpPr>
          <p:spPr>
            <a:xfrm>
              <a:off x="5597203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25"/>
          <p:cNvGrpSpPr/>
          <p:nvPr/>
        </p:nvGrpSpPr>
        <p:grpSpPr>
          <a:xfrm>
            <a:off x="3203978" y="1943101"/>
            <a:ext cx="1363825" cy="2927725"/>
            <a:chOff x="3203978" y="1431525"/>
            <a:chExt cx="1363825" cy="2927725"/>
          </a:xfrm>
        </p:grpSpPr>
        <p:sp>
          <p:nvSpPr>
            <p:cNvPr id="304" name="Google Shape;304;p25"/>
            <p:cNvSpPr/>
            <p:nvPr/>
          </p:nvSpPr>
          <p:spPr>
            <a:xfrm>
              <a:off x="3203978" y="1431550"/>
              <a:ext cx="1362300" cy="2927700"/>
            </a:xfrm>
            <a:prstGeom prst="rect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 flipH="1" rot="10800000">
              <a:off x="3203978" y="1431525"/>
              <a:ext cx="1362300" cy="1269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25"/>
            <p:cNvCxnSpPr>
              <a:endCxn id="307" idx="1"/>
            </p:cNvCxnSpPr>
            <p:nvPr/>
          </p:nvCxnSpPr>
          <p:spPr>
            <a:xfrm flipH="1" rot="10800000">
              <a:off x="3546338" y="2291300"/>
              <a:ext cx="3600" cy="20640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25"/>
            <p:cNvCxnSpPr>
              <a:endCxn id="309" idx="1"/>
            </p:cNvCxnSpPr>
            <p:nvPr/>
          </p:nvCxnSpPr>
          <p:spPr>
            <a:xfrm flipH="1" rot="10800000">
              <a:off x="3886671" y="2291300"/>
              <a:ext cx="7800" cy="20640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5"/>
            <p:cNvCxnSpPr>
              <a:endCxn id="311" idx="1"/>
            </p:cNvCxnSpPr>
            <p:nvPr/>
          </p:nvCxnSpPr>
          <p:spPr>
            <a:xfrm flipH="1" rot="10800000">
              <a:off x="4227003" y="2291300"/>
              <a:ext cx="12000" cy="20640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12" name="Google Shape;312;p25"/>
            <p:cNvSpPr txBox="1"/>
            <p:nvPr/>
          </p:nvSpPr>
          <p:spPr>
            <a:xfrm>
              <a:off x="3205406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3549938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3894471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4239003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25"/>
          <p:cNvGrpSpPr/>
          <p:nvPr/>
        </p:nvGrpSpPr>
        <p:grpSpPr>
          <a:xfrm>
            <a:off x="1841486" y="1943101"/>
            <a:ext cx="1363855" cy="2927725"/>
            <a:chOff x="1841486" y="1431525"/>
            <a:chExt cx="1363855" cy="2927725"/>
          </a:xfrm>
        </p:grpSpPr>
        <p:sp>
          <p:nvSpPr>
            <p:cNvPr id="314" name="Google Shape;314;p25"/>
            <p:cNvSpPr/>
            <p:nvPr/>
          </p:nvSpPr>
          <p:spPr>
            <a:xfrm>
              <a:off x="1841486" y="1431550"/>
              <a:ext cx="1362300" cy="2927700"/>
            </a:xfrm>
            <a:prstGeom prst="rect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flipH="1" rot="10800000">
              <a:off x="1841486" y="1431525"/>
              <a:ext cx="1362300" cy="126900"/>
            </a:xfrm>
            <a:prstGeom prst="rect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" name="Google Shape;316;p25"/>
            <p:cNvCxnSpPr>
              <a:endCxn id="317" idx="1"/>
            </p:cNvCxnSpPr>
            <p:nvPr/>
          </p:nvCxnSpPr>
          <p:spPr>
            <a:xfrm flipH="1" rot="10800000">
              <a:off x="2183626" y="2291300"/>
              <a:ext cx="5700" cy="20640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25"/>
            <p:cNvCxnSpPr>
              <a:endCxn id="319" idx="1"/>
            </p:cNvCxnSpPr>
            <p:nvPr/>
          </p:nvCxnSpPr>
          <p:spPr>
            <a:xfrm flipH="1" rot="10800000">
              <a:off x="2524258" y="2291300"/>
              <a:ext cx="9600" cy="20640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5"/>
            <p:cNvCxnSpPr>
              <a:endCxn id="321" idx="1"/>
            </p:cNvCxnSpPr>
            <p:nvPr/>
          </p:nvCxnSpPr>
          <p:spPr>
            <a:xfrm flipH="1" rot="10800000">
              <a:off x="2864541" y="2291300"/>
              <a:ext cx="12000" cy="20640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25"/>
            <p:cNvSpPr txBox="1"/>
            <p:nvPr/>
          </p:nvSpPr>
          <p:spPr>
            <a:xfrm>
              <a:off x="1844793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2189326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5"/>
            <p:cNvSpPr txBox="1"/>
            <p:nvPr/>
          </p:nvSpPr>
          <p:spPr>
            <a:xfrm>
              <a:off x="2533858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25"/>
            <p:cNvSpPr txBox="1"/>
            <p:nvPr/>
          </p:nvSpPr>
          <p:spPr>
            <a:xfrm>
              <a:off x="2876541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25"/>
          <p:cNvGrpSpPr/>
          <p:nvPr/>
        </p:nvGrpSpPr>
        <p:grpSpPr>
          <a:xfrm>
            <a:off x="479055" y="1943101"/>
            <a:ext cx="1362300" cy="2927725"/>
            <a:chOff x="479055" y="1431525"/>
            <a:chExt cx="1362300" cy="2927725"/>
          </a:xfrm>
        </p:grpSpPr>
        <p:sp>
          <p:nvSpPr>
            <p:cNvPr id="324" name="Google Shape;324;p25"/>
            <p:cNvSpPr/>
            <p:nvPr/>
          </p:nvSpPr>
          <p:spPr>
            <a:xfrm>
              <a:off x="484200" y="1431550"/>
              <a:ext cx="1356900" cy="2927700"/>
            </a:xfrm>
            <a:prstGeom prst="rect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 flipH="1" rot="10800000">
              <a:off x="479055" y="1431525"/>
              <a:ext cx="1362300" cy="126900"/>
            </a:xfrm>
            <a:prstGeom prst="rect">
              <a:avLst/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" name="Google Shape;326;p25"/>
            <p:cNvCxnSpPr>
              <a:endCxn id="327" idx="1"/>
            </p:cNvCxnSpPr>
            <p:nvPr/>
          </p:nvCxnSpPr>
          <p:spPr>
            <a:xfrm flipH="1" rot="10800000">
              <a:off x="821326" y="2291300"/>
              <a:ext cx="3900" cy="20640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25"/>
            <p:cNvCxnSpPr>
              <a:endCxn id="329" idx="1"/>
            </p:cNvCxnSpPr>
            <p:nvPr/>
          </p:nvCxnSpPr>
          <p:spPr>
            <a:xfrm flipH="1" rot="10800000">
              <a:off x="1161658" y="2291300"/>
              <a:ext cx="8100" cy="20640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25"/>
            <p:cNvCxnSpPr>
              <a:endCxn id="331" idx="1"/>
            </p:cNvCxnSpPr>
            <p:nvPr/>
          </p:nvCxnSpPr>
          <p:spPr>
            <a:xfrm flipH="1" rot="10800000">
              <a:off x="1501941" y="2291300"/>
              <a:ext cx="10500" cy="20640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25"/>
            <p:cNvSpPr txBox="1"/>
            <p:nvPr/>
          </p:nvSpPr>
          <p:spPr>
            <a:xfrm>
              <a:off x="480693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825226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25"/>
            <p:cNvSpPr txBox="1"/>
            <p:nvPr/>
          </p:nvSpPr>
          <p:spPr>
            <a:xfrm>
              <a:off x="1169758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5"/>
            <p:cNvSpPr txBox="1"/>
            <p:nvPr/>
          </p:nvSpPr>
          <p:spPr>
            <a:xfrm>
              <a:off x="1512441" y="2202050"/>
              <a:ext cx="3288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484200" y="1558424"/>
              <a:ext cx="669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33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33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4" name="Google Shape;334;p25"/>
          <p:cNvSpPr/>
          <p:nvPr/>
        </p:nvSpPr>
        <p:spPr>
          <a:xfrm>
            <a:off x="479725" y="2949875"/>
            <a:ext cx="5442600" cy="207300"/>
          </a:xfrm>
          <a:prstGeom prst="rect">
            <a:avLst/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Systematic Literature Review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1841350" y="3273100"/>
            <a:ext cx="2052000" cy="207300"/>
          </a:xfrm>
          <a:prstGeom prst="rect">
            <a:avLst/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Experimental Setup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3205350" y="3919550"/>
            <a:ext cx="2034300" cy="207300"/>
          </a:xfrm>
          <a:prstGeom prst="rect">
            <a:avLst/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the multi approach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3200399" y="4242775"/>
            <a:ext cx="2722200" cy="207300"/>
          </a:xfrm>
          <a:prstGeom prst="rect">
            <a:avLst/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Evaluating models for Factuality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2526925" y="3596327"/>
            <a:ext cx="2034300" cy="207300"/>
          </a:xfrm>
          <a:prstGeom prst="rect">
            <a:avLst/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(single) domain-spec adapters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3125350" y="1659600"/>
            <a:ext cx="187625" cy="207300"/>
          </a:xfrm>
          <a:prstGeom prst="flowChartExtra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1601350" y="1659600"/>
            <a:ext cx="187625" cy="207300"/>
          </a:xfrm>
          <a:prstGeom prst="flowChartExtract">
            <a:avLst/>
          </a:prstGeom>
          <a:solidFill>
            <a:srgbClr val="094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1397575" y="1374475"/>
            <a:ext cx="548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today</a:t>
            </a:r>
            <a:endParaRPr sz="1000"/>
          </a:p>
        </p:txBody>
      </p:sp>
      <p:sp>
        <p:nvSpPr>
          <p:cNvPr id="342" name="Google Shape;342;p25"/>
          <p:cNvSpPr txBox="1"/>
          <p:nvPr/>
        </p:nvSpPr>
        <p:spPr>
          <a:xfrm>
            <a:off x="2861863" y="1374475"/>
            <a:ext cx="714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Kick-off</a:t>
            </a:r>
            <a:endParaRPr sz="1000"/>
          </a:p>
        </p:txBody>
      </p:sp>
      <p:sp>
        <p:nvSpPr>
          <p:cNvPr id="343" name="Google Shape;343;p25"/>
          <p:cNvSpPr/>
          <p:nvPr/>
        </p:nvSpPr>
        <p:spPr>
          <a:xfrm>
            <a:off x="8230750" y="1659600"/>
            <a:ext cx="187625" cy="207300"/>
          </a:xfrm>
          <a:prstGeom prst="flowChartExtra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7850903" y="1374475"/>
            <a:ext cx="907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Submission</a:t>
            </a:r>
            <a:endParaRPr sz="1000"/>
          </a:p>
        </p:txBody>
      </p:sp>
      <p:sp>
        <p:nvSpPr>
          <p:cNvPr id="345" name="Google Shape;345;p25"/>
          <p:cNvSpPr txBox="1"/>
          <p:nvPr/>
        </p:nvSpPr>
        <p:spPr>
          <a:xfrm>
            <a:off x="1855800" y="2070000"/>
            <a:ext cx="669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3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1" sz="3300">
              <a:solidFill>
                <a:srgbClr val="307A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3209150" y="2070000"/>
            <a:ext cx="669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3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1" sz="3300">
              <a:solidFill>
                <a:srgbClr val="307A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4576963" y="2070000"/>
            <a:ext cx="669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3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rPr>
              <a:t>08</a:t>
            </a:r>
            <a:endParaRPr b="1" sz="3300">
              <a:solidFill>
                <a:srgbClr val="307A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5944775" y="2070000"/>
            <a:ext cx="669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3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rPr>
              <a:t>09</a:t>
            </a:r>
            <a:endParaRPr b="1" sz="3300">
              <a:solidFill>
                <a:srgbClr val="307A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7284850" y="2070000"/>
            <a:ext cx="669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3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sz="3300">
              <a:solidFill>
                <a:srgbClr val="307A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4571997" y="4547586"/>
            <a:ext cx="4080900" cy="207300"/>
          </a:xfrm>
          <a:prstGeom prst="rect">
            <a:avLst/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Writing of thesis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9100" y="271574"/>
            <a:ext cx="8508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9100" y="1289551"/>
            <a:ext cx="8508900" cy="5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Motivation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Background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Domain Adaptation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Adapters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Factuality Evaluation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Research Questions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Methodology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Progress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400"/>
              <a:t>Timeline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934373"/>
            <a:ext cx="6840135" cy="17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525" y="1839950"/>
            <a:ext cx="6720400" cy="17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 | Master Thesis Kick-off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Motivation</a:t>
            </a:r>
            <a:endParaRPr sz="2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575" y="2766250"/>
            <a:ext cx="6464402" cy="1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6">
            <a:alphaModFix/>
          </a:blip>
          <a:srcRect b="2736" l="4076" r="50680" t="2887"/>
          <a:stretch/>
        </p:blipFill>
        <p:spPr>
          <a:xfrm>
            <a:off x="328475" y="3859200"/>
            <a:ext cx="1714500" cy="23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525" y="1022773"/>
            <a:ext cx="2435374" cy="1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Background: Domain Adaptation</a:t>
            </a:r>
            <a:endParaRPr sz="2400"/>
          </a:p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 | Master Thesis Kick-off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54079" t="0"/>
          <a:stretch/>
        </p:blipFill>
        <p:spPr>
          <a:xfrm>
            <a:off x="319100" y="1091933"/>
            <a:ext cx="3437376" cy="233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775" y="3038811"/>
            <a:ext cx="5282140" cy="10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026" y="3843859"/>
            <a:ext cx="3437374" cy="23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Background: </a:t>
            </a:r>
            <a:r>
              <a:rPr lang="de-DE" sz="2400"/>
              <a:t>Adapters</a:t>
            </a:r>
            <a:endParaRPr sz="2400"/>
          </a:p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 | Master Thesis Kick-off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834"/>
            <a:ext cx="8839201" cy="454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Background</a:t>
            </a:r>
            <a:r>
              <a:rPr lang="de-DE" sz="2400"/>
              <a:t>: Evaluating Factuality</a:t>
            </a:r>
            <a:endParaRPr sz="2400"/>
          </a:p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 | Master Thesis Kick-off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69" y="1787150"/>
            <a:ext cx="3855257" cy="3200349"/>
          </a:xfrm>
          <a:prstGeom prst="rect">
            <a:avLst/>
          </a:prstGeom>
          <a:noFill/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00" y="3179185"/>
            <a:ext cx="4252900" cy="3200340"/>
          </a:xfrm>
          <a:prstGeom prst="rect">
            <a:avLst/>
          </a:prstGeom>
          <a:noFill/>
          <a:ln cap="flat" cmpd="sng" w="9525">
            <a:solidFill>
              <a:srgbClr val="1F232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150" y="970451"/>
            <a:ext cx="3279286" cy="19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9090" y="10763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RQ1.	Can language models enhance their capability of </a:t>
            </a:r>
            <a:r>
              <a:rPr b="1" lang="de-DE" sz="1800"/>
              <a:t>generating </a:t>
            </a:r>
            <a:r>
              <a:rPr lang="de-DE" sz="1800"/>
              <a:t>contextually (</a:t>
            </a:r>
            <a:r>
              <a:rPr i="1" lang="de-DE" sz="1800"/>
              <a:t>domain</a:t>
            </a:r>
            <a:r>
              <a:rPr lang="de-DE" sz="1800"/>
              <a:t>) relevant text by synthesizing </a:t>
            </a:r>
            <a:r>
              <a:rPr b="1" lang="de-DE" sz="1800"/>
              <a:t>multiple adapters</a:t>
            </a:r>
            <a:r>
              <a:rPr lang="de-DE" sz="1800"/>
              <a:t> trained on distinct domain-specific knowledge sources?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RQ2.	</a:t>
            </a:r>
            <a:r>
              <a:rPr lang="de-DE" sz="1800"/>
              <a:t>Why</a:t>
            </a:r>
            <a:r>
              <a:rPr b="1" lang="de-DE" sz="1800"/>
              <a:t> integrating domain knowledge</a:t>
            </a:r>
            <a:r>
              <a:rPr lang="de-DE" sz="1800"/>
              <a:t> in Large Language Models is important, and how does it affect their factual accuracy?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/>
              <a:t>RQ3.	</a:t>
            </a:r>
            <a:r>
              <a:rPr lang="de-DE" sz="1800"/>
              <a:t>Are state-of-the-art automatic evaluation metrics for </a:t>
            </a:r>
            <a:r>
              <a:rPr b="1" lang="de-DE" sz="1800"/>
              <a:t>factual precision</a:t>
            </a:r>
            <a:r>
              <a:rPr lang="de-DE" sz="1800"/>
              <a:t> in text generation comprehensive enough to assess the performance of LLMs across various domains?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RQ4.	</a:t>
            </a:r>
            <a:r>
              <a:rPr lang="de-DE" sz="1800"/>
              <a:t>How does the selection of specific domain/task adapters during inference influence the </a:t>
            </a:r>
            <a:r>
              <a:rPr b="1" lang="de-DE" sz="1800"/>
              <a:t>explainability </a:t>
            </a:r>
            <a:r>
              <a:rPr lang="de-DE" sz="1800"/>
              <a:t>of models?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Research Questions</a:t>
            </a:r>
            <a:endParaRPr sz="2400"/>
          </a:p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 | Master Thesis Kick-off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3661775" y="1096375"/>
            <a:ext cx="4342200" cy="46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7411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9029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3111625" y="2433404"/>
            <a:ext cx="1015850" cy="10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111725" y="3282825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LLM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 flipH="1" rot="10800000">
            <a:off x="3129050" y="1094100"/>
            <a:ext cx="53700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3111725" y="3465375"/>
            <a:ext cx="540600" cy="22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/>
          <p:nvPr/>
        </p:nvSpPr>
        <p:spPr>
          <a:xfrm>
            <a:off x="5473025" y="1844075"/>
            <a:ext cx="1119600" cy="68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473025" y="2946225"/>
            <a:ext cx="1119600" cy="68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2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473025" y="4092750"/>
            <a:ext cx="1119600" cy="68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3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271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>
            <a:stCxn id="158" idx="3"/>
          </p:cNvCxnSpPr>
          <p:nvPr/>
        </p:nvCxnSpPr>
        <p:spPr>
          <a:xfrm>
            <a:off x="4127525" y="3465375"/>
            <a:ext cx="3837000" cy="23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flipH="1" rot="10800000">
            <a:off x="4142200" y="1052275"/>
            <a:ext cx="3836100" cy="14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>
            <a:stCxn id="156" idx="3"/>
            <a:endCxn id="155" idx="1"/>
          </p:cNvCxnSpPr>
          <p:nvPr/>
        </p:nvCxnSpPr>
        <p:spPr>
          <a:xfrm>
            <a:off x="4370900" y="3498450"/>
            <a:ext cx="3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/>
          <p:nvPr/>
        </p:nvCxnSpPr>
        <p:spPr>
          <a:xfrm flipH="1" rot="10800000">
            <a:off x="5209025" y="2261825"/>
            <a:ext cx="264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>
            <a:endCxn id="162" idx="1"/>
          </p:cNvCxnSpPr>
          <p:nvPr/>
        </p:nvCxnSpPr>
        <p:spPr>
          <a:xfrm flipH="1" rot="10800000">
            <a:off x="5209025" y="3287775"/>
            <a:ext cx="264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1"/>
          <p:cNvCxnSpPr>
            <a:stCxn id="155" idx="3"/>
            <a:endCxn id="163" idx="1"/>
          </p:cNvCxnSpPr>
          <p:nvPr/>
        </p:nvCxnSpPr>
        <p:spPr>
          <a:xfrm>
            <a:off x="5209100" y="3498450"/>
            <a:ext cx="2640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1" idx="3"/>
          </p:cNvCxnSpPr>
          <p:nvPr/>
        </p:nvCxnSpPr>
        <p:spPr>
          <a:xfrm>
            <a:off x="6592625" y="2185625"/>
            <a:ext cx="46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1"/>
          <p:cNvSpPr txBox="1"/>
          <p:nvPr/>
        </p:nvSpPr>
        <p:spPr>
          <a:xfrm>
            <a:off x="5396825" y="2641600"/>
            <a:ext cx="1314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100"/>
              <a:t>active</a:t>
            </a:r>
            <a:endParaRPr b="1" i="1" sz="900"/>
          </a:p>
        </p:txBody>
      </p:sp>
      <p:sp>
        <p:nvSpPr>
          <p:cNvPr id="173" name="Google Shape;173;p21"/>
          <p:cNvSpPr txBox="1"/>
          <p:nvPr/>
        </p:nvSpPr>
        <p:spPr>
          <a:xfrm>
            <a:off x="6916150" y="5479050"/>
            <a:ext cx="124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Transformer</a:t>
            </a:r>
            <a:endParaRPr i="1"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Methodology</a:t>
            </a:r>
            <a:endParaRPr sz="2400"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Selim Yagci | Master Thesis Kick-off</a:t>
            </a:r>
            <a:endParaRPr/>
          </a:p>
        </p:txBody>
      </p:sp>
      <p:grpSp>
        <p:nvGrpSpPr>
          <p:cNvPr id="177" name="Google Shape;177;p21"/>
          <p:cNvGrpSpPr/>
          <p:nvPr/>
        </p:nvGrpSpPr>
        <p:grpSpPr>
          <a:xfrm>
            <a:off x="135325" y="1844075"/>
            <a:ext cx="1757300" cy="2109775"/>
            <a:chOff x="135325" y="1844075"/>
            <a:chExt cx="1757300" cy="2109775"/>
          </a:xfrm>
        </p:grpSpPr>
        <p:sp>
          <p:nvSpPr>
            <p:cNvPr id="178" name="Google Shape;178;p21"/>
            <p:cNvSpPr/>
            <p:nvPr/>
          </p:nvSpPr>
          <p:spPr>
            <a:xfrm>
              <a:off x="135325" y="1844075"/>
              <a:ext cx="1746900" cy="1737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" name="Google Shape;17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2575" y="2813150"/>
              <a:ext cx="860875" cy="63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1"/>
            <p:cNvPicPr preferRelativeResize="0"/>
            <p:nvPr/>
          </p:nvPicPr>
          <p:blipFill rotWithShape="1">
            <a:blip r:embed="rId5">
              <a:alphaModFix/>
            </a:blip>
            <a:srcRect b="0" l="3883" r="0" t="0"/>
            <a:stretch/>
          </p:blipFill>
          <p:spPr>
            <a:xfrm>
              <a:off x="135425" y="2648100"/>
              <a:ext cx="777161" cy="80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800" y="1844075"/>
              <a:ext cx="1015850" cy="946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1"/>
            <p:cNvPicPr preferRelativeResize="0"/>
            <p:nvPr/>
          </p:nvPicPr>
          <p:blipFill rotWithShape="1">
            <a:blip r:embed="rId7">
              <a:alphaModFix/>
            </a:blip>
            <a:srcRect b="8617" l="0" r="0" t="0"/>
            <a:stretch/>
          </p:blipFill>
          <p:spPr>
            <a:xfrm>
              <a:off x="135325" y="1920275"/>
              <a:ext cx="860875" cy="84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 txBox="1"/>
            <p:nvPr/>
          </p:nvSpPr>
          <p:spPr>
            <a:xfrm>
              <a:off x="145725" y="3588750"/>
              <a:ext cx="17469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Domain Data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3661775" y="1096375"/>
            <a:ext cx="4342200" cy="46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359500" y="1339675"/>
            <a:ext cx="1416000" cy="4025100"/>
          </a:xfrm>
          <a:prstGeom prst="ellipse">
            <a:avLst/>
          </a:prstGeom>
          <a:noFill/>
          <a:ln cap="flat" cmpd="sng" w="9525">
            <a:solidFill>
              <a:srgbClr val="0C57D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7411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9029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3111625" y="2433404"/>
            <a:ext cx="1015850" cy="10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3111725" y="3282825"/>
            <a:ext cx="101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LLM</a:t>
            </a: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 flipH="1" rot="10800000">
            <a:off x="3129050" y="1094100"/>
            <a:ext cx="53700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3111725" y="3465375"/>
            <a:ext cx="540600" cy="22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>
            <a:off x="5473025" y="1844075"/>
            <a:ext cx="1119600" cy="68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1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473025" y="2946225"/>
            <a:ext cx="1119600" cy="68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2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473025" y="4092750"/>
            <a:ext cx="1119600" cy="68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Domain Adapter 3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7027100" y="1705800"/>
            <a:ext cx="468000" cy="358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2"/>
          <p:cNvCxnSpPr>
            <a:stCxn id="195" idx="3"/>
          </p:cNvCxnSpPr>
          <p:nvPr/>
        </p:nvCxnSpPr>
        <p:spPr>
          <a:xfrm>
            <a:off x="4127525" y="3465375"/>
            <a:ext cx="3837000" cy="23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2"/>
          <p:cNvCxnSpPr/>
          <p:nvPr/>
        </p:nvCxnSpPr>
        <p:spPr>
          <a:xfrm flipH="1" rot="10800000">
            <a:off x="4142200" y="1052275"/>
            <a:ext cx="3836100" cy="14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2"/>
          <p:cNvCxnSpPr>
            <a:stCxn id="193" idx="3"/>
            <a:endCxn id="192" idx="1"/>
          </p:cNvCxnSpPr>
          <p:nvPr/>
        </p:nvCxnSpPr>
        <p:spPr>
          <a:xfrm>
            <a:off x="4370900" y="3498450"/>
            <a:ext cx="3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/>
          <p:nvPr/>
        </p:nvCxnSpPr>
        <p:spPr>
          <a:xfrm flipH="1" rot="10800000">
            <a:off x="5209025" y="2261825"/>
            <a:ext cx="2640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>
            <a:endCxn id="199" idx="1"/>
          </p:cNvCxnSpPr>
          <p:nvPr/>
        </p:nvCxnSpPr>
        <p:spPr>
          <a:xfrm flipH="1" rot="10800000">
            <a:off x="5209025" y="3287775"/>
            <a:ext cx="264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>
            <a:stCxn id="192" idx="3"/>
            <a:endCxn id="200" idx="1"/>
          </p:cNvCxnSpPr>
          <p:nvPr/>
        </p:nvCxnSpPr>
        <p:spPr>
          <a:xfrm>
            <a:off x="5209100" y="3498450"/>
            <a:ext cx="2640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198" idx="3"/>
          </p:cNvCxnSpPr>
          <p:nvPr/>
        </p:nvCxnSpPr>
        <p:spPr>
          <a:xfrm>
            <a:off x="6592625" y="2185625"/>
            <a:ext cx="469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2"/>
          <p:cNvSpPr txBox="1"/>
          <p:nvPr/>
        </p:nvSpPr>
        <p:spPr>
          <a:xfrm>
            <a:off x="5396825" y="2641600"/>
            <a:ext cx="1314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100"/>
              <a:t>active</a:t>
            </a:r>
            <a:endParaRPr b="1" i="1" sz="900"/>
          </a:p>
        </p:txBody>
      </p:sp>
      <p:sp>
        <p:nvSpPr>
          <p:cNvPr id="210" name="Google Shape;210;p22"/>
          <p:cNvSpPr txBox="1"/>
          <p:nvPr/>
        </p:nvSpPr>
        <p:spPr>
          <a:xfrm>
            <a:off x="6916150" y="5479050"/>
            <a:ext cx="124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Transformer</a:t>
            </a:r>
            <a:endParaRPr i="1"/>
          </a:p>
        </p:txBody>
      </p:sp>
      <p:grpSp>
        <p:nvGrpSpPr>
          <p:cNvPr id="211" name="Google Shape;211;p22"/>
          <p:cNvGrpSpPr/>
          <p:nvPr/>
        </p:nvGrpSpPr>
        <p:grpSpPr>
          <a:xfrm>
            <a:off x="135325" y="1844075"/>
            <a:ext cx="1757300" cy="2109775"/>
            <a:chOff x="135325" y="1844075"/>
            <a:chExt cx="1757300" cy="2109775"/>
          </a:xfrm>
        </p:grpSpPr>
        <p:sp>
          <p:nvSpPr>
            <p:cNvPr id="212" name="Google Shape;212;p22"/>
            <p:cNvSpPr/>
            <p:nvPr/>
          </p:nvSpPr>
          <p:spPr>
            <a:xfrm>
              <a:off x="135325" y="1844075"/>
              <a:ext cx="1746900" cy="1737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3" name="Google Shape;21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2575" y="2813150"/>
              <a:ext cx="860875" cy="63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2"/>
            <p:cNvPicPr preferRelativeResize="0"/>
            <p:nvPr/>
          </p:nvPicPr>
          <p:blipFill rotWithShape="1">
            <a:blip r:embed="rId5">
              <a:alphaModFix/>
            </a:blip>
            <a:srcRect b="0" l="3883" r="0" t="0"/>
            <a:stretch/>
          </p:blipFill>
          <p:spPr>
            <a:xfrm>
              <a:off x="135425" y="2648100"/>
              <a:ext cx="777161" cy="80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3800" y="1844075"/>
              <a:ext cx="1015850" cy="946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2"/>
            <p:cNvPicPr preferRelativeResize="0"/>
            <p:nvPr/>
          </p:nvPicPr>
          <p:blipFill rotWithShape="1">
            <a:blip r:embed="rId7">
              <a:alphaModFix/>
            </a:blip>
            <a:srcRect b="8617" l="0" r="0" t="0"/>
            <a:stretch/>
          </p:blipFill>
          <p:spPr>
            <a:xfrm>
              <a:off x="135325" y="1920275"/>
              <a:ext cx="860875" cy="84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2"/>
            <p:cNvSpPr txBox="1"/>
            <p:nvPr/>
          </p:nvSpPr>
          <p:spPr>
            <a:xfrm>
              <a:off x="145725" y="3588750"/>
              <a:ext cx="17469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Domain Data</a:t>
              </a:r>
              <a:endParaRPr/>
            </a:p>
          </p:txBody>
        </p:sp>
      </p:grpSp>
      <p:cxnSp>
        <p:nvCxnSpPr>
          <p:cNvPr id="218" name="Google Shape;218;p22"/>
          <p:cNvCxnSpPr>
            <a:stCxn id="191" idx="0"/>
            <a:endCxn id="215" idx="0"/>
          </p:cNvCxnSpPr>
          <p:nvPr/>
        </p:nvCxnSpPr>
        <p:spPr>
          <a:xfrm rot="5400000">
            <a:off x="3457500" y="-766025"/>
            <a:ext cx="504300" cy="4715700"/>
          </a:xfrm>
          <a:prstGeom prst="bentConnector3">
            <a:avLst>
              <a:gd fmla="val -89277" name="adj1"/>
            </a:avLst>
          </a:prstGeom>
          <a:noFill/>
          <a:ln cap="flat" cmpd="sng" w="19050">
            <a:solidFill>
              <a:srgbClr val="307AF3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219" name="Google Shape;219;p22"/>
          <p:cNvSpPr txBox="1"/>
          <p:nvPr>
            <p:ph type="title"/>
          </p:nvPr>
        </p:nvSpPr>
        <p:spPr>
          <a:xfrm>
            <a:off x="319090" y="308534"/>
            <a:ext cx="85089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Methodology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