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 Condensed"/>
      <p:regular r:id="rId32"/>
      <p:bold r:id="rId33"/>
      <p:italic r:id="rId34"/>
      <p:boldItalic r:id="rId35"/>
    </p:embeddedFont>
    <p:embeddedFont>
      <p:font typeface="Roboto Condensed Light"/>
      <p:regular r:id="rId36"/>
      <p:bold r:id="rId37"/>
      <p:italic r:id="rId38"/>
      <p:boldItalic r:id="rId39"/>
    </p:embeddedFont>
    <p:embeddedFont>
      <p:font typeface="Century Gothic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D6F703-8A45-43D8-B576-A5CF46E3DB7C}">
  <a:tblStyle styleId="{CFD6F703-8A45-43D8-B576-A5CF46E3DB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regular.fntdata"/><Relationship Id="rId20" Type="http://schemas.openxmlformats.org/officeDocument/2006/relationships/slide" Target="slides/slide14.xml"/><Relationship Id="rId42" Type="http://schemas.openxmlformats.org/officeDocument/2006/relationships/font" Target="fonts/CenturyGothic-italic.fntdata"/><Relationship Id="rId41" Type="http://schemas.openxmlformats.org/officeDocument/2006/relationships/font" Target="fonts/CenturyGothic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CenturyGothic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Condensed-bold.fntdata"/><Relationship Id="rId10" Type="http://schemas.openxmlformats.org/officeDocument/2006/relationships/slide" Target="slides/slide4.xml"/><Relationship Id="rId32" Type="http://schemas.openxmlformats.org/officeDocument/2006/relationships/font" Target="fonts/RobotoCondensed-regular.fntdata"/><Relationship Id="rId13" Type="http://schemas.openxmlformats.org/officeDocument/2006/relationships/slide" Target="slides/slide7.xml"/><Relationship Id="rId35" Type="http://schemas.openxmlformats.org/officeDocument/2006/relationships/font" Target="fonts/RobotoCondensed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Condensed-italic.fntdata"/><Relationship Id="rId15" Type="http://schemas.openxmlformats.org/officeDocument/2006/relationships/slide" Target="slides/slide9.xml"/><Relationship Id="rId37" Type="http://schemas.openxmlformats.org/officeDocument/2006/relationships/font" Target="fonts/RobotoCondensedLight-bold.fntdata"/><Relationship Id="rId14" Type="http://schemas.openxmlformats.org/officeDocument/2006/relationships/slide" Target="slides/slide8.xml"/><Relationship Id="rId36" Type="http://schemas.openxmlformats.org/officeDocument/2006/relationships/font" Target="fonts/RobotoCondensedLight-regular.fntdata"/><Relationship Id="rId17" Type="http://schemas.openxmlformats.org/officeDocument/2006/relationships/slide" Target="slides/slide11.xml"/><Relationship Id="rId39" Type="http://schemas.openxmlformats.org/officeDocument/2006/relationships/font" Target="fonts/RobotoCondensedLight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CondensedLigh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403123284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e403123284_2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403123284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e403123284_2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403123284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e403123284_2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3fea4e9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e3fea4e92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3fea4e92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e3fea4e924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3fea4e92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e3fea4e924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3fea4e92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ge3fea4e924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3fea4e92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ge3fea4e924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3fea4e92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e3fea4e924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3fea4e92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ge3fea4e924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3fea4e92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ge3fea4e924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3fea4e92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ge3fea4e924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40312328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40312328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40312328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e403123284_2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0" type="dt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27150" y="2111475"/>
            <a:ext cx="4344000" cy="21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Fake News Detection </a:t>
            </a:r>
            <a:endParaRPr b="1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Bangla Language</a:t>
            </a:r>
            <a:endParaRPr b="1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8626" y="260551"/>
            <a:ext cx="1864674" cy="198747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722836" y="1210169"/>
            <a:ext cx="13848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Presented By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256025" y="1765938"/>
            <a:ext cx="220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S.M Mahamudul Hasan</a:t>
            </a:r>
            <a:endParaRPr b="1" i="0" sz="15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2016331032</a:t>
            </a:r>
            <a:endParaRPr b="1" i="0" sz="15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456675" y="1807213"/>
            <a:ext cx="220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Nirjas Mohammad Jakilim</a:t>
            </a:r>
            <a:endParaRPr b="1" i="0" sz="15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2016331101</a:t>
            </a:r>
            <a:endParaRPr b="1" i="0" sz="15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553525" y="2433327"/>
            <a:ext cx="1723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Supervisor</a:t>
            </a:r>
            <a:endParaRPr b="1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Enamul Hassan</a:t>
            </a:r>
            <a:endParaRPr b="1" i="0" sz="15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Assistant Professor</a:t>
            </a:r>
            <a:endParaRPr b="1" i="0" sz="15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627100" y="3682725"/>
            <a:ext cx="36213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Department of </a:t>
            </a:r>
            <a:endParaRPr b="1" i="0" sz="17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Computer Science &amp; Engineering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14"/>
          <p:cNvCxnSpPr/>
          <p:nvPr/>
        </p:nvCxnSpPr>
        <p:spPr>
          <a:xfrm flipH="1" rot="10800000">
            <a:off x="6414561" y="1892067"/>
            <a:ext cx="1500" cy="373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4"/>
          <p:cNvSpPr/>
          <p:nvPr/>
        </p:nvSpPr>
        <p:spPr>
          <a:xfrm>
            <a:off x="10391" y="4960551"/>
            <a:ext cx="685800" cy="172558"/>
          </a:xfrm>
          <a:prstGeom prst="rect">
            <a:avLst/>
          </a:prstGeom>
          <a:solidFill>
            <a:srgbClr val="134560"/>
          </a:solidFill>
          <a:ln cap="flat" cmpd="sng" w="25400">
            <a:solidFill>
              <a:srgbClr val="1345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/>
        </p:nvSpPr>
        <p:spPr>
          <a:xfrm>
            <a:off x="1587731" y="393619"/>
            <a:ext cx="5751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PAC</a:t>
            </a: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with Char-Based TF-IDF</a:t>
            </a:r>
            <a:endParaRPr b="0" i="0" sz="23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1650425" y="967900"/>
            <a:ext cx="46101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10391" y="4960551"/>
            <a:ext cx="685800" cy="172500"/>
          </a:xfrm>
          <a:prstGeom prst="rect">
            <a:avLst/>
          </a:prstGeom>
          <a:solidFill>
            <a:srgbClr val="134560"/>
          </a:solidFill>
          <a:ln cap="flat" cmpd="sng" w="25400">
            <a:solidFill>
              <a:srgbClr val="1345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8428329" y="4886397"/>
            <a:ext cx="6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 b="1" i="0" sz="15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1573500" y="1079875"/>
            <a:ext cx="50397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Char char="▰"/>
            </a:pP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Passive Aggressive Classifier also shows improved performance for character based embedding.</a:t>
            </a:r>
            <a:endParaRPr b="1" i="0" sz="23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▰"/>
            </a:pP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Got 98.39% Accuracy.</a:t>
            </a:r>
            <a:endParaRPr b="1" sz="23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903975" y="4366725"/>
            <a:ext cx="29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AC with Char-Based Embedding</a:t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8341" y="2135538"/>
            <a:ext cx="2510355" cy="21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/>
        </p:nvSpPr>
        <p:spPr>
          <a:xfrm>
            <a:off x="1587731" y="393619"/>
            <a:ext cx="5751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MLP </a:t>
            </a: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 Char-Based TF-IDF</a:t>
            </a:r>
            <a:endParaRPr b="0" i="0" sz="23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1650425" y="967900"/>
            <a:ext cx="46101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10391" y="4960551"/>
            <a:ext cx="685800" cy="172500"/>
          </a:xfrm>
          <a:prstGeom prst="rect">
            <a:avLst/>
          </a:prstGeom>
          <a:solidFill>
            <a:srgbClr val="134560"/>
          </a:solidFill>
          <a:ln cap="flat" cmpd="sng" w="25400">
            <a:solidFill>
              <a:srgbClr val="1345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8428329" y="4886397"/>
            <a:ext cx="6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 b="1" i="0" sz="15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1573500" y="1079875"/>
            <a:ext cx="50397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Char char="▰"/>
            </a:pPr>
            <a:r>
              <a:rPr b="1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Evaluated</a:t>
            </a: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MLP Neural Network classifier </a:t>
            </a: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 character based embedding.</a:t>
            </a:r>
            <a:endParaRPr b="1" i="0" sz="23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▰"/>
            </a:pPr>
            <a:r>
              <a:rPr b="1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Got</a:t>
            </a: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98% accuracy.</a:t>
            </a:r>
            <a:endParaRPr b="1" sz="23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5903975" y="4366725"/>
            <a:ext cx="29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 </a:t>
            </a:r>
            <a:r>
              <a:rPr lang="en"/>
              <a:t> with Char-Based Embedding</a:t>
            </a:r>
            <a:endParaRPr/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8341" y="1875700"/>
            <a:ext cx="2510355" cy="21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/>
        </p:nvSpPr>
        <p:spPr>
          <a:xfrm>
            <a:off x="521025" y="393625"/>
            <a:ext cx="80907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Char char="▰"/>
            </a:pPr>
            <a:r>
              <a:rPr b="1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Performance breakdown for word based and char-based models</a:t>
            </a:r>
            <a:endParaRPr b="0" i="0" sz="23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2481013" y="4288544"/>
            <a:ext cx="54432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Fig : </a:t>
            </a: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Performance breakdown of the models</a:t>
            </a:r>
            <a:endParaRPr b="0" i="0" sz="18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1650425" y="967900"/>
            <a:ext cx="4080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10391" y="4960551"/>
            <a:ext cx="685800" cy="172500"/>
          </a:xfrm>
          <a:prstGeom prst="rect">
            <a:avLst/>
          </a:prstGeom>
          <a:solidFill>
            <a:srgbClr val="134560"/>
          </a:solidFill>
          <a:ln cap="flat" cmpd="sng" w="25400">
            <a:solidFill>
              <a:srgbClr val="1345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8407546" y="4886397"/>
            <a:ext cx="6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13</a:t>
            </a:r>
            <a:endParaRPr b="1" i="0" sz="15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426" y="1035025"/>
            <a:ext cx="5026525" cy="30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/>
        </p:nvSpPr>
        <p:spPr>
          <a:xfrm>
            <a:off x="875150" y="393625"/>
            <a:ext cx="6913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2600">
                <a:solidFill>
                  <a:srgbClr val="1C4587"/>
                </a:solidFill>
              </a:rPr>
              <a:t>xperiments</a:t>
            </a:r>
            <a:r>
              <a:rPr b="0" i="0" lang="en" sz="26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with Deep Learnin</a:t>
            </a:r>
            <a:r>
              <a:rPr lang="en" sz="2600">
                <a:solidFill>
                  <a:srgbClr val="1C4587"/>
                </a:solidFill>
              </a:rPr>
              <a:t>g Models</a:t>
            </a:r>
            <a:endParaRPr b="0" i="0" sz="26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567900" y="1078575"/>
            <a:ext cx="7902000" cy="3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Char char="▰"/>
            </a:pPr>
            <a:r>
              <a:rPr b="1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Key Informations</a:t>
            </a:r>
            <a:endParaRPr b="1" i="0" sz="23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300"/>
              <a:buFont typeface="Roboto Condensed"/>
              <a:buChar char="▻"/>
            </a:pPr>
            <a:r>
              <a:rPr b="0" i="1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Headline and Body text</a:t>
            </a:r>
            <a:r>
              <a:rPr b="0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are the features.</a:t>
            </a:r>
            <a:endParaRPr b="0" i="0" sz="23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300"/>
              <a:buFont typeface="Roboto Condensed"/>
              <a:buChar char="▻"/>
            </a:pPr>
            <a:r>
              <a:rPr i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One Hot Vectors and pre-trained bengali word2vec are used as the word embedding method</a:t>
            </a:r>
            <a:endParaRPr b="0" i="0" sz="23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300"/>
              <a:buFont typeface="Roboto Condensed"/>
              <a:buChar char="▻"/>
            </a:pPr>
            <a:r>
              <a:rPr b="0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70% of the dataset for training and 30% for primary evaluation.</a:t>
            </a:r>
            <a:endParaRPr b="0" i="0" sz="23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300"/>
              <a:buFont typeface="Roboto Condensed"/>
              <a:buChar char="▻"/>
            </a:pPr>
            <a:r>
              <a:rPr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LSTM, RNN and BERT is used for classification.</a:t>
            </a:r>
            <a:endParaRPr b="0" i="0" sz="23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10391" y="4960551"/>
            <a:ext cx="685800" cy="172558"/>
          </a:xfrm>
          <a:prstGeom prst="rect">
            <a:avLst/>
          </a:prstGeom>
          <a:solidFill>
            <a:srgbClr val="134560"/>
          </a:solidFill>
          <a:ln cap="flat" cmpd="sng" w="25400">
            <a:solidFill>
              <a:srgbClr val="1345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8469894" y="4886397"/>
            <a:ext cx="60136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9</a:t>
            </a:r>
            <a:endParaRPr b="1" i="0" sz="15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/>
        </p:nvSpPr>
        <p:spPr>
          <a:xfrm>
            <a:off x="1587731" y="393619"/>
            <a:ext cx="5751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Word2vec</a:t>
            </a:r>
            <a:endParaRPr b="0" i="0" sz="23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1650425" y="967900"/>
            <a:ext cx="46101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10391" y="4960551"/>
            <a:ext cx="685800" cy="172500"/>
          </a:xfrm>
          <a:prstGeom prst="rect">
            <a:avLst/>
          </a:prstGeom>
          <a:solidFill>
            <a:srgbClr val="134560"/>
          </a:solidFill>
          <a:ln cap="flat" cmpd="sng" w="25400">
            <a:solidFill>
              <a:srgbClr val="1345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8428329" y="4886397"/>
            <a:ext cx="6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 b="1" i="0" sz="15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1573500" y="1079875"/>
            <a:ext cx="5524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Char char="▰"/>
            </a:pP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Continuous Bag of Words</a:t>
            </a:r>
            <a:endParaRPr b="1" sz="23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▰"/>
            </a:pP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skip-gram</a:t>
            </a:r>
            <a:endParaRPr b="1" sz="23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▰"/>
            </a:pP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Cosine Similarity</a:t>
            </a:r>
            <a:endParaRPr b="1" i="0" sz="23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9325" y="1792875"/>
            <a:ext cx="4282601" cy="30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/>
        </p:nvSpPr>
        <p:spPr>
          <a:xfrm>
            <a:off x="1587731" y="393619"/>
            <a:ext cx="5751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Wor2vec (Cont.)</a:t>
            </a:r>
            <a:endParaRPr b="0" i="0" sz="23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1650425" y="967900"/>
            <a:ext cx="46101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10391" y="4960551"/>
            <a:ext cx="685800" cy="172500"/>
          </a:xfrm>
          <a:prstGeom prst="rect">
            <a:avLst/>
          </a:prstGeom>
          <a:solidFill>
            <a:srgbClr val="134560"/>
          </a:solidFill>
          <a:ln cap="flat" cmpd="sng" w="25400">
            <a:solidFill>
              <a:srgbClr val="1345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8"/>
          <p:cNvSpPr/>
          <p:nvPr/>
        </p:nvSpPr>
        <p:spPr>
          <a:xfrm>
            <a:off x="8428329" y="4886397"/>
            <a:ext cx="6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 b="1" i="0" sz="15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1573500" y="1079875"/>
            <a:ext cx="5524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Char char="▰"/>
            </a:pP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Used gensim library to generate our own model</a:t>
            </a:r>
            <a:endParaRPr b="1" sz="23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▰"/>
            </a:pP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Used pre-trained bengali word2vec model taken from github https://github.com/rezacsedu/Classification_Benchmarks_Benglai_NLP</a:t>
            </a:r>
            <a:endParaRPr b="1" i="0" sz="23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/>
        </p:nvSpPr>
        <p:spPr>
          <a:xfrm>
            <a:off x="1587731" y="393619"/>
            <a:ext cx="5751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LSTM with One Hot Vector</a:t>
            </a:r>
            <a:endParaRPr b="0" i="0" sz="23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1650425" y="967900"/>
            <a:ext cx="46101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10391" y="4960551"/>
            <a:ext cx="685800" cy="172500"/>
          </a:xfrm>
          <a:prstGeom prst="rect">
            <a:avLst/>
          </a:prstGeom>
          <a:solidFill>
            <a:srgbClr val="134560"/>
          </a:solidFill>
          <a:ln cap="flat" cmpd="sng" w="25400">
            <a:solidFill>
              <a:srgbClr val="1345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8428329" y="4886397"/>
            <a:ext cx="6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 b="1" i="0" sz="15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1573500" y="1079875"/>
            <a:ext cx="5524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Char char="▰"/>
            </a:pPr>
            <a:r>
              <a:rPr b="1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Evaluated </a:t>
            </a: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first on the stemmed text.</a:t>
            </a:r>
            <a:endParaRPr b="1" i="0" sz="23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▰"/>
            </a:pPr>
            <a:r>
              <a:rPr b="1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Got an accuracy of 9</a:t>
            </a: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3.5</a:t>
            </a:r>
            <a:r>
              <a:rPr b="1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%</a:t>
            </a:r>
            <a:endParaRPr b="1" i="0" sz="23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9311" y="2017525"/>
            <a:ext cx="2785375" cy="239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 txBox="1"/>
          <p:nvPr/>
        </p:nvSpPr>
        <p:spPr>
          <a:xfrm>
            <a:off x="2997925" y="4526275"/>
            <a:ext cx="387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with One Hot Vector on Stemmed Text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/>
        </p:nvSpPr>
        <p:spPr>
          <a:xfrm>
            <a:off x="1587731" y="393619"/>
            <a:ext cx="5751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LSTM with One Hot Vector (Cont.)</a:t>
            </a:r>
            <a:endParaRPr b="0" i="0" sz="23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1650425" y="967900"/>
            <a:ext cx="46101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10391" y="4960551"/>
            <a:ext cx="685800" cy="172500"/>
          </a:xfrm>
          <a:prstGeom prst="rect">
            <a:avLst/>
          </a:prstGeom>
          <a:solidFill>
            <a:srgbClr val="134560"/>
          </a:solidFill>
          <a:ln cap="flat" cmpd="sng" w="25400">
            <a:solidFill>
              <a:srgbClr val="1345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0"/>
          <p:cNvSpPr/>
          <p:nvPr/>
        </p:nvSpPr>
        <p:spPr>
          <a:xfrm>
            <a:off x="8428329" y="4886397"/>
            <a:ext cx="6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 b="1" i="0" sz="15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1573500" y="1079875"/>
            <a:ext cx="57513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Char char="▰"/>
            </a:pPr>
            <a:r>
              <a:rPr b="1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Evaluated</a:t>
            </a: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 the lemmatized text with same parameters.</a:t>
            </a:r>
            <a:endParaRPr b="1" i="0" sz="23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▰"/>
            </a:pPr>
            <a:r>
              <a:rPr b="1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Got an accuracy of 9</a:t>
            </a: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.11</a:t>
            </a:r>
            <a:r>
              <a:rPr b="1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%</a:t>
            </a:r>
            <a:endParaRPr b="1" i="0" sz="23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2997925" y="4526275"/>
            <a:ext cx="40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with One Hot Vector on Lemmatized Text</a:t>
            </a:r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4850" y="2211125"/>
            <a:ext cx="2693125" cy="2315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/>
        </p:nvSpPr>
        <p:spPr>
          <a:xfrm>
            <a:off x="1587731" y="393619"/>
            <a:ext cx="5751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LSTM with Word2vec</a:t>
            </a:r>
            <a:endParaRPr b="0" i="0" sz="23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1650425" y="967900"/>
            <a:ext cx="46101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9" name="Google Shape;249;p31"/>
          <p:cNvSpPr/>
          <p:nvPr/>
        </p:nvSpPr>
        <p:spPr>
          <a:xfrm>
            <a:off x="10391" y="4960551"/>
            <a:ext cx="685800" cy="172500"/>
          </a:xfrm>
          <a:prstGeom prst="rect">
            <a:avLst/>
          </a:prstGeom>
          <a:solidFill>
            <a:srgbClr val="134560"/>
          </a:solidFill>
          <a:ln cap="flat" cmpd="sng" w="25400">
            <a:solidFill>
              <a:srgbClr val="1345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1"/>
          <p:cNvSpPr/>
          <p:nvPr/>
        </p:nvSpPr>
        <p:spPr>
          <a:xfrm>
            <a:off x="8428329" y="4886397"/>
            <a:ext cx="6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 b="1" i="0" sz="15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1573500" y="1079875"/>
            <a:ext cx="57513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Char char="▰"/>
            </a:pPr>
            <a:r>
              <a:rPr b="1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Evaluated</a:t>
            </a: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LSTM on pre-trained word2vec model.</a:t>
            </a:r>
            <a:endParaRPr b="1" sz="23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▰"/>
            </a:pP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Used 100 dimensional word vectors.</a:t>
            </a:r>
            <a:endParaRPr b="1" sz="23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▰"/>
            </a:pP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1D-CNN with Relu activation used.</a:t>
            </a:r>
            <a:endParaRPr b="1" sz="23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▰"/>
            </a:pPr>
            <a:r>
              <a:rPr b="1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Got an accuracy of 9</a:t>
            </a: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4.5</a:t>
            </a:r>
            <a:r>
              <a:rPr b="1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%</a:t>
            </a:r>
            <a:endParaRPr b="1" i="0" sz="23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4051" y="1669700"/>
            <a:ext cx="2584650" cy="22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1"/>
          <p:cNvSpPr txBox="1"/>
          <p:nvPr/>
        </p:nvSpPr>
        <p:spPr>
          <a:xfrm>
            <a:off x="6414275" y="4130125"/>
            <a:ext cx="1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with Word2vec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/>
        </p:nvSpPr>
        <p:spPr>
          <a:xfrm>
            <a:off x="1587731" y="393619"/>
            <a:ext cx="5751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LSTM with Bangla Glove Vector</a:t>
            </a:r>
            <a:endParaRPr b="0" i="0" sz="23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1650425" y="967900"/>
            <a:ext cx="46101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0" name="Google Shape;260;p32"/>
          <p:cNvSpPr/>
          <p:nvPr/>
        </p:nvSpPr>
        <p:spPr>
          <a:xfrm>
            <a:off x="10391" y="4960551"/>
            <a:ext cx="685800" cy="172500"/>
          </a:xfrm>
          <a:prstGeom prst="rect">
            <a:avLst/>
          </a:prstGeom>
          <a:solidFill>
            <a:srgbClr val="134560"/>
          </a:solidFill>
          <a:ln cap="flat" cmpd="sng" w="25400">
            <a:solidFill>
              <a:srgbClr val="1345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8428329" y="4886397"/>
            <a:ext cx="6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 b="1" i="0" sz="15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2" name="Google Shape;262;p32"/>
          <p:cNvSpPr txBox="1"/>
          <p:nvPr/>
        </p:nvSpPr>
        <p:spPr>
          <a:xfrm>
            <a:off x="1573500" y="1079875"/>
            <a:ext cx="5751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Char char="▰"/>
            </a:pPr>
            <a:r>
              <a:rPr b="1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Evaluated</a:t>
            </a: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LSTM on pre-trained bengali Glove vector.</a:t>
            </a:r>
            <a:endParaRPr b="1" sz="23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▰"/>
            </a:pP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Used 100 dimensional word vectors.</a:t>
            </a:r>
            <a:endParaRPr b="1" sz="23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▰"/>
            </a:pP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Relu and Sigmoid used as activation</a:t>
            </a:r>
            <a:endParaRPr b="1" sz="23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</a:t>
            </a:r>
            <a:endParaRPr b="1" sz="23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▰"/>
            </a:pPr>
            <a:r>
              <a:rPr b="1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Got</a:t>
            </a: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9</a:t>
            </a: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4.49</a:t>
            </a:r>
            <a:r>
              <a:rPr b="1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% accuracy.</a:t>
            </a:r>
            <a:endParaRPr b="1" i="0" sz="23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3" name="Google Shape;263;p32"/>
          <p:cNvSpPr txBox="1"/>
          <p:nvPr/>
        </p:nvSpPr>
        <p:spPr>
          <a:xfrm>
            <a:off x="6768650" y="4300650"/>
            <a:ext cx="1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with Glove</a:t>
            </a:r>
            <a:endParaRPr/>
          </a:p>
        </p:txBody>
      </p:sp>
      <p:pic>
        <p:nvPicPr>
          <p:cNvPr id="264" name="Google Shape;26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2374" y="1902476"/>
            <a:ext cx="2573901" cy="22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1587731" y="393619"/>
            <a:ext cx="5907375" cy="64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WHAT IS FAKE NEWS?</a:t>
            </a:r>
            <a:endParaRPr b="0" i="0" sz="26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610513" y="1028269"/>
            <a:ext cx="5501250" cy="1082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8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Fake news is false or misleading information presented as news. </a:t>
            </a:r>
            <a:r>
              <a:rPr b="0" i="1" lang="en" sz="21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(Wikipedia)</a:t>
            </a:r>
            <a:endParaRPr b="0" i="0" sz="21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7111750" y="3056175"/>
            <a:ext cx="12510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8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1" sz="1900" u="none" cap="none" strike="noStrik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10391" y="4960551"/>
            <a:ext cx="685800" cy="172558"/>
          </a:xfrm>
          <a:prstGeom prst="rect">
            <a:avLst/>
          </a:prstGeom>
          <a:solidFill>
            <a:srgbClr val="134560"/>
          </a:solidFill>
          <a:ln cap="flat" cmpd="sng" w="25400">
            <a:solidFill>
              <a:srgbClr val="1345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8469894" y="4886397"/>
            <a:ext cx="60136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1" i="0" sz="15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6375" y="2111200"/>
            <a:ext cx="5555901" cy="29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/>
        </p:nvSpPr>
        <p:spPr>
          <a:xfrm>
            <a:off x="1587731" y="393619"/>
            <a:ext cx="5751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RNN</a:t>
            </a:r>
            <a:endParaRPr b="0" i="0" sz="23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0" name="Google Shape;270;p33"/>
          <p:cNvSpPr txBox="1"/>
          <p:nvPr/>
        </p:nvSpPr>
        <p:spPr>
          <a:xfrm>
            <a:off x="1650425" y="967900"/>
            <a:ext cx="46101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1" name="Google Shape;271;p33"/>
          <p:cNvSpPr/>
          <p:nvPr/>
        </p:nvSpPr>
        <p:spPr>
          <a:xfrm>
            <a:off x="10391" y="4960551"/>
            <a:ext cx="685800" cy="172500"/>
          </a:xfrm>
          <a:prstGeom prst="rect">
            <a:avLst/>
          </a:prstGeom>
          <a:solidFill>
            <a:srgbClr val="134560"/>
          </a:solidFill>
          <a:ln cap="flat" cmpd="sng" w="25400">
            <a:solidFill>
              <a:srgbClr val="1345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3"/>
          <p:cNvSpPr/>
          <p:nvPr/>
        </p:nvSpPr>
        <p:spPr>
          <a:xfrm>
            <a:off x="8428329" y="4886397"/>
            <a:ext cx="6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 b="1" i="0" sz="15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3" name="Google Shape;273;p33"/>
          <p:cNvSpPr txBox="1"/>
          <p:nvPr/>
        </p:nvSpPr>
        <p:spPr>
          <a:xfrm>
            <a:off x="1573500" y="1079875"/>
            <a:ext cx="5751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Char char="▰"/>
            </a:pPr>
            <a:r>
              <a:rPr b="1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Evaluated</a:t>
            </a: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Recurrent Neural Network Model.</a:t>
            </a:r>
            <a:endParaRPr b="1" sz="23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▰"/>
            </a:pP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Used Bidirectional LSTM layers.</a:t>
            </a:r>
            <a:endParaRPr b="1" sz="23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▰"/>
            </a:pP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Relu used as activation function</a:t>
            </a:r>
            <a:endParaRPr b="1" sz="23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▰"/>
            </a:pPr>
            <a:r>
              <a:rPr b="1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Got</a:t>
            </a: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9</a:t>
            </a: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.55</a:t>
            </a:r>
            <a:r>
              <a:rPr b="1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% accuracy</a:t>
            </a: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on 10 epochs.</a:t>
            </a:r>
            <a:endParaRPr b="1" i="0" sz="23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6768650" y="4300650"/>
            <a:ext cx="21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Confusion Matrix</a:t>
            </a:r>
            <a:endParaRPr/>
          </a:p>
        </p:txBody>
      </p:sp>
      <p:pic>
        <p:nvPicPr>
          <p:cNvPr id="275" name="Google Shape;27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6816" y="1957075"/>
            <a:ext cx="2499531" cy="21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/>
        </p:nvSpPr>
        <p:spPr>
          <a:xfrm>
            <a:off x="1587731" y="393619"/>
            <a:ext cx="5751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Pre-trained Bangla BERT</a:t>
            </a:r>
            <a:endParaRPr b="0" i="0" sz="23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1" name="Google Shape;281;p34"/>
          <p:cNvSpPr txBox="1"/>
          <p:nvPr/>
        </p:nvSpPr>
        <p:spPr>
          <a:xfrm>
            <a:off x="1650425" y="967900"/>
            <a:ext cx="46101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2" name="Google Shape;282;p34"/>
          <p:cNvSpPr/>
          <p:nvPr/>
        </p:nvSpPr>
        <p:spPr>
          <a:xfrm>
            <a:off x="10391" y="4960551"/>
            <a:ext cx="685800" cy="172500"/>
          </a:xfrm>
          <a:prstGeom prst="rect">
            <a:avLst/>
          </a:prstGeom>
          <a:solidFill>
            <a:srgbClr val="134560"/>
          </a:solidFill>
          <a:ln cap="flat" cmpd="sng" w="25400">
            <a:solidFill>
              <a:srgbClr val="1345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4"/>
          <p:cNvSpPr/>
          <p:nvPr/>
        </p:nvSpPr>
        <p:spPr>
          <a:xfrm>
            <a:off x="8428329" y="4886397"/>
            <a:ext cx="6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 b="1" i="0" sz="15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1573500" y="1079875"/>
            <a:ext cx="57513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Char char="▰"/>
            </a:pPr>
            <a:r>
              <a:rPr b="1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Evaluate</a:t>
            </a: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 the Pre-trained BERT Model</a:t>
            </a:r>
            <a:endParaRPr b="1" sz="23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▰"/>
            </a:pP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Used custom vocabularies.</a:t>
            </a:r>
            <a:endParaRPr b="1" sz="23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▰"/>
            </a:pPr>
            <a:r>
              <a:rPr b="1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Got</a:t>
            </a: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9</a:t>
            </a: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.35</a:t>
            </a:r>
            <a:r>
              <a:rPr b="1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% accuracy</a:t>
            </a: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on 3 epochs.</a:t>
            </a:r>
            <a:endParaRPr b="1" i="0" sz="23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5" name="Google Shape;285;p34"/>
          <p:cNvSpPr txBox="1"/>
          <p:nvPr/>
        </p:nvSpPr>
        <p:spPr>
          <a:xfrm>
            <a:off x="3483150" y="4486200"/>
            <a:ext cx="21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</a:t>
            </a:r>
            <a:r>
              <a:rPr lang="en"/>
              <a:t> Confusion Matrix</a:t>
            </a:r>
            <a:endParaRPr/>
          </a:p>
        </p:txBody>
      </p:sp>
      <p:pic>
        <p:nvPicPr>
          <p:cNvPr id="286" name="Google Shape;2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4216" y="2371525"/>
            <a:ext cx="2488711" cy="19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/>
        </p:nvSpPr>
        <p:spPr>
          <a:xfrm>
            <a:off x="521025" y="393625"/>
            <a:ext cx="52104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Char char="▰"/>
            </a:pPr>
            <a:r>
              <a:rPr b="1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Results for</a:t>
            </a: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deep learning models</a:t>
            </a:r>
            <a:endParaRPr b="0" i="0" sz="23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2" name="Google Shape;292;p35"/>
          <p:cNvSpPr txBox="1"/>
          <p:nvPr/>
        </p:nvSpPr>
        <p:spPr>
          <a:xfrm>
            <a:off x="1992938" y="4288544"/>
            <a:ext cx="54432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Fig : </a:t>
            </a: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A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ccurac</a:t>
            </a: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ies 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against </a:t>
            </a: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Deep Learning Models</a:t>
            </a:r>
            <a:endParaRPr b="0" i="0" sz="18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1650425" y="967900"/>
            <a:ext cx="4080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4" name="Google Shape;294;p35"/>
          <p:cNvSpPr/>
          <p:nvPr/>
        </p:nvSpPr>
        <p:spPr>
          <a:xfrm>
            <a:off x="10391" y="4960551"/>
            <a:ext cx="685800" cy="172500"/>
          </a:xfrm>
          <a:prstGeom prst="rect">
            <a:avLst/>
          </a:prstGeom>
          <a:solidFill>
            <a:srgbClr val="134560"/>
          </a:solidFill>
          <a:ln cap="flat" cmpd="sng" w="25400">
            <a:solidFill>
              <a:srgbClr val="1345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5"/>
          <p:cNvSpPr/>
          <p:nvPr/>
        </p:nvSpPr>
        <p:spPr>
          <a:xfrm>
            <a:off x="8407546" y="4886397"/>
            <a:ext cx="6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13</a:t>
            </a:r>
            <a:endParaRPr b="1" i="0" sz="15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96" name="Google Shape;2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950" y="1026876"/>
            <a:ext cx="5210401" cy="3129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/>
        </p:nvSpPr>
        <p:spPr>
          <a:xfrm>
            <a:off x="863775" y="393625"/>
            <a:ext cx="50184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>
                <a:solidFill>
                  <a:srgbClr val="1C4587"/>
                </a:solidFill>
              </a:rPr>
              <a:t>Conclusion</a:t>
            </a:r>
            <a:endParaRPr b="0" i="0" sz="26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10391" y="4960551"/>
            <a:ext cx="685800" cy="172558"/>
          </a:xfrm>
          <a:prstGeom prst="rect">
            <a:avLst/>
          </a:prstGeom>
          <a:solidFill>
            <a:srgbClr val="134560"/>
          </a:solidFill>
          <a:ln cap="flat" cmpd="sng" w="25400">
            <a:solidFill>
              <a:srgbClr val="1345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8397156" y="4886397"/>
            <a:ext cx="698749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14</a:t>
            </a:r>
            <a:endParaRPr b="1" i="0" sz="15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1058100" y="1079875"/>
            <a:ext cx="7339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Char char="▰"/>
            </a:pP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Lemmatized text performs well for word embedding methods.</a:t>
            </a:r>
            <a:endParaRPr b="1" sz="23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▰"/>
            </a:pP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Character-Based embedding method performs better than word-based embedding methods in case of fake news.</a:t>
            </a:r>
            <a:endParaRPr b="1" sz="23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▰"/>
            </a:pP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Deep learning models can’t significantly improves the performance may be due to dataset size.</a:t>
            </a:r>
            <a:endParaRPr b="1" i="0" sz="23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/>
        </p:nvSpPr>
        <p:spPr>
          <a:xfrm>
            <a:off x="3618431" y="2197706"/>
            <a:ext cx="2727000" cy="9920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 You</a:t>
            </a:r>
            <a:endParaRPr b="1" i="0" sz="30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0" name="Google Shape;310;p37"/>
          <p:cNvSpPr/>
          <p:nvPr/>
        </p:nvSpPr>
        <p:spPr>
          <a:xfrm>
            <a:off x="10391" y="4960551"/>
            <a:ext cx="685800" cy="172558"/>
          </a:xfrm>
          <a:prstGeom prst="rect">
            <a:avLst/>
          </a:prstGeom>
          <a:solidFill>
            <a:srgbClr val="134560"/>
          </a:solidFill>
          <a:ln cap="flat" cmpd="sng" w="25400">
            <a:solidFill>
              <a:srgbClr val="1345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/>
        </p:nvSpPr>
        <p:spPr>
          <a:xfrm>
            <a:off x="2229300" y="1257300"/>
            <a:ext cx="4714875" cy="22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Questions and Suggestions ?</a:t>
            </a:r>
            <a:endParaRPr b="1" i="0" sz="30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6" name="Google Shape;316;p38"/>
          <p:cNvSpPr/>
          <p:nvPr/>
        </p:nvSpPr>
        <p:spPr>
          <a:xfrm>
            <a:off x="10391" y="4960551"/>
            <a:ext cx="685800" cy="172558"/>
          </a:xfrm>
          <a:prstGeom prst="rect">
            <a:avLst/>
          </a:prstGeom>
          <a:solidFill>
            <a:srgbClr val="134560"/>
          </a:solidFill>
          <a:ln cap="flat" cmpd="sng" w="25400">
            <a:solidFill>
              <a:srgbClr val="1345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1202300" y="393625"/>
            <a:ext cx="61188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WHY FAKE NEWS DETECTION?</a:t>
            </a:r>
            <a:endParaRPr b="0" i="0" sz="26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058975" y="1069225"/>
            <a:ext cx="69027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8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Rapid spread of fake news should be stopped.</a:t>
            </a:r>
            <a:endParaRPr b="0" i="0" sz="26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202300" y="1763475"/>
            <a:ext cx="71535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 automated system is needed. Because, </a:t>
            </a:r>
            <a:endParaRPr b="0" i="0" sz="24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Roboto Condensed"/>
              <a:buChar char="▻"/>
            </a:pPr>
            <a:r>
              <a:rPr b="0" i="0" lang="en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Human checking is too inefficient and time consuming.</a:t>
            </a:r>
            <a:endParaRPr b="0" i="0" sz="24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Roboto Condensed"/>
              <a:buChar char="▻"/>
            </a:pPr>
            <a:r>
              <a:rPr b="0" i="0" lang="en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Available websites (jaachai.com, bdfactcheck.org, fact-watch.org) also use human efforts.</a:t>
            </a:r>
            <a:endParaRPr b="0" i="0" sz="24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10391" y="4960551"/>
            <a:ext cx="685800" cy="172500"/>
          </a:xfrm>
          <a:prstGeom prst="rect">
            <a:avLst/>
          </a:prstGeom>
          <a:solidFill>
            <a:srgbClr val="134560"/>
          </a:solidFill>
          <a:ln cap="flat" cmpd="sng" w="25400">
            <a:solidFill>
              <a:srgbClr val="1345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8469894" y="4886397"/>
            <a:ext cx="601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b="1" i="0" sz="15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272050" y="362450"/>
            <a:ext cx="39486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134560"/>
                </a:solidFill>
                <a:latin typeface="Arial"/>
                <a:ea typeface="Arial"/>
                <a:cs typeface="Arial"/>
                <a:sym typeface="Arial"/>
              </a:rPr>
              <a:t>PREVIOUS </a:t>
            </a:r>
            <a:r>
              <a:rPr b="1" lang="en" sz="2600">
                <a:solidFill>
                  <a:srgbClr val="134560"/>
                </a:solidFill>
              </a:rPr>
              <a:t>Work</a:t>
            </a:r>
            <a:endParaRPr b="1" i="0" sz="2600" u="none" cap="none" strike="noStrike">
              <a:solidFill>
                <a:srgbClr val="1345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31350" y="1189300"/>
            <a:ext cx="3789300" cy="31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Roboto Condensed"/>
              <a:buChar char="▰"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Extended Dataset</a:t>
            </a:r>
            <a:endParaRPr sz="2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 Condensed"/>
              <a:buChar char="▰"/>
            </a:pPr>
            <a:r>
              <a:rPr lang="en" sz="2300">
                <a:latin typeface="Roboto Condensed"/>
                <a:ea typeface="Roboto Condensed"/>
                <a:cs typeface="Roboto Condensed"/>
                <a:sym typeface="Roboto Condensed"/>
              </a:rPr>
              <a:t>Exploratory Data Analysis of the dataset</a:t>
            </a:r>
            <a:endParaRPr sz="2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 Condensed"/>
              <a:buChar char="▰"/>
            </a:pPr>
            <a:r>
              <a:rPr lang="en"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Evaluated traditional models with frequency based word embedding models.</a:t>
            </a:r>
            <a:endParaRPr sz="2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10391" y="4960551"/>
            <a:ext cx="685800" cy="172500"/>
          </a:xfrm>
          <a:prstGeom prst="rect">
            <a:avLst/>
          </a:prstGeom>
          <a:solidFill>
            <a:srgbClr val="134560"/>
          </a:solidFill>
          <a:ln cap="flat" cmpd="sng" w="25400">
            <a:solidFill>
              <a:srgbClr val="1345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8469894" y="4886397"/>
            <a:ext cx="601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b="1" i="0" sz="15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300350" y="832625"/>
            <a:ext cx="4597200" cy="48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Condensed"/>
              <a:buChar char="▰"/>
            </a:pPr>
            <a:r>
              <a:rPr b="0" i="0" lang="en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Added more fake and reduced true news to balance the dataset.</a:t>
            </a:r>
            <a:endParaRPr b="0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Condensed"/>
              <a:buChar char="▰"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Performed character-based embedding to compare with word based embedding performances.</a:t>
            </a:r>
            <a:endParaRPr b="0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Condensed"/>
              <a:buChar char="▰"/>
            </a:pPr>
            <a:r>
              <a:rPr b="0" i="0" lang="en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Evaluated</a:t>
            </a: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 deep learning models like RNN and LSTM with word2vec and One hot vector.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Condensed"/>
              <a:buChar char="▰"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Evaluated pre-trained BERT model.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300350" y="362450"/>
            <a:ext cx="367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lang="en" sz="2600">
                <a:solidFill>
                  <a:srgbClr val="134560"/>
                </a:solidFill>
              </a:rPr>
              <a:t>Present work</a:t>
            </a:r>
            <a:endParaRPr b="1" i="0" sz="1400" u="none" cap="none" strike="noStrike">
              <a:solidFill>
                <a:srgbClr val="1345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696199" y="393625"/>
            <a:ext cx="39912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2600">
                <a:solidFill>
                  <a:srgbClr val="1C4587"/>
                </a:solidFill>
              </a:rPr>
              <a:t>ataset</a:t>
            </a:r>
            <a:r>
              <a:rPr b="0" i="0" lang="en" sz="26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6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329025" y="906300"/>
            <a:ext cx="3927300" cy="3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300"/>
              <a:buFont typeface="Roboto Condensed Light"/>
              <a:buChar char="▻"/>
            </a:pPr>
            <a:r>
              <a:rPr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r>
              <a:rPr b="0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ollected Fake News dataset from </a:t>
            </a:r>
            <a:r>
              <a:rPr b="1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Kaggle.</a:t>
            </a:r>
            <a:endParaRPr b="0" i="0" sz="23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300"/>
              <a:buFont typeface="Roboto Condensed Light"/>
              <a:buChar char="▻"/>
            </a:pPr>
            <a:r>
              <a:rPr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Added more fake news and slightly balanced it with the true news</a:t>
            </a:r>
            <a:r>
              <a:rPr b="0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23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10391" y="4960551"/>
            <a:ext cx="685800" cy="172558"/>
          </a:xfrm>
          <a:prstGeom prst="rect">
            <a:avLst/>
          </a:prstGeom>
          <a:solidFill>
            <a:srgbClr val="134560"/>
          </a:solidFill>
          <a:ln cap="flat" cmpd="sng" w="25400">
            <a:solidFill>
              <a:srgbClr val="1345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8469894" y="4886397"/>
            <a:ext cx="60136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</a:t>
            </a:r>
            <a:endParaRPr b="1" i="0" sz="15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380000" y="1035025"/>
            <a:ext cx="43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4266225" y="392750"/>
            <a:ext cx="434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Features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4527950" y="1109650"/>
            <a:ext cx="4199100" cy="3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318" y="906300"/>
            <a:ext cx="4742354" cy="382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955477" y="257175"/>
            <a:ext cx="723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1482504" y="1246870"/>
            <a:ext cx="1928700" cy="1527900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16" name="Google Shape;116;p19"/>
          <p:cNvGrpSpPr/>
          <p:nvPr/>
        </p:nvGrpSpPr>
        <p:grpSpPr>
          <a:xfrm>
            <a:off x="1670390" y="1709402"/>
            <a:ext cx="1553081" cy="836264"/>
            <a:chOff x="1510767" y="2142644"/>
            <a:chExt cx="2454300" cy="959899"/>
          </a:xfrm>
        </p:grpSpPr>
        <p:sp>
          <p:nvSpPr>
            <p:cNvPr id="117" name="Google Shape;117;p19"/>
            <p:cNvSpPr txBox="1"/>
            <p:nvPr/>
          </p:nvSpPr>
          <p:spPr>
            <a:xfrm>
              <a:off x="2066336" y="2794743"/>
              <a:ext cx="134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Total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9"/>
            <p:cNvSpPr txBox="1"/>
            <p:nvPr/>
          </p:nvSpPr>
          <p:spPr>
            <a:xfrm>
              <a:off x="1510767" y="2142644"/>
              <a:ext cx="2454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b="1" lang="en" sz="3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11434</a:t>
              </a:r>
              <a:endPara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9"/>
          <p:cNvSpPr/>
          <p:nvPr/>
        </p:nvSpPr>
        <p:spPr>
          <a:xfrm>
            <a:off x="3630325" y="1255817"/>
            <a:ext cx="1905900" cy="1518000"/>
          </a:xfrm>
          <a:prstGeom prst="rect">
            <a:avLst/>
          </a:prstGeom>
          <a:solidFill>
            <a:srgbClr val="6FB7C3"/>
          </a:solidFill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5755395" y="1255817"/>
            <a:ext cx="1905900" cy="1518000"/>
          </a:xfrm>
          <a:prstGeom prst="rect">
            <a:avLst/>
          </a:prstGeom>
          <a:solidFill>
            <a:srgbClr val="FF9787"/>
          </a:solidFill>
          <a:ln>
            <a:noFill/>
          </a:ln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" name="Google Shape;121;p19"/>
          <p:cNvGrpSpPr/>
          <p:nvPr/>
        </p:nvGrpSpPr>
        <p:grpSpPr>
          <a:xfrm>
            <a:off x="3792234" y="1709402"/>
            <a:ext cx="1553326" cy="836264"/>
            <a:chOff x="1510767" y="2142644"/>
            <a:chExt cx="2454300" cy="959899"/>
          </a:xfrm>
        </p:grpSpPr>
        <p:sp>
          <p:nvSpPr>
            <p:cNvPr id="122" name="Google Shape;122;p19"/>
            <p:cNvSpPr txBox="1"/>
            <p:nvPr/>
          </p:nvSpPr>
          <p:spPr>
            <a:xfrm>
              <a:off x="2066336" y="2794743"/>
              <a:ext cx="134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True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9"/>
            <p:cNvSpPr txBox="1"/>
            <p:nvPr/>
          </p:nvSpPr>
          <p:spPr>
            <a:xfrm>
              <a:off x="1510767" y="2142644"/>
              <a:ext cx="2454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b="1" lang="en" sz="3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10000</a:t>
              </a:r>
              <a:endPara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19"/>
          <p:cNvGrpSpPr/>
          <p:nvPr/>
        </p:nvGrpSpPr>
        <p:grpSpPr>
          <a:xfrm>
            <a:off x="5913929" y="1709402"/>
            <a:ext cx="1553326" cy="836264"/>
            <a:chOff x="1510767" y="2142644"/>
            <a:chExt cx="2454300" cy="959899"/>
          </a:xfrm>
        </p:grpSpPr>
        <p:sp>
          <p:nvSpPr>
            <p:cNvPr id="125" name="Google Shape;125;p19"/>
            <p:cNvSpPr txBox="1"/>
            <p:nvPr/>
          </p:nvSpPr>
          <p:spPr>
            <a:xfrm>
              <a:off x="2066336" y="2794743"/>
              <a:ext cx="134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Fake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9"/>
            <p:cNvSpPr txBox="1"/>
            <p:nvPr/>
          </p:nvSpPr>
          <p:spPr>
            <a:xfrm>
              <a:off x="1510767" y="2142644"/>
              <a:ext cx="2454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b="1" lang="en" sz="3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1434</a:t>
              </a:r>
              <a:endPara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19"/>
          <p:cNvSpPr/>
          <p:nvPr/>
        </p:nvSpPr>
        <p:spPr>
          <a:xfrm>
            <a:off x="2251388" y="945950"/>
            <a:ext cx="406500" cy="461700"/>
          </a:xfrm>
          <a:prstGeom prst="ellipse">
            <a:avLst/>
          </a:prstGeom>
          <a:solidFill>
            <a:srgbClr val="8296B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275" lIns="64275" spcFirstLastPara="1" rIns="64275" wrap="square" tIns="6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4394513" y="945950"/>
            <a:ext cx="406500" cy="461700"/>
          </a:xfrm>
          <a:prstGeom prst="ellipse">
            <a:avLst/>
          </a:prstGeom>
          <a:solidFill>
            <a:srgbClr val="6FB7C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275" lIns="64275" spcFirstLastPara="1" rIns="64275" wrap="square" tIns="6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6537638" y="945950"/>
            <a:ext cx="406500" cy="461700"/>
          </a:xfrm>
          <a:prstGeom prst="ellipse">
            <a:avLst/>
          </a:prstGeom>
          <a:solidFill>
            <a:srgbClr val="FF978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275" lIns="64275" spcFirstLastPara="1" rIns="64275" wrap="square" tIns="6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0" name="Google Shape;130;p19"/>
          <p:cNvGraphicFramePr/>
          <p:nvPr/>
        </p:nvGraphicFramePr>
        <p:xfrm>
          <a:off x="1384102" y="31878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{CFD6F703-8A45-43D8-B576-A5CF46E3DB7C}</a:tableStyleId>
              </a:tblPr>
              <a:tblGrid>
                <a:gridCol w="1062650"/>
                <a:gridCol w="1062650"/>
                <a:gridCol w="1062650"/>
                <a:gridCol w="1183400"/>
                <a:gridCol w="993750"/>
                <a:gridCol w="1010750"/>
              </a:tblGrid>
              <a:tr h="4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/>
                    </a:p>
                  </a:txBody>
                  <a:tcPr marT="64275" marB="64275" marR="64275" marL="642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Total</a:t>
                      </a:r>
                      <a:endParaRPr b="1" sz="1300" u="none" cap="none" strike="noStrike"/>
                    </a:p>
                  </a:txBody>
                  <a:tcPr marT="64275" marB="64275" marR="64275" marL="642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Characters</a:t>
                      </a:r>
                      <a:endParaRPr b="1" sz="1300" u="none" cap="none" strike="noStrike"/>
                    </a:p>
                  </a:txBody>
                  <a:tcPr marT="64275" marB="64275" marR="64275" marL="642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Punctuations</a:t>
                      </a:r>
                      <a:endParaRPr b="1" sz="1300" u="none" cap="none" strike="noStrike"/>
                    </a:p>
                  </a:txBody>
                  <a:tcPr marT="64275" marB="64275" marR="64275" marL="642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Words</a:t>
                      </a:r>
                      <a:endParaRPr b="1" sz="1300" u="none" cap="none" strike="noStrike"/>
                    </a:p>
                  </a:txBody>
                  <a:tcPr marT="64275" marB="64275" marR="64275" marL="6427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Sentence</a:t>
                      </a:r>
                      <a:endParaRPr b="1" sz="1300" u="none" cap="none" strike="noStrike"/>
                    </a:p>
                  </a:txBody>
                  <a:tcPr marT="64275" marB="64275" marR="64275" marL="64275" anchor="ctr">
                    <a:solidFill>
                      <a:srgbClr val="EFEFEF"/>
                    </a:solidFill>
                  </a:tcPr>
                </a:tc>
              </a:tr>
              <a:tr h="48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Authentic</a:t>
                      </a:r>
                      <a:endParaRPr b="1" sz="1300" u="none" cap="none" strike="noStrike"/>
                    </a:p>
                  </a:txBody>
                  <a:tcPr marT="64275" marB="64275" marR="64275" marL="6427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/>
                        <a:t>10000</a:t>
                      </a:r>
                      <a:endParaRPr b="1" sz="1300" u="none" cap="none" strike="noStrike"/>
                    </a:p>
                  </a:txBody>
                  <a:tcPr marT="64275" marB="64275" marR="64275" marL="642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1482.87</a:t>
                      </a:r>
                      <a:endParaRPr b="1" sz="1300" u="none" cap="none" strike="noStrike"/>
                    </a:p>
                  </a:txBody>
                  <a:tcPr marT="64275" marB="64275" marR="64275" marL="642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41.30</a:t>
                      </a:r>
                      <a:endParaRPr b="1" sz="1300" u="none" cap="none" strike="noStrike"/>
                    </a:p>
                  </a:txBody>
                  <a:tcPr marT="64275" marB="64275" marR="64275" marL="642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271.99</a:t>
                      </a:r>
                      <a:endParaRPr b="1" sz="1300" u="none" cap="none" strike="noStrike"/>
                    </a:p>
                  </a:txBody>
                  <a:tcPr marT="64275" marB="64275" marR="64275" marL="642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21.21</a:t>
                      </a:r>
                      <a:endParaRPr b="1" sz="1300" u="none" cap="none" strike="noStrike"/>
                    </a:p>
                  </a:txBody>
                  <a:tcPr marT="64275" marB="64275" marR="64275" marL="64275" anchor="ctr"/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Fake</a:t>
                      </a:r>
                      <a:endParaRPr b="1" sz="1300" u="none" cap="none" strike="noStrike"/>
                    </a:p>
                  </a:txBody>
                  <a:tcPr marT="64275" marB="64275" marR="64275" marL="64275" anchor="ctr">
                    <a:solidFill>
                      <a:srgbClr val="FFD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/>
                        <a:t>1434</a:t>
                      </a:r>
                      <a:endParaRPr b="1" sz="1300" u="none" cap="none" strike="noStrike"/>
                    </a:p>
                  </a:txBody>
                  <a:tcPr marT="64275" marB="64275" marR="64275" marL="642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1560.12</a:t>
                      </a:r>
                      <a:endParaRPr b="1" sz="1300" u="none" cap="none" strike="noStrike"/>
                    </a:p>
                  </a:txBody>
                  <a:tcPr marT="64275" marB="64275" marR="64275" marL="642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43.69</a:t>
                      </a:r>
                      <a:endParaRPr b="1" sz="1300" u="none" cap="none" strike="noStrike"/>
                    </a:p>
                  </a:txBody>
                  <a:tcPr marT="64275" marB="64275" marR="64275" marL="642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278.42</a:t>
                      </a:r>
                      <a:endParaRPr b="1" sz="1300" u="none" cap="none" strike="noStrike"/>
                    </a:p>
                  </a:txBody>
                  <a:tcPr marT="64275" marB="64275" marR="64275" marL="642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23.82</a:t>
                      </a:r>
                      <a:endParaRPr b="1" sz="1300" u="none" cap="none" strike="noStrike"/>
                    </a:p>
                  </a:txBody>
                  <a:tcPr marT="64275" marB="64275" marR="64275" marL="64275" anchor="ctr"/>
                </a:tc>
              </a:tr>
            </a:tbl>
          </a:graphicData>
        </a:graphic>
      </p:graphicFrame>
      <p:pic>
        <p:nvPicPr>
          <p:cNvPr id="131" name="Google Shape;13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8545" y="1067276"/>
            <a:ext cx="195346" cy="195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9130" y="1028700"/>
            <a:ext cx="264129" cy="264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16541" y="1028700"/>
            <a:ext cx="264129" cy="264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05975"/>
            <a:ext cx="8229600" cy="4521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</a:t>
            </a:r>
            <a:r>
              <a:rPr lang="en"/>
              <a:t> Approach for Traditional Models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75" y="1264502"/>
            <a:ext cx="7882652" cy="326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/>
        </p:nvSpPr>
        <p:spPr>
          <a:xfrm>
            <a:off x="1282925" y="147725"/>
            <a:ext cx="64764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>
                <a:solidFill>
                  <a:srgbClr val="1C4587"/>
                </a:solidFill>
              </a:rPr>
              <a:t>Performances of the Models</a:t>
            </a:r>
            <a:endParaRPr b="0" i="0" sz="26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1240600" y="1164725"/>
            <a:ext cx="6864600" cy="3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10391" y="4960551"/>
            <a:ext cx="685800" cy="172558"/>
          </a:xfrm>
          <a:prstGeom prst="rect">
            <a:avLst/>
          </a:prstGeom>
          <a:solidFill>
            <a:srgbClr val="134560"/>
          </a:solidFill>
          <a:ln cap="flat" cmpd="sng" w="25400">
            <a:solidFill>
              <a:srgbClr val="1345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8469894" y="4886397"/>
            <a:ext cx="60136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 b="1" i="0" sz="15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2081575" y="16115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675" y="958825"/>
            <a:ext cx="8002446" cy="39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/>
        </p:nvSpPr>
        <p:spPr>
          <a:xfrm>
            <a:off x="1587731" y="393619"/>
            <a:ext cx="5751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SVM with Char-Based TF-IDF</a:t>
            </a:r>
            <a:endParaRPr b="0" i="0" sz="23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1650425" y="967900"/>
            <a:ext cx="46101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10391" y="4960551"/>
            <a:ext cx="685800" cy="172500"/>
          </a:xfrm>
          <a:prstGeom prst="rect">
            <a:avLst/>
          </a:prstGeom>
          <a:solidFill>
            <a:srgbClr val="134560"/>
          </a:solidFill>
          <a:ln cap="flat" cmpd="sng" w="25400">
            <a:solidFill>
              <a:srgbClr val="1345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8428329" y="4886397"/>
            <a:ext cx="6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 b="1" i="0" sz="15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1573500" y="1079875"/>
            <a:ext cx="50397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300"/>
              <a:buFont typeface="Roboto Condensed"/>
              <a:buChar char="▰"/>
            </a:pPr>
            <a:r>
              <a:rPr b="1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Evaluated </a:t>
            </a: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SVM with character based embedding.</a:t>
            </a:r>
            <a:endParaRPr b="1" i="0" sz="2300" u="none" cap="none" strike="noStrike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300"/>
              <a:buFont typeface="Roboto Condensed"/>
              <a:buChar char="▰"/>
            </a:pPr>
            <a:r>
              <a:rPr b="1" i="0" lang="en" sz="23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Got </a:t>
            </a:r>
            <a:r>
              <a:rPr b="1" lang="en" sz="23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much improved result than word-based embedding and the accuracy is 98.45% accuracy.</a:t>
            </a:r>
            <a:endParaRPr b="1" sz="23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5903975" y="4366725"/>
            <a:ext cx="29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with Char-Based Embedding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0525" y="2333669"/>
            <a:ext cx="2226000" cy="191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