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tantia" panose="02030602050306030303" pitchFamily="18" charset="0"/>
      <p:regular r:id="rId39"/>
      <p:bold r:id="rId40"/>
      <p:italic r:id="rId41"/>
      <p:boldItalic r:id="rId42"/>
    </p:embeddedFont>
    <p:embeddedFont>
      <p:font typeface="Lato" panose="020B0604020202020204" charset="0"/>
      <p:regular r:id="rId43"/>
      <p:bold r:id="rId44"/>
      <p:italic r:id="rId45"/>
      <p:boldItalic r:id="rId46"/>
    </p:embeddedFont>
    <p:embeddedFont>
      <p:font typeface="Libre Franklin" panose="020B0604020202020204" charset="0"/>
      <p:regular r:id="rId47"/>
      <p:bold r:id="rId48"/>
      <p:italic r:id="rId49"/>
      <p:boldItalic r:id="rId50"/>
    </p:embeddedFont>
    <p:embeddedFont>
      <p:font typeface="Libre Franklin Thin" panose="020B0604020202020204" charset="0"/>
      <p:bold r:id="rId51"/>
      <p:boldItalic r:id="rId52"/>
    </p:embeddedFont>
    <p:embeddedFont>
      <p:font typeface="Oswald" panose="020B0604020202020204" charset="0"/>
      <p:regular r:id="rId53"/>
      <p:bold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  <p:embeddedFont>
      <p:font typeface="Roboto Condensed Light" panose="02000000000000000000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3B1D2E-D3EE-4612-812C-294C59E57FDD}">
  <a:tblStyle styleId="{173B1D2E-D3EE-4612-812C-294C59E57F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font" Target="fonts/font29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font" Target="fonts/font3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e7a0ad8e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gdde7a0ad8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0396b05f_2_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2" name="Google Shape;162;ge10396b05f_2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0396b05f_2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6" name="Google Shape;186;ge10396b05f_2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e7a0ad8e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gdde7a0ad8e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0396b05f_2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e10396b05f_2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0396b05f_2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e10396b05f_2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0396b05f_2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ge10396b05f_2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de7a0ad8e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dde7a0ad8e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e7a0ad8e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dde7a0ad8e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0396b05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e10396b05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10396b05f_2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ge10396b05f_2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e7a0ad8e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gdde7a0ad8e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0d766d9b3_1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e0d766d9b3_1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0d766d9b3_1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e0d766d9b3_1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0d766d9b3_1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ge0d766d9b3_1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10396b05f_2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ge10396b05f_2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de7a0ad8e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gdde7a0ad8e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de7a0ad8e_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gdde7a0ad8e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de7a0ad8e_2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gdde7a0ad8e_2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de7a0ad8e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7" name="Google Shape;377;gdde7a0ad8e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de7a0ad8e_2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gdde7a0ad8e_2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0396b05f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e10396b05f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10396b05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ge10396b05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e7a0ad8e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dde7a0ad8e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0396b05f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e10396b05f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0396b0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e10396b0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0d766d9b3_1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e0d766d9b3_1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e7a0ad8e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dde7a0ad8e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7150" y="2111475"/>
            <a:ext cx="4344000" cy="2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Fake News Detection </a:t>
            </a:r>
            <a:endParaRPr sz="2400" b="1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</a:t>
            </a:r>
            <a:r>
              <a:rPr lang="en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Bangla Language </a:t>
            </a:r>
            <a:r>
              <a:rPr lang="en"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</a:t>
            </a:r>
            <a:r>
              <a:rPr lang="en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4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Machine </a:t>
            </a:r>
            <a:r>
              <a:rPr lang="en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Learning Algorithms</a:t>
            </a:r>
            <a:endParaRPr sz="2400" b="1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626" y="260551"/>
            <a:ext cx="1864674" cy="19874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722836" y="1210169"/>
            <a:ext cx="138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By</a:t>
            </a:r>
            <a:endParaRPr sz="1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56025" y="1765938"/>
            <a:ext cx="220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S.M Mahamudul Hasan</a:t>
            </a: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2016331032</a:t>
            </a: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56675" y="1807213"/>
            <a:ext cx="220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Nirjas Mohammad Jakilim</a:t>
            </a: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2016331101</a:t>
            </a: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553525" y="2433327"/>
            <a:ext cx="1723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latin typeface="Roboto Condensed"/>
                <a:ea typeface="Roboto Condensed"/>
                <a:cs typeface="Roboto Condensed"/>
                <a:sym typeface="Roboto Condensed"/>
              </a:rPr>
              <a:t>Supervisor</a:t>
            </a:r>
            <a:endParaRPr sz="1400" b="1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Enamul Hassan</a:t>
            </a:r>
            <a:endParaRPr sz="1500" b="1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latin typeface="Roboto Condensed"/>
                <a:ea typeface="Roboto Condensed"/>
                <a:cs typeface="Roboto Condensed"/>
                <a:sym typeface="Roboto Condensed"/>
              </a:rPr>
              <a:t>Assistant Professor</a:t>
            </a:r>
            <a:endParaRPr sz="1500" b="1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27100" y="3682725"/>
            <a:ext cx="36213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Department of </a:t>
            </a:r>
            <a:endParaRPr sz="17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Computer Science &amp; Engineering</a:t>
            </a:r>
            <a:endParaRPr sz="17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 flipH="1">
            <a:off x="6414561" y="1892067"/>
            <a:ext cx="1500" cy="37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955477" y="257175"/>
            <a:ext cx="723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1482504" y="1246870"/>
            <a:ext cx="1928700" cy="1527900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6" name="Google Shape;166;p24"/>
          <p:cNvGrpSpPr/>
          <p:nvPr/>
        </p:nvGrpSpPr>
        <p:grpSpPr>
          <a:xfrm>
            <a:off x="1670390" y="1709402"/>
            <a:ext cx="1553081" cy="836264"/>
            <a:chOff x="1510767" y="2142644"/>
            <a:chExt cx="2454300" cy="959899"/>
          </a:xfrm>
        </p:grpSpPr>
        <p:sp>
          <p:nvSpPr>
            <p:cNvPr id="167" name="Google Shape;167;p24"/>
            <p:cNvSpPr txBox="1"/>
            <p:nvPr/>
          </p:nvSpPr>
          <p:spPr>
            <a:xfrm>
              <a:off x="2066336" y="2794743"/>
              <a:ext cx="134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 txBox="1"/>
            <p:nvPr/>
          </p:nvSpPr>
          <p:spPr>
            <a:xfrm>
              <a:off x="1510767" y="2142644"/>
              <a:ext cx="245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" sz="34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50057</a:t>
              </a: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4"/>
          <p:cNvSpPr/>
          <p:nvPr/>
        </p:nvSpPr>
        <p:spPr>
          <a:xfrm>
            <a:off x="3630325" y="1255817"/>
            <a:ext cx="1905900" cy="1518000"/>
          </a:xfrm>
          <a:prstGeom prst="rect">
            <a:avLst/>
          </a:prstGeom>
          <a:solidFill>
            <a:srgbClr val="6FB7C3"/>
          </a:solidFill>
          <a:ln>
            <a:noFill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5755395" y="1255817"/>
            <a:ext cx="1905900" cy="1518000"/>
          </a:xfrm>
          <a:prstGeom prst="rect">
            <a:avLst/>
          </a:prstGeom>
          <a:solidFill>
            <a:srgbClr val="FF9787"/>
          </a:solidFill>
          <a:ln>
            <a:noFill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24"/>
          <p:cNvGrpSpPr/>
          <p:nvPr/>
        </p:nvGrpSpPr>
        <p:grpSpPr>
          <a:xfrm>
            <a:off x="3792234" y="1709402"/>
            <a:ext cx="1553326" cy="836264"/>
            <a:chOff x="1510767" y="2142644"/>
            <a:chExt cx="2454300" cy="959899"/>
          </a:xfrm>
        </p:grpSpPr>
        <p:sp>
          <p:nvSpPr>
            <p:cNvPr id="172" name="Google Shape;172;p24"/>
            <p:cNvSpPr txBox="1"/>
            <p:nvPr/>
          </p:nvSpPr>
          <p:spPr>
            <a:xfrm>
              <a:off x="2066336" y="2794743"/>
              <a:ext cx="134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1510767" y="2142644"/>
              <a:ext cx="245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" sz="3400" b="1" i="0" u="none" strike="noStrike" cap="non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48628</a:t>
              </a: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5913929" y="1709402"/>
            <a:ext cx="1553326" cy="836264"/>
            <a:chOff x="1510767" y="2142644"/>
            <a:chExt cx="2454300" cy="959899"/>
          </a:xfrm>
        </p:grpSpPr>
        <p:sp>
          <p:nvSpPr>
            <p:cNvPr id="175" name="Google Shape;175;p24"/>
            <p:cNvSpPr txBox="1"/>
            <p:nvPr/>
          </p:nvSpPr>
          <p:spPr>
            <a:xfrm>
              <a:off x="2066336" y="2794743"/>
              <a:ext cx="134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Fake</a:t>
              </a:r>
              <a:endPara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1510767" y="2142644"/>
              <a:ext cx="245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n" sz="34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1429</a:t>
              </a: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4"/>
          <p:cNvSpPr/>
          <p:nvPr/>
        </p:nvSpPr>
        <p:spPr>
          <a:xfrm>
            <a:off x="2251388" y="945950"/>
            <a:ext cx="406500" cy="461700"/>
          </a:xfrm>
          <a:prstGeom prst="ellipse">
            <a:avLst/>
          </a:prstGeom>
          <a:solidFill>
            <a:srgbClr val="8296B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4394513" y="945950"/>
            <a:ext cx="406500" cy="461700"/>
          </a:xfrm>
          <a:prstGeom prst="ellipse">
            <a:avLst/>
          </a:prstGeom>
          <a:solidFill>
            <a:srgbClr val="6FB7C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537638" y="945950"/>
            <a:ext cx="406500" cy="461700"/>
          </a:xfrm>
          <a:prstGeom prst="ellipse">
            <a:avLst/>
          </a:prstGeom>
          <a:solidFill>
            <a:srgbClr val="FF9787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1384102" y="3187898"/>
          <a:ext cx="6375850" cy="1423600"/>
        </p:xfrm>
        <a:graphic>
          <a:graphicData uri="http://schemas.openxmlformats.org/drawingml/2006/table">
            <a:tbl>
              <a:tblPr>
                <a:noFill/>
                <a:tableStyleId>{173B1D2E-D3EE-4612-812C-294C59E57FDD}</a:tableStyleId>
              </a:tblPr>
              <a:tblGrid>
                <a:gridCol w="10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Total</a:t>
                      </a: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Characters</a:t>
                      </a: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Punctuations</a:t>
                      </a: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Words</a:t>
                      </a: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Sentence</a:t>
                      </a: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Authentic</a:t>
                      </a: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48628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1482.87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41.30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271.99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21.21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Fake</a:t>
                      </a:r>
                      <a:endParaRPr sz="1300" b="1" u="none" strike="noStrike" cap="none"/>
                    </a:p>
                  </a:txBody>
                  <a:tcPr marL="64275" marR="64275" marT="64275" marB="64275" anchor="ctr">
                    <a:solidFill>
                      <a:srgbClr val="FFD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/>
                        <a:t>1429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1</a:t>
                      </a:r>
                      <a:r>
                        <a:rPr lang="en" sz="1300" b="1"/>
                        <a:t>56</a:t>
                      </a:r>
                      <a:r>
                        <a:rPr lang="en" sz="1300" b="1" u="none" strike="noStrike" cap="none"/>
                        <a:t>0.12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4</a:t>
                      </a:r>
                      <a:r>
                        <a:rPr lang="en" sz="1300" b="1"/>
                        <a:t>3</a:t>
                      </a:r>
                      <a:r>
                        <a:rPr lang="en" sz="1300" b="1" u="none" strike="noStrike" cap="none"/>
                        <a:t>.69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278.42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23.82</a:t>
                      </a:r>
                      <a:endParaRPr sz="1300" b="1" u="none" strike="noStrike" cap="none"/>
                    </a:p>
                  </a:txBody>
                  <a:tcPr marL="64275" marR="64275" marT="64275" marB="64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8545" y="1067276"/>
            <a:ext cx="195346" cy="19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9130" y="1028700"/>
            <a:ext cx="264129" cy="26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6541" y="1028700"/>
            <a:ext cx="264129" cy="26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955477" y="157166"/>
            <a:ext cx="7233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Methodologies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769047" y="705850"/>
            <a:ext cx="3606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64275" rIns="64275" bIns="6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Traditional </a:t>
            </a:r>
            <a:r>
              <a:rPr lang="en" sz="2100" b="1" i="0" u="none" strike="noStrike" cap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 Models</a:t>
            </a:r>
            <a:endParaRPr sz="2100" b="1" i="0" u="none" strike="noStrike" cap="non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/>
          <p:nvPr/>
        </p:nvSpPr>
        <p:spPr>
          <a:xfrm rot="-5400000">
            <a:off x="1158981" y="2223105"/>
            <a:ext cx="309900" cy="3246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/>
          <p:nvPr/>
        </p:nvSpPr>
        <p:spPr>
          <a:xfrm rot="-5400000">
            <a:off x="1163031" y="1443631"/>
            <a:ext cx="309900" cy="3327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199348" y="1490822"/>
            <a:ext cx="244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7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199348" y="2236435"/>
            <a:ext cx="244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7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5"/>
          <p:cNvSpPr/>
          <p:nvPr/>
        </p:nvSpPr>
        <p:spPr>
          <a:xfrm rot="-5400000">
            <a:off x="2712746" y="2223105"/>
            <a:ext cx="309900" cy="3246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 rot="-5400000">
            <a:off x="2716796" y="1443631"/>
            <a:ext cx="309900" cy="3327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2753114" y="1490822"/>
            <a:ext cx="244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7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753114" y="2236435"/>
            <a:ext cx="244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7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519365" y="1390888"/>
            <a:ext cx="87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64275" rIns="642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SVM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1519365" y="2147411"/>
            <a:ext cx="87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64275" rIns="642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MNB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073131" y="2147411"/>
            <a:ext cx="87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64275" rIns="642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LR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073129" y="1390875"/>
            <a:ext cx="1264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64275" rIns="642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PAC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 rot="-5400000">
            <a:off x="4052199" y="2223105"/>
            <a:ext cx="309900" cy="324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25"/>
          <p:cNvGrpSpPr/>
          <p:nvPr/>
        </p:nvGrpSpPr>
        <p:grpSpPr>
          <a:xfrm>
            <a:off x="4092567" y="2161200"/>
            <a:ext cx="2721006" cy="363600"/>
            <a:chOff x="4092567" y="2161200"/>
            <a:chExt cx="2721006" cy="363600"/>
          </a:xfrm>
        </p:grpSpPr>
        <p:sp>
          <p:nvSpPr>
            <p:cNvPr id="204" name="Google Shape;204;p25"/>
            <p:cNvSpPr txBox="1"/>
            <p:nvPr/>
          </p:nvSpPr>
          <p:spPr>
            <a:xfrm>
              <a:off x="4092567" y="2236435"/>
              <a:ext cx="244800" cy="2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</a:t>
              </a:r>
              <a:endParaRPr sz="17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4466673" y="2161200"/>
              <a:ext cx="2346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75" tIns="64275" rIns="64275" bIns="6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>
                  <a:latin typeface="Calibri"/>
                  <a:ea typeface="Calibri"/>
                  <a:cs typeface="Calibri"/>
                  <a:sym typeface="Calibri"/>
                </a:rPr>
                <a:t>Random Forest</a:t>
              </a:r>
              <a:endPara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06" name="Google Shape;206;p25"/>
          <p:cNvGraphicFramePr/>
          <p:nvPr/>
        </p:nvGraphicFramePr>
        <p:xfrm>
          <a:off x="955477" y="3616523"/>
          <a:ext cx="6804450" cy="1162890"/>
        </p:xfrm>
        <a:graphic>
          <a:graphicData uri="http://schemas.openxmlformats.org/drawingml/2006/table">
            <a:tbl>
              <a:tblPr>
                <a:noFill/>
                <a:tableStyleId>{173B1D2E-D3EE-4612-812C-294C59E57FDD}</a:tableStyleId>
              </a:tblPr>
              <a:tblGrid>
                <a:gridCol w="226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Authentic</a:t>
                      </a:r>
                      <a:endParaRPr sz="17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Fake</a:t>
                      </a:r>
                      <a:endParaRPr sz="17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Train</a:t>
                      </a:r>
                      <a:endParaRPr sz="17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34040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1000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</a:t>
                      </a:r>
                      <a:endParaRPr sz="17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14588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428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4275" marR="64275" marT="64275" marB="6427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/>
          <p:nvPr/>
        </p:nvSpPr>
        <p:spPr>
          <a:xfrm>
            <a:off x="1629901" y="2956125"/>
            <a:ext cx="474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64275" rIns="64275" bIns="6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Experiment Setup</a:t>
            </a:r>
            <a:endParaRPr sz="2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4179375" y="1405975"/>
            <a:ext cx="324600" cy="3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7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633278" y="1366263"/>
            <a:ext cx="1264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75" tIns="64275" rIns="642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1282924" y="317425"/>
            <a:ext cx="6700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C4587"/>
                </a:solidFill>
              </a:rPr>
              <a:t>DIAGRAM OF OUR OVERALL APPROACH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240600" y="1164725"/>
            <a:ext cx="6864600" cy="3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700" y="1164725"/>
            <a:ext cx="6459726" cy="35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1282924" y="317425"/>
            <a:ext cx="6700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C4587"/>
                </a:solidFill>
              </a:rPr>
              <a:t>Average Word Length in True and Fake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1240600" y="1164725"/>
            <a:ext cx="6864600" cy="3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001975" y="1335975"/>
            <a:ext cx="30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876300" y="143192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00" y="1164725"/>
            <a:ext cx="3740700" cy="259514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5196950" y="1295900"/>
            <a:ext cx="29925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1002975" y="4141525"/>
            <a:ext cx="68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 news have more dynamic word length than fake news.</a:t>
            </a:r>
            <a:endParaRPr sz="180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625" y="1069475"/>
            <a:ext cx="42100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761500" y="317425"/>
            <a:ext cx="7222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C4587"/>
                </a:solidFill>
              </a:rPr>
              <a:t>Punctuation mark count in real and fake news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240600" y="1164725"/>
            <a:ext cx="6864600" cy="25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50" y="1065724"/>
            <a:ext cx="7912874" cy="28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672925" y="4261750"/>
            <a:ext cx="67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795500" y="734125"/>
            <a:ext cx="7749600" cy="4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 b="1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Stopword removal </a:t>
            </a:r>
            <a:r>
              <a:rPr lang="en" sz="23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</a:t>
            </a:r>
            <a:endParaRPr sz="23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Removing the common words like </a:t>
            </a:r>
            <a:r>
              <a:rPr lang="en" sz="23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এ</a:t>
            </a:r>
            <a:r>
              <a:rPr lang="en" sz="2300" b="0" i="1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" sz="23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এবং</a:t>
            </a:r>
            <a:r>
              <a:rPr lang="en" sz="2300" b="0" i="1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" sz="23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আর</a:t>
            </a:r>
            <a:r>
              <a:rPr lang="en" sz="2300" b="0" i="1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3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300" b="0" i="1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etc</a:t>
            </a:r>
            <a:r>
              <a:rPr lang="en" sz="23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▻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Cleaning invalid characters and punctuation marks.</a:t>
            </a:r>
            <a:endParaRPr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▻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 Tagging -</a:t>
            </a: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Annotating words with parts-of-speech tags.</a:t>
            </a: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▻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Lemmatizing -</a:t>
            </a: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Grouping the same forms of words together.</a:t>
            </a:r>
            <a:endParaRPr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875149" y="393625"/>
            <a:ext cx="64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EXPERIMENTS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567900" y="1078575"/>
            <a:ext cx="7902000" cy="3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Key Informations</a:t>
            </a:r>
            <a:endParaRPr sz="2300" b="1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Headline and </a:t>
            </a:r>
            <a:r>
              <a:rPr lang="en" sz="2300" b="0" i="1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Body text</a:t>
            </a: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</a:t>
            </a: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features.</a:t>
            </a:r>
            <a:endParaRPr sz="2300" b="0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 b="0" i="1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TF-IDF and CountVectorizer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</a:t>
            </a: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word-embedding techniques. </a:t>
            </a:r>
            <a:r>
              <a:rPr lang="en" sz="23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TfidfVectorizer 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CountVectorizer </a:t>
            </a: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sklearn is used.</a:t>
            </a:r>
            <a:endParaRPr sz="2300" b="0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70</a:t>
            </a: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 of the dataset for training and 3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 for primary evaluation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300" b="0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SVM, 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Logistic Regression</a:t>
            </a: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Passive Aggressive Classifier, MNB, 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Random Forests, </a:t>
            </a:r>
            <a:r>
              <a:rPr lang="en" sz="2300" b="0" i="0" u="none" strike="noStrike" cap="none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" sz="23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AdaBoost are implemented for initial evaluation.</a:t>
            </a:r>
            <a:endParaRPr sz="2300" b="0" i="0" u="none" strike="noStrike" cap="none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/>
        </p:nvSpPr>
        <p:spPr>
          <a:xfrm>
            <a:off x="1028694" y="1932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 Vector Machines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1551900" y="4541125"/>
            <a:ext cx="1328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Using TF-IDF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5097125" y="4510150"/>
            <a:ext cx="217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Using CountVectorizer</a:t>
            </a:r>
            <a:endParaRPr sz="1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1490100" y="904775"/>
            <a:ext cx="425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8428329" y="4886397"/>
            <a:ext cx="69874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4">
            <a:alphaModFix/>
          </a:blip>
          <a:srcRect l="8610" r="-8609"/>
          <a:stretch/>
        </p:blipFill>
        <p:spPr>
          <a:xfrm>
            <a:off x="1409950" y="2382775"/>
            <a:ext cx="2595550" cy="19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1521" y="2281250"/>
            <a:ext cx="2728803" cy="20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467575" y="1237900"/>
            <a:ext cx="7027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Tuned the C Parameter of Support vector machine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the highest accuracy of 99.28% at c=10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1628100" y="4535475"/>
            <a:ext cx="192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213750" y="179875"/>
            <a:ext cx="45102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Multonomial Naive Bias</a:t>
            </a:r>
            <a:endParaRPr sz="25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1C4587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10400" y="767825"/>
            <a:ext cx="37674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75" y="1840689"/>
            <a:ext cx="4142926" cy="27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374075" y="701350"/>
            <a:ext cx="7227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200"/>
              <a:buFont typeface="Roboto Condensed"/>
              <a:buChar char="▰"/>
            </a:pPr>
            <a:r>
              <a:rPr lang="en" sz="22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Tuned the alpha parameter of MNB from 0 to .8</a:t>
            </a:r>
            <a:endParaRPr sz="22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200"/>
              <a:buFont typeface="Roboto Condensed"/>
              <a:buChar char="▰"/>
            </a:pPr>
            <a:r>
              <a:rPr lang="en" sz="22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the highest accuracy 98.54 using alpha = 0.1</a:t>
            </a:r>
            <a:endParaRPr sz="22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200"/>
              <a:buFont typeface="Roboto Condensed"/>
              <a:buChar char="▰"/>
            </a:pPr>
            <a:r>
              <a:rPr lang="en" sz="22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Detected highest amount of True Fake News.</a:t>
            </a:r>
            <a:endParaRPr sz="22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694050" y="3928888"/>
            <a:ext cx="387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263" y="2159049"/>
            <a:ext cx="2235325" cy="17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598188" y="3936550"/>
            <a:ext cx="127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TF-IDF</a:t>
            </a:r>
            <a:endParaRPr sz="1300"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8719" y="2180315"/>
            <a:ext cx="2235330" cy="17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2759375" y="3936550"/>
            <a:ext cx="179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CountVectorizer</a:t>
            </a:r>
            <a:endParaRPr sz="1300"/>
          </a:p>
        </p:txBody>
      </p:sp>
      <p:sp>
        <p:nvSpPr>
          <p:cNvPr id="288" name="Google Shape;288;p32"/>
          <p:cNvSpPr txBox="1"/>
          <p:nvPr/>
        </p:nvSpPr>
        <p:spPr>
          <a:xfrm>
            <a:off x="6149925" y="4546275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graph of MNB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1206727" y="241225"/>
            <a:ext cx="418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Random Forests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14550" y="1307350"/>
            <a:ext cx="37407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entropy as criterion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Tweaked using different depth of trees.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highest accuracy of 98.21 for max_depth=190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849575" y="1563100"/>
            <a:ext cx="34737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800" y="1098413"/>
            <a:ext cx="4313699" cy="28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>
            <a:off x="5655125" y="411590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graph of Random Forests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587731" y="393619"/>
            <a:ext cx="5907375" cy="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IS FAKE NEWS?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610513" y="1028269"/>
            <a:ext cx="5501250" cy="1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Fake news is false or misleading information presented as news.</a:t>
            </a:r>
            <a:r>
              <a:rPr lang="en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1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" sz="21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Wikipedia)</a:t>
            </a:r>
            <a:endParaRPr sz="21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111750" y="3056175"/>
            <a:ext cx="12510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None/>
            </a:pPr>
            <a:endParaRPr sz="1900" b="0" i="1" u="none" strike="noStrike" cap="non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375" y="2111200"/>
            <a:ext cx="5555901" cy="2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868375" y="393625"/>
            <a:ext cx="4368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Logistic Regression</a:t>
            </a:r>
            <a:endParaRPr sz="2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6530450" y="3863500"/>
            <a:ext cx="2098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Using CountVectorizer</a:t>
            </a:r>
            <a:endParaRPr sz="15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1650425" y="967900"/>
            <a:ext cx="4257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375" y="1200150"/>
            <a:ext cx="3363925" cy="2562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/>
        </p:nvSpPr>
        <p:spPr>
          <a:xfrm>
            <a:off x="868375" y="1232275"/>
            <a:ext cx="46713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Observed LR for both TF-IDF and Countvectorizer.</a:t>
            </a: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the best result for CountVectorizer.</a:t>
            </a: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Accuracy for TF-IDF: 97.9%</a:t>
            </a: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Accuracy for Countvectorizer: 99.03%</a:t>
            </a:r>
            <a:endParaRPr sz="23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1650425" y="967900"/>
            <a:ext cx="4227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Passive Aggressive Classifier</a:t>
            </a:r>
            <a:endParaRPr sz="2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895100" y="1689475"/>
            <a:ext cx="45684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Tuned the PAC and got the highest result for max_iter=10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Accuracy for TF-IDF: 99.33%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the 2nd highest number of True Negatives.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200" y="1466500"/>
            <a:ext cx="3276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 txBox="1"/>
          <p:nvPr/>
        </p:nvSpPr>
        <p:spPr>
          <a:xfrm>
            <a:off x="5894375" y="4086700"/>
            <a:ext cx="28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using TF-IDF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AdaBoost Classifier</a:t>
            </a:r>
            <a:endParaRPr sz="2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525" y="2259574"/>
            <a:ext cx="2678550" cy="204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150" y="2206124"/>
            <a:ext cx="2678550" cy="204007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/>
        </p:nvSpPr>
        <p:spPr>
          <a:xfrm>
            <a:off x="1573500" y="1079875"/>
            <a:ext cx="552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 using preset parameters.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lang="en" sz="23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accuracy of 98.31% for TF-IDF</a:t>
            </a:r>
            <a:endParaRPr sz="23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2380550" y="4322400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5731325" y="4332525"/>
            <a:ext cx="16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CountVectorizer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/>
        </p:nvSpPr>
        <p:spPr>
          <a:xfrm>
            <a:off x="521025" y="393625"/>
            <a:ext cx="3112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Results for CountVectorizer</a:t>
            </a:r>
            <a:endParaRPr sz="2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1992938" y="4506094"/>
            <a:ext cx="54432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Fig : Different accuracy rates against different classifiers</a:t>
            </a: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1650425" y="967900"/>
            <a:ext cx="4080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8407546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5" y="1661475"/>
            <a:ext cx="3981201" cy="27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/>
        </p:nvSpPr>
        <p:spPr>
          <a:xfrm>
            <a:off x="5410700" y="1509650"/>
            <a:ext cx="3733200" cy="27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661476"/>
            <a:ext cx="4232511" cy="27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5250375" y="454225"/>
            <a:ext cx="3406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Results for TF-IDF</a:t>
            </a:r>
            <a:endParaRPr sz="2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863775" y="393625"/>
            <a:ext cx="50184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EXPERIMENTS (Cont.</a:t>
            </a:r>
            <a:r>
              <a:rPr lang="en" sz="2600">
                <a:solidFill>
                  <a:srgbClr val="1C4587"/>
                </a:solidFill>
              </a:rPr>
              <a:t>)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920674" y="1367950"/>
            <a:ext cx="31635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Critical Case</a:t>
            </a:r>
            <a:endParaRPr sz="23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920675" y="1910300"/>
            <a:ext cx="7575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Fails to analyze semantic meaning</a:t>
            </a:r>
            <a:endParaRPr sz="27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419975" y="2226275"/>
            <a:ext cx="85005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1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TF-IDF and Countvectorizer only depends on word frequency and can’t identify any semantic meaning between words.</a:t>
            </a:r>
            <a:endParaRPr sz="2300" i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i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i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1182401" y="3281175"/>
            <a:ext cx="53544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 b="1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Possible Solution</a:t>
            </a:r>
            <a:endParaRPr sz="17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better word embedding approach like bangla word2vec and doc2vec model.</a:t>
            </a:r>
            <a:endParaRPr sz="23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1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8397156" y="4886397"/>
            <a:ext cx="69874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/>
        </p:nvSpPr>
        <p:spPr>
          <a:xfrm>
            <a:off x="1587725" y="393627"/>
            <a:ext cx="5751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C4587"/>
                </a:solidFill>
              </a:rPr>
              <a:t>PROPOSED METHOD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9"/>
          <p:cNvSpPr txBox="1"/>
          <p:nvPr/>
        </p:nvSpPr>
        <p:spPr>
          <a:xfrm>
            <a:off x="1745850" y="1701375"/>
            <a:ext cx="5319600" cy="25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Roboto Condensed"/>
              <a:buChar char="▰"/>
            </a:pP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bangla word2vec and doc2vec model for feature extraction.</a:t>
            </a:r>
            <a:endParaRPr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 better neural network models like CNN, LSTM, BiLSTM, RNN, Bangla-Bert and evaluate their performances.</a:t>
            </a:r>
            <a:endParaRPr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8417938" y="4886397"/>
            <a:ext cx="69874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/>
        </p:nvSpPr>
        <p:spPr>
          <a:xfrm>
            <a:off x="1587731" y="393619"/>
            <a:ext cx="5751225" cy="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1745850" y="1315725"/>
            <a:ext cx="5962725" cy="239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Implementation of the proposed method</a:t>
            </a:r>
            <a:endParaRPr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Improvement of the proposed method</a:t>
            </a:r>
            <a:endParaRPr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finally,</a:t>
            </a: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Introduction of a better hybrid model which works best for bengali fake news.</a:t>
            </a:r>
            <a:endParaRPr sz="23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8376373" y="4886397"/>
            <a:ext cx="69874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/>
        </p:nvSpPr>
        <p:spPr>
          <a:xfrm>
            <a:off x="3618431" y="2197706"/>
            <a:ext cx="2727000" cy="99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</a:t>
            </a:r>
            <a:endParaRPr sz="30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/>
        </p:nvSpPr>
        <p:spPr>
          <a:xfrm>
            <a:off x="2229300" y="1257300"/>
            <a:ext cx="4714875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 and Suggestions ?</a:t>
            </a:r>
            <a:endParaRPr sz="30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00625" y="2864382"/>
            <a:ext cx="8464500" cy="1851900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5DB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4193" y="398874"/>
            <a:ext cx="1788109" cy="243723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907087" y="206679"/>
            <a:ext cx="23955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70%</a:t>
            </a:r>
            <a:endParaRPr sz="5400">
              <a:solidFill>
                <a:srgbClr val="FF000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793250" y="345175"/>
            <a:ext cx="3964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F549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Internet Users</a:t>
            </a:r>
            <a:endParaRPr sz="3600">
              <a:solidFill>
                <a:srgbClr val="2F549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866899" y="1054800"/>
            <a:ext cx="20367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90%</a:t>
            </a:r>
            <a:endParaRPr sz="6000">
              <a:solidFill>
                <a:srgbClr val="FF000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01049" y="1253150"/>
            <a:ext cx="39642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F549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 them consumes news from Internet</a:t>
            </a:r>
            <a:endParaRPr sz="3300">
              <a:solidFill>
                <a:srgbClr val="2F549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67106" y="2873777"/>
            <a:ext cx="5880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“Any new article must go through</a:t>
            </a:r>
            <a:endParaRPr sz="3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546506" y="3474178"/>
            <a:ext cx="65481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F549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Test on the Truthfulness of Content</a:t>
            </a:r>
            <a:endParaRPr sz="3300">
              <a:solidFill>
                <a:srgbClr val="2F549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439500" y="3940300"/>
            <a:ext cx="410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before being published”</a:t>
            </a:r>
            <a:endParaRPr sz="3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3091543" y="210016"/>
            <a:ext cx="3821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endParaRPr sz="2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271" y="838200"/>
            <a:ext cx="2851041" cy="380269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752440" y="1730421"/>
            <a:ext cx="1418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Libre Franklin Thin"/>
              <a:buNone/>
            </a:pPr>
            <a:r>
              <a:rPr lang="en" sz="3600" b="0" i="0" u="none" strike="noStrike" cap="none">
                <a:solidFill>
                  <a:srgbClr val="FF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1K+</a:t>
            </a:r>
            <a:endParaRPr sz="3600" b="0" i="0" u="none" strike="noStrike" cap="none">
              <a:solidFill>
                <a:srgbClr val="FF000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888721" y="1778176"/>
            <a:ext cx="4096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rgbClr val="2F5496"/>
                </a:solidFill>
                <a:latin typeface="Oswald"/>
                <a:ea typeface="Oswald"/>
                <a:cs typeface="Oswald"/>
                <a:sym typeface="Oswald"/>
              </a:rPr>
              <a:t>News Portals</a:t>
            </a:r>
            <a:endParaRPr sz="3000" b="0" i="0" u="none" strike="noStrike" cap="none">
              <a:solidFill>
                <a:srgbClr val="2F549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708898" y="2586308"/>
            <a:ext cx="1709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Libre Franklin Thin"/>
              <a:buNone/>
            </a:pPr>
            <a:r>
              <a:rPr lang="en" sz="3600" b="0" i="0" u="none" strike="noStrike" cap="none">
                <a:solidFill>
                  <a:srgbClr val="FF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100K+</a:t>
            </a:r>
            <a:endParaRPr sz="3600" b="0" i="0" u="none" strike="noStrike" cap="none">
              <a:solidFill>
                <a:srgbClr val="FF0000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74099" y="2586307"/>
            <a:ext cx="3878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rgbClr val="2F5496"/>
                </a:solidFill>
                <a:latin typeface="Oswald"/>
                <a:ea typeface="Oswald"/>
                <a:cs typeface="Oswald"/>
                <a:sym typeface="Oswald"/>
              </a:rPr>
              <a:t>Daily Published News</a:t>
            </a:r>
            <a:endParaRPr sz="3000" b="0" i="0" u="none" strike="noStrike" cap="none">
              <a:solidFill>
                <a:srgbClr val="2F549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202300" y="393625"/>
            <a:ext cx="61188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WHY FAKE NEWS DETECTION?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058975" y="1069225"/>
            <a:ext cx="69027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Rapid spread of fake news should be stopped.</a:t>
            </a:r>
            <a:endParaRPr sz="2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202300" y="1763475"/>
            <a:ext cx="71535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automated system is needed. Because, </a:t>
            </a:r>
            <a:endParaRPr sz="24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oboto Condensed"/>
              <a:buChar char="▻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Human checking is too inefficient</a:t>
            </a: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time consuming.</a:t>
            </a:r>
            <a:endParaRPr sz="24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oboto Condensed"/>
              <a:buChar char="▻"/>
            </a:pPr>
            <a:r>
              <a:rPr lang="en"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Available web</a:t>
            </a: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sites</a:t>
            </a:r>
            <a:r>
              <a:rPr lang="en"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jaachai</a:t>
            </a:r>
            <a:r>
              <a:rPr lang="en"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.com, </a:t>
            </a: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bdfactcheck</a:t>
            </a:r>
            <a:r>
              <a:rPr lang="en"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.org, </a:t>
            </a: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fact-watch.org</a:t>
            </a:r>
            <a:r>
              <a:rPr lang="en" sz="24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also use human efforts.</a:t>
            </a:r>
            <a:endParaRPr sz="24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587731" y="362446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i="0" u="none" strike="noStrike" cap="none">
                <a:solidFill>
                  <a:srgbClr val="134560"/>
                </a:solidFill>
              </a:rPr>
              <a:t>EXISTING METHODS</a:t>
            </a:r>
            <a:endParaRPr sz="2600" b="1" i="0" u="none" strike="noStrike" cap="none">
              <a:solidFill>
                <a:srgbClr val="134560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701356" y="1449495"/>
            <a:ext cx="60240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 b="0" i="0" u="none" strike="noStrike" cap="none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300">
                <a:latin typeface="Roboto Condensed"/>
                <a:ea typeface="Roboto Condensed"/>
                <a:cs typeface="Roboto Condensed"/>
                <a:sym typeface="Roboto Condensed"/>
              </a:rPr>
              <a:t>Knowledge Based Methods.</a:t>
            </a:r>
            <a:endParaRPr sz="110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 b="0" i="0" u="none" strike="noStrike" cap="none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300">
                <a:latin typeface="Roboto Condensed"/>
                <a:ea typeface="Roboto Condensed"/>
                <a:cs typeface="Roboto Condensed"/>
                <a:sym typeface="Roboto Condensed"/>
              </a:rPr>
              <a:t>Style-based Methods.</a:t>
            </a:r>
            <a:endParaRPr sz="110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 b="0" i="0" u="none" strike="noStrike" cap="none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300">
                <a:latin typeface="Roboto Condensed"/>
                <a:ea typeface="Roboto Condensed"/>
                <a:cs typeface="Roboto Condensed"/>
                <a:sym typeface="Roboto Condensed"/>
              </a:rPr>
              <a:t>Propagation-based methods.</a:t>
            </a:r>
            <a:endParaRPr sz="110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 b="0" i="0" u="none" strike="noStrike" cap="none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300">
                <a:latin typeface="Roboto Condensed"/>
                <a:ea typeface="Roboto Condensed"/>
                <a:cs typeface="Roboto Condensed"/>
                <a:sym typeface="Roboto Condensed"/>
              </a:rPr>
              <a:t>Source-based methods.</a:t>
            </a:r>
            <a:endParaRPr sz="110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1616406" y="333746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>
              <a:solidFill>
                <a:srgbClr val="134560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345775" y="1549725"/>
            <a:ext cx="7065300" cy="30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685800" lvl="1" indent="-3175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oboto Condensed"/>
              <a:buChar char="▻"/>
            </a:pP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Arnab et el. proposed a CNN Approach Based on Hybrid Feature Extraction Model to detect satire documents.</a:t>
            </a:r>
            <a:endParaRPr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lvl="1" indent="-3175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▻"/>
            </a:pP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Zobaer et el. proposed a dataset to detect fake news in bangla language.</a:t>
            </a:r>
            <a:endParaRPr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lvl="1" indent="-3175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▻"/>
            </a:pPr>
            <a:r>
              <a:rPr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Gulzar et el. Proposed polarity based detection approach using SVM and MNB.</a:t>
            </a:r>
            <a:endParaRPr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282525" y="428575"/>
            <a:ext cx="712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Previous research about fake news in  Bangla Language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272050" y="362450"/>
            <a:ext cx="3948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34560"/>
                </a:solidFill>
              </a:rPr>
              <a:t>PREVIOUS Contribution</a:t>
            </a:r>
            <a:endParaRPr sz="2600" b="1" i="0" u="none" strike="noStrike" cap="none">
              <a:solidFill>
                <a:srgbClr val="134560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31350" y="1189300"/>
            <a:ext cx="3789300" cy="3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 b="0" i="0" u="none" strike="noStrike" cap="none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Proposed and annotated a dataset to detect bangla  fake news.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>
                <a:latin typeface="Roboto Condensed"/>
                <a:ea typeface="Roboto Condensed"/>
                <a:cs typeface="Roboto Condensed"/>
                <a:sym typeface="Roboto Condensed"/>
              </a:rPr>
              <a:t>Provided an analysis of the dataset using linguistic features.</a:t>
            </a: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endParaRPr sz="23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300350" y="1003850"/>
            <a:ext cx="45972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 Extended the fake news dataset.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 Analyzed and explored the extended dataset.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Clean and Preprocess the extended dataset.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 Evaluated machine learning models on the dataset.</a:t>
            </a:r>
            <a:endParaRPr sz="120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300350" y="362450"/>
            <a:ext cx="36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600" b="1">
                <a:solidFill>
                  <a:srgbClr val="134560"/>
                </a:solidFill>
              </a:rPr>
              <a:t>OUR contribution</a:t>
            </a:r>
            <a:endParaRPr b="1">
              <a:solidFill>
                <a:srgbClr val="1345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696199" y="393625"/>
            <a:ext cx="3991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6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249300" y="890900"/>
            <a:ext cx="37440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 Light"/>
              <a:buChar char="▻"/>
            </a:pPr>
            <a:r>
              <a:rPr lang="en" sz="23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 collected </a:t>
            </a: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 </a:t>
            </a: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Kaggle.</a:t>
            </a:r>
            <a:endParaRPr sz="230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 Light"/>
              <a:buChar char="▻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Added our </a:t>
            </a:r>
            <a:r>
              <a:rPr lang="en" sz="23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extended 130 fake news data</a:t>
            </a: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the kaggle dataset.</a:t>
            </a:r>
            <a:endParaRPr sz="2300" b="1" i="0" u="none" strike="noStrike" cap="non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w="25400" cap="flat" cmpd="sng">
            <a:solidFill>
              <a:srgbClr val="1345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1500" b="1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380000" y="1035025"/>
            <a:ext cx="4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4266225" y="392750"/>
            <a:ext cx="434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Dataset Features</a:t>
            </a:r>
            <a:endParaRPr sz="2400" b="1"/>
          </a:p>
        </p:txBody>
      </p:sp>
      <p:sp>
        <p:nvSpPr>
          <p:cNvPr id="158" name="Google Shape;158;p23"/>
          <p:cNvSpPr txBox="1"/>
          <p:nvPr/>
        </p:nvSpPr>
        <p:spPr>
          <a:xfrm>
            <a:off x="4527950" y="1109650"/>
            <a:ext cx="4199100" cy="3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318" y="906300"/>
            <a:ext cx="4742354" cy="38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813</Words>
  <Application>Microsoft Office PowerPoint</Application>
  <PresentationFormat>On-screen Show (16:9)</PresentationFormat>
  <Paragraphs>219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Constantia</vt:lpstr>
      <vt:lpstr>Roboto Condensed Light</vt:lpstr>
      <vt:lpstr>Lato</vt:lpstr>
      <vt:lpstr>Century Gothic</vt:lpstr>
      <vt:lpstr>Libre Franklin Thin</vt:lpstr>
      <vt:lpstr>Calibri</vt:lpstr>
      <vt:lpstr>Roboto Condensed</vt:lpstr>
      <vt:lpstr>Arial</vt:lpstr>
      <vt:lpstr>Libre Franklin</vt:lpstr>
      <vt:lpstr>Oswald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Nirzash Zakilim</cp:lastModifiedBy>
  <cp:revision>7</cp:revision>
  <dcterms:modified xsi:type="dcterms:W3CDTF">2021-06-20T04:23:30Z</dcterms:modified>
</cp:coreProperties>
</file>