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C333F-707C-4F92-9AFD-F46BFE40B9BC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8C368-A93C-4A83-AB0E-B1A60F29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7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D78B9-7085-4D69-AB23-6D9C0DB0BF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6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CD9-6914-4915-98AA-2A75FB47080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6FDB-D7F4-464D-9642-498F259A4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CD9-6914-4915-98AA-2A75FB47080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6FDB-D7F4-464D-9642-498F259A4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CD9-6914-4915-98AA-2A75FB47080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6FDB-D7F4-464D-9642-498F259A4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CD9-6914-4915-98AA-2A75FB47080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6FDB-D7F4-464D-9642-498F259A4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5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CD9-6914-4915-98AA-2A75FB47080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6FDB-D7F4-464D-9642-498F259A4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2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CD9-6914-4915-98AA-2A75FB47080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6FDB-D7F4-464D-9642-498F259A4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CD9-6914-4915-98AA-2A75FB47080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6FDB-D7F4-464D-9642-498F259A4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CD9-6914-4915-98AA-2A75FB47080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6FDB-D7F4-464D-9642-498F259A4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CD9-6914-4915-98AA-2A75FB47080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6FDB-D7F4-464D-9642-498F259A4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CD9-6914-4915-98AA-2A75FB47080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6FDB-D7F4-464D-9642-498F259A4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CD9-6914-4915-98AA-2A75FB47080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6FDB-D7F4-464D-9642-498F259A4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4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1ECD9-6914-4915-98AA-2A75FB47080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6FDB-D7F4-464D-9642-498F259A4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7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ieeexplore.ieee.org/stamp/stamp.jsp?tp=&amp;arnumber=1196072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TEM-ADF x17k, S7, L=80mm_1_proc_rotated.tif"/>
          <p:cNvPicPr>
            <a:picLocks noChangeAspect="1"/>
          </p:cNvPicPr>
          <p:nvPr/>
        </p:nvPicPr>
        <p:blipFill rotWithShape="1">
          <a:blip r:embed="rId3" cstate="print"/>
          <a:srcRect t="35126"/>
          <a:stretch/>
        </p:blipFill>
        <p:spPr>
          <a:xfrm>
            <a:off x="117020" y="3512766"/>
            <a:ext cx="3946566" cy="2560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32676"/>
          </a:xfrm>
        </p:spPr>
        <p:txBody>
          <a:bodyPr>
            <a:noAutofit/>
          </a:bodyPr>
          <a:lstStyle/>
          <a:p>
            <a:r>
              <a:rPr lang="en-US" sz="3500" dirty="0" smtClean="0"/>
              <a:t>Nitronex</a:t>
            </a:r>
            <a:r>
              <a:rPr lang="en-US" sz="3400" dirty="0" smtClean="0"/>
              <a:t> AlGaN/GaN Template</a:t>
            </a:r>
            <a:endParaRPr lang="en-US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115535"/>
                  </p:ext>
                </p:extLst>
              </p:nvPr>
            </p:nvGraphicFramePr>
            <p:xfrm>
              <a:off x="4226355" y="4204056"/>
              <a:ext cx="4843401" cy="1645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3918"/>
                    <a:gridCol w="809943"/>
                    <a:gridCol w="1349121"/>
                    <a:gridCol w="1175576"/>
                    <a:gridCol w="644843"/>
                  </a:tblGrid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Layer</a:t>
                          </a:r>
                          <a:endParaRPr 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t [</a:t>
                          </a:r>
                          <a:r>
                            <a:rPr lang="el-GR" sz="1200" b="1" dirty="0" smtClean="0"/>
                            <a:t>μ</a:t>
                          </a:r>
                          <a:r>
                            <a:rPr lang="en-US" sz="1200" b="1" dirty="0" smtClean="0"/>
                            <a:t>m]</a:t>
                          </a:r>
                          <a:endParaRPr 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  <a:ea typeface="Cambria Math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  <a:ea typeface="Cambria Math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dirty="0" smtClean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2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2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sz="12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12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12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b="1" i="1" smtClean="0">
                                  <a:latin typeface="Cambria Math"/>
                                </a:rPr>
                                <m:t>𝟗</m:t>
                              </m:r>
                              <m:r>
                                <a:rPr lang="en-US" sz="1200" b="1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sz="1200" b="1" i="1" smtClean="0">
                                  <a:latin typeface="Cambria Math"/>
                                </a:rPr>
                                <m:t>𝟕</m:t>
                              </m:r>
                            </m:oMath>
                          </a14:m>
                          <a:r>
                            <a:rPr lang="en-US" sz="1200" baseline="30000" dirty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  <a:endParaRPr 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200" b="1" dirty="0" smtClean="0"/>
                            <a:t>ρ</a:t>
                          </a:r>
                          <a:r>
                            <a:rPr lang="en-US" sz="1200" b="1" baseline="0" dirty="0" smtClean="0"/>
                            <a:t> [</a:t>
                          </a:r>
                          <a:r>
                            <a:rPr lang="el-GR" sz="1200" b="1" baseline="0" dirty="0" smtClean="0"/>
                            <a:t>Ω</a:t>
                          </a:r>
                          <a:r>
                            <a:rPr lang="en-US" sz="1200" b="1" baseline="0" dirty="0" smtClean="0"/>
                            <a:t>cm]</a:t>
                          </a:r>
                          <a:endParaRPr 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u="none" dirty="0" smtClean="0"/>
                            <a:t>Tan</a:t>
                          </a:r>
                          <a:r>
                            <a:rPr lang="el-GR" sz="1200" b="1" u="none" dirty="0" smtClean="0"/>
                            <a:t>δ</a:t>
                          </a:r>
                          <a:endParaRPr lang="en-US" sz="1200" b="1" u="none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1200" b="0" dirty="0" err="1" smtClean="0"/>
                            <a:t>GaN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/>
                            <a:t>0.8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</a:rPr>
                            <a:t>9.7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>
                              <a:solidFill>
                                <a:srgbClr val="FF0000"/>
                              </a:solidFill>
                            </a:rPr>
                            <a:t>Semi-insulating</a:t>
                          </a:r>
                          <a:endParaRPr lang="en-US" sz="1200" b="0" baseline="30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>
                              <a:solidFill>
                                <a:srgbClr val="FF0000"/>
                              </a:solidFill>
                            </a:rPr>
                            <a:t>0.0003</a:t>
                          </a:r>
                        </a:p>
                      </a:txBody>
                      <a:tcPr anchor="ctr"/>
                    </a:tc>
                  </a:tr>
                  <a:tr h="210058"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/>
                            <a:t>Al</a:t>
                          </a:r>
                          <a:r>
                            <a:rPr lang="en-US" sz="1200" b="0" baseline="-25000" dirty="0" smtClean="0"/>
                            <a:t>0.3</a:t>
                          </a:r>
                          <a:r>
                            <a:rPr lang="en-US" sz="1200" b="0" dirty="0" smtClean="0"/>
                            <a:t>Ga</a:t>
                          </a:r>
                          <a:r>
                            <a:rPr lang="en-US" sz="1200" b="0" baseline="-25000" dirty="0" smtClean="0"/>
                            <a:t>0.7</a:t>
                          </a:r>
                          <a:r>
                            <a:rPr lang="en-US" sz="1200" b="0" dirty="0" smtClean="0"/>
                            <a:t>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/>
                            <a:t>0.25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</a:rPr>
                            <a:t>9.34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sz="1200" b="0" dirty="0" smtClean="0">
                              <a:solidFill>
                                <a:srgbClr val="FF0000"/>
                              </a:solidFill>
                            </a:rPr>
                            <a:t>Highly</a:t>
                          </a:r>
                          <a:r>
                            <a:rPr lang="en-US" sz="1200" b="0" baseline="0" dirty="0" smtClean="0">
                              <a:solidFill>
                                <a:srgbClr val="FF0000"/>
                              </a:solidFill>
                            </a:rPr>
                            <a:t> Resistive</a:t>
                          </a:r>
                          <a:endParaRPr 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>
                              <a:solidFill>
                                <a:srgbClr val="FF0000"/>
                              </a:solidFill>
                            </a:rPr>
                            <a:t>0.0003</a:t>
                          </a:r>
                        </a:p>
                      </a:txBody>
                      <a:tcPr anchor="ctr"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/>
                            <a:t>Al</a:t>
                          </a:r>
                          <a:r>
                            <a:rPr lang="en-US" sz="1200" b="0" baseline="-25000" dirty="0" smtClean="0"/>
                            <a:t>0.6</a:t>
                          </a:r>
                          <a:r>
                            <a:rPr lang="en-US" sz="1200" b="0" dirty="0" smtClean="0"/>
                            <a:t>Ga</a:t>
                          </a:r>
                          <a:r>
                            <a:rPr lang="en-US" sz="1200" b="0" baseline="-25000" dirty="0" smtClean="0"/>
                            <a:t>0.4</a:t>
                          </a:r>
                          <a:r>
                            <a:rPr lang="en-US" sz="1200" b="0" dirty="0" smtClean="0"/>
                            <a:t>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/>
                            <a:t>0.55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</a:rPr>
                            <a:t>8.98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sz="9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>
                              <a:solidFill>
                                <a:srgbClr val="FF0000"/>
                              </a:solidFill>
                            </a:rPr>
                            <a:t>0.0003</a:t>
                          </a:r>
                        </a:p>
                      </a:txBody>
                      <a:tcPr anchor="ctr"/>
                    </a:tc>
                  </a:tr>
                  <a:tr h="142240">
                    <a:tc>
                      <a:txBody>
                        <a:bodyPr/>
                        <a:lstStyle/>
                        <a:p>
                          <a:r>
                            <a:rPr lang="en-US" sz="1200" b="0" dirty="0" err="1" smtClean="0"/>
                            <a:t>AlN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/>
                            <a:t>0.45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</a:rPr>
                            <a:t>8.5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>
                              <a:solidFill>
                                <a:srgbClr val="FF0000"/>
                              </a:solidFill>
                            </a:rPr>
                            <a:t>0.0003</a:t>
                          </a:r>
                        </a:p>
                      </a:txBody>
                      <a:tcPr anchor="ctr"/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/>
                            <a:t>Si (111)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/>
                            <a:t>525</a:t>
                          </a:r>
                          <a:r>
                            <a:rPr lang="en-US" sz="1200" b="0" baseline="0" dirty="0" smtClean="0"/>
                            <a:t> (±25)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</a:rPr>
                            <a:t>11.9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baseline="0" dirty="0" smtClean="0"/>
                            <a:t>10</a:t>
                          </a:r>
                          <a:r>
                            <a:rPr lang="en-US" sz="1200" b="0" baseline="30000" dirty="0" smtClean="0"/>
                            <a:t>4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/>
                            <a:t>0.004</a:t>
                          </a:r>
                          <a:endParaRPr lang="en-US" sz="1200" b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5387926"/>
                  </p:ext>
                </p:extLst>
              </p:nvPr>
            </p:nvGraphicFramePr>
            <p:xfrm>
              <a:off x="4226355" y="4204056"/>
              <a:ext cx="4843401" cy="1645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3918"/>
                    <a:gridCol w="809943"/>
                    <a:gridCol w="1349121"/>
                    <a:gridCol w="1175576"/>
                    <a:gridCol w="644843"/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Layer</a:t>
                          </a:r>
                          <a:endParaRPr 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t [</a:t>
                          </a:r>
                          <a:r>
                            <a:rPr lang="el-GR" sz="1200" b="1" dirty="0" smtClean="0"/>
                            <a:t>μ</a:t>
                          </a:r>
                          <a:r>
                            <a:rPr lang="en-US" sz="1200" b="1" dirty="0" smtClean="0"/>
                            <a:t>m]</a:t>
                          </a:r>
                          <a:endParaRPr 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4434" t="-2222" r="-135294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sz="1200" b="1" dirty="0" smtClean="0"/>
                            <a:t>ρ</a:t>
                          </a:r>
                          <a:r>
                            <a:rPr lang="en-US" sz="1200" b="1" baseline="0" dirty="0" smtClean="0"/>
                            <a:t> [</a:t>
                          </a:r>
                          <a:r>
                            <a:rPr lang="el-GR" sz="1200" b="1" baseline="0" dirty="0" smtClean="0"/>
                            <a:t>Ω</a:t>
                          </a:r>
                          <a:r>
                            <a:rPr lang="en-US" sz="1200" b="1" baseline="0" dirty="0" smtClean="0"/>
                            <a:t>cm]</a:t>
                          </a:r>
                          <a:endParaRPr 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u="none" dirty="0" smtClean="0"/>
                            <a:t>Tan</a:t>
                          </a:r>
                          <a:r>
                            <a:rPr lang="el-GR" sz="1200" b="1" u="none" dirty="0" smtClean="0"/>
                            <a:t>δ</a:t>
                          </a:r>
                          <a:endParaRPr lang="en-US" sz="1200" b="1" u="none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0" dirty="0" err="1" smtClean="0"/>
                            <a:t>GaN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/>
                            <a:t>0.8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</a:rPr>
                            <a:t>9.7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>
                              <a:solidFill>
                                <a:srgbClr val="FF0000"/>
                              </a:solidFill>
                            </a:rPr>
                            <a:t>Semi-insulating</a:t>
                          </a:r>
                          <a:endParaRPr lang="en-US" sz="1200" b="0" baseline="30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>
                              <a:solidFill>
                                <a:srgbClr val="FF0000"/>
                              </a:solidFill>
                            </a:rPr>
                            <a:t>0.0003</a:t>
                          </a:r>
                        </a:p>
                      </a:txBody>
                      <a:tcPr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/>
                            <a:t>Al</a:t>
                          </a:r>
                          <a:r>
                            <a:rPr lang="en-US" sz="1200" b="0" baseline="-25000" dirty="0" smtClean="0"/>
                            <a:t>0.3</a:t>
                          </a:r>
                          <a:r>
                            <a:rPr lang="en-US" sz="1200" b="0" dirty="0" smtClean="0"/>
                            <a:t>Ga</a:t>
                          </a:r>
                          <a:r>
                            <a:rPr lang="en-US" sz="1200" b="0" baseline="-25000" dirty="0" smtClean="0"/>
                            <a:t>0.7</a:t>
                          </a:r>
                          <a:r>
                            <a:rPr lang="en-US" sz="1200" b="0" dirty="0" smtClean="0"/>
                            <a:t>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/>
                            <a:t>0.25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</a:rPr>
                            <a:t>9.34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sz="1200" b="0" dirty="0" smtClean="0">
                              <a:solidFill>
                                <a:srgbClr val="FF0000"/>
                              </a:solidFill>
                            </a:rPr>
                            <a:t>Highly</a:t>
                          </a:r>
                          <a:r>
                            <a:rPr lang="en-US" sz="1200" b="0" baseline="0" dirty="0" smtClean="0">
                              <a:solidFill>
                                <a:srgbClr val="FF0000"/>
                              </a:solidFill>
                            </a:rPr>
                            <a:t> Resistive</a:t>
                          </a:r>
                          <a:endParaRPr 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>
                              <a:solidFill>
                                <a:srgbClr val="FF0000"/>
                              </a:solidFill>
                            </a:rPr>
                            <a:t>0.0003</a:t>
                          </a:r>
                        </a:p>
                      </a:txBody>
                      <a:tcPr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/>
                            <a:t>Al</a:t>
                          </a:r>
                          <a:r>
                            <a:rPr lang="en-US" sz="1200" b="0" baseline="-25000" dirty="0" smtClean="0"/>
                            <a:t>0.6</a:t>
                          </a:r>
                          <a:r>
                            <a:rPr lang="en-US" sz="1200" b="0" dirty="0" smtClean="0"/>
                            <a:t>Ga</a:t>
                          </a:r>
                          <a:r>
                            <a:rPr lang="en-US" sz="1200" b="0" baseline="-25000" dirty="0" smtClean="0"/>
                            <a:t>0.4</a:t>
                          </a:r>
                          <a:r>
                            <a:rPr lang="en-US" sz="1200" b="0" dirty="0" smtClean="0"/>
                            <a:t>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/>
                            <a:t>0.55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</a:rPr>
                            <a:t>8.98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sz="9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>
                              <a:solidFill>
                                <a:srgbClr val="FF0000"/>
                              </a:solidFill>
                            </a:rPr>
                            <a:t>0.0003</a:t>
                          </a:r>
                        </a:p>
                      </a:txBody>
                      <a:tcPr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0" dirty="0" err="1" smtClean="0"/>
                            <a:t>AlN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/>
                            <a:t>0.45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</a:rPr>
                            <a:t>8.5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>
                              <a:solidFill>
                                <a:srgbClr val="FF0000"/>
                              </a:solidFill>
                            </a:rPr>
                            <a:t>0.0003</a:t>
                          </a:r>
                        </a:p>
                      </a:txBody>
                      <a:tcPr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/>
                            <a:t>Si (111)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/>
                            <a:t>525</a:t>
                          </a:r>
                          <a:r>
                            <a:rPr lang="en-US" sz="1200" b="0" baseline="0" dirty="0" smtClean="0"/>
                            <a:t> (±25)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</a:rPr>
                            <a:t>11.9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baseline="0" dirty="0" smtClean="0"/>
                            <a:t>10</a:t>
                          </a:r>
                          <a:r>
                            <a:rPr lang="en-US" sz="1200" b="0" baseline="30000" dirty="0" smtClean="0"/>
                            <a:t>4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 smtClean="0"/>
                            <a:t>0.004</a:t>
                          </a:r>
                          <a:endParaRPr lang="en-US" sz="1200" b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47" name="Straight Connector 46"/>
          <p:cNvCxnSpPr/>
          <p:nvPr/>
        </p:nvCxnSpPr>
        <p:spPr>
          <a:xfrm flipH="1">
            <a:off x="3343040" y="5294818"/>
            <a:ext cx="7166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346894" y="4932058"/>
            <a:ext cx="7166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346894" y="4770979"/>
            <a:ext cx="7166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346894" y="4268059"/>
            <a:ext cx="7166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3346704" y="5566507"/>
            <a:ext cx="7166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4260" y="3236975"/>
            <a:ext cx="3187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2DEG removed Nitronex template</a:t>
            </a:r>
            <a:endParaRPr lang="en-US" sz="16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03900" y="5771705"/>
            <a:ext cx="422455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803900" y="5433016"/>
            <a:ext cx="42245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803900" y="5164181"/>
            <a:ext cx="42245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803900" y="4856941"/>
            <a:ext cx="42245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803900" y="4619556"/>
            <a:ext cx="422452" cy="43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2"/>
          <p:cNvSpPr txBox="1">
            <a:spLocks/>
          </p:cNvSpPr>
          <p:nvPr/>
        </p:nvSpPr>
        <p:spPr>
          <a:xfrm>
            <a:off x="424260" y="1210210"/>
            <a:ext cx="8410695" cy="22956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These thicknesses and </a:t>
            </a:r>
            <a:r>
              <a:rPr lang="en-US" dirty="0" err="1" smtClean="0"/>
              <a:t>mol</a:t>
            </a:r>
            <a:r>
              <a:rPr lang="en-US" dirty="0" smtClean="0"/>
              <a:t> fractions are valid for the Nitronex templates we have</a:t>
            </a:r>
            <a:r>
              <a:rPr lang="en-US" dirty="0"/>
              <a:t> </a:t>
            </a:r>
            <a:r>
              <a:rPr lang="en-US" dirty="0" smtClean="0"/>
              <a:t>– other AlGaN/GaN templates have similar composition – </a:t>
            </a:r>
            <a:r>
              <a:rPr lang="en-US" dirty="0" err="1" smtClean="0"/>
              <a:t>mol</a:t>
            </a:r>
            <a:r>
              <a:rPr lang="en-US" dirty="0" smtClean="0"/>
              <a:t> fraction or thicknesses can be slightly different.</a:t>
            </a:r>
          </a:p>
          <a:p>
            <a:r>
              <a:rPr lang="en-US" dirty="0" smtClean="0"/>
              <a:t>The structure on this page does not have the top 2 layers: on top of GaN, there is a 17nm AlGaN layer and at the very top a 2nm GaN layer. 2DEG exists between the 0.8um GaN and 17nm AlGaN.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1" y="6477000"/>
            <a:ext cx="837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		</a:t>
            </a:r>
          </a:p>
          <a:p>
            <a:r>
              <a:rPr lang="en-US" sz="1200" baseline="30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1000" dirty="0" smtClean="0"/>
              <a:t>  </a:t>
            </a:r>
            <a:r>
              <a:rPr lang="en-US" sz="1000" dirty="0" smtClean="0">
                <a:hlinkClick r:id="rId5"/>
              </a:rPr>
              <a:t>Theoretical Study of a GaN-AlGaN HEMT Including a Nonlinear Polarization Model</a:t>
            </a:r>
            <a:r>
              <a:rPr lang="en-US" sz="1000" dirty="0" smtClean="0"/>
              <a:t>, Yu et. al, IEEE Trans on Electron Devices, V50, N2, 2003, p315-323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882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125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Nitronex AlGaN/GaN Template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Nitronex AlGaN/GaN Template</dc:title>
  <dc:creator>Feyza</dc:creator>
  <cp:lastModifiedBy>Phased</cp:lastModifiedBy>
  <cp:revision>1</cp:revision>
  <dcterms:created xsi:type="dcterms:W3CDTF">2015-06-19T03:59:34Z</dcterms:created>
  <dcterms:modified xsi:type="dcterms:W3CDTF">2016-02-18T14:18:39Z</dcterms:modified>
</cp:coreProperties>
</file>