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71" r:id="rId5"/>
    <p:sldId id="270" r:id="rId6"/>
    <p:sldId id="259" r:id="rId7"/>
    <p:sldId id="277" r:id="rId8"/>
    <p:sldId id="260" r:id="rId9"/>
    <p:sldId id="276" r:id="rId10"/>
    <p:sldId id="262" r:id="rId11"/>
    <p:sldId id="263" r:id="rId12"/>
    <p:sldId id="269" r:id="rId13"/>
    <p:sldId id="264" r:id="rId14"/>
    <p:sldId id="265" r:id="rId15"/>
    <p:sldId id="266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692C-7E1F-4D2B-B11B-D23EE01E9C90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75087-C142-41A9-A62F-304969E8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87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CEBCF6F-2E5E-4799-ABD2-474C13C72459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8792CDD-B11C-436F-8DB1-4AD634788B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9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Resonant excitation of plasma oscillations in a partially gated two-dimensional electron </a:t>
            </a:r>
            <a:r>
              <a:rPr lang="en-US" dirty="0" err="1" smtClean="0"/>
              <a:t>layerPopov</a:t>
            </a:r>
            <a:r>
              <a:rPr lang="en-US" dirty="0" smtClean="0"/>
              <a:t>, V. V. and </a:t>
            </a:r>
            <a:r>
              <a:rPr lang="en-US" dirty="0" err="1" smtClean="0"/>
              <a:t>Polischuk</a:t>
            </a:r>
            <a:r>
              <a:rPr lang="en-US" dirty="0" smtClean="0"/>
              <a:t>, O. V. and Shur, M. S., Journal of Applied Physics, 98, 033510 (2005), </a:t>
            </a:r>
            <a:r>
              <a:rPr lang="en-US" dirty="0" err="1" smtClean="0"/>
              <a:t>DOI:http</a:t>
            </a:r>
            <a:r>
              <a:rPr lang="en-US" dirty="0" smtClean="0"/>
              <a:t>://dx.doi.org/10.1063/1.1954890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7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6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Owing to the difficulties</a:t>
            </a:r>
            <a:r>
              <a:rPr lang="en-US" baseline="0" dirty="0" smtClean="0"/>
              <a:t> in engineering Graphene in bulk and the its high cost, we focus on the 2DEG found in semiconductor heterojunction that are formed naturally in the fabrication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r>
              <a:rPr lang="en-US" baseline="0" dirty="0" smtClean="0"/>
              <a:t> flow in a 2DEG is of ballistic nature. Means, the flow (or the current) starts to shoot in the saturation region.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F950-21C5-4070-8852-E6AC2C6B2AE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D8B4-DB65-4375-955E-77ED117151DA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0C4A-6BF4-4400-981E-4EE185D720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068-3BB8-482F-91EB-7747DF2C25A0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9EC3-8940-447C-9709-255A28E578D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C4EF-839F-40DF-9359-1C3BAFE3730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42F2-8397-4EFC-B94F-5849926C182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0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AEA3-49E7-482A-90EE-E1E83962E742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A990-1888-481C-A7C5-4D1F3D673854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985F3CE-40E6-499A-AFD8-69F6D86FF4C3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3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6899-A47A-4413-9D05-911A9B2A7441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8951A0-DD62-4D7B-81AD-A97DE5C2B636}" type="datetime1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BD302C-2FEC-492D-843B-DC4003E7B7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9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emf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Plasma based Integrated On-chip Antenna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637169"/>
            <a:ext cx="75438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Hasan T. Abbas and Robert D. Nevels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7" y="5403437"/>
            <a:ext cx="1850571" cy="9715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03422" y="5668718"/>
            <a:ext cx="47885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2016 IEEE International Symposium on Antennas and Propagation and North American Radio Science Meeting, Fajardo, Puerto Rico, Jun 26 - Jul 1 2016</a:t>
            </a:r>
            <a:endParaRPr lang="en-US" altLang="en-US" sz="1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82" y="5133436"/>
            <a:ext cx="1347969" cy="1191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285153"/>
            <a:ext cx="914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en-US" dirty="0">
                <a:latin typeface="+mj-lt"/>
              </a:rPr>
              <a:t>Dept. of </a:t>
            </a:r>
            <a:r>
              <a:rPr lang="en-US" altLang="en-US" dirty="0" smtClean="0">
                <a:latin typeface="+mj-lt"/>
              </a:rPr>
              <a:t>ECEN, </a:t>
            </a:r>
            <a:r>
              <a:rPr lang="en-US" altLang="en-US" dirty="0">
                <a:latin typeface="+mj-lt"/>
              </a:rPr>
              <a:t>Texas A&amp;M University, College Station, TX, USA</a:t>
            </a:r>
          </a:p>
        </p:txBody>
      </p:sp>
    </p:spTree>
    <p:extLst>
      <p:ext uri="{BB962C8B-B14F-4D97-AF65-F5344CB8AC3E}">
        <p14:creationId xmlns:p14="http://schemas.microsoft.com/office/powerpoint/2010/main" val="33043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Radiation Sensing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Incident electromagnetic waves couple with the 2DEG plasma waves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Enhanced plasma oscillations induce a dc voltage across the drain and source terminals.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The detector response displays a modal behavior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>
          <a:xfrm>
            <a:off x="4990265" y="2114950"/>
            <a:ext cx="3903569" cy="3078151"/>
          </a:xfr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4861" y="5418971"/>
            <a:ext cx="376111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</a:rPr>
              <a:t>Dyakonov, M.; Shur, M., "Detection, mixing, and frequency multiplication of terahertz radiation by two-dimensional electronic fluid," in </a:t>
            </a:r>
            <a:r>
              <a:rPr lang="en-US" sz="1050" i="1" dirty="0">
                <a:solidFill>
                  <a:srgbClr val="000000"/>
                </a:solidFill>
              </a:rPr>
              <a:t>Electron Devices, IEEE Transactions on</a:t>
            </a:r>
            <a:r>
              <a:rPr lang="en-US" sz="1050" dirty="0">
                <a:solidFill>
                  <a:srgbClr val="000000"/>
                </a:solidFill>
              </a:rPr>
              <a:t> , vol.43, no.3, pp.380-387, Mar </a:t>
            </a:r>
            <a:r>
              <a:rPr lang="en-US" sz="1050" dirty="0" smtClean="0">
                <a:solidFill>
                  <a:srgbClr val="000000"/>
                </a:solidFill>
              </a:rPr>
              <a:t>1996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Thermal Effects</a:t>
            </a:r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Electron scattering severely dampens plasma oscillations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Significant response only obtained at cryogenic temperatures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200" dirty="0" smtClean="0">
                    <a:solidFill>
                      <a:srgbClr val="000000"/>
                    </a:solidFill>
                  </a:rPr>
                  <a:t>2DEG Mobility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∝ 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den>
                    </m:f>
                  </m:oMath>
                </a14:m>
                <a:endParaRPr lang="en-US" sz="2200" b="0" dirty="0" smtClean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01" y="2164351"/>
            <a:ext cx="4502520" cy="279583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8431" y="5045309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Klimenko</a:t>
            </a:r>
            <a:r>
              <a:rPr lang="en-US" sz="1050" dirty="0" smtClean="0">
                <a:solidFill>
                  <a:srgbClr val="000000"/>
                </a:solidFill>
              </a:rPr>
              <a:t>, O.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Temperature enhancement of terahertz responsivity of plasma field effect transistors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112, 014506 </a:t>
            </a:r>
            <a:r>
              <a:rPr lang="en-US" sz="1050" dirty="0" smtClean="0">
                <a:solidFill>
                  <a:srgbClr val="000000"/>
                </a:solidFill>
              </a:rPr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2246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35" y="1953889"/>
            <a:ext cx="1361014" cy="163772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2056" y="1846263"/>
            <a:ext cx="2846087" cy="4022725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Radiation into the semiconductor layers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Silicon lens commonly used to focus radiation through the dielectric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6235" y="558055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Popov</a:t>
            </a:r>
            <a:r>
              <a:rPr lang="en-US" sz="1050" dirty="0" smtClean="0">
                <a:solidFill>
                  <a:srgbClr val="000000"/>
                </a:solidFill>
              </a:rPr>
              <a:t>, V. V. et al., “Resonant excitation of plasma oscillations in a partially gated two-dimensional electron layer,”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effectLst/>
              </a:rPr>
              <a:t>Journal of Applied Physics</a:t>
            </a:r>
            <a:r>
              <a:rPr lang="en-US" sz="1050" dirty="0" smtClean="0">
                <a:solidFill>
                  <a:srgbClr val="000000"/>
                </a:solidFill>
              </a:rPr>
              <a:t>,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98, 033510 </a:t>
            </a:r>
            <a:r>
              <a:rPr lang="en-US" sz="1050" dirty="0" smtClean="0">
                <a:solidFill>
                  <a:srgbClr val="000000"/>
                </a:solidFill>
              </a:rPr>
              <a:t>, 2005.</a:t>
            </a:r>
          </a:p>
        </p:txBody>
      </p:sp>
    </p:spTree>
    <p:extLst>
      <p:ext uri="{BB962C8B-B14F-4D97-AF65-F5344CB8AC3E}">
        <p14:creationId xmlns:p14="http://schemas.microsoft.com/office/powerpoint/2010/main" val="3922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r="24272" b="81509"/>
          <a:stretch/>
        </p:blipFill>
        <p:spPr bwMode="auto">
          <a:xfrm>
            <a:off x="4459605" y="2126483"/>
            <a:ext cx="4577174" cy="1489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0"/>
            <a:ext cx="7820709" cy="1450757"/>
          </a:xfrm>
        </p:spPr>
        <p:txBody>
          <a:bodyPr anchor="ctr">
            <a:normAutofit/>
          </a:bodyPr>
          <a:lstStyle/>
          <a:p>
            <a:r>
              <a:rPr lang="en-US" sz="4600" dirty="0" smtClean="0">
                <a:solidFill>
                  <a:srgbClr val="000000"/>
                </a:solidFill>
              </a:rPr>
              <a:t>Plasmonic Microwave Devices</a:t>
            </a:r>
            <a:endParaRPr lang="en-US" sz="4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Similar to Surface Plasmon Polaritons (SPP) in the optical domain, 2D plasmons assist in extreme subwavelength confinement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Miniaturization of transmission lines and antenna</a:t>
            </a:r>
          </a:p>
          <a:p>
            <a:pPr lvl="1">
              <a:buClrTx/>
            </a:pPr>
            <a:r>
              <a:rPr lang="en-US" sz="2200" dirty="0" smtClean="0">
                <a:solidFill>
                  <a:srgbClr val="FF0000"/>
                </a:solidFill>
              </a:rPr>
              <a:t>Cryogenic Temperature operation</a:t>
            </a:r>
          </a:p>
          <a:p>
            <a:pPr marL="201168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878" y="5699263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2099"/>
          <a:stretch/>
        </p:blipFill>
        <p:spPr>
          <a:xfrm>
            <a:off x="5047710" y="3615737"/>
            <a:ext cx="359595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Conclusion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Instability </a:t>
            </a:r>
            <a:r>
              <a:rPr lang="en-US" sz="2400" dirty="0">
                <a:solidFill>
                  <a:srgbClr val="000000"/>
                </a:solidFill>
              </a:rPr>
              <a:t>of resonant plasma </a:t>
            </a:r>
            <a:r>
              <a:rPr lang="en-US" sz="2400" dirty="0" smtClean="0">
                <a:solidFill>
                  <a:srgbClr val="000000"/>
                </a:solidFill>
              </a:rPr>
              <a:t>waves in a 2DEG results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dirty="0" smtClean="0">
                <a:solidFill>
                  <a:srgbClr val="000000"/>
                </a:solidFill>
              </a:rPr>
              <a:t>terahertz radiation</a:t>
            </a: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On-chip </a:t>
            </a:r>
            <a:r>
              <a:rPr lang="en-US" sz="1800" dirty="0">
                <a:solidFill>
                  <a:srgbClr val="000000"/>
                </a:solidFill>
              </a:rPr>
              <a:t>antenna </a:t>
            </a:r>
            <a:r>
              <a:rPr lang="en-US" sz="1800" dirty="0" smtClean="0">
                <a:solidFill>
                  <a:srgbClr val="000000"/>
                </a:solidFill>
              </a:rPr>
              <a:t>in the terahertz region can be designed</a:t>
            </a:r>
            <a:endParaRPr lang="en-US" sz="18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Engineering of special </a:t>
            </a:r>
            <a:r>
              <a:rPr lang="en-US" sz="1800" dirty="0">
                <a:solidFill>
                  <a:srgbClr val="000000"/>
                </a:solidFill>
              </a:rPr>
              <a:t>materials </a:t>
            </a:r>
            <a:r>
              <a:rPr lang="en-US" sz="1800" dirty="0" smtClean="0">
                <a:solidFill>
                  <a:srgbClr val="000000"/>
                </a:solidFill>
              </a:rPr>
              <a:t>displaying low </a:t>
            </a:r>
            <a:r>
              <a:rPr lang="en-US" sz="1800" dirty="0">
                <a:solidFill>
                  <a:srgbClr val="000000"/>
                </a:solidFill>
              </a:rPr>
              <a:t>loss at room temperatures </a:t>
            </a:r>
            <a:r>
              <a:rPr lang="en-US" sz="1800" dirty="0" smtClean="0">
                <a:solidFill>
                  <a:srgbClr val="000000"/>
                </a:solidFill>
              </a:rPr>
              <a:t>required</a:t>
            </a:r>
          </a:p>
          <a:p>
            <a:pPr lvl="1">
              <a:buClrTx/>
            </a:pPr>
            <a:r>
              <a:rPr lang="en-US" sz="2400" dirty="0" smtClean="0">
                <a:solidFill>
                  <a:srgbClr val="000000"/>
                </a:solidFill>
              </a:rPr>
              <a:t>Resonant wavelength in a 2DEG much shorter than a metal dipole counterpart</a:t>
            </a:r>
            <a:endParaRPr lang="en-US" sz="2400" dirty="0">
              <a:solidFill>
                <a:srgbClr val="000000"/>
              </a:solidFill>
            </a:endParaRPr>
          </a:p>
          <a:p>
            <a:pPr lvl="2">
              <a:buClrTx/>
            </a:pPr>
            <a:r>
              <a:rPr lang="en-US" sz="1800" dirty="0" smtClean="0">
                <a:solidFill>
                  <a:srgbClr val="000000"/>
                </a:solidFill>
              </a:rPr>
              <a:t>Antenna miniaturization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4856844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Questions?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41449"/>
            <a:ext cx="4876800" cy="390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ln>
            <a:noFill/>
          </a:ln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Outline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2D Plasmonic materials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Dyakonov-Shur Instability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Radiative Emission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Radiation Detection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Thermal Effects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Directivity Enhancement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Current state-of-the-art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Comparison with Graphene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Terahertz Plasmons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22960" y="1845732"/>
            <a:ext cx="3703320" cy="509853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solidFill>
                  <a:srgbClr val="000000"/>
                </a:solidFill>
              </a:rPr>
              <a:t>Bulk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Substrates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No dispersion at terahertz or microwave frequencies</a:t>
            </a:r>
          </a:p>
          <a:p>
            <a:pPr marL="201168" lvl="1" indent="0">
              <a:buClrTx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Tx/>
            </a:pPr>
            <a:r>
              <a:rPr lang="en-US" sz="2200" dirty="0" smtClean="0">
                <a:solidFill>
                  <a:srgbClr val="000000"/>
                </a:solidFill>
              </a:rPr>
              <a:t>2D Electron Gas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Semiconductor heterostructures and graphene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Extreme sub-wavelength confinement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Reduced circuit dimensions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e: Electron Charge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N: Electron Charge Density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m*: effective mass of electron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ε: permittivity of the medium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sz="1300" dirty="0" smtClean="0">
                <a:solidFill>
                  <a:srgbClr val="000000"/>
                </a:solidFill>
              </a:rPr>
              <a:t>d: top substrate layer thickness</a:t>
            </a:r>
            <a:endParaRPr lang="en-US" sz="1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000000"/>
              </a:solidFill>
            </a:endParaRPr>
          </a:p>
          <a:p>
            <a:endParaRPr lang="en-US" sz="2200" dirty="0" smtClean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459976"/>
              </p:ext>
            </p:extLst>
          </p:nvPr>
        </p:nvGraphicFramePr>
        <p:xfrm>
          <a:off x="5712327" y="2358608"/>
          <a:ext cx="1492369" cy="130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4" imgW="1079500" imgH="939800" progId="Equation.DSMT4">
                  <p:embed/>
                </p:oleObj>
              </mc:Choice>
              <mc:Fallback>
                <p:oleObj name="Equation" r:id="rId4" imgW="1079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327" y="2358608"/>
                        <a:ext cx="1492369" cy="130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ontent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17" y="3979910"/>
            <a:ext cx="4960190" cy="17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Metal vs Semiconductor Plasmonics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7505" y="5534351"/>
            <a:ext cx="376111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Białek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Czapkiewicz</a:t>
            </a:r>
            <a:r>
              <a:rPr lang="en-US" sz="1050" dirty="0">
                <a:solidFill>
                  <a:srgbClr val="000000"/>
                </a:solidFill>
              </a:rPr>
              <a:t>, M. and </a:t>
            </a:r>
            <a:r>
              <a:rPr lang="en-US" sz="1050" dirty="0" err="1">
                <a:solidFill>
                  <a:srgbClr val="000000"/>
                </a:solidFill>
              </a:rPr>
              <a:t>Wróbel</a:t>
            </a:r>
            <a:r>
              <a:rPr lang="en-US" sz="1050" dirty="0">
                <a:solidFill>
                  <a:srgbClr val="000000"/>
                </a:solidFill>
              </a:rPr>
              <a:t>, J. and </a:t>
            </a:r>
            <a:r>
              <a:rPr lang="en-US" sz="1050" dirty="0" err="1">
                <a:solidFill>
                  <a:srgbClr val="000000"/>
                </a:solidFill>
              </a:rPr>
              <a:t>Umansky</a:t>
            </a:r>
            <a:r>
              <a:rPr lang="en-US" sz="1050" dirty="0">
                <a:solidFill>
                  <a:srgbClr val="000000"/>
                </a:solidFill>
              </a:rPr>
              <a:t>, V. and </a:t>
            </a:r>
            <a:r>
              <a:rPr lang="en-US" sz="1050" dirty="0" err="1">
                <a:solidFill>
                  <a:srgbClr val="000000"/>
                </a:solidFill>
              </a:rPr>
              <a:t>Łusakowski</a:t>
            </a:r>
            <a:r>
              <a:rPr lang="en-US" sz="1050" dirty="0">
                <a:solidFill>
                  <a:srgbClr val="000000"/>
                </a:solidFill>
              </a:rPr>
              <a:t>, J</a:t>
            </a:r>
            <a:r>
              <a:rPr lang="en-US" sz="1050" dirty="0" smtClean="0">
                <a:solidFill>
                  <a:srgbClr val="000000"/>
                </a:solidFill>
              </a:rPr>
              <a:t>. “</a:t>
            </a:r>
            <a:r>
              <a:rPr lang="en-US" sz="1050" dirty="0">
                <a:solidFill>
                  <a:srgbClr val="000000"/>
                </a:solidFill>
              </a:rPr>
              <a:t>Plasmon dispersions in high electron mobility terahertz detectors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>
                <a:solidFill>
                  <a:srgbClr val="000000"/>
                </a:solidFill>
              </a:rPr>
              <a:t>Applied Physics Letters, 104, 263514 (2014), </a:t>
            </a:r>
            <a:r>
              <a:rPr lang="en-US" sz="1050" i="1" dirty="0" err="1">
                <a:solidFill>
                  <a:srgbClr val="000000"/>
                </a:solidFill>
              </a:rPr>
              <a:t>DOI:http</a:t>
            </a:r>
            <a:r>
              <a:rPr lang="en-US" sz="1050" i="1" dirty="0">
                <a:solidFill>
                  <a:srgbClr val="000000"/>
                </a:solidFill>
              </a:rPr>
              <a:t>://dx.doi.org/10.1063/1.4886970</a:t>
            </a:r>
            <a:r>
              <a:rPr lang="it-IT" sz="1050" dirty="0" smtClean="0">
                <a:solidFill>
                  <a:srgbClr val="000000"/>
                </a:solidFill>
              </a:rPr>
              <a:t>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4528490" y="1396659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2DEG Plasmon Dispersion </a:t>
            </a:r>
            <a:r>
              <a:rPr lang="en-US" dirty="0">
                <a:solidFill>
                  <a:srgbClr val="000000"/>
                </a:solidFill>
              </a:rPr>
              <a:t>Diagram </a:t>
            </a:r>
            <a:r>
              <a:rPr lang="en-US" dirty="0" smtClean="0">
                <a:solidFill>
                  <a:srgbClr val="000000"/>
                </a:solidFill>
              </a:rPr>
              <a:t>at Terahertz Frequency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2238165"/>
            <a:ext cx="3524250" cy="323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2248470"/>
            <a:ext cx="3810000" cy="285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7373" y="5534351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</a:rPr>
              <a:t>Nevels, R. </a:t>
            </a:r>
            <a:r>
              <a:rPr lang="en-US" sz="1050" dirty="0">
                <a:solidFill>
                  <a:srgbClr val="000000"/>
                </a:solidFill>
              </a:rPr>
              <a:t>and </a:t>
            </a:r>
            <a:r>
              <a:rPr lang="en-US" sz="1050" dirty="0" smtClean="0">
                <a:solidFill>
                  <a:srgbClr val="000000"/>
                </a:solidFill>
              </a:rPr>
              <a:t>Abbas, H. “Optical </a:t>
            </a:r>
            <a:r>
              <a:rPr lang="en-US" sz="1050" dirty="0" err="1" smtClean="0">
                <a:solidFill>
                  <a:srgbClr val="000000"/>
                </a:solidFill>
              </a:rPr>
              <a:t>Nanoantennas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en-US" sz="1050" i="1" dirty="0" smtClean="0">
                <a:solidFill>
                  <a:srgbClr val="000000"/>
                </a:solidFill>
              </a:rPr>
              <a:t>Handbook of Antenna Technologies, Springer Singapore  pp. 1-33, (2015)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17" name="Content Placeholder 10"/>
          <p:cNvSpPr txBox="1">
            <a:spLocks/>
          </p:cNvSpPr>
          <p:nvPr/>
        </p:nvSpPr>
        <p:spPr>
          <a:xfrm>
            <a:off x="767373" y="1396658"/>
            <a:ext cx="3703320" cy="392350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>
                <a:solidFill>
                  <a:srgbClr val="000000"/>
                </a:solidFill>
              </a:rPr>
              <a:t>Surface Plasmon Dispersion </a:t>
            </a:r>
            <a:r>
              <a:rPr lang="en-US" dirty="0">
                <a:solidFill>
                  <a:srgbClr val="000000"/>
                </a:solidFill>
              </a:rPr>
              <a:t>Diagram for </a:t>
            </a:r>
            <a:r>
              <a:rPr lang="en-US" dirty="0" smtClean="0">
                <a:solidFill>
                  <a:srgbClr val="000000"/>
                </a:solidFill>
              </a:rPr>
              <a:t>Silver/Air </a:t>
            </a:r>
            <a:r>
              <a:rPr lang="en-US" dirty="0">
                <a:solidFill>
                  <a:srgbClr val="000000"/>
                </a:solidFill>
              </a:rPr>
              <a:t>interface at Optical frequency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2D Plasmon Wavelength Reduction</a:t>
            </a:r>
            <a:endParaRPr lang="en-US" sz="44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At 30 GHz:</a:t>
                </a:r>
                <a:endParaRPr lang="en-US" sz="1800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Free-space wavelength</a:t>
                </a:r>
              </a:p>
              <a:p>
                <a:pPr marL="749808" lvl="4" indent="0" algn="ctr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b="0" dirty="0" smtClean="0">
                  <a:solidFill>
                    <a:srgbClr val="000000"/>
                  </a:solidFill>
                </a:endParaRPr>
              </a:p>
              <a:p>
                <a:pPr lvl="4">
                  <a:buClrTx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</a:t>
                </a:r>
              </a:p>
              <a:p>
                <a:pPr marL="749808" lvl="4" indent="0">
                  <a:buClr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*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buClrTx/>
                </a:pPr>
                <a:r>
                  <a:rPr lang="en-US" dirty="0" smtClean="0">
                    <a:solidFill>
                      <a:srgbClr val="000000"/>
                    </a:solidFill>
                  </a:rPr>
                  <a:t>Plasmonic wavelength nearly 250 times shorter than free space wavelength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75185"/>
            <a:ext cx="3702050" cy="29648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t="64914" r="49151" b="3494"/>
          <a:stretch/>
        </p:blipFill>
        <p:spPr>
          <a:xfrm>
            <a:off x="5529126" y="1737361"/>
            <a:ext cx="3381962" cy="1965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" y="5698748"/>
            <a:ext cx="37611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effectLst/>
              </a:rPr>
              <a:t>*Andress</a:t>
            </a:r>
            <a:r>
              <a:rPr lang="en-US" sz="1050" dirty="0" smtClean="0">
                <a:solidFill>
                  <a:srgbClr val="000000"/>
                </a:solidFill>
              </a:rPr>
              <a:t>, W. A. et al., “</a:t>
            </a:r>
            <a:r>
              <a:rPr lang="en-US" sz="1050" dirty="0" smtClean="0">
                <a:solidFill>
                  <a:srgbClr val="000000"/>
                </a:solidFill>
                <a:effectLst/>
              </a:rPr>
              <a:t>Ultra-Subwavelength Two-Dimensional Plasmonic Circuits</a:t>
            </a:r>
            <a:r>
              <a:rPr lang="en-US" sz="1050" dirty="0" smtClean="0">
                <a:solidFill>
                  <a:srgbClr val="000000"/>
                </a:solidFill>
              </a:rPr>
              <a:t>,” </a:t>
            </a:r>
            <a:r>
              <a:rPr lang="en-US" sz="1050" dirty="0">
                <a:solidFill>
                  <a:srgbClr val="000000"/>
                </a:solidFill>
              </a:rPr>
              <a:t>in </a:t>
            </a:r>
            <a:r>
              <a:rPr lang="it-IT" sz="1050" i="1" dirty="0" smtClean="0">
                <a:solidFill>
                  <a:srgbClr val="000000"/>
                </a:solidFill>
              </a:rPr>
              <a:t>Nano Letters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vol. </a:t>
            </a:r>
            <a:r>
              <a:rPr lang="it-IT" sz="1050" i="1" dirty="0" smtClean="0">
                <a:solidFill>
                  <a:srgbClr val="000000"/>
                </a:solidFill>
              </a:rPr>
              <a:t>12</a:t>
            </a:r>
            <a:r>
              <a:rPr lang="it-IT" sz="1050" dirty="0">
                <a:solidFill>
                  <a:srgbClr val="000000"/>
                </a:solidFill>
              </a:rPr>
              <a:t> </a:t>
            </a:r>
            <a:r>
              <a:rPr lang="it-IT" sz="1050" dirty="0" smtClean="0">
                <a:solidFill>
                  <a:srgbClr val="000000"/>
                </a:solidFill>
              </a:rPr>
              <a:t>no. 5, pp. 2272-2277, 2012.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The 2DEG plasmon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10" y="2042607"/>
            <a:ext cx="3702049" cy="1504703"/>
          </a:xfrm>
        </p:spPr>
      </p:pic>
      <p:pic>
        <p:nvPicPr>
          <p:cNvPr id="5" name="Content Placeholder 4" descr="STEM-ADF x17k, S7, L=80mm_1_proc_rotated.tif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/>
          <a:stretch/>
        </p:blipFill>
        <p:spPr>
          <a:xfrm>
            <a:off x="4664075" y="2006600"/>
            <a:ext cx="3702050" cy="370205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822960" y="1845734"/>
            <a:ext cx="3703320" cy="46413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rgbClr val="000000"/>
                </a:solidFill>
              </a:rPr>
              <a:t>Semiconductor Heterostructure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2 Dimensional Electron Gas (2DEG) formed at the heterojunction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Junction materials have different bandgaps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GaN/AlGaN and GaAs/AlGaAs commonly used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High Electron Mobility Transistor (HEMT) incorporates 2DEG as a channel</a:t>
            </a:r>
          </a:p>
          <a:p>
            <a:pPr lvl="1">
              <a:buClrTx/>
            </a:pPr>
            <a:r>
              <a:rPr lang="en-US" sz="2000" dirty="0">
                <a:solidFill>
                  <a:srgbClr val="000000"/>
                </a:solidFill>
              </a:rPr>
              <a:t>With contemporary HEMT dimensions, plasma waves are generated in the low terahertz region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 Characterization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983369"/>
            <a:ext cx="4686300" cy="2886075"/>
          </a:xfr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0"/>
              <p:cNvSpPr txBox="1">
                <a:spLocks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rgbClr val="000000"/>
                    </a:solidFill>
                  </a:rPr>
                  <a:t>Dielectric Constant</a:t>
                </a:r>
              </a:p>
              <a:p>
                <a:pPr lvl="1"/>
                <a:r>
                  <a:rPr lang="en-US" sz="1800" dirty="0" smtClean="0">
                    <a:solidFill>
                      <a:srgbClr val="000000"/>
                    </a:solidFill>
                  </a:rPr>
                  <a:t>Gated Region</a:t>
                </a:r>
              </a:p>
              <a:p>
                <a:pPr lvl="4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00"/>
                    </a:solidFill>
                  </a:rPr>
                  <a:t>Ungated Region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</a:rPr>
                  <a:t>Conductivity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45734"/>
                <a:ext cx="3703320" cy="4641330"/>
              </a:xfrm>
              <a:prstGeom prst="rect">
                <a:avLst/>
              </a:prstGeom>
              <a:blipFill rotWithShape="0">
                <a:blip r:embed="rId4"/>
                <a:stretch>
                  <a:fillRect l="-2138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coth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2711289"/>
                <a:ext cx="2971519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l-G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82" y="3735867"/>
                <a:ext cx="3725764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e: Electron Charge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N: Electron Charge Density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: Scattering time of electron transport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46" y="5064450"/>
                <a:ext cx="4572000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106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3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>
                <a:solidFill>
                  <a:srgbClr val="000000"/>
                </a:solidFill>
              </a:rPr>
              <a:t>Dyakonov-Shur Instability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3849" y="1845734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Transistor </a:t>
            </a:r>
            <a:r>
              <a:rPr lang="en-US" sz="2000" dirty="0">
                <a:solidFill>
                  <a:srgbClr val="000000"/>
                </a:solidFill>
              </a:rPr>
              <a:t>channel can become unstable when properly </a:t>
            </a:r>
            <a:r>
              <a:rPr lang="en-US" sz="2000" dirty="0" smtClean="0">
                <a:solidFill>
                  <a:srgbClr val="000000"/>
                </a:solidFill>
              </a:rPr>
              <a:t>biased</a:t>
            </a:r>
          </a:p>
          <a:p>
            <a:pPr lvl="1">
              <a:buClrTx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Asymmetric boundary conditions on the channel (source – short circuited, drain – open circuited) lead to laser-like phenomena</a:t>
            </a:r>
          </a:p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Resonant amplification of plasma waves in the 2DEG leads to radiative emission</a:t>
            </a:r>
          </a:p>
          <a:p>
            <a:pPr marL="0" indent="0">
              <a:buNone/>
            </a:pP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375359"/>
            <a:ext cx="3702050" cy="2964532"/>
          </a:xfr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869910"/>
                <a:ext cx="1875578" cy="629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536456"/>
                <a:ext cx="366997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21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73" y="5942482"/>
                <a:ext cx="24838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139344" y="5184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V: Voltage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v</a:t>
            </a:r>
            <a:r>
              <a:rPr lang="en-US" dirty="0" smtClean="0">
                <a:solidFill>
                  <a:srgbClr val="000000"/>
                </a:solidFill>
              </a:rPr>
              <a:t>: Electron velocity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J: Current Density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L: channel length</a:t>
            </a:r>
          </a:p>
        </p:txBody>
      </p:sp>
    </p:spTree>
    <p:extLst>
      <p:ext uri="{BB962C8B-B14F-4D97-AF65-F5344CB8AC3E}">
        <p14:creationId xmlns:p14="http://schemas.microsoft.com/office/powerpoint/2010/main" val="3497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49" y="972015"/>
            <a:ext cx="4914614" cy="301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>
                <a:solidFill>
                  <a:srgbClr val="000000"/>
                </a:solidFill>
              </a:rPr>
              <a:t>2DEG: Transmission Line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8432" y="1699670"/>
            <a:ext cx="3922431" cy="4023360"/>
          </a:xfrm>
        </p:spPr>
        <p:txBody>
          <a:bodyPr/>
          <a:lstStyle/>
          <a:p>
            <a:pPr lvl="1">
              <a:buClrTx/>
            </a:pPr>
            <a:r>
              <a:rPr lang="en-US" sz="2000" dirty="0" smtClean="0">
                <a:solidFill>
                  <a:srgbClr val="000000"/>
                </a:solidFill>
              </a:rPr>
              <a:t>Plasma Oscillations described by the hydrodynamic model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D302C-2FEC-492D-843B-DC4003E7B726}" type="slidenum">
              <a:rPr lang="en-US" smtClean="0">
                <a:solidFill>
                  <a:srgbClr val="000000"/>
                </a:solidFill>
              </a:r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51" y="4044884"/>
            <a:ext cx="4609349" cy="1926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51" y="2361829"/>
                <a:ext cx="2869632" cy="418128"/>
              </a:xfrm>
              <a:prstGeom prst="rect">
                <a:avLst/>
              </a:prstGeom>
              <a:blipFill rotWithShape="0">
                <a:blip r:embed="rId5"/>
                <a:stretch>
                  <a:fillRect l="-10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55388" y="2987474"/>
                <a:ext cx="2227533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8" y="2987474"/>
                <a:ext cx="2227533" cy="418128"/>
              </a:xfrm>
              <a:prstGeom prst="rect">
                <a:avLst/>
              </a:prstGeom>
              <a:blipFill rotWithShape="0">
                <a:blip r:embed="rId6"/>
                <a:stretch>
                  <a:fillRect l="-164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1132" y="3619796"/>
                <a:ext cx="971740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3619796"/>
                <a:ext cx="971740" cy="411010"/>
              </a:xfrm>
              <a:prstGeom prst="rect">
                <a:avLst/>
              </a:prstGeom>
              <a:blipFill rotWithShape="0">
                <a:blip r:embed="rId7"/>
                <a:stretch>
                  <a:fillRect l="-3774" r="-1887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568680" y="3612591"/>
                <a:ext cx="870751" cy="411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80" y="3612591"/>
                <a:ext cx="870751" cy="411010"/>
              </a:xfrm>
              <a:prstGeom prst="rect">
                <a:avLst/>
              </a:prstGeom>
              <a:blipFill rotWithShape="0">
                <a:blip r:embed="rId8"/>
                <a:stretch>
                  <a:fillRect l="-4196" r="-1399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51132" y="4210396"/>
                <a:ext cx="2675027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4210396"/>
                <a:ext cx="2675027" cy="479427"/>
              </a:xfrm>
              <a:prstGeom prst="rect">
                <a:avLst/>
              </a:prstGeom>
              <a:blipFill rotWithShape="0">
                <a:blip r:embed="rId9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51132" y="4835730"/>
                <a:ext cx="2996398" cy="479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coth</m:t>
                                      </m:r>
                                    </m:fName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𝑘𝑑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32" y="4835730"/>
                <a:ext cx="2996398" cy="479427"/>
              </a:xfrm>
              <a:prstGeom prst="rect">
                <a:avLst/>
              </a:prstGeom>
              <a:blipFill rotWithShape="0">
                <a:blip r:embed="rId10"/>
                <a:stretch>
                  <a:fillRect l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896921" y="5210122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k: Complex wavenumber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N: Electron Charge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Density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𝑒𝑓𝑓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(𝜀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1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 + 𝜀</a:t>
                </a:r>
                <a:r>
                  <a:rPr lang="en-US" sz="1400" baseline="-25000" dirty="0" smtClean="0">
                    <a:solidFill>
                      <a:srgbClr val="000000"/>
                    </a:solidFill>
                  </a:rPr>
                  <a:t>2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)/2</a:t>
                </a:r>
                <a:endParaRPr lang="en-US" sz="1400" dirty="0">
                  <a:solidFill>
                    <a:srgbClr val="000000"/>
                  </a:solidFill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m*: effective mass of electron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solidFill>
                      <a:srgbClr val="000000"/>
                    </a:solidFill>
                  </a:rPr>
                  <a:t>: Scattering time of electron transport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</a:rPr>
                  <a:t>w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: Thickness of 2DEG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1" y="5210122"/>
                <a:ext cx="4572000" cy="1384995"/>
              </a:xfrm>
              <a:prstGeom prst="rect">
                <a:avLst/>
              </a:prstGeom>
              <a:blipFill rotWithShape="0">
                <a:blip r:embed="rId11"/>
                <a:stretch>
                  <a:fillRect l="-400" t="-881" b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437E588-536F-4C33-B333-9D6B50F3B5BA}" vid="{DC262501-AAB4-45BE-BE06-FB0956C152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22350</TotalTime>
  <Words>865</Words>
  <Application>Microsoft Office PowerPoint</Application>
  <PresentationFormat>On-screen Show (4:3)</PresentationFormat>
  <Paragraphs>146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Theme1</vt:lpstr>
      <vt:lpstr>Equation</vt:lpstr>
      <vt:lpstr>Plasma based Integrated On-chip Antenna</vt:lpstr>
      <vt:lpstr>Outline</vt:lpstr>
      <vt:lpstr>Terahertz Plasmons</vt:lpstr>
      <vt:lpstr>Metal vs Semiconductor Plasmonics</vt:lpstr>
      <vt:lpstr>2D Plasmon Wavelength Reduction</vt:lpstr>
      <vt:lpstr>The 2DEG plasmon</vt:lpstr>
      <vt:lpstr>2DEG Characterization</vt:lpstr>
      <vt:lpstr>Dyakonov-Shur Instability</vt:lpstr>
      <vt:lpstr>2DEG: Transmission Line Model</vt:lpstr>
      <vt:lpstr>Radiation Sensing</vt:lpstr>
      <vt:lpstr>Thermal Effects</vt:lpstr>
      <vt:lpstr>Directivity Enhancement</vt:lpstr>
      <vt:lpstr>Plasmonic Microwave Devices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based Integrated On-chip Antenna</dc:title>
  <dc:creator>Phased</dc:creator>
  <cp:lastModifiedBy>Phased</cp:lastModifiedBy>
  <cp:revision>80</cp:revision>
  <cp:lastPrinted>2016-06-27T15:24:22Z</cp:lastPrinted>
  <dcterms:created xsi:type="dcterms:W3CDTF">2016-02-18T13:11:21Z</dcterms:created>
  <dcterms:modified xsi:type="dcterms:W3CDTF">2016-06-28T16:15:25Z</dcterms:modified>
</cp:coreProperties>
</file>