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8" r:id="rId3"/>
    <p:sldId id="258" r:id="rId4"/>
    <p:sldId id="271" r:id="rId5"/>
    <p:sldId id="270" r:id="rId6"/>
    <p:sldId id="259" r:id="rId7"/>
    <p:sldId id="277" r:id="rId8"/>
    <p:sldId id="260" r:id="rId9"/>
    <p:sldId id="276" r:id="rId10"/>
    <p:sldId id="278" r:id="rId11"/>
    <p:sldId id="262" r:id="rId12"/>
    <p:sldId id="263" r:id="rId13"/>
    <p:sldId id="269" r:id="rId14"/>
    <p:sldId id="264" r:id="rId15"/>
    <p:sldId id="265" r:id="rId16"/>
    <p:sldId id="266" r:id="rId17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4660"/>
  </p:normalViewPr>
  <p:slideViewPr>
    <p:cSldViewPr snapToGrid="0">
      <p:cViewPr>
        <p:scale>
          <a:sx n="100" d="100"/>
          <a:sy n="100" d="100"/>
        </p:scale>
        <p:origin x="60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B692C-7E1F-4D2B-B11B-D23EE01E9C90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313" y="8829675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075087-C142-41A9-A62F-304969E83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60870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8CEBCF6F-2E5E-4799-ABD2-474C13C72459}" type="datetimeFigureOut">
              <a:rPr lang="en-US" smtClean="0"/>
              <a:t>6/27/2016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50963" y="1162050"/>
            <a:ext cx="4179887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18792CDD-B11C-436F-8DB1-4AD634788B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5246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144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Electron</a:t>
            </a:r>
            <a:r>
              <a:rPr lang="en-US" baseline="0" dirty="0" smtClean="0"/>
              <a:t> flow in a 2DEG is of ballistic nature. Means, the flow (or the current) starts to shoot in the saturation region.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3774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935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936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Resonant excitation of plasma oscillations in a partially gated two-dimensional electron </a:t>
            </a:r>
            <a:r>
              <a:rPr lang="en-US" dirty="0" err="1" smtClean="0"/>
              <a:t>layerPopov</a:t>
            </a:r>
            <a:r>
              <a:rPr lang="en-US" dirty="0" smtClean="0"/>
              <a:t>, V. V. and </a:t>
            </a:r>
            <a:r>
              <a:rPr lang="en-US" dirty="0" err="1" smtClean="0"/>
              <a:t>Polischuk</a:t>
            </a:r>
            <a:r>
              <a:rPr lang="en-US" dirty="0" smtClean="0"/>
              <a:t>, O. V. and Shur, M. S., Journal of Applied Physics, 98, 033510 (2005), </a:t>
            </a:r>
            <a:r>
              <a:rPr lang="en-US" dirty="0" err="1" smtClean="0"/>
              <a:t>DOI:http</a:t>
            </a:r>
            <a:r>
              <a:rPr lang="en-US" dirty="0" smtClean="0"/>
              <a:t>://dx.doi.org/10.1063/1.1954890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0926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177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7705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921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68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Owing to the difficulties</a:t>
            </a:r>
            <a:r>
              <a:rPr lang="en-US" baseline="0" dirty="0" smtClean="0"/>
              <a:t> in engineering Graphene in bulk and the its high cost, we focus on the 2DEG found in semiconductor heterojunction that are formed naturally in the fabrication process.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663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Owing to the difficulties</a:t>
            </a:r>
            <a:r>
              <a:rPr lang="en-US" baseline="0" dirty="0" smtClean="0"/>
              <a:t> in engineering Graphene in bulk and the its high cost, we focus on the 2DEG found in semiconductor heterojunction that are formed naturally in the fabrication process.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208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Owing to the difficulties</a:t>
            </a:r>
            <a:r>
              <a:rPr lang="en-US" baseline="0" dirty="0" smtClean="0"/>
              <a:t> in engineering Graphene in bulk and the its high cost, we focus on the 2DEG found in semiconductor heterojunction that are formed naturally in the fabrication process.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641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40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066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Electron</a:t>
            </a:r>
            <a:r>
              <a:rPr lang="en-US" baseline="0" dirty="0" smtClean="0"/>
              <a:t> flow in a 2DEG is of ballistic nature. Means, the flow (or the current) starts to shoot in the saturation region.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2979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Electron</a:t>
            </a:r>
            <a:r>
              <a:rPr lang="en-US" baseline="0" dirty="0" smtClean="0"/>
              <a:t> flow in a 2DEG is of ballistic nature. Means, the flow (or the current) starts to shoot in the saturation region.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870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2F950-21C5-4070-8852-E6AC2C6B2AEA}" type="datetime1">
              <a:rPr lang="en-US" smtClean="0"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302C-2FEC-492D-843B-DC4003E7B72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98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D8B4-DB65-4375-955E-77ED117151DA}" type="datetime1">
              <a:rPr lang="en-US" smtClean="0"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302C-2FEC-492D-843B-DC4003E7B7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198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D0C4A-6BF4-4400-981E-4EE185D72042}" type="datetime1">
              <a:rPr lang="en-US" smtClean="0"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302C-2FEC-492D-843B-DC4003E7B7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911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0B068-3BB8-482F-91EB-7747DF2C25A0}" type="datetime1">
              <a:rPr lang="en-US" smtClean="0"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302C-2FEC-492D-843B-DC4003E7B7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994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9EC3-8940-447C-9709-255A28E578D4}" type="datetime1">
              <a:rPr lang="en-US" smtClean="0"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302C-2FEC-492D-843B-DC4003E7B72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244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EC4EF-839F-40DF-9359-1C3BAFE37304}" type="datetime1">
              <a:rPr lang="en-US" smtClean="0"/>
              <a:t>6/27/2016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302C-2FEC-492D-843B-DC4003E7B7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092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742F2-8397-4EFC-B94F-5849926C1821}" type="datetime1">
              <a:rPr lang="en-US" smtClean="0"/>
              <a:t>6/27/2016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302C-2FEC-492D-843B-DC4003E7B7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900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5AEA3-49E7-482A-90EE-E1E83962E742}" type="datetime1">
              <a:rPr lang="en-US" smtClean="0"/>
              <a:t>6/27/2016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302C-2FEC-492D-843B-DC4003E7B7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69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A990-1888-481C-A7C5-4D1F3D673854}" type="datetime1">
              <a:rPr lang="en-US" smtClean="0"/>
              <a:t>6/27/2016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302C-2FEC-492D-843B-DC4003E7B7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484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985F3CE-40E6-499A-AFD8-69F6D86FF4C3}" type="datetime1">
              <a:rPr lang="en-US" smtClean="0"/>
              <a:t>6/27/2016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BD302C-2FEC-492D-843B-DC4003E7B7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130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6899-A47A-4413-9D05-911A9B2A7441}" type="datetime1">
              <a:rPr lang="en-US" smtClean="0"/>
              <a:t>6/27/2016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302C-2FEC-492D-843B-DC4003E7B7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90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38951A0-DD62-4D7B-81AD-A97DE5C2B636}" type="datetime1">
              <a:rPr lang="en-US" smtClean="0"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ABD302C-2FEC-492D-843B-DC4003E7B72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696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3.png"/><Relationship Id="rId4" Type="http://schemas.openxmlformats.org/officeDocument/2006/relationships/image" Target="../media/image18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emf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800" dirty="0">
                <a:solidFill>
                  <a:srgbClr val="000000"/>
                </a:solidFill>
              </a:rPr>
              <a:t>Plasma based Integrated On-chip Antenna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60" y="3637169"/>
            <a:ext cx="7543800" cy="1143000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/>
              <a:t>Hasan T. Abbas and Robert D. Nevels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97" y="5403437"/>
            <a:ext cx="1850571" cy="971550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303422" y="5668718"/>
            <a:ext cx="4788532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 smtClean="0">
                <a:solidFill>
                  <a:srgbClr val="FF0000"/>
                </a:solidFill>
                <a:latin typeface="+mn-lt"/>
              </a:rPr>
              <a:t>2016 IEEE International Symposium on Antennas and Propagation and North American Radio Science Meeting, Fajardo, Puerto Rico, Jun 26 - Jul 1 2016</a:t>
            </a:r>
            <a:endParaRPr lang="en-US" altLang="en-US" sz="1400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282" y="5133436"/>
            <a:ext cx="1347969" cy="119138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4285153"/>
            <a:ext cx="9144000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en-US" dirty="0">
                <a:latin typeface="+mj-lt"/>
              </a:rPr>
              <a:t>Dept. of </a:t>
            </a:r>
            <a:r>
              <a:rPr lang="en-US" altLang="en-US" dirty="0" smtClean="0">
                <a:latin typeface="+mj-lt"/>
              </a:rPr>
              <a:t>ECEN, </a:t>
            </a:r>
            <a:r>
              <a:rPr lang="en-US" altLang="en-US" dirty="0">
                <a:latin typeface="+mj-lt"/>
              </a:rPr>
              <a:t>Texas A&amp;M University, College Station, TX, USA</a:t>
            </a:r>
          </a:p>
        </p:txBody>
      </p:sp>
    </p:spTree>
    <p:extLst>
      <p:ext uri="{BB962C8B-B14F-4D97-AF65-F5344CB8AC3E}">
        <p14:creationId xmlns:p14="http://schemas.microsoft.com/office/powerpoint/2010/main" val="330438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0"/>
            <a:ext cx="7543800" cy="1450757"/>
          </a:xfrm>
        </p:spPr>
        <p:txBody>
          <a:bodyPr anchor="ctr"/>
          <a:lstStyle/>
          <a:p>
            <a:r>
              <a:rPr lang="en-US" dirty="0" smtClean="0">
                <a:solidFill>
                  <a:srgbClr val="000000"/>
                </a:solidFill>
              </a:rPr>
              <a:t>Field Integral (TM): Gated Region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302C-2FEC-492D-843B-DC4003E7B726}" type="slidenum">
              <a:rPr lang="en-US" smtClean="0">
                <a:solidFill>
                  <a:srgbClr val="000000"/>
                </a:solidFill>
              </a:rPr>
              <a:t>10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5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450" y="2246523"/>
            <a:ext cx="4781550" cy="3417497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r>
                  <a:rPr lang="en-US" dirty="0" smtClean="0"/>
                  <a:t>For a magnetic dipole source, in region 0: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nary>
                              <m:nary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&gt;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+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&gt;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ⅆ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nary>
                          </m:e>
                          <m:e>
                            <m:nary>
                              <m:nary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+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ⅆ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nary>
                          </m:e>
                        </m:eqAr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where,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↓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1+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↑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↓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4"/>
                <a:stretch>
                  <a:fillRect t="-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606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0"/>
            <a:ext cx="7543800" cy="1450757"/>
          </a:xfrm>
        </p:spPr>
        <p:txBody>
          <a:bodyPr anchor="ctr"/>
          <a:lstStyle/>
          <a:p>
            <a:r>
              <a:rPr lang="en-US" dirty="0" smtClean="0">
                <a:solidFill>
                  <a:srgbClr val="000000"/>
                </a:solidFill>
              </a:rPr>
              <a:t>Radiation Sensing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 smtClean="0">
              <a:solidFill>
                <a:srgbClr val="000000"/>
              </a:solidFill>
            </a:endParaRPr>
          </a:p>
          <a:p>
            <a:pPr lvl="1">
              <a:buClrTx/>
            </a:pPr>
            <a:r>
              <a:rPr lang="en-US" sz="2200" dirty="0" smtClean="0">
                <a:solidFill>
                  <a:srgbClr val="000000"/>
                </a:solidFill>
              </a:rPr>
              <a:t>Incident electromagnetic waves couple with the 2DEG plasma waves</a:t>
            </a:r>
          </a:p>
          <a:p>
            <a:pPr lvl="1">
              <a:buClrTx/>
            </a:pPr>
            <a:r>
              <a:rPr lang="en-US" sz="2200" dirty="0" smtClean="0">
                <a:solidFill>
                  <a:srgbClr val="000000"/>
                </a:solidFill>
              </a:rPr>
              <a:t>Enhanced plasma oscillations induce a dc voltage across the drain and source terminals.</a:t>
            </a:r>
          </a:p>
          <a:p>
            <a:pPr lvl="1">
              <a:buClrTx/>
            </a:pPr>
            <a:r>
              <a:rPr lang="en-US" sz="2200" dirty="0" smtClean="0">
                <a:solidFill>
                  <a:srgbClr val="000000"/>
                </a:solidFill>
              </a:rPr>
              <a:t>The detector response displays a modal behavior</a:t>
            </a:r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sz="half" idx="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75"/>
          <a:stretch/>
        </p:blipFill>
        <p:spPr>
          <a:xfrm>
            <a:off x="4990265" y="2114950"/>
            <a:ext cx="3903569" cy="3078151"/>
          </a:xfr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302C-2FEC-492D-843B-DC4003E7B726}" type="slidenum">
              <a:rPr lang="en-US" smtClean="0">
                <a:solidFill>
                  <a:srgbClr val="000000"/>
                </a:solidFill>
              </a:rPr>
              <a:t>11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44861" y="5418971"/>
            <a:ext cx="3761117" cy="76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0000"/>
                </a:solidFill>
              </a:rPr>
              <a:t>Dyakonov, M.; Shur, M., "Detection, mixing, and frequency multiplication of terahertz radiation by two-dimensional electronic fluid," in </a:t>
            </a:r>
            <a:r>
              <a:rPr lang="en-US" sz="1050" i="1" dirty="0">
                <a:solidFill>
                  <a:srgbClr val="000000"/>
                </a:solidFill>
              </a:rPr>
              <a:t>Electron Devices, IEEE Transactions on</a:t>
            </a:r>
            <a:r>
              <a:rPr lang="en-US" sz="1050" dirty="0">
                <a:solidFill>
                  <a:srgbClr val="000000"/>
                </a:solidFill>
              </a:rPr>
              <a:t> , vol.43, no.3, pp.380-387, Mar </a:t>
            </a:r>
            <a:r>
              <a:rPr lang="en-US" sz="1050" dirty="0" smtClean="0">
                <a:solidFill>
                  <a:srgbClr val="000000"/>
                </a:solidFill>
              </a:rPr>
              <a:t>1996</a:t>
            </a:r>
            <a:endParaRPr lang="en-US" sz="105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56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0"/>
            <a:ext cx="7543800" cy="1450757"/>
          </a:xfrm>
        </p:spPr>
        <p:txBody>
          <a:bodyPr anchor="ctr"/>
          <a:lstStyle/>
          <a:p>
            <a:r>
              <a:rPr lang="en-US" dirty="0" smtClean="0">
                <a:solidFill>
                  <a:srgbClr val="000000"/>
                </a:solidFill>
              </a:rPr>
              <a:t>Thermal Effects</a:t>
            </a:r>
            <a:endParaRPr lang="en-US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endParaRPr lang="en-US" dirty="0" smtClean="0">
                  <a:solidFill>
                    <a:srgbClr val="000000"/>
                  </a:solidFill>
                </a:endParaRPr>
              </a:p>
              <a:p>
                <a:pPr lvl="1">
                  <a:buClr>
                    <a:schemeClr val="tx1"/>
                  </a:buClr>
                </a:pPr>
                <a:r>
                  <a:rPr lang="en-US" sz="2200" dirty="0" smtClean="0">
                    <a:solidFill>
                      <a:srgbClr val="000000"/>
                    </a:solidFill>
                  </a:rPr>
                  <a:t>Electron scattering severely dampens plasma oscillations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200" dirty="0" smtClean="0">
                    <a:solidFill>
                      <a:srgbClr val="000000"/>
                    </a:solidFill>
                  </a:rPr>
                  <a:t>Significant response only obtained at cryogenic temperatures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200" dirty="0" smtClean="0">
                    <a:solidFill>
                      <a:srgbClr val="000000"/>
                    </a:solidFill>
                  </a:rPr>
                  <a:t>2DEG Mobility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∝ </m:t>
                    </m:r>
                    <m:f>
                      <m:fPr>
                        <m:ctrlP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lang="en-US" sz="2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</m:e>
                          <m:sup>
                            <m:r>
                              <a:rPr lang="en-US" sz="2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1.5</m:t>
                            </m:r>
                          </m:sup>
                        </m:sSup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</m:den>
                    </m:f>
                  </m:oMath>
                </a14:m>
                <a:endParaRPr lang="en-US" sz="2200" b="0" dirty="0" smtClean="0">
                  <a:solidFill>
                    <a:srgbClr val="000000"/>
                  </a:solidFill>
                  <a:ea typeface="Cambria Math" panose="02040503050406030204" pitchFamily="18" charset="0"/>
                </a:endParaRPr>
              </a:p>
              <a:p>
                <a:pPr lvl="1"/>
                <a:endParaRPr lang="en-US" dirty="0" smtClean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4"/>
                <a:stretch>
                  <a:fillRect r="-47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901" y="2164351"/>
            <a:ext cx="4502520" cy="2795837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302C-2FEC-492D-843B-DC4003E7B726}" type="slidenum">
              <a:rPr lang="en-US" smtClean="0">
                <a:solidFill>
                  <a:srgbClr val="000000"/>
                </a:solidFill>
              </a:rPr>
              <a:t>12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08431" y="5045309"/>
            <a:ext cx="376111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000000"/>
                </a:solidFill>
                <a:effectLst/>
              </a:rPr>
              <a:t>Klimenko</a:t>
            </a:r>
            <a:r>
              <a:rPr lang="en-US" sz="1050" dirty="0" smtClean="0">
                <a:solidFill>
                  <a:srgbClr val="000000"/>
                </a:solidFill>
              </a:rPr>
              <a:t>, O. A. et al., “</a:t>
            </a:r>
            <a:r>
              <a:rPr lang="en-US" sz="1050" dirty="0" smtClean="0">
                <a:solidFill>
                  <a:srgbClr val="000000"/>
                </a:solidFill>
                <a:effectLst/>
              </a:rPr>
              <a:t>Temperature enhancement of terahertz responsivity of plasma field effect transistors</a:t>
            </a:r>
            <a:r>
              <a:rPr lang="en-US" sz="1050" dirty="0" smtClean="0">
                <a:solidFill>
                  <a:srgbClr val="000000"/>
                </a:solidFill>
              </a:rPr>
              <a:t>,” </a:t>
            </a:r>
            <a:r>
              <a:rPr lang="en-US" sz="1050" dirty="0">
                <a:solidFill>
                  <a:srgbClr val="000000"/>
                </a:solidFill>
              </a:rPr>
              <a:t>in </a:t>
            </a:r>
            <a:r>
              <a:rPr lang="en-US" sz="1050" dirty="0" smtClean="0">
                <a:solidFill>
                  <a:srgbClr val="000000"/>
                </a:solidFill>
                <a:effectLst/>
              </a:rPr>
              <a:t> </a:t>
            </a:r>
            <a:r>
              <a:rPr lang="en-US" sz="1050" i="1" dirty="0" smtClean="0">
                <a:solidFill>
                  <a:srgbClr val="000000"/>
                </a:solidFill>
                <a:effectLst/>
              </a:rPr>
              <a:t>Journal of Applied Physics</a:t>
            </a:r>
            <a:r>
              <a:rPr lang="en-US" sz="1050" dirty="0" smtClean="0">
                <a:solidFill>
                  <a:srgbClr val="000000"/>
                </a:solidFill>
              </a:rPr>
              <a:t>,</a:t>
            </a:r>
            <a:r>
              <a:rPr lang="en-US" sz="1050" dirty="0" smtClean="0">
                <a:solidFill>
                  <a:srgbClr val="000000"/>
                </a:solidFill>
                <a:effectLst/>
              </a:rPr>
              <a:t>112, 014506 </a:t>
            </a:r>
            <a:r>
              <a:rPr lang="en-US" sz="1050" dirty="0" smtClean="0">
                <a:solidFill>
                  <a:srgbClr val="000000"/>
                </a:solidFill>
              </a:rPr>
              <a:t>, 2012.</a:t>
            </a:r>
          </a:p>
        </p:txBody>
      </p:sp>
    </p:spTree>
    <p:extLst>
      <p:ext uri="{BB962C8B-B14F-4D97-AF65-F5344CB8AC3E}">
        <p14:creationId xmlns:p14="http://schemas.microsoft.com/office/powerpoint/2010/main" val="224645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0"/>
            <a:ext cx="7543800" cy="1450757"/>
          </a:xfrm>
        </p:spPr>
        <p:txBody>
          <a:bodyPr anchor="ctr"/>
          <a:lstStyle/>
          <a:p>
            <a:r>
              <a:rPr lang="en-US" dirty="0" smtClean="0">
                <a:solidFill>
                  <a:srgbClr val="000000"/>
                </a:solidFill>
              </a:rPr>
              <a:t>Directivity Enhancement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035" y="1953889"/>
            <a:ext cx="1361014" cy="1637726"/>
          </a:xfr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092056" y="1846263"/>
            <a:ext cx="2846087" cy="4022725"/>
          </a:xfr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302C-2FEC-492D-843B-DC4003E7B726}" type="slidenum">
              <a:rPr lang="en-US" smtClean="0">
                <a:solidFill>
                  <a:srgbClr val="000000"/>
                </a:solidFill>
              </a:rPr>
              <a:t>13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22960" y="1845734"/>
            <a:ext cx="370332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pPr lvl="1">
              <a:buClrTx/>
            </a:pPr>
            <a:r>
              <a:rPr lang="en-US" sz="2200" dirty="0" smtClean="0">
                <a:solidFill>
                  <a:srgbClr val="000000"/>
                </a:solidFill>
              </a:rPr>
              <a:t>Radiation into the semiconductor layers</a:t>
            </a:r>
            <a:endParaRPr lang="en-US" dirty="0" smtClean="0">
              <a:solidFill>
                <a:srgbClr val="000000"/>
              </a:solidFill>
            </a:endParaRPr>
          </a:p>
          <a:p>
            <a:pPr lvl="1">
              <a:buClrTx/>
            </a:pPr>
            <a:r>
              <a:rPr lang="en-US" sz="2200" dirty="0" smtClean="0">
                <a:solidFill>
                  <a:srgbClr val="000000"/>
                </a:solidFill>
              </a:rPr>
              <a:t>Silicon lens commonly used to focus radiation through the dielectric</a:t>
            </a:r>
          </a:p>
          <a:p>
            <a:pPr marL="201168" lvl="1" indent="0">
              <a:buFont typeface="Calibri" pitchFamily="34" charset="0"/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36235" y="5580553"/>
            <a:ext cx="376111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000000"/>
                </a:solidFill>
                <a:effectLst/>
              </a:rPr>
              <a:t>Popov</a:t>
            </a:r>
            <a:r>
              <a:rPr lang="en-US" sz="1050" dirty="0" smtClean="0">
                <a:solidFill>
                  <a:srgbClr val="000000"/>
                </a:solidFill>
              </a:rPr>
              <a:t>, V. V. et al., “Resonant excitation of plasma oscillations in a partially gated two-dimensional electron layer,” </a:t>
            </a:r>
            <a:r>
              <a:rPr lang="en-US" sz="1050" dirty="0">
                <a:solidFill>
                  <a:srgbClr val="000000"/>
                </a:solidFill>
              </a:rPr>
              <a:t>in </a:t>
            </a:r>
            <a:r>
              <a:rPr lang="en-US" sz="1050" dirty="0" smtClean="0">
                <a:solidFill>
                  <a:srgbClr val="000000"/>
                </a:solidFill>
                <a:effectLst/>
              </a:rPr>
              <a:t> </a:t>
            </a:r>
            <a:r>
              <a:rPr lang="en-US" sz="1050" i="1" dirty="0" smtClean="0">
                <a:solidFill>
                  <a:srgbClr val="000000"/>
                </a:solidFill>
                <a:effectLst/>
              </a:rPr>
              <a:t>Journal of Applied Physics</a:t>
            </a:r>
            <a:r>
              <a:rPr lang="en-US" sz="1050" dirty="0" smtClean="0">
                <a:solidFill>
                  <a:srgbClr val="000000"/>
                </a:solidFill>
              </a:rPr>
              <a:t>,</a:t>
            </a:r>
            <a:r>
              <a:rPr lang="en-US" sz="1050" dirty="0" smtClean="0">
                <a:solidFill>
                  <a:srgbClr val="000000"/>
                </a:solidFill>
                <a:effectLst/>
              </a:rPr>
              <a:t>98, 033510 </a:t>
            </a:r>
            <a:r>
              <a:rPr lang="en-US" sz="1050" dirty="0" smtClean="0">
                <a:solidFill>
                  <a:srgbClr val="000000"/>
                </a:solidFill>
              </a:rPr>
              <a:t>, 2005.</a:t>
            </a:r>
          </a:p>
        </p:txBody>
      </p:sp>
    </p:spTree>
    <p:extLst>
      <p:ext uri="{BB962C8B-B14F-4D97-AF65-F5344CB8AC3E}">
        <p14:creationId xmlns:p14="http://schemas.microsoft.com/office/powerpoint/2010/main" val="39224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74" r="24272" b="81509"/>
          <a:stretch/>
        </p:blipFill>
        <p:spPr bwMode="auto">
          <a:xfrm>
            <a:off x="4459605" y="2126483"/>
            <a:ext cx="4577174" cy="1489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59" y="0"/>
            <a:ext cx="7820709" cy="1450757"/>
          </a:xfrm>
        </p:spPr>
        <p:txBody>
          <a:bodyPr anchor="ctr">
            <a:normAutofit/>
          </a:bodyPr>
          <a:lstStyle/>
          <a:p>
            <a:r>
              <a:rPr lang="en-US" sz="4600" dirty="0" smtClean="0">
                <a:solidFill>
                  <a:srgbClr val="000000"/>
                </a:solidFill>
              </a:rPr>
              <a:t>Plasmonic Microwave Devices</a:t>
            </a:r>
            <a:endParaRPr lang="en-US" sz="4600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 smtClean="0">
              <a:solidFill>
                <a:srgbClr val="000000"/>
              </a:solidFill>
            </a:endParaRPr>
          </a:p>
          <a:p>
            <a:pPr lvl="1">
              <a:buClrTx/>
            </a:pPr>
            <a:r>
              <a:rPr lang="en-US" sz="2200" dirty="0" smtClean="0">
                <a:solidFill>
                  <a:srgbClr val="000000"/>
                </a:solidFill>
              </a:rPr>
              <a:t>Similar to Surface Plasmon Polaritons (SPP) in the optical domain, 2D plasmons assist in extreme subwavelength confinement</a:t>
            </a:r>
          </a:p>
          <a:p>
            <a:pPr lvl="1">
              <a:buClrTx/>
            </a:pPr>
            <a:r>
              <a:rPr lang="en-US" sz="2200" dirty="0" smtClean="0">
                <a:solidFill>
                  <a:srgbClr val="000000"/>
                </a:solidFill>
              </a:rPr>
              <a:t>Miniaturization of transmission lines and antenna</a:t>
            </a:r>
          </a:p>
          <a:p>
            <a:pPr lvl="1">
              <a:buClrTx/>
            </a:pPr>
            <a:r>
              <a:rPr lang="en-US" sz="2200" dirty="0" smtClean="0">
                <a:solidFill>
                  <a:srgbClr val="FF0000"/>
                </a:solidFill>
              </a:rPr>
              <a:t>Cryogenic Temperature operation</a:t>
            </a:r>
          </a:p>
          <a:p>
            <a:pPr marL="201168" lvl="1" indent="0"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302C-2FEC-492D-843B-DC4003E7B726}" type="slidenum">
              <a:rPr lang="en-US" smtClean="0">
                <a:solidFill>
                  <a:srgbClr val="000000"/>
                </a:solidFill>
              </a:rPr>
              <a:t>14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5878" y="5699263"/>
            <a:ext cx="376111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000000"/>
                </a:solidFill>
                <a:effectLst/>
              </a:rPr>
              <a:t>Andress</a:t>
            </a:r>
            <a:r>
              <a:rPr lang="en-US" sz="1050" dirty="0" smtClean="0">
                <a:solidFill>
                  <a:srgbClr val="000000"/>
                </a:solidFill>
              </a:rPr>
              <a:t>, W. A. et al., “</a:t>
            </a:r>
            <a:r>
              <a:rPr lang="en-US" sz="1050" dirty="0" smtClean="0">
                <a:solidFill>
                  <a:srgbClr val="000000"/>
                </a:solidFill>
                <a:effectLst/>
              </a:rPr>
              <a:t>Ultra-Subwavelength Two-Dimensional Plasmonic Circuits</a:t>
            </a:r>
            <a:r>
              <a:rPr lang="en-US" sz="1050" dirty="0" smtClean="0">
                <a:solidFill>
                  <a:srgbClr val="000000"/>
                </a:solidFill>
              </a:rPr>
              <a:t>,” </a:t>
            </a:r>
            <a:r>
              <a:rPr lang="en-US" sz="1050" dirty="0">
                <a:solidFill>
                  <a:srgbClr val="000000"/>
                </a:solidFill>
              </a:rPr>
              <a:t>in </a:t>
            </a:r>
            <a:r>
              <a:rPr lang="it-IT" sz="1050" i="1" dirty="0" smtClean="0">
                <a:solidFill>
                  <a:srgbClr val="000000"/>
                </a:solidFill>
              </a:rPr>
              <a:t>Nano Letters</a:t>
            </a:r>
            <a:r>
              <a:rPr lang="it-IT" sz="1050" dirty="0">
                <a:solidFill>
                  <a:srgbClr val="000000"/>
                </a:solidFill>
              </a:rPr>
              <a:t> </a:t>
            </a:r>
            <a:r>
              <a:rPr lang="it-IT" sz="1050" dirty="0" smtClean="0">
                <a:solidFill>
                  <a:srgbClr val="000000"/>
                </a:solidFill>
              </a:rPr>
              <a:t>vol. </a:t>
            </a:r>
            <a:r>
              <a:rPr lang="it-IT" sz="1050" i="1" dirty="0" smtClean="0">
                <a:solidFill>
                  <a:srgbClr val="000000"/>
                </a:solidFill>
              </a:rPr>
              <a:t>12</a:t>
            </a:r>
            <a:r>
              <a:rPr lang="it-IT" sz="1050" dirty="0">
                <a:solidFill>
                  <a:srgbClr val="000000"/>
                </a:solidFill>
              </a:rPr>
              <a:t> </a:t>
            </a:r>
            <a:r>
              <a:rPr lang="it-IT" sz="1050" dirty="0" smtClean="0">
                <a:solidFill>
                  <a:srgbClr val="000000"/>
                </a:solidFill>
              </a:rPr>
              <a:t>no. 5, pp. 2272-2277, 2012.</a:t>
            </a:r>
            <a:endParaRPr lang="en-US" sz="1050" dirty="0" smtClean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r="32099"/>
          <a:stretch/>
        </p:blipFill>
        <p:spPr>
          <a:xfrm>
            <a:off x="5047710" y="3615737"/>
            <a:ext cx="3595958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99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0"/>
            <a:ext cx="7543800" cy="1450757"/>
          </a:xfrm>
        </p:spPr>
        <p:txBody>
          <a:bodyPr anchor="ctr"/>
          <a:lstStyle/>
          <a:p>
            <a:r>
              <a:rPr lang="en-US" dirty="0" smtClean="0">
                <a:solidFill>
                  <a:srgbClr val="000000"/>
                </a:solidFill>
              </a:rPr>
              <a:t>Conclusion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endParaRPr lang="en-US" dirty="0" smtClean="0">
              <a:solidFill>
                <a:srgbClr val="000000"/>
              </a:solidFill>
            </a:endParaRPr>
          </a:p>
          <a:p>
            <a:pPr lvl="1">
              <a:buClrTx/>
            </a:pPr>
            <a:r>
              <a:rPr lang="en-US" sz="2400" dirty="0" smtClean="0">
                <a:solidFill>
                  <a:srgbClr val="000000"/>
                </a:solidFill>
              </a:rPr>
              <a:t>Instability </a:t>
            </a:r>
            <a:r>
              <a:rPr lang="en-US" sz="2400" dirty="0">
                <a:solidFill>
                  <a:srgbClr val="000000"/>
                </a:solidFill>
              </a:rPr>
              <a:t>of resonant plasma </a:t>
            </a:r>
            <a:r>
              <a:rPr lang="en-US" sz="2400" dirty="0" smtClean="0">
                <a:solidFill>
                  <a:srgbClr val="000000"/>
                </a:solidFill>
              </a:rPr>
              <a:t>waves in a 2DEG results </a:t>
            </a:r>
            <a:r>
              <a:rPr lang="en-US" sz="2400" dirty="0">
                <a:solidFill>
                  <a:srgbClr val="000000"/>
                </a:solidFill>
              </a:rPr>
              <a:t>in </a:t>
            </a:r>
            <a:r>
              <a:rPr lang="en-US" sz="2400" dirty="0" smtClean="0">
                <a:solidFill>
                  <a:srgbClr val="000000"/>
                </a:solidFill>
              </a:rPr>
              <a:t>terahertz radiation</a:t>
            </a:r>
          </a:p>
          <a:p>
            <a:pPr lvl="2">
              <a:buClrTx/>
            </a:pPr>
            <a:r>
              <a:rPr lang="en-US" sz="1800" dirty="0" smtClean="0">
                <a:solidFill>
                  <a:srgbClr val="000000"/>
                </a:solidFill>
              </a:rPr>
              <a:t>On-chip </a:t>
            </a:r>
            <a:r>
              <a:rPr lang="en-US" sz="1800" dirty="0">
                <a:solidFill>
                  <a:srgbClr val="000000"/>
                </a:solidFill>
              </a:rPr>
              <a:t>antenna </a:t>
            </a:r>
            <a:r>
              <a:rPr lang="en-US" sz="1800" dirty="0" smtClean="0">
                <a:solidFill>
                  <a:srgbClr val="000000"/>
                </a:solidFill>
              </a:rPr>
              <a:t>in the terahertz region can be designed</a:t>
            </a:r>
            <a:endParaRPr lang="en-US" sz="1800" dirty="0">
              <a:solidFill>
                <a:srgbClr val="000000"/>
              </a:solidFill>
            </a:endParaRPr>
          </a:p>
          <a:p>
            <a:pPr lvl="2">
              <a:buClrTx/>
            </a:pPr>
            <a:r>
              <a:rPr lang="en-US" sz="1800" dirty="0" smtClean="0">
                <a:solidFill>
                  <a:srgbClr val="000000"/>
                </a:solidFill>
              </a:rPr>
              <a:t>Engineering of special </a:t>
            </a:r>
            <a:r>
              <a:rPr lang="en-US" sz="1800" dirty="0">
                <a:solidFill>
                  <a:srgbClr val="000000"/>
                </a:solidFill>
              </a:rPr>
              <a:t>materials </a:t>
            </a:r>
            <a:r>
              <a:rPr lang="en-US" sz="1800" dirty="0" smtClean="0">
                <a:solidFill>
                  <a:srgbClr val="000000"/>
                </a:solidFill>
              </a:rPr>
              <a:t>displaying low </a:t>
            </a:r>
            <a:r>
              <a:rPr lang="en-US" sz="1800" dirty="0">
                <a:solidFill>
                  <a:srgbClr val="000000"/>
                </a:solidFill>
              </a:rPr>
              <a:t>loss at room temperatures </a:t>
            </a:r>
            <a:r>
              <a:rPr lang="en-US" sz="1800" dirty="0" smtClean="0">
                <a:solidFill>
                  <a:srgbClr val="000000"/>
                </a:solidFill>
              </a:rPr>
              <a:t>required</a:t>
            </a:r>
          </a:p>
          <a:p>
            <a:pPr lvl="1">
              <a:buClrTx/>
            </a:pPr>
            <a:r>
              <a:rPr lang="en-US" sz="2400" dirty="0" smtClean="0">
                <a:solidFill>
                  <a:srgbClr val="000000"/>
                </a:solidFill>
              </a:rPr>
              <a:t>Resonant wavelength in a 2DEG much shorter than a metal dipole counterpart</a:t>
            </a:r>
            <a:endParaRPr lang="en-US" sz="2400" dirty="0">
              <a:solidFill>
                <a:srgbClr val="000000"/>
              </a:solidFill>
            </a:endParaRPr>
          </a:p>
          <a:p>
            <a:pPr lvl="2">
              <a:buClrTx/>
            </a:pPr>
            <a:r>
              <a:rPr lang="en-US" sz="1800" dirty="0" smtClean="0">
                <a:solidFill>
                  <a:srgbClr val="000000"/>
                </a:solidFill>
              </a:rPr>
              <a:t>Antenna miniaturization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302C-2FEC-492D-843B-DC4003E7B726}" type="slidenum">
              <a:rPr lang="en-US" smtClean="0">
                <a:solidFill>
                  <a:srgbClr val="000000"/>
                </a:solidFill>
              </a:rPr>
              <a:t>15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17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4856844"/>
          </a:xfrm>
        </p:spPr>
        <p:txBody>
          <a:bodyPr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Questions?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59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041449"/>
            <a:ext cx="4876800" cy="39052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0"/>
            <a:ext cx="7543800" cy="1450757"/>
          </a:xfrm>
          <a:ln>
            <a:noFill/>
          </a:ln>
        </p:spPr>
        <p:txBody>
          <a:bodyPr anchor="ctr"/>
          <a:lstStyle/>
          <a:p>
            <a:r>
              <a:rPr lang="en-US" dirty="0" smtClean="0">
                <a:solidFill>
                  <a:srgbClr val="000000"/>
                </a:solidFill>
              </a:rPr>
              <a:t>Outline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1">
              <a:buClrTx/>
            </a:pPr>
            <a:r>
              <a:rPr lang="en-US" dirty="0" smtClean="0">
                <a:solidFill>
                  <a:srgbClr val="000000"/>
                </a:solidFill>
              </a:rPr>
              <a:t>2D Plasmonic materials</a:t>
            </a:r>
          </a:p>
          <a:p>
            <a:pPr lvl="1">
              <a:buClrTx/>
            </a:pPr>
            <a:r>
              <a:rPr lang="en-US" dirty="0" smtClean="0">
                <a:solidFill>
                  <a:srgbClr val="000000"/>
                </a:solidFill>
              </a:rPr>
              <a:t>Dyakonov-Shur Instability</a:t>
            </a:r>
          </a:p>
          <a:p>
            <a:pPr lvl="1">
              <a:buClrTx/>
            </a:pPr>
            <a:r>
              <a:rPr lang="en-US" dirty="0" smtClean="0">
                <a:solidFill>
                  <a:srgbClr val="000000"/>
                </a:solidFill>
              </a:rPr>
              <a:t>Radiative Emission</a:t>
            </a:r>
          </a:p>
          <a:p>
            <a:pPr lvl="1">
              <a:buClrTx/>
            </a:pPr>
            <a:r>
              <a:rPr lang="en-US" dirty="0" smtClean="0">
                <a:solidFill>
                  <a:srgbClr val="000000"/>
                </a:solidFill>
              </a:rPr>
              <a:t>Radiation Detection</a:t>
            </a:r>
          </a:p>
          <a:p>
            <a:pPr lvl="1">
              <a:buClrTx/>
            </a:pPr>
            <a:r>
              <a:rPr lang="en-US" dirty="0" smtClean="0">
                <a:solidFill>
                  <a:srgbClr val="000000"/>
                </a:solidFill>
              </a:rPr>
              <a:t>Thermal Effects</a:t>
            </a:r>
          </a:p>
          <a:p>
            <a:pPr lvl="1">
              <a:buClrTx/>
            </a:pPr>
            <a:r>
              <a:rPr lang="en-US" dirty="0" smtClean="0">
                <a:solidFill>
                  <a:srgbClr val="000000"/>
                </a:solidFill>
              </a:rPr>
              <a:t>Directivity Enhancement</a:t>
            </a:r>
          </a:p>
          <a:p>
            <a:pPr lvl="1">
              <a:buClrTx/>
            </a:pPr>
            <a:r>
              <a:rPr lang="en-US" dirty="0" smtClean="0">
                <a:solidFill>
                  <a:srgbClr val="000000"/>
                </a:solidFill>
              </a:rPr>
              <a:t>Current state-of-the-art</a:t>
            </a:r>
          </a:p>
          <a:p>
            <a:pPr lvl="1">
              <a:buClrTx/>
            </a:pPr>
            <a:r>
              <a:rPr lang="en-US" dirty="0" smtClean="0">
                <a:solidFill>
                  <a:srgbClr val="000000"/>
                </a:solidFill>
              </a:rPr>
              <a:t>Comparison with Graphene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302C-2FEC-492D-843B-DC4003E7B726}" type="slidenum">
              <a:rPr lang="en-US" smtClean="0">
                <a:solidFill>
                  <a:srgbClr val="000000"/>
                </a:solidFill>
              </a:rPr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36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0"/>
            <a:ext cx="7543800" cy="1450757"/>
          </a:xfrm>
        </p:spPr>
        <p:txBody>
          <a:bodyPr anchor="ctr">
            <a:normAutofit/>
          </a:bodyPr>
          <a:lstStyle/>
          <a:p>
            <a:r>
              <a:rPr lang="en-US" sz="4400" dirty="0" smtClean="0">
                <a:solidFill>
                  <a:srgbClr val="000000"/>
                </a:solidFill>
              </a:rPr>
              <a:t>Terahertz Plasmons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822960" y="1845732"/>
            <a:ext cx="3703320" cy="5098531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 smtClean="0">
                <a:solidFill>
                  <a:srgbClr val="000000"/>
                </a:solidFill>
              </a:rPr>
              <a:t>Bulk</a:t>
            </a:r>
          </a:p>
          <a:p>
            <a:pPr lvl="1">
              <a:buClrTx/>
            </a:pPr>
            <a:r>
              <a:rPr lang="en-US" sz="2000" dirty="0" smtClean="0">
                <a:solidFill>
                  <a:srgbClr val="000000"/>
                </a:solidFill>
              </a:rPr>
              <a:t>Semiconductor Substrates</a:t>
            </a:r>
          </a:p>
          <a:p>
            <a:pPr lvl="1">
              <a:buClrTx/>
            </a:pPr>
            <a:r>
              <a:rPr lang="en-US" sz="2000" dirty="0" smtClean="0">
                <a:solidFill>
                  <a:srgbClr val="000000"/>
                </a:solidFill>
              </a:rPr>
              <a:t>No dispersion at terahertz or microwave frequencies</a:t>
            </a:r>
          </a:p>
          <a:p>
            <a:pPr marL="201168" lvl="1" indent="0">
              <a:buClrTx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Tx/>
            </a:pPr>
            <a:r>
              <a:rPr lang="en-US" sz="2200" dirty="0" smtClean="0">
                <a:solidFill>
                  <a:srgbClr val="000000"/>
                </a:solidFill>
              </a:rPr>
              <a:t>2D Electron Gas</a:t>
            </a:r>
          </a:p>
          <a:p>
            <a:pPr lvl="1">
              <a:buClrTx/>
            </a:pPr>
            <a:r>
              <a:rPr lang="en-US" sz="2000" dirty="0" smtClean="0">
                <a:solidFill>
                  <a:srgbClr val="000000"/>
                </a:solidFill>
              </a:rPr>
              <a:t>Semiconductor heterostructures and graphene</a:t>
            </a:r>
          </a:p>
          <a:p>
            <a:pPr lvl="1">
              <a:buClrTx/>
            </a:pPr>
            <a:r>
              <a:rPr lang="en-US" sz="2000" dirty="0" smtClean="0">
                <a:solidFill>
                  <a:srgbClr val="000000"/>
                </a:solidFill>
              </a:rPr>
              <a:t>Extreme sub-wavelength confinement</a:t>
            </a:r>
          </a:p>
          <a:p>
            <a:pPr lvl="1">
              <a:buClrTx/>
            </a:pPr>
            <a:r>
              <a:rPr lang="en-US" sz="2000" dirty="0" smtClean="0">
                <a:solidFill>
                  <a:srgbClr val="000000"/>
                </a:solidFill>
              </a:rPr>
              <a:t>Reduced circuit dimensions</a:t>
            </a:r>
          </a:p>
          <a:p>
            <a:pPr marL="0" indent="0">
              <a:lnSpc>
                <a:spcPct val="100000"/>
              </a:lnSpc>
              <a:buClrTx/>
              <a:buNone/>
            </a:pPr>
            <a:r>
              <a:rPr lang="en-US" sz="1300" dirty="0" smtClean="0">
                <a:solidFill>
                  <a:srgbClr val="000000"/>
                </a:solidFill>
              </a:rPr>
              <a:t>e: Electron Charge</a:t>
            </a:r>
          </a:p>
          <a:p>
            <a:pPr marL="0" indent="0">
              <a:lnSpc>
                <a:spcPct val="100000"/>
              </a:lnSpc>
              <a:buClrTx/>
              <a:buNone/>
            </a:pPr>
            <a:r>
              <a:rPr lang="en-US" sz="1300" dirty="0" smtClean="0">
                <a:solidFill>
                  <a:srgbClr val="000000"/>
                </a:solidFill>
              </a:rPr>
              <a:t>N: Electron Charge Density</a:t>
            </a:r>
          </a:p>
          <a:p>
            <a:pPr marL="0" indent="0">
              <a:lnSpc>
                <a:spcPct val="100000"/>
              </a:lnSpc>
              <a:buClrTx/>
              <a:buNone/>
            </a:pPr>
            <a:r>
              <a:rPr lang="en-US" sz="1300" dirty="0" smtClean="0">
                <a:solidFill>
                  <a:srgbClr val="000000"/>
                </a:solidFill>
              </a:rPr>
              <a:t>m*: effective mass of electron</a:t>
            </a:r>
          </a:p>
          <a:p>
            <a:pPr marL="0" indent="0">
              <a:lnSpc>
                <a:spcPct val="100000"/>
              </a:lnSpc>
              <a:buClrTx/>
              <a:buNone/>
            </a:pPr>
            <a:r>
              <a:rPr lang="en-US" sz="1300" dirty="0" smtClean="0">
                <a:solidFill>
                  <a:srgbClr val="000000"/>
                </a:solidFill>
              </a:rPr>
              <a:t>ε: permittivity of the medium</a:t>
            </a:r>
          </a:p>
          <a:p>
            <a:pPr marL="0" indent="0">
              <a:lnSpc>
                <a:spcPct val="100000"/>
              </a:lnSpc>
              <a:buClrTx/>
              <a:buNone/>
            </a:pPr>
            <a:r>
              <a:rPr lang="en-US" sz="1300" dirty="0" smtClean="0">
                <a:solidFill>
                  <a:srgbClr val="000000"/>
                </a:solidFill>
              </a:rPr>
              <a:t>d: top substrate layer thickness</a:t>
            </a:r>
            <a:endParaRPr lang="en-US" sz="1400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endParaRPr lang="en-US" sz="1400" dirty="0" smtClean="0">
              <a:solidFill>
                <a:srgbClr val="000000"/>
              </a:solidFill>
            </a:endParaRPr>
          </a:p>
          <a:p>
            <a:endParaRPr lang="en-US" sz="2200" dirty="0" smtClean="0">
              <a:solidFill>
                <a:srgbClr val="000000"/>
              </a:solidFill>
            </a:endParaRPr>
          </a:p>
          <a:p>
            <a:pPr lvl="1"/>
            <a:endParaRPr lang="en-US" sz="2000" dirty="0">
              <a:solidFill>
                <a:srgbClr val="000000"/>
              </a:solidFill>
            </a:endParaRPr>
          </a:p>
          <a:p>
            <a:pPr lvl="1"/>
            <a:endParaRPr lang="en-US" sz="2000" dirty="0" smtClean="0">
              <a:solidFill>
                <a:srgbClr val="000000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302C-2FEC-492D-843B-DC4003E7B726}" type="slidenum">
              <a:rPr lang="en-US" smtClean="0">
                <a:solidFill>
                  <a:srgbClr val="000000"/>
                </a:solidFill>
              </a:rPr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4459976"/>
              </p:ext>
            </p:extLst>
          </p:nvPr>
        </p:nvGraphicFramePr>
        <p:xfrm>
          <a:off x="5712327" y="2358608"/>
          <a:ext cx="1492369" cy="13074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Equation" r:id="rId4" imgW="1079500" imgH="939800" progId="Equation.DSMT4">
                  <p:embed/>
                </p:oleObj>
              </mc:Choice>
              <mc:Fallback>
                <p:oleObj name="Equation" r:id="rId4" imgW="1079500" imgH="93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2327" y="2358608"/>
                        <a:ext cx="1492369" cy="13074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Content Placeholder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417" y="3979910"/>
            <a:ext cx="4960190" cy="175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91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0"/>
            <a:ext cx="7543800" cy="1450757"/>
          </a:xfrm>
        </p:spPr>
        <p:txBody>
          <a:bodyPr anchor="ctr">
            <a:normAutofit/>
          </a:bodyPr>
          <a:lstStyle/>
          <a:p>
            <a:r>
              <a:rPr lang="en-US" sz="4400" dirty="0" smtClean="0">
                <a:solidFill>
                  <a:srgbClr val="000000"/>
                </a:solidFill>
              </a:rPr>
              <a:t>Metal vs Semiconductor Plasmonics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302C-2FEC-492D-843B-DC4003E7B726}" type="slidenum">
              <a:rPr lang="en-US" smtClean="0">
                <a:solidFill>
                  <a:srgbClr val="000000"/>
                </a:solidFill>
              </a:rPr>
              <a:t>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27505" y="5534351"/>
            <a:ext cx="3761117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rgbClr val="000000"/>
                </a:solidFill>
              </a:rPr>
              <a:t>Białek</a:t>
            </a:r>
            <a:r>
              <a:rPr lang="en-US" sz="1050" dirty="0">
                <a:solidFill>
                  <a:srgbClr val="000000"/>
                </a:solidFill>
              </a:rPr>
              <a:t>, M. and </a:t>
            </a:r>
            <a:r>
              <a:rPr lang="en-US" sz="1050" dirty="0" err="1">
                <a:solidFill>
                  <a:srgbClr val="000000"/>
                </a:solidFill>
              </a:rPr>
              <a:t>Czapkiewicz</a:t>
            </a:r>
            <a:r>
              <a:rPr lang="en-US" sz="1050" dirty="0">
                <a:solidFill>
                  <a:srgbClr val="000000"/>
                </a:solidFill>
              </a:rPr>
              <a:t>, M. and </a:t>
            </a:r>
            <a:r>
              <a:rPr lang="en-US" sz="1050" dirty="0" err="1">
                <a:solidFill>
                  <a:srgbClr val="000000"/>
                </a:solidFill>
              </a:rPr>
              <a:t>Wróbel</a:t>
            </a:r>
            <a:r>
              <a:rPr lang="en-US" sz="1050" dirty="0">
                <a:solidFill>
                  <a:srgbClr val="000000"/>
                </a:solidFill>
              </a:rPr>
              <a:t>, J. and </a:t>
            </a:r>
            <a:r>
              <a:rPr lang="en-US" sz="1050" dirty="0" err="1">
                <a:solidFill>
                  <a:srgbClr val="000000"/>
                </a:solidFill>
              </a:rPr>
              <a:t>Umansky</a:t>
            </a:r>
            <a:r>
              <a:rPr lang="en-US" sz="1050" dirty="0">
                <a:solidFill>
                  <a:srgbClr val="000000"/>
                </a:solidFill>
              </a:rPr>
              <a:t>, V. and </a:t>
            </a:r>
            <a:r>
              <a:rPr lang="en-US" sz="1050" dirty="0" err="1">
                <a:solidFill>
                  <a:srgbClr val="000000"/>
                </a:solidFill>
              </a:rPr>
              <a:t>Łusakowski</a:t>
            </a:r>
            <a:r>
              <a:rPr lang="en-US" sz="1050" dirty="0">
                <a:solidFill>
                  <a:srgbClr val="000000"/>
                </a:solidFill>
              </a:rPr>
              <a:t>, J</a:t>
            </a:r>
            <a:r>
              <a:rPr lang="en-US" sz="1050" dirty="0" smtClean="0">
                <a:solidFill>
                  <a:srgbClr val="000000"/>
                </a:solidFill>
              </a:rPr>
              <a:t>. “</a:t>
            </a:r>
            <a:r>
              <a:rPr lang="en-US" sz="1050" dirty="0">
                <a:solidFill>
                  <a:srgbClr val="000000"/>
                </a:solidFill>
              </a:rPr>
              <a:t>Plasmon dispersions in high electron mobility terahertz detectors</a:t>
            </a:r>
            <a:r>
              <a:rPr lang="en-US" sz="1050" dirty="0" smtClean="0">
                <a:solidFill>
                  <a:srgbClr val="000000"/>
                </a:solidFill>
              </a:rPr>
              <a:t>,” </a:t>
            </a:r>
            <a:r>
              <a:rPr lang="en-US" sz="1050" dirty="0">
                <a:solidFill>
                  <a:srgbClr val="000000"/>
                </a:solidFill>
              </a:rPr>
              <a:t>in </a:t>
            </a:r>
            <a:r>
              <a:rPr lang="en-US" sz="1050" i="1" dirty="0">
                <a:solidFill>
                  <a:srgbClr val="000000"/>
                </a:solidFill>
              </a:rPr>
              <a:t>Applied Physics Letters, 104, 263514 (2014), </a:t>
            </a:r>
            <a:r>
              <a:rPr lang="en-US" sz="1050" i="1" dirty="0" err="1">
                <a:solidFill>
                  <a:srgbClr val="000000"/>
                </a:solidFill>
              </a:rPr>
              <a:t>DOI:http</a:t>
            </a:r>
            <a:r>
              <a:rPr lang="en-US" sz="1050" i="1" dirty="0">
                <a:solidFill>
                  <a:srgbClr val="000000"/>
                </a:solidFill>
              </a:rPr>
              <a:t>://dx.doi.org/10.1063/1.4886970</a:t>
            </a:r>
            <a:r>
              <a:rPr lang="it-IT" sz="1050" dirty="0" smtClean="0">
                <a:solidFill>
                  <a:srgbClr val="000000"/>
                </a:solidFill>
              </a:rPr>
              <a:t>.</a:t>
            </a:r>
            <a:endParaRPr lang="en-US" sz="1050" dirty="0" smtClean="0">
              <a:solidFill>
                <a:srgbClr val="000000"/>
              </a:solidFill>
            </a:endParaRPr>
          </a:p>
        </p:txBody>
      </p:sp>
      <p:sp>
        <p:nvSpPr>
          <p:cNvPr id="10" name="Content Placeholder 10"/>
          <p:cNvSpPr txBox="1">
            <a:spLocks/>
          </p:cNvSpPr>
          <p:nvPr/>
        </p:nvSpPr>
        <p:spPr>
          <a:xfrm>
            <a:off x="4528490" y="1396659"/>
            <a:ext cx="3703320" cy="3923501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>
                <a:solidFill>
                  <a:srgbClr val="000000"/>
                </a:solidFill>
              </a:rPr>
              <a:t>2DEG Plasmon Dispersion </a:t>
            </a:r>
            <a:r>
              <a:rPr lang="en-US" dirty="0">
                <a:solidFill>
                  <a:srgbClr val="000000"/>
                </a:solidFill>
              </a:rPr>
              <a:t>Diagram </a:t>
            </a:r>
            <a:r>
              <a:rPr lang="en-US" dirty="0" smtClean="0">
                <a:solidFill>
                  <a:srgbClr val="000000"/>
                </a:solidFill>
              </a:rPr>
              <a:t>at Terahertz Frequency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" y="2238165"/>
            <a:ext cx="3524250" cy="3238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760" y="2248470"/>
            <a:ext cx="3810000" cy="28575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67373" y="5534351"/>
            <a:ext cx="376111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000000"/>
                </a:solidFill>
              </a:rPr>
              <a:t>Nevels, R. </a:t>
            </a:r>
            <a:r>
              <a:rPr lang="en-US" sz="1050" dirty="0">
                <a:solidFill>
                  <a:srgbClr val="000000"/>
                </a:solidFill>
              </a:rPr>
              <a:t>and </a:t>
            </a:r>
            <a:r>
              <a:rPr lang="en-US" sz="1050" dirty="0" smtClean="0">
                <a:solidFill>
                  <a:srgbClr val="000000"/>
                </a:solidFill>
              </a:rPr>
              <a:t>Abbas, H. “Optical </a:t>
            </a:r>
            <a:r>
              <a:rPr lang="en-US" sz="1050" dirty="0" err="1" smtClean="0">
                <a:solidFill>
                  <a:srgbClr val="000000"/>
                </a:solidFill>
              </a:rPr>
              <a:t>Nanoantennas</a:t>
            </a:r>
            <a:r>
              <a:rPr lang="en-US" sz="1050" dirty="0" smtClean="0">
                <a:solidFill>
                  <a:srgbClr val="000000"/>
                </a:solidFill>
              </a:rPr>
              <a:t>,” </a:t>
            </a:r>
            <a:r>
              <a:rPr lang="en-US" sz="1050" dirty="0">
                <a:solidFill>
                  <a:srgbClr val="000000"/>
                </a:solidFill>
              </a:rPr>
              <a:t>in </a:t>
            </a:r>
            <a:r>
              <a:rPr lang="en-US" sz="1050" i="1" dirty="0" smtClean="0">
                <a:solidFill>
                  <a:srgbClr val="000000"/>
                </a:solidFill>
              </a:rPr>
              <a:t>Handbook of Antenna Technologies, Springer Singapore  pp. 1-33, (2015)</a:t>
            </a:r>
            <a:endParaRPr lang="en-US" sz="1050" dirty="0" smtClean="0">
              <a:solidFill>
                <a:srgbClr val="000000"/>
              </a:solidFill>
            </a:endParaRPr>
          </a:p>
        </p:txBody>
      </p:sp>
      <p:sp>
        <p:nvSpPr>
          <p:cNvPr id="17" name="Content Placeholder 10"/>
          <p:cNvSpPr txBox="1">
            <a:spLocks/>
          </p:cNvSpPr>
          <p:nvPr/>
        </p:nvSpPr>
        <p:spPr>
          <a:xfrm>
            <a:off x="767373" y="1396658"/>
            <a:ext cx="3703320" cy="3923501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>
                <a:solidFill>
                  <a:srgbClr val="000000"/>
                </a:solidFill>
              </a:rPr>
              <a:t>Surface Plasmon Dispersion </a:t>
            </a:r>
            <a:r>
              <a:rPr lang="en-US" dirty="0">
                <a:solidFill>
                  <a:srgbClr val="000000"/>
                </a:solidFill>
              </a:rPr>
              <a:t>Diagram for </a:t>
            </a:r>
            <a:r>
              <a:rPr lang="en-US" dirty="0" smtClean="0">
                <a:solidFill>
                  <a:srgbClr val="000000"/>
                </a:solidFill>
              </a:rPr>
              <a:t>Silver/Air </a:t>
            </a:r>
            <a:r>
              <a:rPr lang="en-US" dirty="0">
                <a:solidFill>
                  <a:srgbClr val="000000"/>
                </a:solidFill>
              </a:rPr>
              <a:t>interface at Optical frequency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1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0"/>
            <a:ext cx="7543800" cy="1450757"/>
          </a:xfrm>
        </p:spPr>
        <p:txBody>
          <a:bodyPr anchor="ctr">
            <a:normAutofit/>
          </a:bodyPr>
          <a:lstStyle/>
          <a:p>
            <a:r>
              <a:rPr lang="en-US" sz="4400" dirty="0" smtClean="0">
                <a:solidFill>
                  <a:srgbClr val="000000"/>
                </a:solidFill>
              </a:rPr>
              <a:t>2D Plasmon Wavelength Reduction</a:t>
            </a:r>
            <a:endParaRPr lang="en-US" sz="440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/>
              <p:cNvSpPr>
                <a:spLocks noGrp="1"/>
              </p:cNvSpPr>
              <p:nvPr>
                <p:ph sz="half" idx="1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en-US" sz="2200" dirty="0" smtClean="0">
                    <a:solidFill>
                      <a:srgbClr val="000000"/>
                    </a:solidFill>
                  </a:rPr>
                  <a:t>At 30 GHz:</a:t>
                </a:r>
                <a:endParaRPr lang="en-US" sz="1800" dirty="0" smtClean="0">
                  <a:solidFill>
                    <a:srgbClr val="000000"/>
                  </a:solidFill>
                </a:endParaRPr>
              </a:p>
              <a:p>
                <a:pPr lvl="1">
                  <a:buClrTx/>
                </a:pPr>
                <a:r>
                  <a:rPr lang="en-US" dirty="0" smtClean="0">
                    <a:solidFill>
                      <a:srgbClr val="000000"/>
                    </a:solidFill>
                  </a:rPr>
                  <a:t>Free-space wavelength</a:t>
                </a:r>
              </a:p>
              <a:p>
                <a:pPr marL="749808" lvl="4" indent="0" algn="ctr">
                  <a:buClr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𝑐𝑚</m:t>
                      </m:r>
                    </m:oMath>
                  </m:oMathPara>
                </a14:m>
                <a:endParaRPr lang="en-US" b="0" dirty="0" smtClean="0">
                  <a:solidFill>
                    <a:srgbClr val="000000"/>
                  </a:solidFill>
                </a:endParaRPr>
              </a:p>
              <a:p>
                <a:pPr lvl="4">
                  <a:buClrTx/>
                </a:pPr>
                <a:endParaRPr lang="en-US" dirty="0" smtClean="0">
                  <a:solidFill>
                    <a:srgbClr val="000000"/>
                  </a:solidFill>
                </a:endParaRPr>
              </a:p>
              <a:p>
                <a:pPr lvl="1">
                  <a:buClrTx/>
                </a:pPr>
                <a:r>
                  <a:rPr lang="en-US" dirty="0" smtClean="0">
                    <a:solidFill>
                      <a:srgbClr val="000000"/>
                    </a:solidFill>
                  </a:rPr>
                  <a:t>Plasmonic wavelength</a:t>
                </a:r>
              </a:p>
              <a:p>
                <a:pPr marL="749808" lvl="4" indent="0">
                  <a:buClrTx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20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>
                    <a:solidFill>
                      <a:srgbClr val="000000"/>
                    </a:solidFill>
                  </a:rPr>
                  <a:t>*</a:t>
                </a:r>
                <a:endParaRPr lang="en-US" dirty="0">
                  <a:solidFill>
                    <a:srgbClr val="000000"/>
                  </a:solidFill>
                </a:endParaRPr>
              </a:p>
              <a:p>
                <a:pPr>
                  <a:buClrTx/>
                </a:pPr>
                <a:r>
                  <a:rPr lang="en-US" dirty="0" smtClean="0">
                    <a:solidFill>
                      <a:srgbClr val="000000"/>
                    </a:solidFill>
                  </a:rPr>
                  <a:t>Plasmonic wavelength nearly 250 times shorter than free space wavelength </a:t>
                </a:r>
              </a:p>
            </p:txBody>
          </p:sp>
        </mc:Choice>
        <mc:Fallback xmlns="">
          <p:sp>
            <p:nvSpPr>
              <p:cNvPr id="11" name="Content Placehold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3"/>
                <a:stretch>
                  <a:fillRect l="-2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Content Placeholder 13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75" y="2375185"/>
            <a:ext cx="3702050" cy="296488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302C-2FEC-492D-843B-DC4003E7B726}" type="slidenum">
              <a:rPr lang="en-US" smtClean="0">
                <a:solidFill>
                  <a:srgbClr val="000000"/>
                </a:solidFill>
              </a:rPr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t="64914" r="49151" b="3494"/>
          <a:stretch/>
        </p:blipFill>
        <p:spPr>
          <a:xfrm>
            <a:off x="5529126" y="1737361"/>
            <a:ext cx="3381962" cy="19659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2960" y="5698748"/>
            <a:ext cx="376111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000000"/>
                </a:solidFill>
                <a:effectLst/>
              </a:rPr>
              <a:t>*Andress</a:t>
            </a:r>
            <a:r>
              <a:rPr lang="en-US" sz="1050" dirty="0" smtClean="0">
                <a:solidFill>
                  <a:srgbClr val="000000"/>
                </a:solidFill>
              </a:rPr>
              <a:t>, W. A. et al., “</a:t>
            </a:r>
            <a:r>
              <a:rPr lang="en-US" sz="1050" dirty="0" smtClean="0">
                <a:solidFill>
                  <a:srgbClr val="000000"/>
                </a:solidFill>
                <a:effectLst/>
              </a:rPr>
              <a:t>Ultra-Subwavelength Two-Dimensional Plasmonic Circuits</a:t>
            </a:r>
            <a:r>
              <a:rPr lang="en-US" sz="1050" dirty="0" smtClean="0">
                <a:solidFill>
                  <a:srgbClr val="000000"/>
                </a:solidFill>
              </a:rPr>
              <a:t>,” </a:t>
            </a:r>
            <a:r>
              <a:rPr lang="en-US" sz="1050" dirty="0">
                <a:solidFill>
                  <a:srgbClr val="000000"/>
                </a:solidFill>
              </a:rPr>
              <a:t>in </a:t>
            </a:r>
            <a:r>
              <a:rPr lang="it-IT" sz="1050" i="1" dirty="0" smtClean="0">
                <a:solidFill>
                  <a:srgbClr val="000000"/>
                </a:solidFill>
              </a:rPr>
              <a:t>Nano Letters</a:t>
            </a:r>
            <a:r>
              <a:rPr lang="it-IT" sz="1050" dirty="0">
                <a:solidFill>
                  <a:srgbClr val="000000"/>
                </a:solidFill>
              </a:rPr>
              <a:t> </a:t>
            </a:r>
            <a:r>
              <a:rPr lang="it-IT" sz="1050" dirty="0" smtClean="0">
                <a:solidFill>
                  <a:srgbClr val="000000"/>
                </a:solidFill>
              </a:rPr>
              <a:t>vol. </a:t>
            </a:r>
            <a:r>
              <a:rPr lang="it-IT" sz="1050" i="1" dirty="0" smtClean="0">
                <a:solidFill>
                  <a:srgbClr val="000000"/>
                </a:solidFill>
              </a:rPr>
              <a:t>12</a:t>
            </a:r>
            <a:r>
              <a:rPr lang="it-IT" sz="1050" dirty="0">
                <a:solidFill>
                  <a:srgbClr val="000000"/>
                </a:solidFill>
              </a:rPr>
              <a:t> </a:t>
            </a:r>
            <a:r>
              <a:rPr lang="it-IT" sz="1050" dirty="0" smtClean="0">
                <a:solidFill>
                  <a:srgbClr val="000000"/>
                </a:solidFill>
              </a:rPr>
              <a:t>no. 5, pp. 2272-2277, 2012.</a:t>
            </a:r>
            <a:endParaRPr lang="en-US" sz="105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91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0"/>
            <a:ext cx="7543800" cy="1450757"/>
          </a:xfrm>
        </p:spPr>
        <p:txBody>
          <a:bodyPr anchor="ctr"/>
          <a:lstStyle/>
          <a:p>
            <a:r>
              <a:rPr lang="en-US" dirty="0" smtClean="0">
                <a:solidFill>
                  <a:srgbClr val="000000"/>
                </a:solidFill>
              </a:rPr>
              <a:t>The 2DEG plasmon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710" y="2042607"/>
            <a:ext cx="3702049" cy="1504703"/>
          </a:xfrm>
        </p:spPr>
      </p:pic>
      <p:pic>
        <p:nvPicPr>
          <p:cNvPr id="5" name="Content Placeholder 4" descr="STEM-ADF x17k, S7, L=80mm_1_proc_rotated.tif"/>
          <p:cNvPicPr>
            <a:picLocks noGrp="1" noChangeAspect="1"/>
          </p:cNvPicPr>
          <p:nvPr>
            <p:ph sz="half" idx="2"/>
          </p:nvPr>
        </p:nvPicPr>
        <p:blipFill rotWithShape="1">
          <a:blip r:embed="rId4" cstate="print"/>
          <a:stretch/>
        </p:blipFill>
        <p:spPr>
          <a:xfrm>
            <a:off x="4664075" y="2006600"/>
            <a:ext cx="3702050" cy="3702050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302C-2FEC-492D-843B-DC4003E7B726}" type="slidenum">
              <a:rPr lang="en-US" smtClean="0">
                <a:solidFill>
                  <a:srgbClr val="000000"/>
                </a:solidFill>
              </a:rPr>
              <a:t>6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Content Placeholder 10"/>
          <p:cNvSpPr txBox="1">
            <a:spLocks/>
          </p:cNvSpPr>
          <p:nvPr/>
        </p:nvSpPr>
        <p:spPr>
          <a:xfrm>
            <a:off x="822960" y="1845734"/>
            <a:ext cx="370332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13" name="Content Placeholder 10"/>
          <p:cNvSpPr txBox="1">
            <a:spLocks/>
          </p:cNvSpPr>
          <p:nvPr/>
        </p:nvSpPr>
        <p:spPr>
          <a:xfrm>
            <a:off x="822960" y="1845734"/>
            <a:ext cx="3703320" cy="464133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>
                <a:solidFill>
                  <a:srgbClr val="000000"/>
                </a:solidFill>
              </a:rPr>
              <a:t>Semiconductor Heterostructure</a:t>
            </a:r>
          </a:p>
          <a:p>
            <a:pPr lvl="1">
              <a:buClrTx/>
            </a:pPr>
            <a:r>
              <a:rPr lang="en-US" sz="2000" dirty="0" smtClean="0">
                <a:solidFill>
                  <a:srgbClr val="000000"/>
                </a:solidFill>
              </a:rPr>
              <a:t>2 Dimensional Electron Gas (2DEG) formed at the heterojunction</a:t>
            </a:r>
          </a:p>
          <a:p>
            <a:pPr lvl="1">
              <a:buClrTx/>
            </a:pPr>
            <a:r>
              <a:rPr lang="en-US" sz="2000" dirty="0" smtClean="0">
                <a:solidFill>
                  <a:srgbClr val="000000"/>
                </a:solidFill>
              </a:rPr>
              <a:t>Junction materials have different bandgaps</a:t>
            </a:r>
          </a:p>
          <a:p>
            <a:pPr lvl="1">
              <a:buClrTx/>
            </a:pPr>
            <a:r>
              <a:rPr lang="en-US" sz="2000" dirty="0" smtClean="0">
                <a:solidFill>
                  <a:srgbClr val="000000"/>
                </a:solidFill>
              </a:rPr>
              <a:t>GaN/AlGaN and GaAs/AlGaAs commonly used</a:t>
            </a:r>
          </a:p>
          <a:p>
            <a:pPr lvl="1">
              <a:buClrTx/>
            </a:pPr>
            <a:r>
              <a:rPr lang="en-US" sz="2000" dirty="0" smtClean="0">
                <a:solidFill>
                  <a:srgbClr val="000000"/>
                </a:solidFill>
              </a:rPr>
              <a:t>High Electron Mobility Transistor (HEMT) incorporates 2DEG as a channel</a:t>
            </a:r>
          </a:p>
          <a:p>
            <a:pPr lvl="1">
              <a:buClrTx/>
            </a:pPr>
            <a:r>
              <a:rPr lang="en-US" sz="2000" dirty="0">
                <a:solidFill>
                  <a:srgbClr val="000000"/>
                </a:solidFill>
              </a:rPr>
              <a:t>With contemporary HEMT dimensions, plasma waves are generated in the low terahertz region</a:t>
            </a:r>
            <a:r>
              <a:rPr lang="en-US" sz="2000" dirty="0" smtClean="0">
                <a:solidFill>
                  <a:srgbClr val="000000"/>
                </a:solidFill>
              </a:rPr>
              <a:t>.</a:t>
            </a:r>
          </a:p>
          <a:p>
            <a:pPr lvl="1"/>
            <a:endParaRPr lang="en-US" dirty="0" smtClean="0">
              <a:solidFill>
                <a:srgbClr val="000000"/>
              </a:solidFill>
            </a:endParaRP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pPr lvl="1"/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91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0"/>
            <a:ext cx="7543800" cy="1450757"/>
          </a:xfrm>
        </p:spPr>
        <p:txBody>
          <a:bodyPr anchor="ctr"/>
          <a:lstStyle/>
          <a:p>
            <a:r>
              <a:rPr lang="en-US" dirty="0" smtClean="0">
                <a:solidFill>
                  <a:srgbClr val="000000"/>
                </a:solidFill>
              </a:rPr>
              <a:t>2DEG Characterization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8" name="Content Placeholder 17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700" y="1983369"/>
            <a:ext cx="4686300" cy="2886075"/>
          </a:xfr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302C-2FEC-492D-843B-DC4003E7B726}" type="slidenum">
              <a:rPr lang="en-US" smtClean="0">
                <a:solidFill>
                  <a:srgbClr val="000000"/>
                </a:solidFill>
              </a:rPr>
              <a:t>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Content Placeholder 10"/>
          <p:cNvSpPr txBox="1">
            <a:spLocks/>
          </p:cNvSpPr>
          <p:nvPr/>
        </p:nvSpPr>
        <p:spPr>
          <a:xfrm>
            <a:off x="822960" y="1845734"/>
            <a:ext cx="370332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0"/>
              <p:cNvSpPr txBox="1">
                <a:spLocks/>
              </p:cNvSpPr>
              <p:nvPr/>
            </p:nvSpPr>
            <p:spPr>
              <a:xfrm>
                <a:off x="822960" y="1845734"/>
                <a:ext cx="3703320" cy="4641330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200" dirty="0" smtClean="0">
                    <a:solidFill>
                      <a:srgbClr val="000000"/>
                    </a:solidFill>
                  </a:rPr>
                  <a:t>Dielectric Constant</a:t>
                </a:r>
              </a:p>
              <a:p>
                <a:pPr lvl="1"/>
                <a:r>
                  <a:rPr lang="en-US" sz="1800" dirty="0" smtClean="0">
                    <a:solidFill>
                      <a:srgbClr val="000000"/>
                    </a:solidFill>
                  </a:rPr>
                  <a:t>Gated Region</a:t>
                </a:r>
              </a:p>
              <a:p>
                <a:pPr lvl="4"/>
                <a:endParaRPr lang="en-US" dirty="0" smtClean="0">
                  <a:solidFill>
                    <a:srgbClr val="000000"/>
                  </a:solidFill>
                </a:endParaRPr>
              </a:p>
              <a:p>
                <a:pPr lvl="1"/>
                <a:endParaRPr lang="en-US" dirty="0" smtClean="0">
                  <a:solidFill>
                    <a:srgbClr val="000000"/>
                  </a:solidFill>
                </a:endParaRPr>
              </a:p>
              <a:p>
                <a:pPr lvl="1"/>
                <a:endParaRPr lang="en-US" dirty="0">
                  <a:solidFill>
                    <a:srgbClr val="000000"/>
                  </a:solidFill>
                </a:endParaRPr>
              </a:p>
              <a:p>
                <a:pPr lvl="1"/>
                <a:r>
                  <a:rPr lang="en-US" dirty="0" smtClean="0">
                    <a:solidFill>
                      <a:srgbClr val="000000"/>
                    </a:solidFill>
                  </a:rPr>
                  <a:t>Ungated Region</a:t>
                </a:r>
              </a:p>
              <a:p>
                <a:pPr lvl="1"/>
                <a:endParaRPr lang="en-US" dirty="0">
                  <a:solidFill>
                    <a:srgbClr val="000000"/>
                  </a:solidFill>
                </a:endParaRPr>
              </a:p>
              <a:p>
                <a:pPr lvl="1"/>
                <a:endParaRPr lang="en-US" dirty="0" smtClean="0">
                  <a:solidFill>
                    <a:srgbClr val="000000"/>
                  </a:solidFill>
                </a:endParaRPr>
              </a:p>
              <a:p>
                <a:r>
                  <a:rPr lang="en-US" dirty="0" smtClean="0">
                    <a:solidFill>
                      <a:srgbClr val="000000"/>
                    </a:solidFill>
                  </a:rPr>
                  <a:t>Conductivity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𝑡𝑟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𝑡𝑟</m:t>
                            </m:r>
                          </m:sub>
                        </m:sSub>
                      </m:den>
                    </m:f>
                  </m:oMath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pPr lvl="1"/>
                <a:endParaRPr lang="en-US" dirty="0" smtClean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3" name="Content Placeholder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1845734"/>
                <a:ext cx="3703320" cy="4641330"/>
              </a:xfrm>
              <a:prstGeom prst="rect">
                <a:avLst/>
              </a:prstGeom>
              <a:blipFill rotWithShape="0">
                <a:blip r:embed="rId4"/>
                <a:stretch>
                  <a:fillRect l="-2138" t="-1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060882" y="2711289"/>
                <a:ext cx="2971519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l-G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l-G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l-G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coth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𝑘𝑑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882" y="2711289"/>
                <a:ext cx="2971519" cy="51860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060882" y="3735867"/>
                <a:ext cx="3725764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𝑢𝑔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l-G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l-G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l-G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l-G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l-G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tanh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𝑘𝑑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l-G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l-G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tanh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𝑘𝑑</m:t>
                                      </m:r>
                                    </m:e>
                                  </m:d>
                                </m:e>
                              </m:func>
                            </m:den>
                          </m:f>
                        </m:e>
                      </m:d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882" y="3735867"/>
                <a:ext cx="3725764" cy="62235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4786646" y="5064450"/>
                <a:ext cx="4572000" cy="120032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dirty="0">
                    <a:solidFill>
                      <a:srgbClr val="000000"/>
                    </a:solidFill>
                  </a:rPr>
                  <a:t>e: Electron Charge</a:t>
                </a:r>
              </a:p>
              <a:p>
                <a:r>
                  <a:rPr lang="en-US" dirty="0">
                    <a:solidFill>
                      <a:srgbClr val="000000"/>
                    </a:solidFill>
                  </a:rPr>
                  <a:t>N: Electron Charge Density</a:t>
                </a:r>
              </a:p>
              <a:p>
                <a:r>
                  <a:rPr lang="en-US" dirty="0">
                    <a:solidFill>
                      <a:srgbClr val="000000"/>
                    </a:solidFill>
                  </a:rPr>
                  <a:t>m*: effective mass of electron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0000"/>
                    </a:solidFill>
                  </a:rPr>
                  <a:t>: Scattering time of electron transport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6646" y="5064450"/>
                <a:ext cx="4572000" cy="1200329"/>
              </a:xfrm>
              <a:prstGeom prst="rect">
                <a:avLst/>
              </a:prstGeom>
              <a:blipFill rotWithShape="0">
                <a:blip r:embed="rId7"/>
                <a:stretch>
                  <a:fillRect l="-1067"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236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0"/>
            <a:ext cx="7543800" cy="1450757"/>
          </a:xfrm>
        </p:spPr>
        <p:txBody>
          <a:bodyPr anchor="ctr"/>
          <a:lstStyle/>
          <a:p>
            <a:r>
              <a:rPr lang="en-US" dirty="0">
                <a:solidFill>
                  <a:srgbClr val="000000"/>
                </a:solidFill>
              </a:rPr>
              <a:t>Dyakonov-Shur Instability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03849" y="1845734"/>
            <a:ext cx="3922431" cy="4023360"/>
          </a:xfrm>
        </p:spPr>
        <p:txBody>
          <a:bodyPr/>
          <a:lstStyle/>
          <a:p>
            <a:pPr lvl="1">
              <a:buClrTx/>
            </a:pPr>
            <a:r>
              <a:rPr lang="en-US" sz="2000" dirty="0" smtClean="0">
                <a:solidFill>
                  <a:srgbClr val="000000"/>
                </a:solidFill>
              </a:rPr>
              <a:t>Transistor </a:t>
            </a:r>
            <a:r>
              <a:rPr lang="en-US" sz="2000" dirty="0">
                <a:solidFill>
                  <a:srgbClr val="000000"/>
                </a:solidFill>
              </a:rPr>
              <a:t>channel can become unstable when properly </a:t>
            </a:r>
            <a:r>
              <a:rPr lang="en-US" sz="2000" dirty="0" smtClean="0">
                <a:solidFill>
                  <a:srgbClr val="000000"/>
                </a:solidFill>
              </a:rPr>
              <a:t>biased</a:t>
            </a:r>
          </a:p>
          <a:p>
            <a:pPr lvl="1">
              <a:buClrTx/>
            </a:pPr>
            <a:endParaRPr lang="en-US" sz="2000" dirty="0">
              <a:solidFill>
                <a:srgbClr val="000000"/>
              </a:solidFill>
            </a:endParaRPr>
          </a:p>
          <a:p>
            <a:pPr lvl="1">
              <a:buClrTx/>
            </a:pPr>
            <a:r>
              <a:rPr lang="en-US" sz="2000" dirty="0" smtClean="0">
                <a:solidFill>
                  <a:srgbClr val="000000"/>
                </a:solidFill>
              </a:rPr>
              <a:t>Asymmetric boundary conditions on the channel (source – short circuited, drain – open circuited) lead to laser-like phenomena</a:t>
            </a:r>
          </a:p>
          <a:p>
            <a:pPr lvl="1">
              <a:buClrTx/>
            </a:pPr>
            <a:r>
              <a:rPr lang="en-US" sz="2000" dirty="0" smtClean="0">
                <a:solidFill>
                  <a:srgbClr val="000000"/>
                </a:solidFill>
              </a:rPr>
              <a:t>Resonant amplification of plasma waves in the 2DEG leads to radiative emission</a:t>
            </a:r>
          </a:p>
          <a:p>
            <a:pPr marL="0" indent="0">
              <a:buNone/>
            </a:pPr>
            <a:endParaRPr lang="en-US" i="1" dirty="0">
              <a:solidFill>
                <a:srgbClr val="000000"/>
              </a:solidFill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75" y="2375359"/>
            <a:ext cx="3702050" cy="2964532"/>
          </a:xfr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302C-2FEC-492D-843B-DC4003E7B726}" type="slidenum">
              <a:rPr lang="en-US" smtClean="0">
                <a:solidFill>
                  <a:srgbClr val="000000"/>
                </a:solidFill>
              </a:rPr>
              <a:t>8</a:t>
            </a:fld>
            <a:endParaRPr lang="en-US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822960" y="4869910"/>
                <a:ext cx="1875578" cy="629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num>
                        <m:den>
                          <m: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4869910"/>
                <a:ext cx="1875578" cy="62985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822960" y="5536456"/>
                <a:ext cx="36699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begChr m:val="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endChr m:val="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= 0</m:t>
                      </m:r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5536456"/>
                <a:ext cx="3669979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3821" t="-118033" b="-185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826273" y="5942482"/>
                <a:ext cx="24838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273" y="5942482"/>
                <a:ext cx="2483820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5139344" y="518483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V: Voltage</a:t>
            </a:r>
          </a:p>
          <a:p>
            <a:r>
              <a:rPr lang="en-US" i="1" dirty="0" smtClean="0">
                <a:solidFill>
                  <a:srgbClr val="000000"/>
                </a:solidFill>
              </a:rPr>
              <a:t>v</a:t>
            </a:r>
            <a:r>
              <a:rPr lang="en-US" dirty="0" smtClean="0">
                <a:solidFill>
                  <a:srgbClr val="000000"/>
                </a:solidFill>
              </a:rPr>
              <a:t>: Electron velocity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J: Current Density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L: channel length</a:t>
            </a:r>
          </a:p>
        </p:txBody>
      </p:sp>
    </p:spTree>
    <p:extLst>
      <p:ext uri="{BB962C8B-B14F-4D97-AF65-F5344CB8AC3E}">
        <p14:creationId xmlns:p14="http://schemas.microsoft.com/office/powerpoint/2010/main" val="349751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349" y="972015"/>
            <a:ext cx="4914614" cy="3016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0"/>
            <a:ext cx="7543800" cy="1450757"/>
          </a:xfrm>
        </p:spPr>
        <p:txBody>
          <a:bodyPr anchor="ctr"/>
          <a:lstStyle/>
          <a:p>
            <a:r>
              <a:rPr lang="en-US" dirty="0" smtClean="0">
                <a:solidFill>
                  <a:srgbClr val="000000"/>
                </a:solidFill>
              </a:rPr>
              <a:t>2DEG: Transmission Line Model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568432" y="1699670"/>
            <a:ext cx="3922431" cy="4023360"/>
          </a:xfrm>
        </p:spPr>
        <p:txBody>
          <a:bodyPr/>
          <a:lstStyle/>
          <a:p>
            <a:pPr lvl="1">
              <a:buClrTx/>
            </a:pPr>
            <a:r>
              <a:rPr lang="en-US" sz="2000" dirty="0" smtClean="0">
                <a:solidFill>
                  <a:srgbClr val="000000"/>
                </a:solidFill>
              </a:rPr>
              <a:t>Plasma Oscillations described by the hydrodynamic model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302C-2FEC-492D-843B-DC4003E7B726}" type="slidenum">
              <a:rPr lang="en-US" smtClean="0">
                <a:solidFill>
                  <a:srgbClr val="000000"/>
                </a:solidFill>
              </a:rPr>
              <a:t>9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6951" y="4044884"/>
            <a:ext cx="4609349" cy="192641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904251" y="2361829"/>
                <a:ext cx="2869632" cy="4181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1400" b="0" i="1" dirty="0" smtClean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251" y="2361829"/>
                <a:ext cx="2869632" cy="418128"/>
              </a:xfrm>
              <a:prstGeom prst="rect">
                <a:avLst/>
              </a:prstGeom>
              <a:blipFill rotWithShape="0">
                <a:blip r:embed="rId5"/>
                <a:stretch>
                  <a:fillRect l="-1062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955388" y="2987474"/>
                <a:ext cx="2227533" cy="4181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1400" b="0" i="1" dirty="0" smtClean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388" y="2987474"/>
                <a:ext cx="2227533" cy="418128"/>
              </a:xfrm>
              <a:prstGeom prst="rect">
                <a:avLst/>
              </a:prstGeom>
              <a:blipFill rotWithShape="0">
                <a:blip r:embed="rId6"/>
                <a:stretch>
                  <a:fillRect l="-1644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951132" y="3619796"/>
                <a:ext cx="971740" cy="4110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sz="1400" b="0" i="1" dirty="0" smtClean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132" y="3619796"/>
                <a:ext cx="971740" cy="411010"/>
              </a:xfrm>
              <a:prstGeom prst="rect">
                <a:avLst/>
              </a:prstGeom>
              <a:blipFill rotWithShape="0">
                <a:blip r:embed="rId7"/>
                <a:stretch>
                  <a:fillRect l="-3774" r="-1887"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2568680" y="3612591"/>
                <a:ext cx="870751" cy="4110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sz="1400" b="0" i="1" dirty="0" smtClean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680" y="3612591"/>
                <a:ext cx="870751" cy="411010"/>
              </a:xfrm>
              <a:prstGeom prst="rect">
                <a:avLst/>
              </a:prstGeom>
              <a:blipFill rotWithShape="0">
                <a:blip r:embed="rId8"/>
                <a:stretch>
                  <a:fillRect l="-4196" r="-1399"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951132" y="4210396"/>
                <a:ext cx="2675027" cy="4794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𝑒𝑓𝑓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en-US" sz="1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unc>
                                    <m:funcPr>
                                      <m:ctrlPr>
                                        <a:rPr lang="en-US" sz="1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400" b="0" i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coth</m:t>
                                      </m:r>
                                    </m:fName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𝑘𝑑</m:t>
                                      </m:r>
                                    </m:e>
                                  </m:func>
                                </m:e>
                              </m:d>
                            </m:num>
                            <m:den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400" b="0" i="1" dirty="0" smtClean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132" y="4210396"/>
                <a:ext cx="2675027" cy="479427"/>
              </a:xfrm>
              <a:prstGeom prst="rect">
                <a:avLst/>
              </a:prstGeom>
              <a:blipFill rotWithShape="0">
                <a:blip r:embed="rId9"/>
                <a:stretch>
                  <a:fillRect l="-2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951132" y="4835730"/>
                <a:ext cx="2996398" cy="4794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Im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𝑒𝑓𝑓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en-US" sz="1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unc>
                                    <m:funcPr>
                                      <m:ctrlPr>
                                        <a:rPr lang="en-US" sz="1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400" b="0" i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coth</m:t>
                                      </m:r>
                                    </m:fName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𝑘𝑑</m:t>
                                      </m:r>
                                    </m:e>
                                  </m:func>
                                </m:e>
                              </m:d>
                            </m:num>
                            <m:den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400" b="0" i="1" dirty="0" smtClean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132" y="4835730"/>
                <a:ext cx="2996398" cy="479427"/>
              </a:xfrm>
              <a:prstGeom prst="rect">
                <a:avLst/>
              </a:prstGeom>
              <a:blipFill rotWithShape="0">
                <a:blip r:embed="rId10"/>
                <a:stretch>
                  <a:fillRect l="-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/>
              <p:cNvSpPr/>
              <p:nvPr/>
            </p:nvSpPr>
            <p:spPr>
              <a:xfrm>
                <a:off x="896921" y="5210122"/>
                <a:ext cx="4572000" cy="138499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</a:rPr>
                  <a:t>k: Complex wavenumber</a:t>
                </a:r>
                <a:endParaRPr lang="en-US" sz="1400" dirty="0">
                  <a:solidFill>
                    <a:srgbClr val="000000"/>
                  </a:solidFill>
                </a:endParaRPr>
              </a:p>
              <a:p>
                <a:r>
                  <a:rPr lang="en-US" sz="1400" dirty="0">
                    <a:solidFill>
                      <a:srgbClr val="000000"/>
                    </a:solidFill>
                  </a:rPr>
                  <a:t>N: Electron Charge </a:t>
                </a:r>
                <a:r>
                  <a:rPr lang="en-US" sz="1400" dirty="0" smtClean="0">
                    <a:solidFill>
                      <a:srgbClr val="000000"/>
                    </a:solidFill>
                  </a:rPr>
                  <a:t>Density</a:t>
                </a:r>
              </a:p>
              <a:p>
                <a:r>
                  <a:rPr lang="en-US" sz="1400" dirty="0" smtClean="0">
                    <a:solidFill>
                      <a:srgbClr val="000000"/>
                    </a:solidFill>
                  </a:rPr>
                  <a:t>𝜀</a:t>
                </a:r>
                <a:r>
                  <a:rPr lang="en-US" sz="1400" baseline="-25000" dirty="0" smtClean="0">
                    <a:solidFill>
                      <a:srgbClr val="000000"/>
                    </a:solidFill>
                  </a:rPr>
                  <a:t>𝑒𝑓𝑓</a:t>
                </a:r>
                <a:r>
                  <a:rPr lang="en-US" sz="1400" dirty="0" smtClean="0">
                    <a:solidFill>
                      <a:srgbClr val="000000"/>
                    </a:solidFill>
                  </a:rPr>
                  <a:t>: (𝜀</a:t>
                </a:r>
                <a:r>
                  <a:rPr lang="en-US" sz="1400" baseline="-25000" dirty="0" smtClean="0">
                    <a:solidFill>
                      <a:srgbClr val="000000"/>
                    </a:solidFill>
                  </a:rPr>
                  <a:t>1</a:t>
                </a:r>
                <a:r>
                  <a:rPr lang="en-US" sz="1400" dirty="0" smtClean="0">
                    <a:solidFill>
                      <a:srgbClr val="000000"/>
                    </a:solidFill>
                  </a:rPr>
                  <a:t> + 𝜀</a:t>
                </a:r>
                <a:r>
                  <a:rPr lang="en-US" sz="1400" baseline="-25000" dirty="0" smtClean="0">
                    <a:solidFill>
                      <a:srgbClr val="000000"/>
                    </a:solidFill>
                  </a:rPr>
                  <a:t>2</a:t>
                </a:r>
                <a:r>
                  <a:rPr lang="en-US" sz="1400" dirty="0" smtClean="0">
                    <a:solidFill>
                      <a:srgbClr val="000000"/>
                    </a:solidFill>
                  </a:rPr>
                  <a:t>)/2</a:t>
                </a:r>
                <a:endParaRPr lang="en-US" sz="1400" dirty="0">
                  <a:solidFill>
                    <a:srgbClr val="000000"/>
                  </a:solidFill>
                </a:endParaRPr>
              </a:p>
              <a:p>
                <a:r>
                  <a:rPr lang="en-US" sz="1400" dirty="0">
                    <a:solidFill>
                      <a:srgbClr val="000000"/>
                    </a:solidFill>
                  </a:rPr>
                  <a:t>m*: effective mass of electron</a:t>
                </a:r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1400" dirty="0" smtClean="0">
                    <a:solidFill>
                      <a:srgbClr val="000000"/>
                    </a:solidFill>
                  </a:rPr>
                  <a:t>: Scattering time of electron transport</a:t>
                </a:r>
              </a:p>
              <a:p>
                <a:r>
                  <a:rPr lang="en-US" sz="1400" dirty="0">
                    <a:solidFill>
                      <a:srgbClr val="000000"/>
                    </a:solidFill>
                  </a:rPr>
                  <a:t>w</a:t>
                </a:r>
                <a:r>
                  <a:rPr lang="en-US" sz="1400" dirty="0" smtClean="0">
                    <a:solidFill>
                      <a:srgbClr val="000000"/>
                    </a:solidFill>
                  </a:rPr>
                  <a:t>: Thickness of 2DEG</a:t>
                </a: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921" y="5210122"/>
                <a:ext cx="4572000" cy="1384995"/>
              </a:xfrm>
              <a:prstGeom prst="rect">
                <a:avLst/>
              </a:prstGeom>
              <a:blipFill rotWithShape="0">
                <a:blip r:embed="rId11"/>
                <a:stretch>
                  <a:fillRect l="-400" t="-881" b="-3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077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5437E588-536F-4C33-B333-9D6B50F3B5BA}" vid="{DC262501-AAB4-45BE-BE06-FB0956C152E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23333</TotalTime>
  <Words>910</Words>
  <Application>Microsoft Office PowerPoint</Application>
  <PresentationFormat>On-screen Show (4:3)</PresentationFormat>
  <Paragraphs>153</Paragraphs>
  <Slides>16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Cambria Math</vt:lpstr>
      <vt:lpstr>Times New Roman</vt:lpstr>
      <vt:lpstr>Theme1</vt:lpstr>
      <vt:lpstr>Equation</vt:lpstr>
      <vt:lpstr>Plasma based Integrated On-chip Antenna</vt:lpstr>
      <vt:lpstr>Outline</vt:lpstr>
      <vt:lpstr>Terahertz Plasmons</vt:lpstr>
      <vt:lpstr>Metal vs Semiconductor Plasmonics</vt:lpstr>
      <vt:lpstr>2D Plasmon Wavelength Reduction</vt:lpstr>
      <vt:lpstr>The 2DEG plasmon</vt:lpstr>
      <vt:lpstr>2DEG Characterization</vt:lpstr>
      <vt:lpstr>Dyakonov-Shur Instability</vt:lpstr>
      <vt:lpstr>2DEG: Transmission Line Model</vt:lpstr>
      <vt:lpstr>Field Integral (TM): Gated Region</vt:lpstr>
      <vt:lpstr>Radiation Sensing</vt:lpstr>
      <vt:lpstr>Thermal Effects</vt:lpstr>
      <vt:lpstr>Directivity Enhancement</vt:lpstr>
      <vt:lpstr>Plasmonic Microwave Devices</vt:lpstr>
      <vt:lpstr>Conclusion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Plasma based Integrated On-chip Antenna</dc:title>
  <dc:creator>Phased</dc:creator>
  <cp:lastModifiedBy>Phased</cp:lastModifiedBy>
  <cp:revision>85</cp:revision>
  <cp:lastPrinted>2016-06-27T15:24:22Z</cp:lastPrinted>
  <dcterms:created xsi:type="dcterms:W3CDTF">2016-02-18T13:11:21Z</dcterms:created>
  <dcterms:modified xsi:type="dcterms:W3CDTF">2016-06-29T08:38:14Z</dcterms:modified>
</cp:coreProperties>
</file>