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58" r:id="rId4"/>
    <p:sldId id="271" r:id="rId5"/>
    <p:sldId id="270" r:id="rId6"/>
    <p:sldId id="259" r:id="rId7"/>
    <p:sldId id="277" r:id="rId8"/>
    <p:sldId id="260" r:id="rId9"/>
    <p:sldId id="276" r:id="rId10"/>
    <p:sldId id="278" r:id="rId11"/>
    <p:sldId id="279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>
        <p:scale>
          <a:sx n="100" d="100"/>
          <a:sy n="100" d="100"/>
        </p:scale>
        <p:origin x="6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692C-7E1F-4D2B-B11B-D23EE01E9C9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75087-C142-41A9-A62F-304969E8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87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CEBCF6F-2E5E-4799-ABD2-474C13C72459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8792CDD-B11C-436F-8DB1-4AD634788B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4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14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r>
              <a:rPr lang="en-US" baseline="0" dirty="0" smtClean="0"/>
              <a:t> flow in a 2DEG is of ballistic nature. Means, the flow (or the current) starts to shoot in the saturation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77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r>
              <a:rPr lang="en-US" baseline="0" dirty="0" smtClean="0"/>
              <a:t> flow in a 2DEG is of ballistic nature. Means, the flow (or the current) starts to shoot in the saturation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87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3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3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7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70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6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6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0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4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4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6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r>
              <a:rPr lang="en-US" baseline="0" dirty="0" smtClean="0"/>
              <a:t> flow in a 2DEG is of ballistic nature. Means, the flow (or the current) starts to shoot in the saturation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97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r>
              <a:rPr lang="en-US" baseline="0" dirty="0" smtClean="0"/>
              <a:t> flow in a 2DEG is of ballistic nature. Means, the flow (or the current) starts to shoot in the saturation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7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F950-21C5-4070-8852-E6AC2C6B2AEA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D8B4-DB65-4375-955E-77ED117151DA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9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C4A-6BF4-4400-981E-4EE185D72042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1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068-3BB8-482F-91EB-7747DF2C25A0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EC3-8940-447C-9709-255A28E578D4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4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C4EF-839F-40DF-9359-1C3BAFE37304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42F2-8397-4EFC-B94F-5849926C1821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0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EA3-49E7-482A-90EE-E1E83962E742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A990-1888-481C-A7C5-4D1F3D673854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8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985F3CE-40E6-499A-AFD8-69F6D86FF4C3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3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6899-A47A-4413-9D05-911A9B2A7441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8951A0-DD62-4D7B-81AD-A97DE5C2B636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9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42.png"/><Relationship Id="rId5" Type="http://schemas.openxmlformats.org/officeDocument/2006/relationships/image" Target="../media/image32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emf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Plasma based Integrated On-chip Antenna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637169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Hasan T. Abbas and Robert D. Nevels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7" y="5403437"/>
            <a:ext cx="1850571" cy="9715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03422" y="5668718"/>
            <a:ext cx="478853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2016 IEEE International Symposium on Antennas and Propagation and North American Radio Science Meeting, Fajardo, Puerto Rico, Jun 26 - Jul 1 2016</a:t>
            </a:r>
            <a:endParaRPr lang="en-US" altLang="en-US" sz="1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282" y="5133436"/>
            <a:ext cx="1347969" cy="11913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285153"/>
            <a:ext cx="91440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en-US" dirty="0">
                <a:latin typeface="+mj-lt"/>
              </a:rPr>
              <a:t>Dept. of </a:t>
            </a:r>
            <a:r>
              <a:rPr lang="en-US" altLang="en-US" dirty="0" smtClean="0">
                <a:latin typeface="+mj-lt"/>
              </a:rPr>
              <a:t>ECEN, </a:t>
            </a:r>
            <a:r>
              <a:rPr lang="en-US" altLang="en-US" dirty="0">
                <a:latin typeface="+mj-lt"/>
              </a:rPr>
              <a:t>Texas A&amp;M University, College Station, TX, USA</a:t>
            </a:r>
          </a:p>
        </p:txBody>
      </p:sp>
    </p:spTree>
    <p:extLst>
      <p:ext uri="{BB962C8B-B14F-4D97-AF65-F5344CB8AC3E}">
        <p14:creationId xmlns:p14="http://schemas.microsoft.com/office/powerpoint/2010/main" val="33043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Field Integral (TM): Gated Region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91" y="3197370"/>
            <a:ext cx="4362450" cy="3117955"/>
          </a:xfr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5835015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a magnetic dipole source, in region 0: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52573" y="3563912"/>
                <a:ext cx="1478866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73" y="3563912"/>
                <a:ext cx="1478866" cy="51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2573" y="2266477"/>
                <a:ext cx="5849229" cy="1161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73" y="2266477"/>
                <a:ext cx="5849229" cy="11617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483853" y="3563912"/>
                <a:ext cx="1751505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↑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53" y="3563912"/>
                <a:ext cx="1751505" cy="5129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29792" y="4195173"/>
                <a:ext cx="1729576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↓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92" y="4195173"/>
                <a:ext cx="1729576" cy="512961"/>
              </a:xfrm>
              <a:prstGeom prst="rect">
                <a:avLst/>
              </a:prstGeom>
              <a:blipFill rotWithShape="0">
                <a:blip r:embed="rId7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619785" y="4195173"/>
                <a:ext cx="1415323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5" y="4195173"/>
                <a:ext cx="1415323" cy="512961"/>
              </a:xfrm>
              <a:prstGeom prst="rect">
                <a:avLst/>
              </a:prstGeom>
              <a:blipFill rotWithShape="0">
                <a:blip r:embed="rId8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22960" y="4755747"/>
                <a:ext cx="1540615" cy="259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↑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4755747"/>
                <a:ext cx="1540615" cy="259110"/>
              </a:xfrm>
              <a:prstGeom prst="rect">
                <a:avLst/>
              </a:prstGeom>
              <a:blipFill rotWithShape="0">
                <a:blip r:embed="rId9"/>
                <a:stretch>
                  <a:fillRect l="-791" t="-232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22959" y="5130888"/>
                <a:ext cx="3078215" cy="511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↓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130888"/>
                <a:ext cx="3078215" cy="51116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47740" y="5623679"/>
                <a:ext cx="1275542" cy="438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𝑖𝑧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40" y="5623679"/>
                <a:ext cx="1275542" cy="438390"/>
              </a:xfrm>
              <a:prstGeom prst="rect">
                <a:avLst/>
              </a:prstGeom>
              <a:blipFill rotWithShape="0">
                <a:blip r:embed="rId11"/>
                <a:stretch>
                  <a:fillRect l="-2392" r="-957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40141" y="6030441"/>
            <a:ext cx="23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m </a:t>
            </a:r>
            <a:r>
              <a:rPr lang="en-US" sz="1400" dirty="0" smtClean="0"/>
              <a:t>: Magnetic Dipole moment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60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Field Integral (TM): Ungated Region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78" y="3236240"/>
            <a:ext cx="4357409" cy="3109193"/>
          </a:xfr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5225415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a magnetic dipole source, in region 0: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52573" y="3563912"/>
                <a:ext cx="1478866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73" y="3563912"/>
                <a:ext cx="1478866" cy="51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2573" y="2266477"/>
                <a:ext cx="5849229" cy="1161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73" y="2266477"/>
                <a:ext cx="5849229" cy="11617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483853" y="3563912"/>
                <a:ext cx="1751505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↑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53" y="3563912"/>
                <a:ext cx="1751505" cy="5129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29792" y="4195173"/>
                <a:ext cx="1729576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↓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92" y="4195173"/>
                <a:ext cx="1729576" cy="512961"/>
              </a:xfrm>
              <a:prstGeom prst="rect">
                <a:avLst/>
              </a:prstGeom>
              <a:blipFill rotWithShape="0">
                <a:blip r:embed="rId7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619785" y="4195173"/>
                <a:ext cx="1415323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5" y="4195173"/>
                <a:ext cx="1415323" cy="512961"/>
              </a:xfrm>
              <a:prstGeom prst="rect">
                <a:avLst/>
              </a:prstGeom>
              <a:blipFill rotWithShape="0">
                <a:blip r:embed="rId8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50042" y="4790837"/>
                <a:ext cx="2610073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↑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2" y="4790837"/>
                <a:ext cx="2610073" cy="5093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06592" y="5300144"/>
                <a:ext cx="3078215" cy="511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↓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2" y="5300144"/>
                <a:ext cx="3078215" cy="51116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742563" y="5757248"/>
                <a:ext cx="1275542" cy="438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𝑖𝑧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3" y="5757248"/>
                <a:ext cx="1275542" cy="438390"/>
              </a:xfrm>
              <a:prstGeom prst="rect">
                <a:avLst/>
              </a:prstGeom>
              <a:blipFill rotWithShape="0">
                <a:blip r:embed="rId11"/>
                <a:stretch>
                  <a:fillRect l="-2871" r="-957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89370" y="6077683"/>
            <a:ext cx="23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baseline="-25000" dirty="0" smtClean="0"/>
              <a:t>m </a:t>
            </a:r>
            <a:r>
              <a:rPr lang="en-US" sz="1400" dirty="0" smtClean="0"/>
              <a:t>: Magnetic Dipole moment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2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Radiation Sensing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Incident electromagnetic waves couple with the 2DEG plasma waves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Enhanced plasma oscillations induce a dc voltage across the drain and source terminals.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The detector response displays a modal behavior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5"/>
          <a:stretch/>
        </p:blipFill>
        <p:spPr>
          <a:xfrm>
            <a:off x="4990265" y="2114950"/>
            <a:ext cx="3903569" cy="3078151"/>
          </a:xfr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4861" y="5418971"/>
            <a:ext cx="376111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</a:rPr>
              <a:t>Dyakonov, M.; Shur, M., "Detection, mixing, and frequency multiplication of terahertz radiation by two-dimensional electronic fluid," in </a:t>
            </a:r>
            <a:r>
              <a:rPr lang="en-US" sz="1050" i="1" dirty="0">
                <a:solidFill>
                  <a:srgbClr val="000000"/>
                </a:solidFill>
              </a:rPr>
              <a:t>Electron Devices, IEEE Transactions on</a:t>
            </a:r>
            <a:r>
              <a:rPr lang="en-US" sz="1050" dirty="0">
                <a:solidFill>
                  <a:srgbClr val="000000"/>
                </a:solidFill>
              </a:rPr>
              <a:t> , vol.43, no.3, pp.380-387, Mar </a:t>
            </a:r>
            <a:r>
              <a:rPr lang="en-US" sz="1050" dirty="0" smtClean="0">
                <a:solidFill>
                  <a:srgbClr val="000000"/>
                </a:solidFill>
              </a:rPr>
              <a:t>1996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Thermal Effects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Electron scattering severely dampens plasma oscillations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Significant response only obtained at cryogenic temperatures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2DEG Mobility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∝ 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US" sz="2200" b="0" dirty="0" smtClean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4"/>
                <a:stretch>
                  <a:fillRect r="-4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01" y="2164351"/>
            <a:ext cx="4502520" cy="279583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8431" y="5045309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Klimenko</a:t>
            </a:r>
            <a:r>
              <a:rPr lang="en-US" sz="1050" dirty="0" smtClean="0">
                <a:solidFill>
                  <a:srgbClr val="000000"/>
                </a:solidFill>
              </a:rPr>
              <a:t>, O. A. et al., “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Temperature enhancement of terahertz responsivity of plasma field effect transistors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1050" i="1" dirty="0" smtClean="0">
                <a:solidFill>
                  <a:srgbClr val="000000"/>
                </a:solidFill>
                <a:effectLst/>
              </a:rPr>
              <a:t>Journal of Applied Physics</a:t>
            </a:r>
            <a:r>
              <a:rPr lang="en-US" sz="1050" dirty="0" smtClean="0">
                <a:solidFill>
                  <a:srgbClr val="000000"/>
                </a:solidFill>
              </a:rPr>
              <a:t>,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112, 014506 </a:t>
            </a:r>
            <a:r>
              <a:rPr lang="en-US" sz="1050" dirty="0" smtClean="0">
                <a:solidFill>
                  <a:srgbClr val="000000"/>
                </a:solidFill>
              </a:rPr>
              <a:t>, 2012.</a:t>
            </a:r>
          </a:p>
        </p:txBody>
      </p:sp>
    </p:spTree>
    <p:extLst>
      <p:ext uri="{BB962C8B-B14F-4D97-AF65-F5344CB8AC3E}">
        <p14:creationId xmlns:p14="http://schemas.microsoft.com/office/powerpoint/2010/main" val="22464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4" r="24272" b="81509"/>
          <a:stretch/>
        </p:blipFill>
        <p:spPr bwMode="auto">
          <a:xfrm>
            <a:off x="4459605" y="2126483"/>
            <a:ext cx="4577174" cy="148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0"/>
            <a:ext cx="7820709" cy="1450757"/>
          </a:xfrm>
        </p:spPr>
        <p:txBody>
          <a:bodyPr anchor="ctr">
            <a:normAutofit/>
          </a:bodyPr>
          <a:lstStyle/>
          <a:p>
            <a:r>
              <a:rPr lang="en-US" sz="4600" dirty="0" smtClean="0">
                <a:solidFill>
                  <a:srgbClr val="000000"/>
                </a:solidFill>
              </a:rPr>
              <a:t>Plasmonic Microwave Devices</a:t>
            </a:r>
            <a:endParaRPr lang="en-US" sz="4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Similar to Surface Plasmon Polaritons (SPP) in the optical domain, 2D plasmons assist in extreme subwavelength confinement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Miniaturization of transmission lines and antenna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FF0000"/>
                </a:solidFill>
              </a:rPr>
              <a:t>Cryogenic Temperature operation</a:t>
            </a:r>
          </a:p>
          <a:p>
            <a:pPr marL="201168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5878" y="5699263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Andress</a:t>
            </a:r>
            <a:r>
              <a:rPr lang="en-US" sz="1050" dirty="0" smtClean="0">
                <a:solidFill>
                  <a:srgbClr val="000000"/>
                </a:solidFill>
              </a:rPr>
              <a:t>, W. A. et al., “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Ultra-Subwavelength Two-Dimensional Plasmonic Circuits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it-IT" sz="1050" i="1" dirty="0" smtClean="0">
                <a:solidFill>
                  <a:srgbClr val="000000"/>
                </a:solidFill>
              </a:rPr>
              <a:t>Nano Letters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vol. </a:t>
            </a:r>
            <a:r>
              <a:rPr lang="it-IT" sz="1050" i="1" dirty="0" smtClean="0">
                <a:solidFill>
                  <a:srgbClr val="000000"/>
                </a:solidFill>
              </a:rPr>
              <a:t>12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no. 5, pp. 2272-2277, 2012.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32099"/>
          <a:stretch/>
        </p:blipFill>
        <p:spPr>
          <a:xfrm>
            <a:off x="5047710" y="3615737"/>
            <a:ext cx="359595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Conclusion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400" dirty="0" smtClean="0">
                <a:solidFill>
                  <a:srgbClr val="000000"/>
                </a:solidFill>
              </a:rPr>
              <a:t>Instability </a:t>
            </a:r>
            <a:r>
              <a:rPr lang="en-US" sz="2400" dirty="0">
                <a:solidFill>
                  <a:srgbClr val="000000"/>
                </a:solidFill>
              </a:rPr>
              <a:t>of resonant plasma </a:t>
            </a:r>
            <a:r>
              <a:rPr lang="en-US" sz="2400" dirty="0" smtClean="0">
                <a:solidFill>
                  <a:srgbClr val="000000"/>
                </a:solidFill>
              </a:rPr>
              <a:t>waves in a 2DEG results </a:t>
            </a:r>
            <a:r>
              <a:rPr lang="en-US" sz="2400" dirty="0">
                <a:solidFill>
                  <a:srgbClr val="000000"/>
                </a:solidFill>
              </a:rPr>
              <a:t>in </a:t>
            </a:r>
            <a:r>
              <a:rPr lang="en-US" sz="2400" dirty="0" smtClean="0">
                <a:solidFill>
                  <a:srgbClr val="000000"/>
                </a:solidFill>
              </a:rPr>
              <a:t>terahertz radiation</a:t>
            </a:r>
          </a:p>
          <a:p>
            <a:pPr lvl="2">
              <a:buClrTx/>
            </a:pPr>
            <a:r>
              <a:rPr lang="en-US" sz="1800" dirty="0" smtClean="0">
                <a:solidFill>
                  <a:srgbClr val="000000"/>
                </a:solidFill>
              </a:rPr>
              <a:t>On-chip </a:t>
            </a:r>
            <a:r>
              <a:rPr lang="en-US" sz="1800" dirty="0">
                <a:solidFill>
                  <a:srgbClr val="000000"/>
                </a:solidFill>
              </a:rPr>
              <a:t>antenna </a:t>
            </a:r>
            <a:r>
              <a:rPr lang="en-US" sz="1800" dirty="0" smtClean="0">
                <a:solidFill>
                  <a:srgbClr val="000000"/>
                </a:solidFill>
              </a:rPr>
              <a:t>in the terahertz region can be designed</a:t>
            </a:r>
            <a:endParaRPr lang="en-US" sz="1800" dirty="0">
              <a:solidFill>
                <a:srgbClr val="000000"/>
              </a:solidFill>
            </a:endParaRPr>
          </a:p>
          <a:p>
            <a:pPr lvl="2">
              <a:buClrTx/>
            </a:pPr>
            <a:r>
              <a:rPr lang="en-US" sz="1800" dirty="0" smtClean="0">
                <a:solidFill>
                  <a:srgbClr val="000000"/>
                </a:solidFill>
              </a:rPr>
              <a:t>Engineering of special </a:t>
            </a:r>
            <a:r>
              <a:rPr lang="en-US" sz="1800" dirty="0">
                <a:solidFill>
                  <a:srgbClr val="000000"/>
                </a:solidFill>
              </a:rPr>
              <a:t>materials </a:t>
            </a:r>
            <a:r>
              <a:rPr lang="en-US" sz="1800" dirty="0" smtClean="0">
                <a:solidFill>
                  <a:srgbClr val="000000"/>
                </a:solidFill>
              </a:rPr>
              <a:t>displaying low </a:t>
            </a:r>
            <a:r>
              <a:rPr lang="en-US" sz="1800" dirty="0">
                <a:solidFill>
                  <a:srgbClr val="000000"/>
                </a:solidFill>
              </a:rPr>
              <a:t>loss at room temperatures </a:t>
            </a:r>
            <a:r>
              <a:rPr lang="en-US" sz="1800" dirty="0" smtClean="0">
                <a:solidFill>
                  <a:srgbClr val="000000"/>
                </a:solidFill>
              </a:rPr>
              <a:t>required</a:t>
            </a:r>
          </a:p>
          <a:p>
            <a:pPr lvl="1">
              <a:buClrTx/>
            </a:pPr>
            <a:r>
              <a:rPr lang="en-US" sz="2400" dirty="0" smtClean="0">
                <a:solidFill>
                  <a:srgbClr val="000000"/>
                </a:solidFill>
              </a:rPr>
              <a:t>Resonant wavelength in a 2DEG much shorter than a metal dipole counterpart</a:t>
            </a:r>
            <a:endParaRPr lang="en-US" sz="2400" dirty="0">
              <a:solidFill>
                <a:srgbClr val="000000"/>
              </a:solidFill>
            </a:endParaRPr>
          </a:p>
          <a:p>
            <a:pPr lvl="2">
              <a:buClrTx/>
            </a:pPr>
            <a:r>
              <a:rPr lang="en-US" sz="1800" dirty="0" smtClean="0">
                <a:solidFill>
                  <a:srgbClr val="000000"/>
                </a:solidFill>
              </a:rPr>
              <a:t>Antenna miniaturization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4856844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Questions?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26" y="2003765"/>
            <a:ext cx="4879806" cy="39030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  <a:ln>
            <a:noFill/>
          </a:ln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Outline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2D Plasmonic materials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Dyakonov-Shur Instability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Radiative Emission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Radiation Detection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Thermal Effects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Directivity Enhancement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Current state-of-the-art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Comparison with Graphene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Terahertz Plasmons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22960" y="1845733"/>
            <a:ext cx="3703320" cy="3735918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Bulk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Semiconductor Substrates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No dispersion at terahertz or microwave frequencies</a:t>
            </a:r>
          </a:p>
          <a:p>
            <a:pPr marL="201168" lvl="1" indent="0">
              <a:buClrTx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2D Electron Gas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Semiconductor heterostructures and graphene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Extreme sub-wavelength confinement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Reduced circuit </a:t>
            </a:r>
            <a:r>
              <a:rPr lang="en-US" sz="2000" dirty="0" smtClean="0">
                <a:solidFill>
                  <a:srgbClr val="000000"/>
                </a:solidFill>
              </a:rPr>
              <a:t>dimensions</a:t>
            </a:r>
            <a:endParaRPr lang="en-US" sz="1400" dirty="0" smtClean="0">
              <a:solidFill>
                <a:srgbClr val="000000"/>
              </a:solidFill>
            </a:endParaRPr>
          </a:p>
          <a:p>
            <a:endParaRPr lang="en-US" sz="22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459976"/>
              </p:ext>
            </p:extLst>
          </p:nvPr>
        </p:nvGraphicFramePr>
        <p:xfrm>
          <a:off x="5712327" y="2358608"/>
          <a:ext cx="1492369" cy="1307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4" imgW="1079500" imgH="939800" progId="Equation.DSMT4">
                  <p:embed/>
                </p:oleObj>
              </mc:Choice>
              <mc:Fallback>
                <p:oleObj name="Equation" r:id="rId4" imgW="10795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327" y="2358608"/>
                        <a:ext cx="1492369" cy="1307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ontent Placeholder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26" y="3979911"/>
            <a:ext cx="4887407" cy="17582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" y="5330296"/>
            <a:ext cx="208743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e: Electron Charge</a:t>
            </a:r>
          </a:p>
          <a:p>
            <a:r>
              <a:rPr lang="en-US" sz="1200" dirty="0">
                <a:solidFill>
                  <a:srgbClr val="000000"/>
                </a:solidFill>
              </a:rPr>
              <a:t>N: Electron Charge Density</a:t>
            </a:r>
          </a:p>
          <a:p>
            <a:r>
              <a:rPr lang="en-US" sz="1200" dirty="0">
                <a:solidFill>
                  <a:srgbClr val="000000"/>
                </a:solidFill>
              </a:rPr>
              <a:t>m*: effective mass of electron</a:t>
            </a:r>
          </a:p>
          <a:p>
            <a:r>
              <a:rPr lang="en-US" sz="1200" dirty="0">
                <a:solidFill>
                  <a:srgbClr val="000000"/>
                </a:solidFill>
              </a:rPr>
              <a:t>ε: permittivity of the medium</a:t>
            </a:r>
          </a:p>
          <a:p>
            <a:r>
              <a:rPr lang="en-US" sz="1200" dirty="0">
                <a:solidFill>
                  <a:srgbClr val="000000"/>
                </a:solidFill>
              </a:rPr>
              <a:t>d: top substrate layer thickness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Metal vs Semiconductor Plasmonics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7505" y="5534351"/>
            <a:ext cx="376111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000000"/>
                </a:solidFill>
              </a:rPr>
              <a:t>Białek</a:t>
            </a:r>
            <a:r>
              <a:rPr lang="en-US" sz="1050" dirty="0">
                <a:solidFill>
                  <a:srgbClr val="000000"/>
                </a:solidFill>
              </a:rPr>
              <a:t>, M. and </a:t>
            </a:r>
            <a:r>
              <a:rPr lang="en-US" sz="1050" dirty="0" err="1">
                <a:solidFill>
                  <a:srgbClr val="000000"/>
                </a:solidFill>
              </a:rPr>
              <a:t>Czapkiewicz</a:t>
            </a:r>
            <a:r>
              <a:rPr lang="en-US" sz="1050" dirty="0">
                <a:solidFill>
                  <a:srgbClr val="000000"/>
                </a:solidFill>
              </a:rPr>
              <a:t>, M. and </a:t>
            </a:r>
            <a:r>
              <a:rPr lang="en-US" sz="1050" dirty="0" err="1">
                <a:solidFill>
                  <a:srgbClr val="000000"/>
                </a:solidFill>
              </a:rPr>
              <a:t>Wróbel</a:t>
            </a:r>
            <a:r>
              <a:rPr lang="en-US" sz="1050" dirty="0">
                <a:solidFill>
                  <a:srgbClr val="000000"/>
                </a:solidFill>
              </a:rPr>
              <a:t>, J. and </a:t>
            </a:r>
            <a:r>
              <a:rPr lang="en-US" sz="1050" dirty="0" err="1">
                <a:solidFill>
                  <a:srgbClr val="000000"/>
                </a:solidFill>
              </a:rPr>
              <a:t>Umansky</a:t>
            </a:r>
            <a:r>
              <a:rPr lang="en-US" sz="1050" dirty="0">
                <a:solidFill>
                  <a:srgbClr val="000000"/>
                </a:solidFill>
              </a:rPr>
              <a:t>, V. and </a:t>
            </a:r>
            <a:r>
              <a:rPr lang="en-US" sz="1050" dirty="0" err="1">
                <a:solidFill>
                  <a:srgbClr val="000000"/>
                </a:solidFill>
              </a:rPr>
              <a:t>Łusakowski</a:t>
            </a:r>
            <a:r>
              <a:rPr lang="en-US" sz="1050" dirty="0">
                <a:solidFill>
                  <a:srgbClr val="000000"/>
                </a:solidFill>
              </a:rPr>
              <a:t>, J</a:t>
            </a:r>
            <a:r>
              <a:rPr lang="en-US" sz="1050" dirty="0" smtClean="0">
                <a:solidFill>
                  <a:srgbClr val="000000"/>
                </a:solidFill>
              </a:rPr>
              <a:t>. “</a:t>
            </a:r>
            <a:r>
              <a:rPr lang="en-US" sz="1050" dirty="0">
                <a:solidFill>
                  <a:srgbClr val="000000"/>
                </a:solidFill>
              </a:rPr>
              <a:t>Plasmon dispersions in high electron mobility terahertz detectors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i="1" dirty="0">
                <a:solidFill>
                  <a:srgbClr val="000000"/>
                </a:solidFill>
              </a:rPr>
              <a:t>Applied Physics Letters, 104, 263514 (2014), </a:t>
            </a:r>
            <a:r>
              <a:rPr lang="en-US" sz="1050" i="1" dirty="0" err="1">
                <a:solidFill>
                  <a:srgbClr val="000000"/>
                </a:solidFill>
              </a:rPr>
              <a:t>DOI:http</a:t>
            </a:r>
            <a:r>
              <a:rPr lang="en-US" sz="1050" i="1" dirty="0">
                <a:solidFill>
                  <a:srgbClr val="000000"/>
                </a:solidFill>
              </a:rPr>
              <a:t>://dx.doi.org/10.1063/1.4886970</a:t>
            </a:r>
            <a:r>
              <a:rPr lang="it-IT" sz="1050" dirty="0" smtClean="0">
                <a:solidFill>
                  <a:srgbClr val="000000"/>
                </a:solidFill>
              </a:rPr>
              <a:t>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4528490" y="1396659"/>
            <a:ext cx="3703320" cy="39235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000000"/>
                </a:solidFill>
              </a:rPr>
              <a:t>2DEG Plasmon Dispersion </a:t>
            </a:r>
            <a:r>
              <a:rPr lang="en-US" dirty="0">
                <a:solidFill>
                  <a:srgbClr val="000000"/>
                </a:solidFill>
              </a:rPr>
              <a:t>Diagram </a:t>
            </a:r>
            <a:r>
              <a:rPr lang="en-US" dirty="0" smtClean="0">
                <a:solidFill>
                  <a:srgbClr val="000000"/>
                </a:solidFill>
              </a:rPr>
              <a:t>at Terahertz Frequency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238165"/>
            <a:ext cx="3524250" cy="3238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2248470"/>
            <a:ext cx="3810000" cy="2857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7373" y="5534351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Nevels, R. </a:t>
            </a:r>
            <a:r>
              <a:rPr lang="en-US" sz="1050" dirty="0">
                <a:solidFill>
                  <a:srgbClr val="000000"/>
                </a:solidFill>
              </a:rPr>
              <a:t>and </a:t>
            </a:r>
            <a:r>
              <a:rPr lang="en-US" sz="1050" dirty="0" smtClean="0">
                <a:solidFill>
                  <a:srgbClr val="000000"/>
                </a:solidFill>
              </a:rPr>
              <a:t>Abbas, H. “Optical </a:t>
            </a:r>
            <a:r>
              <a:rPr lang="en-US" sz="1050" dirty="0" err="1" smtClean="0">
                <a:solidFill>
                  <a:srgbClr val="000000"/>
                </a:solidFill>
              </a:rPr>
              <a:t>Nanoantennas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i="1" dirty="0" smtClean="0">
                <a:solidFill>
                  <a:srgbClr val="000000"/>
                </a:solidFill>
              </a:rPr>
              <a:t>Handbook of Antenna Technologies, Springer Singapore  pp. 1-33, (2015)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7" name="Content Placeholder 10"/>
          <p:cNvSpPr txBox="1">
            <a:spLocks/>
          </p:cNvSpPr>
          <p:nvPr/>
        </p:nvSpPr>
        <p:spPr>
          <a:xfrm>
            <a:off x="767373" y="1396658"/>
            <a:ext cx="3703320" cy="39235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000000"/>
                </a:solidFill>
              </a:rPr>
              <a:t>Surface Plasmon Dispersion </a:t>
            </a:r>
            <a:r>
              <a:rPr lang="en-US" dirty="0">
                <a:solidFill>
                  <a:srgbClr val="000000"/>
                </a:solidFill>
              </a:rPr>
              <a:t>Diagram for </a:t>
            </a:r>
            <a:r>
              <a:rPr lang="en-US" dirty="0" smtClean="0">
                <a:solidFill>
                  <a:srgbClr val="000000"/>
                </a:solidFill>
              </a:rPr>
              <a:t>Silver/Air </a:t>
            </a:r>
            <a:r>
              <a:rPr lang="en-US" dirty="0">
                <a:solidFill>
                  <a:srgbClr val="000000"/>
                </a:solidFill>
              </a:rPr>
              <a:t>interface at Optical frequency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2D Plasmon Wavelength Reduction</a:t>
            </a:r>
            <a:endParaRPr lang="en-US" sz="44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sz="2200" dirty="0" smtClean="0">
                    <a:solidFill>
                      <a:srgbClr val="000000"/>
                    </a:solidFill>
                  </a:rPr>
                  <a:t>At 30 GHz:</a:t>
                </a:r>
                <a:endParaRPr lang="en-US" sz="1800" dirty="0" smtClean="0">
                  <a:solidFill>
                    <a:srgbClr val="000000"/>
                  </a:solidFill>
                </a:endParaRPr>
              </a:p>
              <a:p>
                <a:pPr lvl="1">
                  <a:buClrTx/>
                </a:pPr>
                <a:r>
                  <a:rPr lang="en-US" dirty="0" smtClean="0">
                    <a:solidFill>
                      <a:srgbClr val="000000"/>
                    </a:solidFill>
                  </a:rPr>
                  <a:t>Free-space wavelength</a:t>
                </a:r>
              </a:p>
              <a:p>
                <a:pPr marL="749808" lvl="4" indent="0" algn="ctr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b="0" dirty="0" smtClean="0">
                  <a:solidFill>
                    <a:srgbClr val="000000"/>
                  </a:solidFill>
                </a:endParaRPr>
              </a:p>
              <a:p>
                <a:pPr lvl="4">
                  <a:buClrTx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buClrTx/>
                </a:pPr>
                <a:r>
                  <a:rPr lang="en-US" dirty="0" smtClean="0">
                    <a:solidFill>
                      <a:srgbClr val="000000"/>
                    </a:solidFill>
                  </a:rPr>
                  <a:t>Plasmonic wavelength</a:t>
                </a:r>
              </a:p>
              <a:p>
                <a:pPr marL="749808" lvl="4" indent="0">
                  <a:buClr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*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buClrTx/>
                </a:pPr>
                <a:r>
                  <a:rPr lang="en-US" dirty="0" smtClean="0">
                    <a:solidFill>
                      <a:srgbClr val="000000"/>
                    </a:solidFill>
                  </a:rPr>
                  <a:t>Plasmonic wavelength nearly 250 times shorter than free space wavelength 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375185"/>
            <a:ext cx="3702050" cy="29648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64914" r="49151" b="3494"/>
          <a:stretch/>
        </p:blipFill>
        <p:spPr>
          <a:xfrm>
            <a:off x="5529126" y="1737361"/>
            <a:ext cx="3381962" cy="1965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" y="5698748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*Andress</a:t>
            </a:r>
            <a:r>
              <a:rPr lang="en-US" sz="1050" dirty="0" smtClean="0">
                <a:solidFill>
                  <a:srgbClr val="000000"/>
                </a:solidFill>
              </a:rPr>
              <a:t>, W. A. et al., “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Ultra-Subwavelength Two-Dimensional Plasmonic Circuits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it-IT" sz="1050" i="1" dirty="0" smtClean="0">
                <a:solidFill>
                  <a:srgbClr val="000000"/>
                </a:solidFill>
              </a:rPr>
              <a:t>Nano Letters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vol. </a:t>
            </a:r>
            <a:r>
              <a:rPr lang="it-IT" sz="1050" i="1" dirty="0" smtClean="0">
                <a:solidFill>
                  <a:srgbClr val="000000"/>
                </a:solidFill>
              </a:rPr>
              <a:t>12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no. 5, pp. 2272-2277, 2012.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The 2DEG plasmon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2042607"/>
            <a:ext cx="3702049" cy="1504703"/>
          </a:xfrm>
        </p:spPr>
      </p:pic>
      <p:pic>
        <p:nvPicPr>
          <p:cNvPr id="5" name="Content Placeholder 4" descr="STEM-ADF x17k, S7, L=80mm_1_proc_rotated.tif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/>
          <a:stretch/>
        </p:blipFill>
        <p:spPr>
          <a:xfrm>
            <a:off x="4664075" y="2006600"/>
            <a:ext cx="3702050" cy="370205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822960" y="1845734"/>
            <a:ext cx="3703320" cy="44502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000000"/>
                </a:solidFill>
              </a:rPr>
              <a:t>Semiconductor Heterostructure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2 Dimensional Electron Gas (2DEG) formed at the heterojunction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Junction materials have different bandgaps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GaN/AlGaN and GaAs/AlGaAs commonly used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High Electron Mobility Transistor (HEMT) incorporates 2DEG as a channel</a:t>
            </a:r>
          </a:p>
          <a:p>
            <a:pPr lvl="1">
              <a:buClrTx/>
            </a:pPr>
            <a:r>
              <a:rPr lang="en-US" sz="2000" dirty="0">
                <a:solidFill>
                  <a:srgbClr val="000000"/>
                </a:solidFill>
              </a:rPr>
              <a:t>With contemporary HEMT dimensions, plasma waves are generated in the low terahertz region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2DEG Characterization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007835"/>
            <a:ext cx="4686300" cy="2837143"/>
          </a:xfr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0"/>
              <p:cNvSpPr txBox="1">
                <a:spLocks/>
              </p:cNvSpPr>
              <p:nvPr/>
            </p:nvSpPr>
            <p:spPr>
              <a:xfrm>
                <a:off x="822960" y="1845734"/>
                <a:ext cx="3703320" cy="464133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 smtClean="0">
                    <a:solidFill>
                      <a:srgbClr val="000000"/>
                    </a:solidFill>
                  </a:rPr>
                  <a:t>Dielectric Constant</a:t>
                </a:r>
              </a:p>
              <a:p>
                <a:pPr lvl="1"/>
                <a:r>
                  <a:rPr lang="en-US" sz="1800" dirty="0" smtClean="0">
                    <a:solidFill>
                      <a:srgbClr val="000000"/>
                    </a:solidFill>
                  </a:rPr>
                  <a:t>Gated Region</a:t>
                </a:r>
              </a:p>
              <a:p>
                <a:pPr lvl="4"/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/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0000"/>
                    </a:solidFill>
                  </a:rPr>
                  <a:t>Ungated Region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Conductivity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845734"/>
                <a:ext cx="3703320" cy="4641330"/>
              </a:xfrm>
              <a:prstGeom prst="rect">
                <a:avLst/>
              </a:prstGeom>
              <a:blipFill rotWithShape="0">
                <a:blip r:embed="rId4"/>
                <a:stretch>
                  <a:fillRect l="-2138" t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0882" y="2711289"/>
                <a:ext cx="29715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coth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𝑘𝑑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82" y="2711289"/>
                <a:ext cx="2971519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0882" y="3735867"/>
                <a:ext cx="372576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l-G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l-G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82" y="3735867"/>
                <a:ext cx="3725764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786646" y="5064450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e: Electron Charge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N: Electron Charge Density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m*: effective mass of electron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: Scattering time of electron transport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46" y="5064450"/>
                <a:ext cx="4572000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1067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3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>
                <a:solidFill>
                  <a:srgbClr val="000000"/>
                </a:solidFill>
              </a:rPr>
              <a:t>Dyakonov-Shur Instability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3849" y="1845734"/>
            <a:ext cx="3922431" cy="4023360"/>
          </a:xfrm>
        </p:spPr>
        <p:txBody>
          <a:bodyPr/>
          <a:lstStyle/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Transistor </a:t>
            </a:r>
            <a:r>
              <a:rPr lang="en-US" sz="2000" dirty="0">
                <a:solidFill>
                  <a:srgbClr val="000000"/>
                </a:solidFill>
              </a:rPr>
              <a:t>channel can become unstable when properly </a:t>
            </a:r>
            <a:r>
              <a:rPr lang="en-US" sz="2000" dirty="0" smtClean="0">
                <a:solidFill>
                  <a:srgbClr val="000000"/>
                </a:solidFill>
              </a:rPr>
              <a:t>biased</a:t>
            </a:r>
          </a:p>
          <a:p>
            <a:pPr lvl="1">
              <a:buClrTx/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Asymmetric boundary conditions on the channel (source – short circuited, drain – open circuited) lead to laser-like phenomena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Resonant amplification of plasma waves in the 2DEG leads to radiative emission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56" y="2375359"/>
            <a:ext cx="3699342" cy="2963630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22960" y="4869910"/>
                <a:ext cx="1875578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4869910"/>
                <a:ext cx="1875578" cy="629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22960" y="5536456"/>
                <a:ext cx="366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5536456"/>
                <a:ext cx="366997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821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26273" y="5942482"/>
                <a:ext cx="248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73" y="5942482"/>
                <a:ext cx="248382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139344" y="518483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V: Voltage</a:t>
            </a:r>
          </a:p>
          <a:p>
            <a:r>
              <a:rPr lang="en-US" sz="1400" i="1" dirty="0" smtClean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: Electron velocity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J: Current Density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L: channel length</a:t>
            </a:r>
          </a:p>
        </p:txBody>
      </p:sp>
    </p:spTree>
    <p:extLst>
      <p:ext uri="{BB962C8B-B14F-4D97-AF65-F5344CB8AC3E}">
        <p14:creationId xmlns:p14="http://schemas.microsoft.com/office/powerpoint/2010/main" val="3497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49" y="995663"/>
            <a:ext cx="4914614" cy="2969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2DEG: Transmission Line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68432" y="1699670"/>
            <a:ext cx="3922431" cy="4023360"/>
          </a:xfrm>
        </p:spPr>
        <p:txBody>
          <a:bodyPr/>
          <a:lstStyle/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Plasma Oscillations described by the hydrodynamic model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951" y="4044884"/>
            <a:ext cx="4609349" cy="1926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04251" y="2361829"/>
                <a:ext cx="2869632" cy="418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51" y="2361829"/>
                <a:ext cx="2869632" cy="418128"/>
              </a:xfrm>
              <a:prstGeom prst="rect">
                <a:avLst/>
              </a:prstGeom>
              <a:blipFill rotWithShape="0">
                <a:blip r:embed="rId5"/>
                <a:stretch>
                  <a:fillRect l="-10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51132" y="2825187"/>
                <a:ext cx="2227533" cy="418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2" y="2825187"/>
                <a:ext cx="2227533" cy="418128"/>
              </a:xfrm>
              <a:prstGeom prst="rect">
                <a:avLst/>
              </a:prstGeom>
              <a:blipFill rotWithShape="0">
                <a:blip r:embed="rId6"/>
                <a:stretch>
                  <a:fillRect l="-137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51132" y="3293928"/>
                <a:ext cx="971740" cy="41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2" y="3293928"/>
                <a:ext cx="971740" cy="411010"/>
              </a:xfrm>
              <a:prstGeom prst="rect">
                <a:avLst/>
              </a:prstGeom>
              <a:blipFill rotWithShape="0">
                <a:blip r:embed="rId7"/>
                <a:stretch>
                  <a:fillRect l="-3774" r="-188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568680" y="3286723"/>
                <a:ext cx="870751" cy="41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80" y="3286723"/>
                <a:ext cx="870751" cy="411010"/>
              </a:xfrm>
              <a:prstGeom prst="rect">
                <a:avLst/>
              </a:prstGeom>
              <a:blipFill rotWithShape="0">
                <a:blip r:embed="rId8"/>
                <a:stretch>
                  <a:fillRect l="-4196" r="-1399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67352" y="3745810"/>
                <a:ext cx="2675027" cy="479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coth</m:t>
                                      </m:r>
                                    </m:fName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52" y="3745810"/>
                <a:ext cx="2675027" cy="479427"/>
              </a:xfrm>
              <a:prstGeom prst="rect">
                <a:avLst/>
              </a:prstGeom>
              <a:blipFill rotWithShape="0">
                <a:blip r:embed="rId9"/>
                <a:stretch>
                  <a:fillRect l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51132" y="4266109"/>
                <a:ext cx="2996398" cy="479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coth</m:t>
                                      </m:r>
                                    </m:fName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2" y="4266109"/>
                <a:ext cx="2996398" cy="479427"/>
              </a:xfrm>
              <a:prstGeom prst="rect">
                <a:avLst/>
              </a:prstGeom>
              <a:blipFill rotWithShape="0">
                <a:blip r:embed="rId10"/>
                <a:stretch>
                  <a:fillRect l="-203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892665" y="4743781"/>
                <a:ext cx="305486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k: Complex wavenumber</a:t>
                </a:r>
                <a:endParaRPr lang="en-US" sz="1400" dirty="0">
                  <a:solidFill>
                    <a:srgbClr val="000000"/>
                  </a:solidFill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</a:rPr>
                  <a:t>N: Electron Charge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Density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𝜀</a:t>
                </a:r>
                <a:r>
                  <a:rPr lang="en-US" sz="1400" baseline="-25000" dirty="0" smtClean="0">
                    <a:solidFill>
                      <a:srgbClr val="000000"/>
                    </a:solidFill>
                  </a:rPr>
                  <a:t>𝑒𝑓𝑓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: (𝜀</a:t>
                </a:r>
                <a:r>
                  <a:rPr lang="en-US" sz="1400" baseline="-25000" dirty="0" smtClean="0">
                    <a:solidFill>
                      <a:srgbClr val="000000"/>
                    </a:solidFill>
                  </a:rPr>
                  <a:t>1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 + 𝜀</a:t>
                </a:r>
                <a:r>
                  <a:rPr lang="en-US" sz="1400" baseline="-25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)/2</a:t>
                </a:r>
                <a:endParaRPr lang="en-US" sz="1400" dirty="0">
                  <a:solidFill>
                    <a:srgbClr val="000000"/>
                  </a:solidFill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</a:rPr>
                  <a:t>m*: effective mass of electron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 smtClean="0">
                    <a:solidFill>
                      <a:srgbClr val="000000"/>
                    </a:solidFill>
                  </a:rPr>
                  <a:t>: Scattering time of electron transport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</a:rPr>
                  <a:t>w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: Thickness of 2DEG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5" y="4743781"/>
                <a:ext cx="3054865" cy="1384995"/>
              </a:xfrm>
              <a:prstGeom prst="rect">
                <a:avLst/>
              </a:prstGeom>
              <a:blipFill rotWithShape="0">
                <a:blip r:embed="rId11"/>
                <a:stretch>
                  <a:fillRect l="-598" t="-881" b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437E588-536F-4C33-B333-9D6B50F3B5BA}" vid="{DC262501-AAB4-45BE-BE06-FB0956C152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23381</TotalTime>
  <Words>882</Words>
  <Application>Microsoft Office PowerPoint</Application>
  <PresentationFormat>On-screen Show (4:3)</PresentationFormat>
  <Paragraphs>169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Theme1</vt:lpstr>
      <vt:lpstr>Equation</vt:lpstr>
      <vt:lpstr>Plasma based Integrated On-chip Antenna</vt:lpstr>
      <vt:lpstr>Outline</vt:lpstr>
      <vt:lpstr>Terahertz Plasmons</vt:lpstr>
      <vt:lpstr>Metal vs Semiconductor Plasmonics</vt:lpstr>
      <vt:lpstr>2D Plasmon Wavelength Reduction</vt:lpstr>
      <vt:lpstr>The 2DEG plasmon</vt:lpstr>
      <vt:lpstr>2DEG Characterization</vt:lpstr>
      <vt:lpstr>Dyakonov-Shur Instability</vt:lpstr>
      <vt:lpstr>2DEG: Transmission Line Model</vt:lpstr>
      <vt:lpstr>Field Integral (TM): Gated Region</vt:lpstr>
      <vt:lpstr>Field Integral (TM): Ungated Region</vt:lpstr>
      <vt:lpstr>Radiation Sensing</vt:lpstr>
      <vt:lpstr>Thermal Effects</vt:lpstr>
      <vt:lpstr>Plasmonic Microwave Devices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based Integrated On-chip Antenna</dc:title>
  <dc:creator>Phased</dc:creator>
  <cp:lastModifiedBy>Phased</cp:lastModifiedBy>
  <cp:revision>91</cp:revision>
  <cp:lastPrinted>2016-06-27T15:24:22Z</cp:lastPrinted>
  <dcterms:created xsi:type="dcterms:W3CDTF">2016-02-18T13:11:21Z</dcterms:created>
  <dcterms:modified xsi:type="dcterms:W3CDTF">2016-06-29T09:26:13Z</dcterms:modified>
</cp:coreProperties>
</file>