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61" r:id="rId2"/>
    <p:sldId id="305" r:id="rId3"/>
    <p:sldId id="307" r:id="rId4"/>
    <p:sldId id="319" r:id="rId5"/>
    <p:sldId id="312" r:id="rId6"/>
    <p:sldId id="313" r:id="rId7"/>
    <p:sldId id="322" r:id="rId8"/>
    <p:sldId id="321" r:id="rId9"/>
    <p:sldId id="320" r:id="rId10"/>
    <p:sldId id="323" r:id="rId11"/>
    <p:sldId id="306" r:id="rId12"/>
    <p:sldId id="315" r:id="rId13"/>
    <p:sldId id="316" r:id="rId14"/>
    <p:sldId id="311" r:id="rId15"/>
  </p:sldIdLst>
  <p:sldSz cx="9144000" cy="6858000" type="screen4x3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6600"/>
    <a:srgbClr val="000099"/>
    <a:srgbClr val="0000FF"/>
    <a:srgbClr val="CC3300"/>
    <a:srgbClr val="CC00CC"/>
    <a:srgbClr val="0066FF"/>
    <a:srgbClr val="FDFDFF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 autoAdjust="0"/>
    <p:restoredTop sz="89515" autoAdjust="0"/>
  </p:normalViewPr>
  <p:slideViewPr>
    <p:cSldViewPr snapToGrid="0" snapToObjects="1">
      <p:cViewPr>
        <p:scale>
          <a:sx n="70" d="100"/>
          <a:sy n="70" d="100"/>
        </p:scale>
        <p:origin x="1212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2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D55E3925-4C89-3A42-8443-F310D2B53B63}" type="datetimeFigureOut">
              <a:rPr lang="en-US" smtClean="0"/>
              <a:t>3/27/2017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47D2908-249C-4143-B9C7-55D4E39508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32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</a:t>
            </a:r>
            <a:r>
              <a:rPr lang="en-US" baseline="0" dirty="0" smtClean="0"/>
              <a:t> you for attending our talk. We are going to show how multilayer semiconductor structures exhibit electromagnetic wave support in the form of plasma waves.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D2908-249C-4143-B9C7-55D4E395083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334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At low terahertz frequencies, the electrical properties of iii-v materials are plasma like with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D2908-249C-4143-B9C7-55D4E395083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65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Owing to the difficulties</a:t>
            </a:r>
            <a:r>
              <a:rPr lang="en-US" baseline="0" dirty="0" smtClean="0"/>
              <a:t> in engineering Graphene in bulk and the its high cost, we focus on the 2DEG found in semiconductor heterojunction that are formed naturally in the fabrication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5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903B31-1057-8A40-84E6-5709E5A07E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903B31-1057-8A40-84E6-5709E5A07E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04"/>
            <a:ext cx="1360713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813" y="103996"/>
            <a:ext cx="396785" cy="274320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8671388" y="6401355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CB99FC1-9AB2-4FF8-B6FF-6354316A80D6}" type="slidenum">
              <a:rPr lang="en-US" sz="1400" smtClean="0">
                <a:solidFill>
                  <a:schemeClr val="tx1"/>
                </a:solidFill>
              </a:rPr>
              <a:t>‹#›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tiff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8619" y="1229802"/>
            <a:ext cx="8867104" cy="2342590"/>
          </a:xfrm>
        </p:spPr>
        <p:txBody>
          <a:bodyPr>
            <a:normAutofit/>
          </a:bodyPr>
          <a:lstStyle/>
          <a:p>
            <a:r>
              <a:rPr lang="en-US" sz="3600" dirty="0"/>
              <a:t>Plasma based terahertz devices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5628" y="3188612"/>
            <a:ext cx="6400800" cy="1595888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Hasan T. </a:t>
            </a:r>
            <a:r>
              <a:rPr lang="en-US" b="1" dirty="0" smtClean="0">
                <a:solidFill>
                  <a:schemeClr val="tx1"/>
                </a:solidFill>
              </a:rPr>
              <a:t>Abbas, Robert </a:t>
            </a:r>
            <a:r>
              <a:rPr lang="en-US" b="1" dirty="0">
                <a:solidFill>
                  <a:schemeClr val="tx1"/>
                </a:solidFill>
              </a:rPr>
              <a:t>D. Nevels </a:t>
            </a:r>
            <a:r>
              <a:rPr lang="en-US" b="1" dirty="0" smtClean="0">
                <a:solidFill>
                  <a:schemeClr val="tx1"/>
                </a:solidFill>
              </a:rPr>
              <a:t>and </a:t>
            </a:r>
            <a:r>
              <a:rPr lang="en-US" b="1" dirty="0">
                <a:solidFill>
                  <a:schemeClr val="tx1"/>
                </a:solidFill>
              </a:rPr>
              <a:t>Krzysztof A. Michalski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endParaRPr lang="en-US" sz="2800" b="1" dirty="0">
              <a:solidFill>
                <a:schemeClr val="tx1"/>
              </a:solidFill>
            </a:endParaRPr>
          </a:p>
          <a:p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3000" b="1" dirty="0">
                <a:solidFill>
                  <a:schemeClr val="tx1"/>
                </a:solidFill>
              </a:rPr>
              <a:t>Department of Electrical </a:t>
            </a:r>
            <a:r>
              <a:rPr lang="en-US" sz="3000" b="1" dirty="0" smtClean="0">
                <a:solidFill>
                  <a:schemeClr val="tx1"/>
                </a:solidFill>
              </a:rPr>
              <a:t>&amp; </a:t>
            </a:r>
            <a:r>
              <a:rPr lang="en-US" sz="3000" b="1" dirty="0">
                <a:solidFill>
                  <a:schemeClr val="tx1"/>
                </a:solidFill>
              </a:rPr>
              <a:t>Computer </a:t>
            </a:r>
            <a:r>
              <a:rPr lang="en-US" sz="3000" b="1" dirty="0" smtClean="0">
                <a:solidFill>
                  <a:schemeClr val="tx1"/>
                </a:solidFill>
              </a:rPr>
              <a:t>Engineering</a:t>
            </a:r>
          </a:p>
          <a:p>
            <a:r>
              <a:rPr lang="en-US" sz="3000" b="1" dirty="0" smtClean="0">
                <a:solidFill>
                  <a:schemeClr val="tx1"/>
                </a:solidFill>
              </a:rPr>
              <a:t>Texas A&amp;M University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hasantahir@tamu.edu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19" y="6241710"/>
            <a:ext cx="1490369" cy="4829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065" y="6276105"/>
            <a:ext cx="654150" cy="448560"/>
          </a:xfrm>
          <a:prstGeom prst="rect">
            <a:avLst/>
          </a:prstGeom>
        </p:spPr>
      </p:pic>
      <p:sp>
        <p:nvSpPr>
          <p:cNvPr id="9" name="Subtitle 4"/>
          <p:cNvSpPr txBox="1">
            <a:spLocks/>
          </p:cNvSpPr>
          <p:nvPr/>
        </p:nvSpPr>
        <p:spPr>
          <a:xfrm>
            <a:off x="1023001" y="0"/>
            <a:ext cx="7633319" cy="7272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</a:rPr>
              <a:t>IEEE MTT 2017 Texas Symposium on Wireless and Microwave Circuits and Systems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Baylor University, Waco, Texas   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March 30-31,  2017</a:t>
            </a:r>
          </a:p>
          <a:p>
            <a:endParaRPr lang="en-US" sz="1600" b="1" dirty="0">
              <a:solidFill>
                <a:srgbClr val="000099"/>
              </a:solidFill>
            </a:endParaRPr>
          </a:p>
          <a:p>
            <a:endParaRPr lang="en-US" sz="1600" dirty="0">
              <a:solidFill>
                <a:srgbClr val="000099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99" y="97265"/>
            <a:ext cx="1322681" cy="126360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92500" y="1276096"/>
            <a:ext cx="238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</a:t>
            </a:r>
            <a:r>
              <a:rPr lang="en-US" dirty="0" smtClean="0"/>
              <a:t>2  </a:t>
            </a:r>
            <a:r>
              <a:rPr lang="en-US" dirty="0"/>
              <a:t>-  Paper 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276" y="5262511"/>
            <a:ext cx="1540767" cy="126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5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245918" y="91571"/>
            <a:ext cx="8445500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 dirty="0" smtClean="0"/>
              <a:t>Plasmon Propagation </a:t>
            </a:r>
            <a:endParaRPr lang="en-US" alt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218" y="2633469"/>
            <a:ext cx="4801058" cy="36007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80" y="667816"/>
            <a:ext cx="3389589" cy="21457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45918" y="1583776"/>
                <a:ext cx="3764107" cy="3354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Multilayer structure excited by horizontal dipole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Sommerfeld integral</a:t>
                </a:r>
                <a:endParaRPr lang="en-US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nary>
                        <m:naryPr>
                          <m:limLoc m:val="undOvr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nary>
                    </m:oMath>
                  </m:oMathPara>
                </a14:m>
                <a:endParaRPr lang="en-US" sz="2800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18" y="1583776"/>
                <a:ext cx="3764107" cy="3354893"/>
              </a:xfrm>
              <a:prstGeom prst="rect">
                <a:avLst/>
              </a:prstGeom>
              <a:blipFill rotWithShape="0">
                <a:blip r:embed="rId4"/>
                <a:stretch>
                  <a:fillRect l="-2913" r="-4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18" y="5924147"/>
            <a:ext cx="931349" cy="7636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76219" y="6133928"/>
            <a:ext cx="73151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OpenSans"/>
              </a:rPr>
              <a:t>Krzysztof A. Michalski &amp; Juan R. Mosig (2016) Efficient computation </a:t>
            </a:r>
            <a:r>
              <a:rPr lang="en-US" sz="1400" dirty="0" smtClean="0">
                <a:latin typeface="OpenSans"/>
              </a:rPr>
              <a:t>of Sommerfeld </a:t>
            </a:r>
            <a:r>
              <a:rPr lang="en-US" sz="1400" dirty="0">
                <a:latin typeface="OpenSans"/>
              </a:rPr>
              <a:t>integral tails – methods and algorithms, Journal of Electromagnetic Waves </a:t>
            </a:r>
            <a:r>
              <a:rPr lang="en-US" sz="1400" dirty="0" smtClean="0">
                <a:latin typeface="OpenSans"/>
              </a:rPr>
              <a:t>and Applications</a:t>
            </a:r>
            <a:r>
              <a:rPr lang="en-US" sz="1400" dirty="0">
                <a:latin typeface="OpenSans"/>
              </a:rPr>
              <a:t>, 30:3, 281-317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0" y="-8442"/>
            <a:ext cx="9144000" cy="686644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57789" y="2828836"/>
            <a:ext cx="4828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Questions?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509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394" y="832298"/>
            <a:ext cx="3852180" cy="2889134"/>
          </a:xfrm>
          <a:prstGeom prst="rect">
            <a:avLst/>
          </a:prstGeom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245918" y="91571"/>
            <a:ext cx="8445500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 dirty="0" smtClean="0"/>
              <a:t>Electrical properties of 2DEG</a:t>
            </a:r>
            <a:endParaRPr lang="en-US" alt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45819" y="1270450"/>
                <a:ext cx="4547562" cy="3852076"/>
              </a:xfrm>
            </p:spPr>
            <p:txBody>
              <a:bodyPr>
                <a:normAutofit fontScale="25000" lnSpcReduction="20000"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en-US" sz="9600" dirty="0" smtClean="0">
                    <a:solidFill>
                      <a:schemeClr val="tx1"/>
                    </a:solidFill>
                  </a:rPr>
                  <a:t>Thin sheet of charge</a:t>
                </a:r>
                <a:endParaRPr lang="en-US" altLang="en-US" sz="9600" dirty="0" smtClean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en-US" sz="9600" dirty="0" smtClean="0">
                    <a:solidFill>
                      <a:schemeClr val="tx1"/>
                    </a:solidFill>
                  </a:rPr>
                  <a:t>Drude-like complex surface  conductivity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en-US" sz="9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en-US" sz="9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sz="9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sSup>
                          <m:sSupPr>
                            <m:ctrlPr>
                              <a:rPr lang="en-US" alt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altLang="en-US" sz="9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alt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𝜔𝜏</m:t>
                        </m:r>
                      </m:den>
                    </m:f>
                  </m:oMath>
                </a14:m>
                <a:r>
                  <a:rPr lang="en-US" altLang="en-US" sz="9600" b="0" dirty="0" smtClean="0">
                    <a:solidFill>
                      <a:schemeClr val="tx1"/>
                    </a:solidFill>
                  </a:rPr>
                  <a:t> [S]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en-US" sz="9600" dirty="0" smtClean="0">
                    <a:solidFill>
                      <a:schemeClr val="tx1"/>
                    </a:solidFill>
                  </a:rPr>
                  <a:t>Temperature dependent relaxation time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en-US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en-US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sSup>
                            <m:sSupPr>
                              <m:ctrlPr>
                                <a:rPr lang="en-US" alt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8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en-US" sz="8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en-US" altLang="en-US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en-US" altLang="en-US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altLang="en-US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en-US" sz="7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7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en-US" sz="7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en-US" sz="7200" b="0" dirty="0" smtClean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en-US" sz="9600" dirty="0" smtClean="0">
                    <a:solidFill>
                      <a:schemeClr val="tx1"/>
                    </a:solidFill>
                  </a:rPr>
                  <a:t>High Q resonance at cryogenic temperature</a:t>
                </a:r>
                <a:endParaRPr lang="en-US" altLang="en-US" sz="9600" dirty="0">
                  <a:solidFill>
                    <a:schemeClr val="tx1"/>
                  </a:solidFill>
                </a:endParaRPr>
              </a:p>
              <a:p>
                <a:pPr marL="4572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altLang="en-US" sz="2400" dirty="0">
                  <a:solidFill>
                    <a:srgbClr val="000099"/>
                  </a:solidFill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en-US" altLang="en-US" sz="2800" dirty="0">
                  <a:solidFill>
                    <a:srgbClr val="000099"/>
                  </a:solidFill>
                </a:endParaRPr>
              </a:p>
              <a:p>
                <a:pPr marL="0" indent="0">
                  <a:buNone/>
                </a:pPr>
                <a:endParaRPr lang="en-US" altLang="en-US" sz="2800" dirty="0">
                  <a:solidFill>
                    <a:srgbClr val="000099"/>
                  </a:solidFill>
                </a:endParaRPr>
              </a:p>
            </p:txBody>
          </p:sp>
        </mc:Choice>
        <mc:Fallback>
          <p:sp>
            <p:nvSpPr>
              <p:cNvPr id="6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819" y="1270450"/>
                <a:ext cx="4547562" cy="3852076"/>
              </a:xfrm>
              <a:blipFill rotWithShape="0">
                <a:blip r:embed="rId3"/>
                <a:stretch>
                  <a:fillRect l="-1877" t="-3006" b="-3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395" y="3549873"/>
            <a:ext cx="3852178" cy="28891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23369" y="1270450"/>
            <a:ext cx="809203" cy="36933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4.2 K</a:t>
            </a:r>
            <a:endParaRPr lang="en-US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23368" y="3915197"/>
            <a:ext cx="809203" cy="36933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295 K</a:t>
            </a:r>
            <a:endParaRPr lang="en-US" dirty="0">
              <a:latin typeface="+mj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18" y="5924147"/>
            <a:ext cx="931349" cy="76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6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037" y="3279004"/>
            <a:ext cx="4537376" cy="3403032"/>
          </a:xfrm>
          <a:prstGeom prst="rect">
            <a:avLst/>
          </a:prstGeom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245918" y="91571"/>
            <a:ext cx="8445500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 dirty="0" smtClean="0"/>
              <a:t>High resolution imaging</a:t>
            </a:r>
            <a:endParaRPr lang="en-US" altLang="en-US" sz="3600" b="1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145819" y="1270450"/>
            <a:ext cx="4547562" cy="4963296"/>
          </a:xfrm>
        </p:spPr>
        <p:txBody>
          <a:bodyPr>
            <a:normAutofit fontScale="400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7000" dirty="0" smtClean="0"/>
              <a:t>Structure Illumination Microscopy</a:t>
            </a:r>
            <a:endParaRPr lang="en-US" altLang="en-US" sz="7000" dirty="0" smtClean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6600" dirty="0"/>
              <a:t>Resolution enhancement beyond the diffraction limit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6600" dirty="0"/>
              <a:t>Moiré fringes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6600" dirty="0"/>
              <a:t>Capture frequencies higher than normally permitted by microscope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6600" dirty="0"/>
              <a:t>Post-processing yields high resolution image</a:t>
            </a:r>
            <a:endParaRPr lang="en-US" altLang="en-US" sz="6600" dirty="0">
              <a:latin typeface="Cambria Math" panose="020405030504060302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sz="6600" b="0" dirty="0" smtClean="0">
              <a:solidFill>
                <a:srgbClr val="000099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altLang="en-US" sz="2800" dirty="0">
              <a:solidFill>
                <a:srgbClr val="000099"/>
              </a:solidFill>
            </a:endParaRP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sz="2400" dirty="0">
              <a:solidFill>
                <a:srgbClr val="000099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altLang="en-US" sz="2800" dirty="0">
              <a:solidFill>
                <a:srgbClr val="000099"/>
              </a:solidFill>
            </a:endParaRPr>
          </a:p>
          <a:p>
            <a:pPr marL="0" indent="0">
              <a:buNone/>
            </a:pPr>
            <a:endParaRPr lang="en-US" altLang="en-US" sz="2800" dirty="0">
              <a:solidFill>
                <a:srgbClr val="00009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478" y="807057"/>
            <a:ext cx="4100494" cy="24719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141557" y="3639965"/>
                <a:ext cx="1416107" cy="369332"/>
              </a:xfrm>
              <a:prstGeom prst="rect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=25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THz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557" y="3639965"/>
                <a:ext cx="1416107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18" y="5924147"/>
            <a:ext cx="931349" cy="76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4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245918" y="91571"/>
            <a:ext cx="8445500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 dirty="0" smtClean="0"/>
              <a:t>High resolution imaging</a:t>
            </a:r>
            <a:endParaRPr lang="en-US" alt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755" y="724846"/>
            <a:ext cx="6056491" cy="61331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18" y="5924147"/>
            <a:ext cx="931349" cy="7636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43755" y="1819275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58184" y="364730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Conventional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53834" y="364730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Plasmonic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III-V semiconductor and perovskite heterostructures support plasma waves</a:t>
            </a:r>
          </a:p>
          <a:p>
            <a:r>
              <a:rPr lang="en-US" dirty="0" smtClean="0"/>
              <a:t>Terahertz devices</a:t>
            </a:r>
          </a:p>
          <a:p>
            <a:r>
              <a:rPr lang="en-US" dirty="0" smtClean="0"/>
              <a:t>High resolution imaging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Device Size reduction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18" y="5924147"/>
            <a:ext cx="931349" cy="76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0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245918" y="91571"/>
            <a:ext cx="8445500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 dirty="0"/>
              <a:t>Outline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145818" y="1183553"/>
            <a:ext cx="8852363" cy="465054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 smtClean="0"/>
              <a:t>Two-dimensional electron gas (2DEG)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 smtClean="0"/>
              <a:t>Electrical properties of 2DEG</a:t>
            </a:r>
            <a:endParaRPr lang="en-US" altLang="en-US" sz="2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 smtClean="0"/>
              <a:t>Dispersion relation: </a:t>
            </a:r>
            <a:r>
              <a:rPr lang="en-US" altLang="en-US" sz="3600" dirty="0" smtClean="0">
                <a:solidFill>
                  <a:srgbClr val="FF0000"/>
                </a:solidFill>
              </a:rPr>
              <a:t>Device miniaturization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en-US" sz="2800" dirty="0" smtClean="0"/>
              <a:t>Plasma waves </a:t>
            </a:r>
            <a:endParaRPr lang="en-US" altLang="en-US" sz="24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en-US" sz="2800" dirty="0" smtClean="0"/>
              <a:t>High resolution imaging</a:t>
            </a:r>
            <a:endParaRPr lang="en-US" altLang="en-US" sz="28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en-US" sz="2800" dirty="0" smtClean="0"/>
              <a:t>Summary</a:t>
            </a:r>
            <a:endParaRPr lang="en-US" altLang="en-US" sz="28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altLang="en-US" sz="2800" dirty="0">
              <a:solidFill>
                <a:srgbClr val="000099"/>
              </a:solidFill>
            </a:endParaRP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sz="2400" dirty="0">
              <a:solidFill>
                <a:srgbClr val="000099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altLang="en-US" sz="2800" dirty="0">
              <a:solidFill>
                <a:srgbClr val="000099"/>
              </a:solidFill>
            </a:endParaRPr>
          </a:p>
          <a:p>
            <a:pPr marL="0" indent="0">
              <a:buNone/>
            </a:pPr>
            <a:endParaRPr lang="en-US" altLang="en-US" sz="2800" dirty="0">
              <a:solidFill>
                <a:srgbClr val="000099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18" y="5924147"/>
            <a:ext cx="931349" cy="76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9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245918" y="91571"/>
            <a:ext cx="8445500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 dirty="0" smtClean="0"/>
              <a:t>Two-dimensional Electron Gas (2DEG)</a:t>
            </a:r>
            <a:endParaRPr lang="en-US" altLang="en-US" sz="3600" b="1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169717" y="1343371"/>
            <a:ext cx="4287983" cy="4029741"/>
          </a:xfrm>
        </p:spPr>
        <p:txBody>
          <a:bodyPr>
            <a:normAutofit fontScale="925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 smtClean="0"/>
              <a:t>Semiconductor Hetero-interfaces in transistors</a:t>
            </a:r>
            <a:endParaRPr lang="en-US" altLang="en-US" sz="2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 smtClean="0"/>
              <a:t>High concentration of free electrons</a:t>
            </a:r>
            <a:endParaRPr lang="en-US" altLang="en-US" sz="2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 smtClean="0"/>
              <a:t>Quantum well formation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 smtClean="0"/>
              <a:t>Free electrons spatially confined</a:t>
            </a:r>
            <a:endParaRPr lang="en-US" altLang="en-US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3300" dirty="0" smtClean="0"/>
              <a:t>2D </a:t>
            </a:r>
            <a:r>
              <a:rPr lang="en-US" altLang="en-US" sz="3300" dirty="0" smtClean="0"/>
              <a:t>Surface waves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altLang="en-US" sz="2800" dirty="0">
              <a:solidFill>
                <a:srgbClr val="000099"/>
              </a:solidFill>
            </a:endParaRP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sz="2400" dirty="0">
              <a:solidFill>
                <a:srgbClr val="000099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altLang="en-US" sz="2800" dirty="0">
              <a:solidFill>
                <a:srgbClr val="000099"/>
              </a:solidFill>
            </a:endParaRPr>
          </a:p>
          <a:p>
            <a:pPr marL="0" indent="0">
              <a:buNone/>
            </a:pPr>
            <a:endParaRPr lang="en-US" altLang="en-US" sz="2800" dirty="0">
              <a:solidFill>
                <a:srgbClr val="00009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209" y="1815886"/>
            <a:ext cx="4191549" cy="35572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18" y="5924147"/>
            <a:ext cx="931349" cy="76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2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67" y="1347947"/>
            <a:ext cx="5931502" cy="3241412"/>
          </a:xfrm>
          <a:prstGeom prst="rect">
            <a:avLst/>
          </a:prstGeom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245918" y="91571"/>
            <a:ext cx="8445500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 dirty="0" smtClean="0"/>
              <a:t>Transmission Line Equivalent</a:t>
            </a:r>
            <a:endParaRPr lang="en-US" alt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3305036" y="4589359"/>
                <a:ext cx="2898037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𝑧𝑖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± </m:t>
                      </m:r>
                      <m:rad>
                        <m:radPr>
                          <m:degHide m:val="on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num>
                                    <m:den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036" y="4589359"/>
                <a:ext cx="2898037" cy="9106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506676" y="4792080"/>
                <a:ext cx="1285993" cy="56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676" y="4792080"/>
                <a:ext cx="1285993" cy="5672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606051" y="4746831"/>
                <a:ext cx="1395382" cy="567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051" y="4746831"/>
                <a:ext cx="1395382" cy="56727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18" y="5924147"/>
            <a:ext cx="931349" cy="76368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362075" y="6103060"/>
            <a:ext cx="71532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MR10"/>
              </a:rPr>
              <a:t>K. A. Michalski, </a:t>
            </a:r>
            <a:r>
              <a:rPr lang="en-US" sz="1600" dirty="0" smtClean="0">
                <a:latin typeface="CMR10"/>
              </a:rPr>
              <a:t>“Electromagnetic field </a:t>
            </a:r>
            <a:r>
              <a:rPr lang="en-US" sz="1600" dirty="0">
                <a:latin typeface="CMR10"/>
              </a:rPr>
              <a:t>computation in planar multilayers," </a:t>
            </a:r>
            <a:r>
              <a:rPr lang="en-US" sz="1600" i="1" dirty="0">
                <a:latin typeface="CMTI10"/>
              </a:rPr>
              <a:t>Encyclopedia </a:t>
            </a:r>
            <a:r>
              <a:rPr lang="en-US" sz="1600" i="1" dirty="0" smtClean="0">
                <a:latin typeface="CMTI10"/>
              </a:rPr>
              <a:t>of RF </a:t>
            </a:r>
            <a:r>
              <a:rPr lang="en-US" sz="1600" i="1" dirty="0">
                <a:latin typeface="CMTI10"/>
              </a:rPr>
              <a:t>and microwave engineering</a:t>
            </a:r>
            <a:r>
              <a:rPr lang="en-US" sz="1600" dirty="0">
                <a:latin typeface="CMR10"/>
              </a:rPr>
              <a:t>, 2005.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0944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245918" y="91571"/>
            <a:ext cx="8445500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 dirty="0" smtClean="0"/>
              <a:t>Dispersion relation </a:t>
            </a:r>
            <a:endParaRPr lang="en-US" alt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45819" y="1270450"/>
                <a:ext cx="4547562" cy="4963296"/>
              </a:xfrm>
            </p:spPr>
            <p:txBody>
              <a:bodyPr>
                <a:normAutofit fontScale="40000" lnSpcReduction="20000"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en-US" sz="7000" dirty="0" smtClean="0">
                    <a:solidFill>
                      <a:schemeClr val="tx1"/>
                    </a:solidFill>
                  </a:rPr>
                  <a:t>TM mode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7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7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en-US" sz="7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7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7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7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en-US" sz="7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7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7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7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en-US" sz="7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lang="en-US" altLang="en-US" sz="7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en-US" sz="7000" dirty="0" smtClean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7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7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7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en-US" sz="7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en-US" sz="7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7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en-US" sz="7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en-US" sz="7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US" altLang="en-US" sz="7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en-US" sz="7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en-US" sz="7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altLang="en-US" sz="7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7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7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en-US" sz="7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en-US" sz="7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7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en-US" sz="7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en-US" sz="7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US" altLang="en-US" sz="7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en-US" sz="7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en-US" sz="7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en-US" sz="7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en-US" sz="7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7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7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en-US" sz="7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en-US" sz="7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7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US" altLang="en-US" sz="7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en-US" sz="7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en-US" sz="7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7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en-US" sz="7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en-US" sz="7000" dirty="0" smtClean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7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7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en-US" sz="7000" i="1">
                              <a:latin typeface="Cambria Math" panose="02040503050406030204" pitchFamily="18" charset="0"/>
                            </a:rPr>
                            <m:t>𝑧𝑖</m:t>
                          </m:r>
                        </m:sub>
                      </m:sSub>
                      <m:r>
                        <a:rPr lang="en-US" altLang="en-US" sz="700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en-US" sz="7000" b="0" i="1" smtClean="0"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altLang="en-US" sz="7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en-US" sz="7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sz="7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en-US" sz="7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en-US" sz="70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num>
                                    <m:den>
                                      <m:r>
                                        <a:rPr lang="en-US" altLang="en-US" sz="7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en-US" sz="7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en-US" sz="7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7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en-US" sz="70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en-US" sz="7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7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en-US" sz="70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sSubSup>
                            <m:sSubSupPr>
                              <m:ctrlPr>
                                <a:rPr lang="en-US" altLang="en-US" sz="7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7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en-US" sz="7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en-US" sz="7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altLang="en-US" sz="7000" i="1" dirty="0" smtClean="0">
                  <a:latin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en-US" sz="7000" dirty="0" smtClean="0">
                    <a:solidFill>
                      <a:schemeClr val="tx1"/>
                    </a:solidFill>
                  </a:rPr>
                  <a:t>Real solutions</a:t>
                </a:r>
              </a:p>
              <a:p>
                <a:pPr marL="4572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6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6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en-US" sz="6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en-US" sz="6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6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en-US" sz="60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en-US" sz="6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66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en-US" sz="6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en-US" sz="6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66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en-US" sz="66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altLang="en-US" sz="6600" dirty="0" smtClean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altLang="en-US" sz="6600" b="0" dirty="0" smtClean="0">
                  <a:solidFill>
                    <a:srgbClr val="000099"/>
                  </a:solidFill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altLang="en-US" sz="2800" dirty="0">
                  <a:solidFill>
                    <a:srgbClr val="000099"/>
                  </a:solidFill>
                </a:endParaRPr>
              </a:p>
              <a:p>
                <a:pPr marL="4572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altLang="en-US" sz="2400" dirty="0">
                  <a:solidFill>
                    <a:srgbClr val="000099"/>
                  </a:solidFill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en-US" altLang="en-US" sz="2800" dirty="0">
                  <a:solidFill>
                    <a:srgbClr val="000099"/>
                  </a:solidFill>
                </a:endParaRPr>
              </a:p>
              <a:p>
                <a:pPr marL="0" indent="0">
                  <a:buNone/>
                </a:pPr>
                <a:endParaRPr lang="en-US" altLang="en-US" sz="2800" dirty="0">
                  <a:solidFill>
                    <a:srgbClr val="000099"/>
                  </a:solidFill>
                </a:endParaRPr>
              </a:p>
            </p:txBody>
          </p:sp>
        </mc:Choice>
        <mc:Fallback>
          <p:sp>
            <p:nvSpPr>
              <p:cNvPr id="6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819" y="1270450"/>
                <a:ext cx="4547562" cy="4963296"/>
              </a:xfrm>
              <a:blipFill rotWithShape="0">
                <a:blip r:embed="rId2"/>
                <a:stretch>
                  <a:fillRect l="-2413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588" y="1901627"/>
            <a:ext cx="4362231" cy="339460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5146535" y="3021832"/>
            <a:ext cx="3609047" cy="809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146535" y="2907532"/>
                <a:ext cx="14645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535" y="2907532"/>
                <a:ext cx="146456" cy="390748"/>
              </a:xfrm>
              <a:prstGeom prst="rect">
                <a:avLst/>
              </a:prstGeom>
              <a:blipFill rotWithShape="0">
                <a:blip r:embed="rId4"/>
                <a:stretch>
                  <a:fillRect r="-175000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18" y="5924147"/>
            <a:ext cx="931349" cy="76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3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245918" y="91571"/>
            <a:ext cx="8445500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 dirty="0" smtClean="0"/>
              <a:t>Plasma waves in 2DEG</a:t>
            </a:r>
            <a:endParaRPr lang="en-US" altLang="en-US" sz="3600" b="1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145819" y="1270450"/>
            <a:ext cx="4550006" cy="4963296"/>
          </a:xfrm>
        </p:spPr>
        <p:txBody>
          <a:bodyPr>
            <a:normAutofit fontScale="47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7000" dirty="0" smtClean="0">
                <a:solidFill>
                  <a:schemeClr val="tx1"/>
                </a:solidFill>
              </a:rPr>
              <a:t>Dyakonov-Shur instability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6600" dirty="0"/>
              <a:t> </a:t>
            </a:r>
            <a:r>
              <a:rPr lang="en-US" altLang="en-US" sz="6600" dirty="0" smtClean="0"/>
              <a:t>Asymmetric Boundary conditions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6600" dirty="0" smtClean="0"/>
              <a:t>DC bias across source and drain terminals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6600" dirty="0" smtClean="0"/>
              <a:t>Resonant plasma oscillations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6600" dirty="0" smtClean="0"/>
              <a:t>Terahertz radiation</a:t>
            </a:r>
            <a:endParaRPr lang="en-US" altLang="en-US" sz="6600" b="0" dirty="0" smtClean="0">
              <a:solidFill>
                <a:srgbClr val="000099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altLang="en-US" sz="2800" dirty="0">
              <a:solidFill>
                <a:srgbClr val="000099"/>
              </a:solidFill>
            </a:endParaRP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sz="2400" dirty="0">
              <a:solidFill>
                <a:srgbClr val="000099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altLang="en-US" sz="2800" dirty="0">
              <a:solidFill>
                <a:srgbClr val="000099"/>
              </a:solidFill>
            </a:endParaRPr>
          </a:p>
          <a:p>
            <a:pPr marL="0" indent="0">
              <a:buNone/>
            </a:pPr>
            <a:endParaRPr lang="en-US" altLang="en-US" sz="2800" dirty="0">
              <a:solidFill>
                <a:srgbClr val="000099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13"/>
          <a:stretch/>
        </p:blipFill>
        <p:spPr>
          <a:xfrm>
            <a:off x="4483059" y="1556745"/>
            <a:ext cx="4439371" cy="13541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5130456" y="5249549"/>
                <a:ext cx="3084565" cy="6301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num>
                        <m:den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THz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=300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456" y="5249549"/>
                <a:ext cx="3084565" cy="6301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18" y="5924147"/>
            <a:ext cx="931349" cy="763688"/>
          </a:xfrm>
          <a:prstGeom prst="rect">
            <a:avLst/>
          </a:prstGeom>
        </p:spPr>
      </p:pic>
      <p:pic>
        <p:nvPicPr>
          <p:cNvPr id="14" name="Picture 13" descr="STEM-ADF x17k, S7, L=80mm_1_proc_rotated.tif"/>
          <p:cNvPicPr>
            <a:picLocks noChangeAspect="1"/>
          </p:cNvPicPr>
          <p:nvPr/>
        </p:nvPicPr>
        <p:blipFill rotWithShape="1">
          <a:blip r:embed="rId5" cstate="print"/>
          <a:srcRect t="35126"/>
          <a:stretch/>
        </p:blipFill>
        <p:spPr>
          <a:xfrm>
            <a:off x="4483059" y="3455125"/>
            <a:ext cx="3946566" cy="256032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7162800" y="4695825"/>
            <a:ext cx="1266825" cy="9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63500">
              <a:srgbClr val="FFC000"/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79332" y="451115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2DEG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14588" y="6106969"/>
            <a:ext cx="36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SEM image of multilayer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07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91540" y="1450757"/>
                <a:ext cx="3703320" cy="4023360"/>
              </a:xfrm>
            </p:spPr>
            <p:txBody>
              <a:bodyPr anchor="ctr">
                <a:normAutofit lnSpcReduction="10000"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  <a:latin typeface="+mj-lt"/>
                  </a:rPr>
                  <a:t>At 30 GHz:</a:t>
                </a:r>
              </a:p>
              <a:p>
                <a:pPr lvl="1">
                  <a:buClrTx/>
                </a:pPr>
                <a:r>
                  <a:rPr lang="en-US" sz="2000" dirty="0" smtClean="0">
                    <a:solidFill>
                      <a:srgbClr val="000000"/>
                    </a:solidFill>
                    <a:latin typeface="+mj-lt"/>
                  </a:rPr>
                  <a:t>Free-space wavelength</a:t>
                </a:r>
              </a:p>
              <a:p>
                <a:pPr marL="749808" lvl="4" indent="0" algn="ctr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en-US" sz="2000" b="0" dirty="0" smtClean="0">
                  <a:solidFill>
                    <a:srgbClr val="000000"/>
                  </a:solidFill>
                  <a:latin typeface="+mj-lt"/>
                </a:endParaRPr>
              </a:p>
              <a:p>
                <a:pPr lvl="4">
                  <a:buClrTx/>
                </a:pPr>
                <a:endParaRPr lang="en-US" sz="2000" dirty="0" smtClean="0">
                  <a:solidFill>
                    <a:srgbClr val="000000"/>
                  </a:solidFill>
                  <a:latin typeface="+mj-lt"/>
                </a:endParaRPr>
              </a:p>
              <a:p>
                <a:pPr lvl="1">
                  <a:buClrTx/>
                </a:pPr>
                <a:r>
                  <a:rPr lang="en-US" sz="2000" dirty="0" smtClean="0">
                    <a:solidFill>
                      <a:srgbClr val="000000"/>
                    </a:solidFill>
                    <a:latin typeface="+mj-lt"/>
                  </a:rPr>
                  <a:t>Plasmonic wavelength</a:t>
                </a:r>
              </a:p>
              <a:p>
                <a:pPr marL="749808" lvl="4" indent="0">
                  <a:buClr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  <a:latin typeface="+mj-lt"/>
                  </a:rPr>
                  <a:t>*</a:t>
                </a:r>
                <a:endParaRPr lang="en-US" sz="2000" dirty="0">
                  <a:solidFill>
                    <a:srgbClr val="000000"/>
                  </a:solidFill>
                  <a:latin typeface="+mj-lt"/>
                </a:endParaRPr>
              </a:p>
              <a:p>
                <a:pPr>
                  <a:buClrTx/>
                </a:pPr>
                <a:r>
                  <a:rPr lang="en-US" dirty="0" smtClean="0">
                    <a:solidFill>
                      <a:srgbClr val="000000"/>
                    </a:solidFill>
                    <a:latin typeface="+mj-lt"/>
                  </a:rPr>
                  <a:t>Plasma wavelength nearly 250 times shorter than free space wavelength </a:t>
                </a:r>
              </a:p>
            </p:txBody>
          </p:sp>
        </mc:Choice>
        <mc:Fallback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91540" y="1450757"/>
                <a:ext cx="3703320" cy="4023360"/>
              </a:xfrm>
              <a:blipFill rotWithShape="0">
                <a:blip r:embed="rId3"/>
                <a:stretch>
                  <a:fillRect l="-2961" r="-3618" b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>
            <a:normAutofit/>
          </a:bodyPr>
          <a:lstStyle/>
          <a:p>
            <a:r>
              <a:rPr lang="en-US" altLang="en-US" sz="4000" b="1" dirty="0" smtClean="0"/>
              <a:t>Wavelength Reduction</a:t>
            </a:r>
            <a:endParaRPr lang="en-US" sz="4000" dirty="0">
              <a:solidFill>
                <a:srgbClr val="C00000"/>
              </a:solidFill>
            </a:endParaRP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453" y="3523069"/>
            <a:ext cx="3289608" cy="263456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t="64914" r="49151" b="3494"/>
          <a:stretch/>
        </p:blipFill>
        <p:spPr>
          <a:xfrm>
            <a:off x="5529126" y="1299211"/>
            <a:ext cx="3381962" cy="19659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960" y="5869094"/>
            <a:ext cx="37611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  <a:effectLst/>
              </a:rPr>
              <a:t>*Andress</a:t>
            </a:r>
            <a:r>
              <a:rPr lang="en-US" sz="1050" dirty="0" smtClean="0">
                <a:solidFill>
                  <a:srgbClr val="000000"/>
                </a:solidFill>
              </a:rPr>
              <a:t>, W. A. et al., “</a:t>
            </a:r>
            <a:r>
              <a:rPr lang="en-US" sz="1050" dirty="0" smtClean="0">
                <a:solidFill>
                  <a:srgbClr val="000000"/>
                </a:solidFill>
                <a:effectLst/>
              </a:rPr>
              <a:t>Ultra-Subwavelength Two-Dimensional Plasmonic Circuits</a:t>
            </a:r>
            <a:r>
              <a:rPr lang="en-US" sz="1050" dirty="0" smtClean="0">
                <a:solidFill>
                  <a:srgbClr val="000000"/>
                </a:solidFill>
              </a:rPr>
              <a:t>,” </a:t>
            </a:r>
            <a:r>
              <a:rPr lang="en-US" sz="1050" dirty="0">
                <a:solidFill>
                  <a:srgbClr val="000000"/>
                </a:solidFill>
              </a:rPr>
              <a:t>in </a:t>
            </a:r>
            <a:r>
              <a:rPr lang="it-IT" sz="1050" i="1" dirty="0" smtClean="0">
                <a:solidFill>
                  <a:srgbClr val="000000"/>
                </a:solidFill>
              </a:rPr>
              <a:t>Nano Letters</a:t>
            </a:r>
            <a:r>
              <a:rPr lang="it-IT" sz="1050" dirty="0">
                <a:solidFill>
                  <a:srgbClr val="000000"/>
                </a:solidFill>
              </a:rPr>
              <a:t> </a:t>
            </a:r>
            <a:r>
              <a:rPr lang="it-IT" sz="1050" dirty="0" smtClean="0">
                <a:solidFill>
                  <a:srgbClr val="000000"/>
                </a:solidFill>
              </a:rPr>
              <a:t>vol. </a:t>
            </a:r>
            <a:r>
              <a:rPr lang="it-IT" sz="1050" i="1" dirty="0" smtClean="0">
                <a:solidFill>
                  <a:srgbClr val="000000"/>
                </a:solidFill>
              </a:rPr>
              <a:t>12</a:t>
            </a:r>
            <a:r>
              <a:rPr lang="it-IT" sz="1050" dirty="0">
                <a:solidFill>
                  <a:srgbClr val="000000"/>
                </a:solidFill>
              </a:rPr>
              <a:t> </a:t>
            </a:r>
            <a:r>
              <a:rPr lang="it-IT" sz="1050" dirty="0" smtClean="0">
                <a:solidFill>
                  <a:srgbClr val="000000"/>
                </a:solidFill>
              </a:rPr>
              <a:t>no. 5, pp. 2272-2277, 2012.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81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245918" y="91571"/>
            <a:ext cx="8445500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 dirty="0" smtClean="0"/>
              <a:t>Surface waves in 2DEG</a:t>
            </a:r>
            <a:endParaRPr lang="en-US" alt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02"/>
          <a:stretch/>
        </p:blipFill>
        <p:spPr>
          <a:xfrm>
            <a:off x="3935477" y="2718343"/>
            <a:ext cx="5088910" cy="41396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282" y="720221"/>
            <a:ext cx="4061658" cy="22410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45918" y="1173294"/>
                <a:ext cx="3764107" cy="3441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Metal like behavior near plasma frequency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Plasmonic waveguide with low loss</a:t>
                </a: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18" y="1173294"/>
                <a:ext cx="3764107" cy="3441007"/>
              </a:xfrm>
              <a:prstGeom prst="rect">
                <a:avLst/>
              </a:prstGeom>
              <a:blipFill rotWithShape="0">
                <a:blip r:embed="rId4"/>
                <a:stretch>
                  <a:fillRect l="-2913" b="-3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18" y="5924147"/>
            <a:ext cx="931349" cy="76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5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245918" y="91571"/>
            <a:ext cx="8445500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 dirty="0" smtClean="0"/>
              <a:t>Plasma wave Propagation </a:t>
            </a:r>
            <a:endParaRPr lang="en-US" alt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218" y="2633469"/>
            <a:ext cx="4801058" cy="36007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80" y="667816"/>
            <a:ext cx="3389589" cy="21457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45918" y="1583776"/>
                <a:ext cx="3764107" cy="3354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Multilayer structure excited by horizontal dipole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Sommerfeld integral</a:t>
                </a:r>
                <a:endParaRPr lang="en-US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nary>
                        <m:naryPr>
                          <m:limLoc m:val="undOvr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nary>
                    </m:oMath>
                  </m:oMathPara>
                </a14:m>
                <a:endParaRPr lang="en-US" sz="2800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18" y="1583776"/>
                <a:ext cx="3764107" cy="3354893"/>
              </a:xfrm>
              <a:prstGeom prst="rect">
                <a:avLst/>
              </a:prstGeom>
              <a:blipFill rotWithShape="0">
                <a:blip r:embed="rId4"/>
                <a:stretch>
                  <a:fillRect l="-2913" r="-4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18" y="5924147"/>
            <a:ext cx="931349" cy="7636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76219" y="6133928"/>
            <a:ext cx="73151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OpenSans"/>
              </a:rPr>
              <a:t>Krzysztof A. Michalski &amp; Juan R. Mosig (2016) Efficient computation </a:t>
            </a:r>
            <a:r>
              <a:rPr lang="en-US" sz="1400" dirty="0" smtClean="0">
                <a:latin typeface="OpenSans"/>
              </a:rPr>
              <a:t>of Sommerfeld </a:t>
            </a:r>
            <a:r>
              <a:rPr lang="en-US" sz="1400" dirty="0">
                <a:latin typeface="OpenSans"/>
              </a:rPr>
              <a:t>integral tails – methods and algorithms, Journal of Electromagnetic Waves </a:t>
            </a:r>
            <a:r>
              <a:rPr lang="en-US" sz="1400" dirty="0" smtClean="0">
                <a:latin typeface="OpenSans"/>
              </a:rPr>
              <a:t>and Applications</a:t>
            </a:r>
            <a:r>
              <a:rPr lang="en-US" sz="1400" dirty="0">
                <a:latin typeface="OpenSans"/>
              </a:rPr>
              <a:t>, 30:3, 281-317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121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6441</TotalTime>
  <Words>430</Words>
  <Application>Microsoft Office PowerPoint</Application>
  <PresentationFormat>On-screen Show (4:3)</PresentationFormat>
  <Paragraphs>116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CMR10</vt:lpstr>
      <vt:lpstr>CMTI10</vt:lpstr>
      <vt:lpstr>OpenSans</vt:lpstr>
      <vt:lpstr>Arial</vt:lpstr>
      <vt:lpstr>Calibri</vt:lpstr>
      <vt:lpstr>Cambria Math</vt:lpstr>
      <vt:lpstr>Office Theme</vt:lpstr>
      <vt:lpstr>Plasma based terahertz devices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Wavelength Reduction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>Inward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Carl  Fisher</dc:creator>
  <cp:lastModifiedBy>Phased</cp:lastModifiedBy>
  <cp:revision>222</cp:revision>
  <cp:lastPrinted>2017-03-29T22:08:51Z</cp:lastPrinted>
  <dcterms:created xsi:type="dcterms:W3CDTF">2014-05-28T21:07:34Z</dcterms:created>
  <dcterms:modified xsi:type="dcterms:W3CDTF">2017-03-30T20:41:31Z</dcterms:modified>
</cp:coreProperties>
</file>