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84"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9" autoAdjust="0"/>
    <p:restoredTop sz="85593" autoAdjust="0"/>
  </p:normalViewPr>
  <p:slideViewPr>
    <p:cSldViewPr snapToGrid="0">
      <p:cViewPr varScale="1">
        <p:scale>
          <a:sx n="95" d="100"/>
          <a:sy n="95" d="100"/>
        </p:scale>
        <p:origin x="8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6F3F9E-58A3-44BF-8799-CF23E3610A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858AAFF-F1D9-40DA-8855-841ECD7508FD}">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Yaş </a:t>
          </a:r>
          <a:endParaRPr lang="en-US" dirty="0">
            <a:latin typeface="Times New Roman" panose="02020603050405020304" pitchFamily="18" charset="0"/>
            <a:cs typeface="Times New Roman" panose="02020603050405020304" pitchFamily="18" charset="0"/>
          </a:endParaRPr>
        </a:p>
      </dgm:t>
    </dgm:pt>
    <dgm:pt modelId="{72343676-9BCF-435F-9393-0DAD2BE7FE07}" type="parTrans" cxnId="{FC03CBBC-477D-495B-8B51-65CC53BECECD}">
      <dgm:prSet/>
      <dgm:spPr/>
      <dgm:t>
        <a:bodyPr/>
        <a:lstStyle/>
        <a:p>
          <a:endParaRPr lang="en-US"/>
        </a:p>
      </dgm:t>
    </dgm:pt>
    <dgm:pt modelId="{B81B9D64-84C9-4A0E-BB21-BAC675A489EC}" type="sibTrans" cxnId="{FC03CBBC-477D-495B-8B51-65CC53BECECD}">
      <dgm:prSet/>
      <dgm:spPr/>
      <dgm:t>
        <a:bodyPr/>
        <a:lstStyle/>
        <a:p>
          <a:endParaRPr lang="en-US"/>
        </a:p>
      </dgm:t>
    </dgm:pt>
    <dgm:pt modelId="{E15FA290-48A1-4388-B8B3-FD4A75191C5B}">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Cinsiyet</a:t>
          </a:r>
          <a:endParaRPr lang="en-US" dirty="0">
            <a:latin typeface="Times New Roman" panose="02020603050405020304" pitchFamily="18" charset="0"/>
            <a:cs typeface="Times New Roman" panose="02020603050405020304" pitchFamily="18" charset="0"/>
          </a:endParaRPr>
        </a:p>
      </dgm:t>
    </dgm:pt>
    <dgm:pt modelId="{CB9D723E-0BA1-4804-9C93-C69E84CD3F0E}" type="parTrans" cxnId="{1164682B-2793-42B6-8E0E-61897F11D82C}">
      <dgm:prSet/>
      <dgm:spPr/>
      <dgm:t>
        <a:bodyPr/>
        <a:lstStyle/>
        <a:p>
          <a:endParaRPr lang="en-US"/>
        </a:p>
      </dgm:t>
    </dgm:pt>
    <dgm:pt modelId="{04EADE03-561C-4532-9439-34E24A8C864F}" type="sibTrans" cxnId="{1164682B-2793-42B6-8E0E-61897F11D82C}">
      <dgm:prSet/>
      <dgm:spPr/>
      <dgm:t>
        <a:bodyPr/>
        <a:lstStyle/>
        <a:p>
          <a:endParaRPr lang="en-US"/>
        </a:p>
      </dgm:t>
    </dgm:pt>
    <dgm:pt modelId="{D5861B29-3781-441D-A9C8-91BA34F053FF}">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Göğüs ağrısı tipi</a:t>
          </a:r>
          <a:endParaRPr lang="en-US" dirty="0">
            <a:latin typeface="Times New Roman" panose="02020603050405020304" pitchFamily="18" charset="0"/>
            <a:cs typeface="Times New Roman" panose="02020603050405020304" pitchFamily="18" charset="0"/>
          </a:endParaRPr>
        </a:p>
      </dgm:t>
    </dgm:pt>
    <dgm:pt modelId="{FD1764B0-8239-45F6-A64F-7CBABEDBE5E0}" type="parTrans" cxnId="{5E28922F-6662-4E78-9D96-83615236DEC1}">
      <dgm:prSet/>
      <dgm:spPr/>
      <dgm:t>
        <a:bodyPr/>
        <a:lstStyle/>
        <a:p>
          <a:endParaRPr lang="en-US"/>
        </a:p>
      </dgm:t>
    </dgm:pt>
    <dgm:pt modelId="{88C53917-15D5-4813-B5D7-F45EB62AEA0A}" type="sibTrans" cxnId="{5E28922F-6662-4E78-9D96-83615236DEC1}">
      <dgm:prSet/>
      <dgm:spPr/>
      <dgm:t>
        <a:bodyPr/>
        <a:lstStyle/>
        <a:p>
          <a:endParaRPr lang="en-US"/>
        </a:p>
      </dgm:t>
    </dgm:pt>
    <dgm:pt modelId="{D28BBE49-ADA5-4CA0-B941-14C355A42726}">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Kan basıncı </a:t>
          </a:r>
          <a:endParaRPr lang="en-US" dirty="0">
            <a:latin typeface="Times New Roman" panose="02020603050405020304" pitchFamily="18" charset="0"/>
            <a:cs typeface="Times New Roman" panose="02020603050405020304" pitchFamily="18" charset="0"/>
          </a:endParaRPr>
        </a:p>
      </dgm:t>
    </dgm:pt>
    <dgm:pt modelId="{760FC84E-0C75-43D8-A13B-2CDAA2A23362}" type="parTrans" cxnId="{BEE6A62B-C167-4C3A-A99A-1C4E774818FB}">
      <dgm:prSet/>
      <dgm:spPr/>
      <dgm:t>
        <a:bodyPr/>
        <a:lstStyle/>
        <a:p>
          <a:endParaRPr lang="en-US"/>
        </a:p>
      </dgm:t>
    </dgm:pt>
    <dgm:pt modelId="{9D88429A-1D6F-4F50-B764-5017165AB40B}" type="sibTrans" cxnId="{BEE6A62B-C167-4C3A-A99A-1C4E774818FB}">
      <dgm:prSet/>
      <dgm:spPr/>
      <dgm:t>
        <a:bodyPr/>
        <a:lstStyle/>
        <a:p>
          <a:endParaRPr lang="en-US"/>
        </a:p>
      </dgm:t>
    </dgm:pt>
    <dgm:pt modelId="{F2E117E9-D834-47C9-88B1-4F5CAC717859}">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Kolesterol seviyesi</a:t>
          </a:r>
          <a:endParaRPr lang="en-US" dirty="0">
            <a:latin typeface="Times New Roman" panose="02020603050405020304" pitchFamily="18" charset="0"/>
            <a:cs typeface="Times New Roman" panose="02020603050405020304" pitchFamily="18" charset="0"/>
          </a:endParaRPr>
        </a:p>
      </dgm:t>
    </dgm:pt>
    <dgm:pt modelId="{3C479720-0A5D-4304-8114-A6D4AC3C44CC}" type="parTrans" cxnId="{6ECDF440-4468-44F0-AF5A-AA65FF5FD087}">
      <dgm:prSet/>
      <dgm:spPr/>
      <dgm:t>
        <a:bodyPr/>
        <a:lstStyle/>
        <a:p>
          <a:endParaRPr lang="en-US"/>
        </a:p>
      </dgm:t>
    </dgm:pt>
    <dgm:pt modelId="{7EB4506C-93CE-48F6-BFFC-3077377D5482}" type="sibTrans" cxnId="{6ECDF440-4468-44F0-AF5A-AA65FF5FD087}">
      <dgm:prSet/>
      <dgm:spPr/>
      <dgm:t>
        <a:bodyPr/>
        <a:lstStyle/>
        <a:p>
          <a:endParaRPr lang="en-US"/>
        </a:p>
      </dgm:t>
    </dgm:pt>
    <dgm:pt modelId="{7D9B5675-EAE1-44E7-8E82-C12594307D40}">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Kan şekeri</a:t>
          </a:r>
          <a:endParaRPr lang="en-US" dirty="0">
            <a:latin typeface="Times New Roman" panose="02020603050405020304" pitchFamily="18" charset="0"/>
            <a:cs typeface="Times New Roman" panose="02020603050405020304" pitchFamily="18" charset="0"/>
          </a:endParaRPr>
        </a:p>
      </dgm:t>
    </dgm:pt>
    <dgm:pt modelId="{47F8B438-0860-4749-9F14-0F1545395364}" type="parTrans" cxnId="{EAD4F828-C089-4C0F-BD1B-2D87654731B9}">
      <dgm:prSet/>
      <dgm:spPr/>
      <dgm:t>
        <a:bodyPr/>
        <a:lstStyle/>
        <a:p>
          <a:endParaRPr lang="en-US"/>
        </a:p>
      </dgm:t>
    </dgm:pt>
    <dgm:pt modelId="{1FDBC27A-CA04-4391-AB4B-C757C563D64F}" type="sibTrans" cxnId="{EAD4F828-C089-4C0F-BD1B-2D87654731B9}">
      <dgm:prSet/>
      <dgm:spPr/>
      <dgm:t>
        <a:bodyPr/>
        <a:lstStyle/>
        <a:p>
          <a:endParaRPr lang="en-US"/>
        </a:p>
      </dgm:t>
    </dgm:pt>
    <dgm:pt modelId="{E54DBFE7-A3AF-4B09-96DC-C8B4B054F6BB}">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EKG sonuçları</a:t>
          </a:r>
          <a:endParaRPr lang="en-US" dirty="0">
            <a:latin typeface="Times New Roman" panose="02020603050405020304" pitchFamily="18" charset="0"/>
            <a:cs typeface="Times New Roman" panose="02020603050405020304" pitchFamily="18" charset="0"/>
          </a:endParaRPr>
        </a:p>
      </dgm:t>
    </dgm:pt>
    <dgm:pt modelId="{210F2541-DEB6-44F7-B1A3-24C1851F7EF9}" type="parTrans" cxnId="{4D798E25-7471-4CF5-BA67-985117DDAFBD}">
      <dgm:prSet/>
      <dgm:spPr/>
      <dgm:t>
        <a:bodyPr/>
        <a:lstStyle/>
        <a:p>
          <a:endParaRPr lang="en-US"/>
        </a:p>
      </dgm:t>
    </dgm:pt>
    <dgm:pt modelId="{59ADFB54-A2E2-447E-BCA1-024CB9E1C7BE}" type="sibTrans" cxnId="{4D798E25-7471-4CF5-BA67-985117DDAFBD}">
      <dgm:prSet/>
      <dgm:spPr/>
      <dgm:t>
        <a:bodyPr/>
        <a:lstStyle/>
        <a:p>
          <a:endParaRPr lang="en-US"/>
        </a:p>
      </dgm:t>
    </dgm:pt>
    <dgm:pt modelId="{5775E06A-33B2-4648-BAA3-A4D36C5ED0C7}">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Maksimum kalp atış hızı</a:t>
          </a:r>
          <a:endParaRPr lang="en-US" dirty="0">
            <a:latin typeface="Times New Roman" panose="02020603050405020304" pitchFamily="18" charset="0"/>
            <a:cs typeface="Times New Roman" panose="02020603050405020304" pitchFamily="18" charset="0"/>
          </a:endParaRPr>
        </a:p>
      </dgm:t>
    </dgm:pt>
    <dgm:pt modelId="{FCCCF07A-7D52-4A2D-AA20-86DCEA7AEECC}" type="parTrans" cxnId="{A84FA902-E995-48E6-B99D-9835DF0BF122}">
      <dgm:prSet/>
      <dgm:spPr/>
      <dgm:t>
        <a:bodyPr/>
        <a:lstStyle/>
        <a:p>
          <a:endParaRPr lang="en-US"/>
        </a:p>
      </dgm:t>
    </dgm:pt>
    <dgm:pt modelId="{F84FCF67-A891-4F12-AA7D-1668B2FE65C9}" type="sibTrans" cxnId="{A84FA902-E995-48E6-B99D-9835DF0BF122}">
      <dgm:prSet/>
      <dgm:spPr/>
      <dgm:t>
        <a:bodyPr/>
        <a:lstStyle/>
        <a:p>
          <a:endParaRPr lang="en-US"/>
        </a:p>
      </dgm:t>
    </dgm:pt>
    <dgm:pt modelId="{0C53C3E9-D5BC-4CFA-B8C1-FF4EC696028B}">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Anjin varlığı </a:t>
          </a:r>
          <a:endParaRPr lang="en-US" dirty="0">
            <a:latin typeface="Times New Roman" panose="02020603050405020304" pitchFamily="18" charset="0"/>
            <a:cs typeface="Times New Roman" panose="02020603050405020304" pitchFamily="18" charset="0"/>
          </a:endParaRPr>
        </a:p>
      </dgm:t>
    </dgm:pt>
    <dgm:pt modelId="{0771A095-E594-404C-87B3-F52C574EB11A}" type="parTrans" cxnId="{0EF70DFF-EC0C-4AF4-B748-7F7F585ACAC2}">
      <dgm:prSet/>
      <dgm:spPr/>
      <dgm:t>
        <a:bodyPr/>
        <a:lstStyle/>
        <a:p>
          <a:endParaRPr lang="en-US"/>
        </a:p>
      </dgm:t>
    </dgm:pt>
    <dgm:pt modelId="{CB17BA52-D4F2-481D-939D-C6C27216F577}" type="sibTrans" cxnId="{0EF70DFF-EC0C-4AF4-B748-7F7F585ACAC2}">
      <dgm:prSet/>
      <dgm:spPr/>
      <dgm:t>
        <a:bodyPr/>
        <a:lstStyle/>
        <a:p>
          <a:endParaRPr lang="en-US"/>
        </a:p>
      </dgm:t>
    </dgm:pt>
    <dgm:pt modelId="{14E79C2E-1B0D-4CCE-8C4C-8BA5D199FD11}">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ST segmenti depresyonu </a:t>
          </a:r>
          <a:endParaRPr lang="en-US" dirty="0">
            <a:latin typeface="Times New Roman" panose="02020603050405020304" pitchFamily="18" charset="0"/>
            <a:cs typeface="Times New Roman" panose="02020603050405020304" pitchFamily="18" charset="0"/>
          </a:endParaRPr>
        </a:p>
      </dgm:t>
    </dgm:pt>
    <dgm:pt modelId="{B6DC7D67-165D-4894-B9FA-0CA872405886}" type="parTrans" cxnId="{228D3B6E-89AE-40C5-9755-E20C64B7804E}">
      <dgm:prSet/>
      <dgm:spPr/>
      <dgm:t>
        <a:bodyPr/>
        <a:lstStyle/>
        <a:p>
          <a:endParaRPr lang="en-US"/>
        </a:p>
      </dgm:t>
    </dgm:pt>
    <dgm:pt modelId="{BE4B2E82-062C-4D50-8999-26503749F46F}" type="sibTrans" cxnId="{228D3B6E-89AE-40C5-9755-E20C64B7804E}">
      <dgm:prSet/>
      <dgm:spPr/>
      <dgm:t>
        <a:bodyPr/>
        <a:lstStyle/>
        <a:p>
          <a:endParaRPr lang="en-US"/>
        </a:p>
      </dgm:t>
    </dgm:pt>
    <dgm:pt modelId="{0E5488E1-313B-4532-ABE9-6CAA70D38841}">
      <dgm:prSet/>
      <dgm:spPr>
        <a:solidFill>
          <a:schemeClr val="accent2">
            <a:lumMod val="60000"/>
            <a:lumOff val="40000"/>
          </a:schemeClr>
        </a:solidFill>
      </dgm:spPr>
      <dgm:t>
        <a:bodyPr/>
        <a:lstStyle/>
        <a:p>
          <a:r>
            <a:rPr lang="tr-TR" dirty="0">
              <a:latin typeface="Times New Roman" panose="02020603050405020304" pitchFamily="18" charset="0"/>
              <a:cs typeface="Times New Roman" panose="02020603050405020304" pitchFamily="18" charset="0"/>
            </a:rPr>
            <a:t>ST segmenti Eğimi</a:t>
          </a:r>
          <a:endParaRPr lang="en-US" dirty="0">
            <a:latin typeface="Times New Roman" panose="02020603050405020304" pitchFamily="18" charset="0"/>
            <a:cs typeface="Times New Roman" panose="02020603050405020304" pitchFamily="18" charset="0"/>
          </a:endParaRPr>
        </a:p>
      </dgm:t>
    </dgm:pt>
    <dgm:pt modelId="{C8CF87FF-A581-4CAA-B093-26EC4AF88909}" type="parTrans" cxnId="{AD4475CB-DEFE-400D-B1DD-8FFF853F45F3}">
      <dgm:prSet/>
      <dgm:spPr/>
      <dgm:t>
        <a:bodyPr/>
        <a:lstStyle/>
        <a:p>
          <a:endParaRPr lang="en-US"/>
        </a:p>
      </dgm:t>
    </dgm:pt>
    <dgm:pt modelId="{EEEB580E-DF1F-48B7-BC19-3868845A7A8F}" type="sibTrans" cxnId="{AD4475CB-DEFE-400D-B1DD-8FFF853F45F3}">
      <dgm:prSet/>
      <dgm:spPr/>
      <dgm:t>
        <a:bodyPr/>
        <a:lstStyle/>
        <a:p>
          <a:endParaRPr lang="en-US"/>
        </a:p>
      </dgm:t>
    </dgm:pt>
    <dgm:pt modelId="{53985F6B-FE3F-47CC-A2E3-8F80C6B87F0B}">
      <dgm:prSet/>
      <dgm:spPr>
        <a:solidFill>
          <a:schemeClr val="accent2">
            <a:lumMod val="75000"/>
          </a:schemeClr>
        </a:solidFill>
      </dgm:spPr>
      <dgm:t>
        <a:bodyPr/>
        <a:lstStyle/>
        <a:p>
          <a:r>
            <a:rPr lang="tr-TR" dirty="0">
              <a:latin typeface="Times New Roman" panose="02020603050405020304" pitchFamily="18" charset="0"/>
              <a:cs typeface="Times New Roman" panose="02020603050405020304" pitchFamily="18" charset="0"/>
            </a:rPr>
            <a:t>Kalp hastalığı (Çıktı)</a:t>
          </a:r>
          <a:endParaRPr lang="en-US" dirty="0">
            <a:latin typeface="Times New Roman" panose="02020603050405020304" pitchFamily="18" charset="0"/>
            <a:cs typeface="Times New Roman" panose="02020603050405020304" pitchFamily="18" charset="0"/>
          </a:endParaRPr>
        </a:p>
      </dgm:t>
    </dgm:pt>
    <dgm:pt modelId="{3ADCDF49-B688-4C64-949E-CEA45234B281}" type="parTrans" cxnId="{53B1E8CE-E0BF-43D3-AB28-DCF9F91A4AD7}">
      <dgm:prSet/>
      <dgm:spPr/>
      <dgm:t>
        <a:bodyPr/>
        <a:lstStyle/>
        <a:p>
          <a:endParaRPr lang="en-US"/>
        </a:p>
      </dgm:t>
    </dgm:pt>
    <dgm:pt modelId="{3D9C1841-589C-4621-A319-FB3D60EAEE34}" type="sibTrans" cxnId="{53B1E8CE-E0BF-43D3-AB28-DCF9F91A4AD7}">
      <dgm:prSet/>
      <dgm:spPr/>
      <dgm:t>
        <a:bodyPr/>
        <a:lstStyle/>
        <a:p>
          <a:endParaRPr lang="en-US"/>
        </a:p>
      </dgm:t>
    </dgm:pt>
    <dgm:pt modelId="{B035F00B-1614-4370-9939-8A4C22339B6F}" type="pres">
      <dgm:prSet presAssocID="{156F3F9E-58A3-44BF-8799-CF23E3610A13}" presName="diagram" presStyleCnt="0">
        <dgm:presLayoutVars>
          <dgm:dir/>
          <dgm:resizeHandles val="exact"/>
        </dgm:presLayoutVars>
      </dgm:prSet>
      <dgm:spPr/>
    </dgm:pt>
    <dgm:pt modelId="{B67B40D1-EA5C-4B13-BB9D-51AFE1D53251}" type="pres">
      <dgm:prSet presAssocID="{5858AAFF-F1D9-40DA-8855-841ECD7508FD}" presName="node" presStyleLbl="node1" presStyleIdx="0" presStyleCnt="12">
        <dgm:presLayoutVars>
          <dgm:bulletEnabled val="1"/>
        </dgm:presLayoutVars>
      </dgm:prSet>
      <dgm:spPr/>
    </dgm:pt>
    <dgm:pt modelId="{AEF3C850-68FF-494C-9048-80ACD8989AAE}" type="pres">
      <dgm:prSet presAssocID="{B81B9D64-84C9-4A0E-BB21-BAC675A489EC}" presName="sibTrans" presStyleCnt="0"/>
      <dgm:spPr/>
    </dgm:pt>
    <dgm:pt modelId="{A74BB898-086D-422A-AD1A-5E0A07A57EE1}" type="pres">
      <dgm:prSet presAssocID="{E15FA290-48A1-4388-B8B3-FD4A75191C5B}" presName="node" presStyleLbl="node1" presStyleIdx="1" presStyleCnt="12">
        <dgm:presLayoutVars>
          <dgm:bulletEnabled val="1"/>
        </dgm:presLayoutVars>
      </dgm:prSet>
      <dgm:spPr/>
    </dgm:pt>
    <dgm:pt modelId="{8A296FC1-97C4-457D-9DBE-3BB957775F00}" type="pres">
      <dgm:prSet presAssocID="{04EADE03-561C-4532-9439-34E24A8C864F}" presName="sibTrans" presStyleCnt="0"/>
      <dgm:spPr/>
    </dgm:pt>
    <dgm:pt modelId="{47AA0653-C28F-4FA5-BF7E-E71E55CB070B}" type="pres">
      <dgm:prSet presAssocID="{D5861B29-3781-441D-A9C8-91BA34F053FF}" presName="node" presStyleLbl="node1" presStyleIdx="2" presStyleCnt="12">
        <dgm:presLayoutVars>
          <dgm:bulletEnabled val="1"/>
        </dgm:presLayoutVars>
      </dgm:prSet>
      <dgm:spPr/>
    </dgm:pt>
    <dgm:pt modelId="{DD4A282B-C1FF-4B4E-AA1D-3AEF88E3BC68}" type="pres">
      <dgm:prSet presAssocID="{88C53917-15D5-4813-B5D7-F45EB62AEA0A}" presName="sibTrans" presStyleCnt="0"/>
      <dgm:spPr/>
    </dgm:pt>
    <dgm:pt modelId="{30F4C4EF-10E1-4A7D-BFDA-8256DA982F27}" type="pres">
      <dgm:prSet presAssocID="{D28BBE49-ADA5-4CA0-B941-14C355A42726}" presName="node" presStyleLbl="node1" presStyleIdx="3" presStyleCnt="12">
        <dgm:presLayoutVars>
          <dgm:bulletEnabled val="1"/>
        </dgm:presLayoutVars>
      </dgm:prSet>
      <dgm:spPr/>
    </dgm:pt>
    <dgm:pt modelId="{0A364583-3DCD-4AE3-A94D-8AD2DB63E5F4}" type="pres">
      <dgm:prSet presAssocID="{9D88429A-1D6F-4F50-B764-5017165AB40B}" presName="sibTrans" presStyleCnt="0"/>
      <dgm:spPr/>
    </dgm:pt>
    <dgm:pt modelId="{37CB7948-E26E-4D1F-BD49-CB6279F1C8BA}" type="pres">
      <dgm:prSet presAssocID="{F2E117E9-D834-47C9-88B1-4F5CAC717859}" presName="node" presStyleLbl="node1" presStyleIdx="4" presStyleCnt="12">
        <dgm:presLayoutVars>
          <dgm:bulletEnabled val="1"/>
        </dgm:presLayoutVars>
      </dgm:prSet>
      <dgm:spPr/>
    </dgm:pt>
    <dgm:pt modelId="{F3A0C54C-9D5C-48D1-82ED-2A3F0877273F}" type="pres">
      <dgm:prSet presAssocID="{7EB4506C-93CE-48F6-BFFC-3077377D5482}" presName="sibTrans" presStyleCnt="0"/>
      <dgm:spPr/>
    </dgm:pt>
    <dgm:pt modelId="{FAAF06E4-771D-4F6A-81C7-E368FA7DBFE4}" type="pres">
      <dgm:prSet presAssocID="{7D9B5675-EAE1-44E7-8E82-C12594307D40}" presName="node" presStyleLbl="node1" presStyleIdx="5" presStyleCnt="12">
        <dgm:presLayoutVars>
          <dgm:bulletEnabled val="1"/>
        </dgm:presLayoutVars>
      </dgm:prSet>
      <dgm:spPr/>
    </dgm:pt>
    <dgm:pt modelId="{09DDC468-B09E-4BE7-A25A-693966ABED48}" type="pres">
      <dgm:prSet presAssocID="{1FDBC27A-CA04-4391-AB4B-C757C563D64F}" presName="sibTrans" presStyleCnt="0"/>
      <dgm:spPr/>
    </dgm:pt>
    <dgm:pt modelId="{626B3F5F-E229-4A50-BBDA-E4D0ACFEA63C}" type="pres">
      <dgm:prSet presAssocID="{E54DBFE7-A3AF-4B09-96DC-C8B4B054F6BB}" presName="node" presStyleLbl="node1" presStyleIdx="6" presStyleCnt="12">
        <dgm:presLayoutVars>
          <dgm:bulletEnabled val="1"/>
        </dgm:presLayoutVars>
      </dgm:prSet>
      <dgm:spPr/>
    </dgm:pt>
    <dgm:pt modelId="{FBA8E528-FD3A-4937-A099-974971236C06}" type="pres">
      <dgm:prSet presAssocID="{59ADFB54-A2E2-447E-BCA1-024CB9E1C7BE}" presName="sibTrans" presStyleCnt="0"/>
      <dgm:spPr/>
    </dgm:pt>
    <dgm:pt modelId="{914BFD88-D3EE-4C8E-BEA2-10257D843300}" type="pres">
      <dgm:prSet presAssocID="{5775E06A-33B2-4648-BAA3-A4D36C5ED0C7}" presName="node" presStyleLbl="node1" presStyleIdx="7" presStyleCnt="12">
        <dgm:presLayoutVars>
          <dgm:bulletEnabled val="1"/>
        </dgm:presLayoutVars>
      </dgm:prSet>
      <dgm:spPr/>
    </dgm:pt>
    <dgm:pt modelId="{0AA68184-89AB-40DD-BAA3-62AD1ED7C591}" type="pres">
      <dgm:prSet presAssocID="{F84FCF67-A891-4F12-AA7D-1668B2FE65C9}" presName="sibTrans" presStyleCnt="0"/>
      <dgm:spPr/>
    </dgm:pt>
    <dgm:pt modelId="{DDC3276E-A413-4759-B701-CB60225EFED4}" type="pres">
      <dgm:prSet presAssocID="{0C53C3E9-D5BC-4CFA-B8C1-FF4EC696028B}" presName="node" presStyleLbl="node1" presStyleIdx="8" presStyleCnt="12">
        <dgm:presLayoutVars>
          <dgm:bulletEnabled val="1"/>
        </dgm:presLayoutVars>
      </dgm:prSet>
      <dgm:spPr/>
    </dgm:pt>
    <dgm:pt modelId="{DFD80C39-BF2B-4E9E-9E61-15391AEECC82}" type="pres">
      <dgm:prSet presAssocID="{CB17BA52-D4F2-481D-939D-C6C27216F577}" presName="sibTrans" presStyleCnt="0"/>
      <dgm:spPr/>
    </dgm:pt>
    <dgm:pt modelId="{14B542BA-D9FA-44DA-A0B4-D7DC3AC21960}" type="pres">
      <dgm:prSet presAssocID="{14E79C2E-1B0D-4CCE-8C4C-8BA5D199FD11}" presName="node" presStyleLbl="node1" presStyleIdx="9" presStyleCnt="12">
        <dgm:presLayoutVars>
          <dgm:bulletEnabled val="1"/>
        </dgm:presLayoutVars>
      </dgm:prSet>
      <dgm:spPr/>
    </dgm:pt>
    <dgm:pt modelId="{870000C4-29D5-4029-9673-7C2DEA22AFC5}" type="pres">
      <dgm:prSet presAssocID="{BE4B2E82-062C-4D50-8999-26503749F46F}" presName="sibTrans" presStyleCnt="0"/>
      <dgm:spPr/>
    </dgm:pt>
    <dgm:pt modelId="{16687A28-B71C-40F8-A61D-719B491DFFAF}" type="pres">
      <dgm:prSet presAssocID="{0E5488E1-313B-4532-ABE9-6CAA70D38841}" presName="node" presStyleLbl="node1" presStyleIdx="10" presStyleCnt="12">
        <dgm:presLayoutVars>
          <dgm:bulletEnabled val="1"/>
        </dgm:presLayoutVars>
      </dgm:prSet>
      <dgm:spPr/>
    </dgm:pt>
    <dgm:pt modelId="{2AA0D684-C2F9-4CA3-B25D-625D74F0CC3D}" type="pres">
      <dgm:prSet presAssocID="{EEEB580E-DF1F-48B7-BC19-3868845A7A8F}" presName="sibTrans" presStyleCnt="0"/>
      <dgm:spPr/>
    </dgm:pt>
    <dgm:pt modelId="{55C89ABF-2283-43C6-B938-0283D0111ABA}" type="pres">
      <dgm:prSet presAssocID="{53985F6B-FE3F-47CC-A2E3-8F80C6B87F0B}" presName="node" presStyleLbl="node1" presStyleIdx="11" presStyleCnt="12">
        <dgm:presLayoutVars>
          <dgm:bulletEnabled val="1"/>
        </dgm:presLayoutVars>
      </dgm:prSet>
      <dgm:spPr/>
    </dgm:pt>
  </dgm:ptLst>
  <dgm:cxnLst>
    <dgm:cxn modelId="{A84FA902-E995-48E6-B99D-9835DF0BF122}" srcId="{156F3F9E-58A3-44BF-8799-CF23E3610A13}" destId="{5775E06A-33B2-4648-BAA3-A4D36C5ED0C7}" srcOrd="7" destOrd="0" parTransId="{FCCCF07A-7D52-4A2D-AA20-86DCEA7AEECC}" sibTransId="{F84FCF67-A891-4F12-AA7D-1668B2FE65C9}"/>
    <dgm:cxn modelId="{D1B8FE1C-CD1E-4940-A11E-B98203C4AC11}" type="presOf" srcId="{0E5488E1-313B-4532-ABE9-6CAA70D38841}" destId="{16687A28-B71C-40F8-A61D-719B491DFFAF}" srcOrd="0" destOrd="0" presId="urn:microsoft.com/office/officeart/2005/8/layout/default"/>
    <dgm:cxn modelId="{3B682323-14FB-4245-9DCA-A9CE3EB731FE}" type="presOf" srcId="{5858AAFF-F1D9-40DA-8855-841ECD7508FD}" destId="{B67B40D1-EA5C-4B13-BB9D-51AFE1D53251}" srcOrd="0" destOrd="0" presId="urn:microsoft.com/office/officeart/2005/8/layout/default"/>
    <dgm:cxn modelId="{4D798E25-7471-4CF5-BA67-985117DDAFBD}" srcId="{156F3F9E-58A3-44BF-8799-CF23E3610A13}" destId="{E54DBFE7-A3AF-4B09-96DC-C8B4B054F6BB}" srcOrd="6" destOrd="0" parTransId="{210F2541-DEB6-44F7-B1A3-24C1851F7EF9}" sibTransId="{59ADFB54-A2E2-447E-BCA1-024CB9E1C7BE}"/>
    <dgm:cxn modelId="{EAD4F828-C089-4C0F-BD1B-2D87654731B9}" srcId="{156F3F9E-58A3-44BF-8799-CF23E3610A13}" destId="{7D9B5675-EAE1-44E7-8E82-C12594307D40}" srcOrd="5" destOrd="0" parTransId="{47F8B438-0860-4749-9F14-0F1545395364}" sibTransId="{1FDBC27A-CA04-4391-AB4B-C757C563D64F}"/>
    <dgm:cxn modelId="{BDF9D12A-B14F-484C-8D56-8D4D7FEBC1B1}" type="presOf" srcId="{7D9B5675-EAE1-44E7-8E82-C12594307D40}" destId="{FAAF06E4-771D-4F6A-81C7-E368FA7DBFE4}" srcOrd="0" destOrd="0" presId="urn:microsoft.com/office/officeart/2005/8/layout/default"/>
    <dgm:cxn modelId="{1164682B-2793-42B6-8E0E-61897F11D82C}" srcId="{156F3F9E-58A3-44BF-8799-CF23E3610A13}" destId="{E15FA290-48A1-4388-B8B3-FD4A75191C5B}" srcOrd="1" destOrd="0" parTransId="{CB9D723E-0BA1-4804-9C93-C69E84CD3F0E}" sibTransId="{04EADE03-561C-4532-9439-34E24A8C864F}"/>
    <dgm:cxn modelId="{BEE6A62B-C167-4C3A-A99A-1C4E774818FB}" srcId="{156F3F9E-58A3-44BF-8799-CF23E3610A13}" destId="{D28BBE49-ADA5-4CA0-B941-14C355A42726}" srcOrd="3" destOrd="0" parTransId="{760FC84E-0C75-43D8-A13B-2CDAA2A23362}" sibTransId="{9D88429A-1D6F-4F50-B764-5017165AB40B}"/>
    <dgm:cxn modelId="{5E28922F-6662-4E78-9D96-83615236DEC1}" srcId="{156F3F9E-58A3-44BF-8799-CF23E3610A13}" destId="{D5861B29-3781-441D-A9C8-91BA34F053FF}" srcOrd="2" destOrd="0" parTransId="{FD1764B0-8239-45F6-A64F-7CBABEDBE5E0}" sibTransId="{88C53917-15D5-4813-B5D7-F45EB62AEA0A}"/>
    <dgm:cxn modelId="{70B83F32-FF1F-4C09-88B2-8591F3D0F376}" type="presOf" srcId="{0C53C3E9-D5BC-4CFA-B8C1-FF4EC696028B}" destId="{DDC3276E-A413-4759-B701-CB60225EFED4}" srcOrd="0" destOrd="0" presId="urn:microsoft.com/office/officeart/2005/8/layout/default"/>
    <dgm:cxn modelId="{5C626D35-6331-4062-998B-D58D1F18A1A3}" type="presOf" srcId="{14E79C2E-1B0D-4CCE-8C4C-8BA5D199FD11}" destId="{14B542BA-D9FA-44DA-A0B4-D7DC3AC21960}" srcOrd="0" destOrd="0" presId="urn:microsoft.com/office/officeart/2005/8/layout/default"/>
    <dgm:cxn modelId="{6ECDF440-4468-44F0-AF5A-AA65FF5FD087}" srcId="{156F3F9E-58A3-44BF-8799-CF23E3610A13}" destId="{F2E117E9-D834-47C9-88B1-4F5CAC717859}" srcOrd="4" destOrd="0" parTransId="{3C479720-0A5D-4304-8114-A6D4AC3C44CC}" sibTransId="{7EB4506C-93CE-48F6-BFFC-3077377D5482}"/>
    <dgm:cxn modelId="{84813A4C-FD59-4DA4-8D8E-873463BE0DAD}" type="presOf" srcId="{E15FA290-48A1-4388-B8B3-FD4A75191C5B}" destId="{A74BB898-086D-422A-AD1A-5E0A07A57EE1}" srcOrd="0" destOrd="0" presId="urn:microsoft.com/office/officeart/2005/8/layout/default"/>
    <dgm:cxn modelId="{228D3B6E-89AE-40C5-9755-E20C64B7804E}" srcId="{156F3F9E-58A3-44BF-8799-CF23E3610A13}" destId="{14E79C2E-1B0D-4CCE-8C4C-8BA5D199FD11}" srcOrd="9" destOrd="0" parTransId="{B6DC7D67-165D-4894-B9FA-0CA872405886}" sibTransId="{BE4B2E82-062C-4D50-8999-26503749F46F}"/>
    <dgm:cxn modelId="{8D8EB88C-AF7C-4225-B425-39B19A64E84F}" type="presOf" srcId="{E54DBFE7-A3AF-4B09-96DC-C8B4B054F6BB}" destId="{626B3F5F-E229-4A50-BBDA-E4D0ACFEA63C}" srcOrd="0" destOrd="0" presId="urn:microsoft.com/office/officeart/2005/8/layout/default"/>
    <dgm:cxn modelId="{4244789A-3357-41FC-8463-450A28D4EC69}" type="presOf" srcId="{D28BBE49-ADA5-4CA0-B941-14C355A42726}" destId="{30F4C4EF-10E1-4A7D-BFDA-8256DA982F27}" srcOrd="0" destOrd="0" presId="urn:microsoft.com/office/officeart/2005/8/layout/default"/>
    <dgm:cxn modelId="{EFD0F6AD-E6C1-4091-96AB-256D7328B345}" type="presOf" srcId="{156F3F9E-58A3-44BF-8799-CF23E3610A13}" destId="{B035F00B-1614-4370-9939-8A4C22339B6F}" srcOrd="0" destOrd="0" presId="urn:microsoft.com/office/officeart/2005/8/layout/default"/>
    <dgm:cxn modelId="{A1438ABA-BC41-48E7-BB95-E60D9769DDAF}" type="presOf" srcId="{53985F6B-FE3F-47CC-A2E3-8F80C6B87F0B}" destId="{55C89ABF-2283-43C6-B938-0283D0111ABA}" srcOrd="0" destOrd="0" presId="urn:microsoft.com/office/officeart/2005/8/layout/default"/>
    <dgm:cxn modelId="{FC03CBBC-477D-495B-8B51-65CC53BECECD}" srcId="{156F3F9E-58A3-44BF-8799-CF23E3610A13}" destId="{5858AAFF-F1D9-40DA-8855-841ECD7508FD}" srcOrd="0" destOrd="0" parTransId="{72343676-9BCF-435F-9393-0DAD2BE7FE07}" sibTransId="{B81B9D64-84C9-4A0E-BB21-BAC675A489EC}"/>
    <dgm:cxn modelId="{AD4475CB-DEFE-400D-B1DD-8FFF853F45F3}" srcId="{156F3F9E-58A3-44BF-8799-CF23E3610A13}" destId="{0E5488E1-313B-4532-ABE9-6CAA70D38841}" srcOrd="10" destOrd="0" parTransId="{C8CF87FF-A581-4CAA-B093-26EC4AF88909}" sibTransId="{EEEB580E-DF1F-48B7-BC19-3868845A7A8F}"/>
    <dgm:cxn modelId="{09FCC6CC-1358-4609-8D40-5E0C874B1B6D}" type="presOf" srcId="{5775E06A-33B2-4648-BAA3-A4D36C5ED0C7}" destId="{914BFD88-D3EE-4C8E-BEA2-10257D843300}" srcOrd="0" destOrd="0" presId="urn:microsoft.com/office/officeart/2005/8/layout/default"/>
    <dgm:cxn modelId="{53B1E8CE-E0BF-43D3-AB28-DCF9F91A4AD7}" srcId="{156F3F9E-58A3-44BF-8799-CF23E3610A13}" destId="{53985F6B-FE3F-47CC-A2E3-8F80C6B87F0B}" srcOrd="11" destOrd="0" parTransId="{3ADCDF49-B688-4C64-949E-CEA45234B281}" sibTransId="{3D9C1841-589C-4621-A319-FB3D60EAEE34}"/>
    <dgm:cxn modelId="{F5E18DE3-B432-44AE-8B6B-80727E13587F}" type="presOf" srcId="{F2E117E9-D834-47C9-88B1-4F5CAC717859}" destId="{37CB7948-E26E-4D1F-BD49-CB6279F1C8BA}" srcOrd="0" destOrd="0" presId="urn:microsoft.com/office/officeart/2005/8/layout/default"/>
    <dgm:cxn modelId="{060730F5-6AF2-447A-A098-C13C40158759}" type="presOf" srcId="{D5861B29-3781-441D-A9C8-91BA34F053FF}" destId="{47AA0653-C28F-4FA5-BF7E-E71E55CB070B}" srcOrd="0" destOrd="0" presId="urn:microsoft.com/office/officeart/2005/8/layout/default"/>
    <dgm:cxn modelId="{0EF70DFF-EC0C-4AF4-B748-7F7F585ACAC2}" srcId="{156F3F9E-58A3-44BF-8799-CF23E3610A13}" destId="{0C53C3E9-D5BC-4CFA-B8C1-FF4EC696028B}" srcOrd="8" destOrd="0" parTransId="{0771A095-E594-404C-87B3-F52C574EB11A}" sibTransId="{CB17BA52-D4F2-481D-939D-C6C27216F577}"/>
    <dgm:cxn modelId="{FE21048F-C78B-417D-AD45-112FCE6F232C}" type="presParOf" srcId="{B035F00B-1614-4370-9939-8A4C22339B6F}" destId="{B67B40D1-EA5C-4B13-BB9D-51AFE1D53251}" srcOrd="0" destOrd="0" presId="urn:microsoft.com/office/officeart/2005/8/layout/default"/>
    <dgm:cxn modelId="{3ED176D3-3194-4D43-8F62-93D3E62965A6}" type="presParOf" srcId="{B035F00B-1614-4370-9939-8A4C22339B6F}" destId="{AEF3C850-68FF-494C-9048-80ACD8989AAE}" srcOrd="1" destOrd="0" presId="urn:microsoft.com/office/officeart/2005/8/layout/default"/>
    <dgm:cxn modelId="{DD691AE6-8B77-439C-AE1B-677DF0D9A0AE}" type="presParOf" srcId="{B035F00B-1614-4370-9939-8A4C22339B6F}" destId="{A74BB898-086D-422A-AD1A-5E0A07A57EE1}" srcOrd="2" destOrd="0" presId="urn:microsoft.com/office/officeart/2005/8/layout/default"/>
    <dgm:cxn modelId="{00D74AF7-DA5A-4683-9ED6-D8E211BBCEF8}" type="presParOf" srcId="{B035F00B-1614-4370-9939-8A4C22339B6F}" destId="{8A296FC1-97C4-457D-9DBE-3BB957775F00}" srcOrd="3" destOrd="0" presId="urn:microsoft.com/office/officeart/2005/8/layout/default"/>
    <dgm:cxn modelId="{DC26817C-D701-482C-8410-CCC5E5D9111A}" type="presParOf" srcId="{B035F00B-1614-4370-9939-8A4C22339B6F}" destId="{47AA0653-C28F-4FA5-BF7E-E71E55CB070B}" srcOrd="4" destOrd="0" presId="urn:microsoft.com/office/officeart/2005/8/layout/default"/>
    <dgm:cxn modelId="{A53C93F9-AA32-473C-9D75-3A1AAE87CADF}" type="presParOf" srcId="{B035F00B-1614-4370-9939-8A4C22339B6F}" destId="{DD4A282B-C1FF-4B4E-AA1D-3AEF88E3BC68}" srcOrd="5" destOrd="0" presId="urn:microsoft.com/office/officeart/2005/8/layout/default"/>
    <dgm:cxn modelId="{ED11A314-68E3-46EB-89DA-13C83B415807}" type="presParOf" srcId="{B035F00B-1614-4370-9939-8A4C22339B6F}" destId="{30F4C4EF-10E1-4A7D-BFDA-8256DA982F27}" srcOrd="6" destOrd="0" presId="urn:microsoft.com/office/officeart/2005/8/layout/default"/>
    <dgm:cxn modelId="{7FFAA4F2-F2D6-4401-822D-EC160BB5E96C}" type="presParOf" srcId="{B035F00B-1614-4370-9939-8A4C22339B6F}" destId="{0A364583-3DCD-4AE3-A94D-8AD2DB63E5F4}" srcOrd="7" destOrd="0" presId="urn:microsoft.com/office/officeart/2005/8/layout/default"/>
    <dgm:cxn modelId="{0905C67A-22F3-413A-B936-E1FBA9D569C8}" type="presParOf" srcId="{B035F00B-1614-4370-9939-8A4C22339B6F}" destId="{37CB7948-E26E-4D1F-BD49-CB6279F1C8BA}" srcOrd="8" destOrd="0" presId="urn:microsoft.com/office/officeart/2005/8/layout/default"/>
    <dgm:cxn modelId="{DB6CC23C-2532-4F6D-9AB1-8C72EB921B16}" type="presParOf" srcId="{B035F00B-1614-4370-9939-8A4C22339B6F}" destId="{F3A0C54C-9D5C-48D1-82ED-2A3F0877273F}" srcOrd="9" destOrd="0" presId="urn:microsoft.com/office/officeart/2005/8/layout/default"/>
    <dgm:cxn modelId="{B601A177-54C6-4A4C-B9A0-D41A12F45A8D}" type="presParOf" srcId="{B035F00B-1614-4370-9939-8A4C22339B6F}" destId="{FAAF06E4-771D-4F6A-81C7-E368FA7DBFE4}" srcOrd="10" destOrd="0" presId="urn:microsoft.com/office/officeart/2005/8/layout/default"/>
    <dgm:cxn modelId="{56E42522-D24B-4775-ACA7-2BF2297C06BA}" type="presParOf" srcId="{B035F00B-1614-4370-9939-8A4C22339B6F}" destId="{09DDC468-B09E-4BE7-A25A-693966ABED48}" srcOrd="11" destOrd="0" presId="urn:microsoft.com/office/officeart/2005/8/layout/default"/>
    <dgm:cxn modelId="{CCE1B128-A8B7-4462-869C-847A91182DEE}" type="presParOf" srcId="{B035F00B-1614-4370-9939-8A4C22339B6F}" destId="{626B3F5F-E229-4A50-BBDA-E4D0ACFEA63C}" srcOrd="12" destOrd="0" presId="urn:microsoft.com/office/officeart/2005/8/layout/default"/>
    <dgm:cxn modelId="{3A10B0D7-57B7-4DDB-BA0A-125593E420E1}" type="presParOf" srcId="{B035F00B-1614-4370-9939-8A4C22339B6F}" destId="{FBA8E528-FD3A-4937-A099-974971236C06}" srcOrd="13" destOrd="0" presId="urn:microsoft.com/office/officeart/2005/8/layout/default"/>
    <dgm:cxn modelId="{B00DD383-FA46-4354-A2FF-24A6725DDF9C}" type="presParOf" srcId="{B035F00B-1614-4370-9939-8A4C22339B6F}" destId="{914BFD88-D3EE-4C8E-BEA2-10257D843300}" srcOrd="14" destOrd="0" presId="urn:microsoft.com/office/officeart/2005/8/layout/default"/>
    <dgm:cxn modelId="{8B6882AA-1507-4345-802F-7FD19209A36B}" type="presParOf" srcId="{B035F00B-1614-4370-9939-8A4C22339B6F}" destId="{0AA68184-89AB-40DD-BAA3-62AD1ED7C591}" srcOrd="15" destOrd="0" presId="urn:microsoft.com/office/officeart/2005/8/layout/default"/>
    <dgm:cxn modelId="{268F7434-D8C1-493E-A61D-40366BC613AE}" type="presParOf" srcId="{B035F00B-1614-4370-9939-8A4C22339B6F}" destId="{DDC3276E-A413-4759-B701-CB60225EFED4}" srcOrd="16" destOrd="0" presId="urn:microsoft.com/office/officeart/2005/8/layout/default"/>
    <dgm:cxn modelId="{BEEDA37F-D6C4-4F42-8CB9-5DCDD67AD32D}" type="presParOf" srcId="{B035F00B-1614-4370-9939-8A4C22339B6F}" destId="{DFD80C39-BF2B-4E9E-9E61-15391AEECC82}" srcOrd="17" destOrd="0" presId="urn:microsoft.com/office/officeart/2005/8/layout/default"/>
    <dgm:cxn modelId="{BA55CF69-4CFB-4570-87EE-59CCE6477FD7}" type="presParOf" srcId="{B035F00B-1614-4370-9939-8A4C22339B6F}" destId="{14B542BA-D9FA-44DA-A0B4-D7DC3AC21960}" srcOrd="18" destOrd="0" presId="urn:microsoft.com/office/officeart/2005/8/layout/default"/>
    <dgm:cxn modelId="{5ABBBBA1-A724-4B75-A389-3E49CBF1B999}" type="presParOf" srcId="{B035F00B-1614-4370-9939-8A4C22339B6F}" destId="{870000C4-29D5-4029-9673-7C2DEA22AFC5}" srcOrd="19" destOrd="0" presId="urn:microsoft.com/office/officeart/2005/8/layout/default"/>
    <dgm:cxn modelId="{6021E147-1031-487C-96E5-0C7CC925CD09}" type="presParOf" srcId="{B035F00B-1614-4370-9939-8A4C22339B6F}" destId="{16687A28-B71C-40F8-A61D-719B491DFFAF}" srcOrd="20" destOrd="0" presId="urn:microsoft.com/office/officeart/2005/8/layout/default"/>
    <dgm:cxn modelId="{39B86FF6-03EF-419D-85B8-7E17FE7AFCB6}" type="presParOf" srcId="{B035F00B-1614-4370-9939-8A4C22339B6F}" destId="{2AA0D684-C2F9-4CA3-B25D-625D74F0CC3D}" srcOrd="21" destOrd="0" presId="urn:microsoft.com/office/officeart/2005/8/layout/default"/>
    <dgm:cxn modelId="{92AF20F4-4688-4DCF-B346-EE777FD104A7}" type="presParOf" srcId="{B035F00B-1614-4370-9939-8A4C22339B6F}" destId="{55C89ABF-2283-43C6-B938-0283D0111ABA}"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B40D1-EA5C-4B13-BB9D-51AFE1D53251}">
      <dsp:nvSpPr>
        <dsp:cNvPr id="0" name=""/>
        <dsp:cNvSpPr/>
      </dsp:nvSpPr>
      <dsp:spPr>
        <a:xfrm>
          <a:off x="215756" y="1846"/>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Yaş </a:t>
          </a:r>
          <a:endParaRPr lang="en-US" sz="2800" kern="1200" dirty="0">
            <a:latin typeface="Times New Roman" panose="02020603050405020304" pitchFamily="18" charset="0"/>
            <a:cs typeface="Times New Roman" panose="02020603050405020304" pitchFamily="18" charset="0"/>
          </a:endParaRPr>
        </a:p>
      </dsp:txBody>
      <dsp:txXfrm>
        <a:off x="215756" y="1846"/>
        <a:ext cx="2256532" cy="1353919"/>
      </dsp:txXfrm>
    </dsp:sp>
    <dsp:sp modelId="{A74BB898-086D-422A-AD1A-5E0A07A57EE1}">
      <dsp:nvSpPr>
        <dsp:cNvPr id="0" name=""/>
        <dsp:cNvSpPr/>
      </dsp:nvSpPr>
      <dsp:spPr>
        <a:xfrm>
          <a:off x="2697941" y="1846"/>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Cinsiyet</a:t>
          </a:r>
          <a:endParaRPr lang="en-US" sz="2800" kern="1200" dirty="0">
            <a:latin typeface="Times New Roman" panose="02020603050405020304" pitchFamily="18" charset="0"/>
            <a:cs typeface="Times New Roman" panose="02020603050405020304" pitchFamily="18" charset="0"/>
          </a:endParaRPr>
        </a:p>
      </dsp:txBody>
      <dsp:txXfrm>
        <a:off x="2697941" y="1846"/>
        <a:ext cx="2256532" cy="1353919"/>
      </dsp:txXfrm>
    </dsp:sp>
    <dsp:sp modelId="{47AA0653-C28F-4FA5-BF7E-E71E55CB070B}">
      <dsp:nvSpPr>
        <dsp:cNvPr id="0" name=""/>
        <dsp:cNvSpPr/>
      </dsp:nvSpPr>
      <dsp:spPr>
        <a:xfrm>
          <a:off x="5180126" y="1846"/>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Göğüs ağrısı tipi</a:t>
          </a:r>
          <a:endParaRPr lang="en-US" sz="2800" kern="1200" dirty="0">
            <a:latin typeface="Times New Roman" panose="02020603050405020304" pitchFamily="18" charset="0"/>
            <a:cs typeface="Times New Roman" panose="02020603050405020304" pitchFamily="18" charset="0"/>
          </a:endParaRPr>
        </a:p>
      </dsp:txBody>
      <dsp:txXfrm>
        <a:off x="5180126" y="1846"/>
        <a:ext cx="2256532" cy="1353919"/>
      </dsp:txXfrm>
    </dsp:sp>
    <dsp:sp modelId="{30F4C4EF-10E1-4A7D-BFDA-8256DA982F27}">
      <dsp:nvSpPr>
        <dsp:cNvPr id="0" name=""/>
        <dsp:cNvSpPr/>
      </dsp:nvSpPr>
      <dsp:spPr>
        <a:xfrm>
          <a:off x="7662311" y="1846"/>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Kan basıncı </a:t>
          </a:r>
          <a:endParaRPr lang="en-US" sz="2800" kern="1200" dirty="0">
            <a:latin typeface="Times New Roman" panose="02020603050405020304" pitchFamily="18" charset="0"/>
            <a:cs typeface="Times New Roman" panose="02020603050405020304" pitchFamily="18" charset="0"/>
          </a:endParaRPr>
        </a:p>
      </dsp:txBody>
      <dsp:txXfrm>
        <a:off x="7662311" y="1846"/>
        <a:ext cx="2256532" cy="1353919"/>
      </dsp:txXfrm>
    </dsp:sp>
    <dsp:sp modelId="{37CB7948-E26E-4D1F-BD49-CB6279F1C8BA}">
      <dsp:nvSpPr>
        <dsp:cNvPr id="0" name=""/>
        <dsp:cNvSpPr/>
      </dsp:nvSpPr>
      <dsp:spPr>
        <a:xfrm>
          <a:off x="215756" y="1581418"/>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Kolesterol seviyesi</a:t>
          </a:r>
          <a:endParaRPr lang="en-US" sz="2800" kern="1200" dirty="0">
            <a:latin typeface="Times New Roman" panose="02020603050405020304" pitchFamily="18" charset="0"/>
            <a:cs typeface="Times New Roman" panose="02020603050405020304" pitchFamily="18" charset="0"/>
          </a:endParaRPr>
        </a:p>
      </dsp:txBody>
      <dsp:txXfrm>
        <a:off x="215756" y="1581418"/>
        <a:ext cx="2256532" cy="1353919"/>
      </dsp:txXfrm>
    </dsp:sp>
    <dsp:sp modelId="{FAAF06E4-771D-4F6A-81C7-E368FA7DBFE4}">
      <dsp:nvSpPr>
        <dsp:cNvPr id="0" name=""/>
        <dsp:cNvSpPr/>
      </dsp:nvSpPr>
      <dsp:spPr>
        <a:xfrm>
          <a:off x="2697941" y="1581418"/>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Kan şekeri</a:t>
          </a:r>
          <a:endParaRPr lang="en-US" sz="2800" kern="1200" dirty="0">
            <a:latin typeface="Times New Roman" panose="02020603050405020304" pitchFamily="18" charset="0"/>
            <a:cs typeface="Times New Roman" panose="02020603050405020304" pitchFamily="18" charset="0"/>
          </a:endParaRPr>
        </a:p>
      </dsp:txBody>
      <dsp:txXfrm>
        <a:off x="2697941" y="1581418"/>
        <a:ext cx="2256532" cy="1353919"/>
      </dsp:txXfrm>
    </dsp:sp>
    <dsp:sp modelId="{626B3F5F-E229-4A50-BBDA-E4D0ACFEA63C}">
      <dsp:nvSpPr>
        <dsp:cNvPr id="0" name=""/>
        <dsp:cNvSpPr/>
      </dsp:nvSpPr>
      <dsp:spPr>
        <a:xfrm>
          <a:off x="5180126" y="1581418"/>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EKG sonuçları</a:t>
          </a:r>
          <a:endParaRPr lang="en-US" sz="2800" kern="1200" dirty="0">
            <a:latin typeface="Times New Roman" panose="02020603050405020304" pitchFamily="18" charset="0"/>
            <a:cs typeface="Times New Roman" panose="02020603050405020304" pitchFamily="18" charset="0"/>
          </a:endParaRPr>
        </a:p>
      </dsp:txBody>
      <dsp:txXfrm>
        <a:off x="5180126" y="1581418"/>
        <a:ext cx="2256532" cy="1353919"/>
      </dsp:txXfrm>
    </dsp:sp>
    <dsp:sp modelId="{914BFD88-D3EE-4C8E-BEA2-10257D843300}">
      <dsp:nvSpPr>
        <dsp:cNvPr id="0" name=""/>
        <dsp:cNvSpPr/>
      </dsp:nvSpPr>
      <dsp:spPr>
        <a:xfrm>
          <a:off x="7662311" y="1581418"/>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Maksimum kalp atış hızı</a:t>
          </a:r>
          <a:endParaRPr lang="en-US" sz="2800" kern="1200" dirty="0">
            <a:latin typeface="Times New Roman" panose="02020603050405020304" pitchFamily="18" charset="0"/>
            <a:cs typeface="Times New Roman" panose="02020603050405020304" pitchFamily="18" charset="0"/>
          </a:endParaRPr>
        </a:p>
      </dsp:txBody>
      <dsp:txXfrm>
        <a:off x="7662311" y="1581418"/>
        <a:ext cx="2256532" cy="1353919"/>
      </dsp:txXfrm>
    </dsp:sp>
    <dsp:sp modelId="{DDC3276E-A413-4759-B701-CB60225EFED4}">
      <dsp:nvSpPr>
        <dsp:cNvPr id="0" name=""/>
        <dsp:cNvSpPr/>
      </dsp:nvSpPr>
      <dsp:spPr>
        <a:xfrm>
          <a:off x="215756" y="3160991"/>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Anjin varlığı </a:t>
          </a:r>
          <a:endParaRPr lang="en-US" sz="2800" kern="1200" dirty="0">
            <a:latin typeface="Times New Roman" panose="02020603050405020304" pitchFamily="18" charset="0"/>
            <a:cs typeface="Times New Roman" panose="02020603050405020304" pitchFamily="18" charset="0"/>
          </a:endParaRPr>
        </a:p>
      </dsp:txBody>
      <dsp:txXfrm>
        <a:off x="215756" y="3160991"/>
        <a:ext cx="2256532" cy="1353919"/>
      </dsp:txXfrm>
    </dsp:sp>
    <dsp:sp modelId="{14B542BA-D9FA-44DA-A0B4-D7DC3AC21960}">
      <dsp:nvSpPr>
        <dsp:cNvPr id="0" name=""/>
        <dsp:cNvSpPr/>
      </dsp:nvSpPr>
      <dsp:spPr>
        <a:xfrm>
          <a:off x="2697941" y="3160991"/>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ST segmenti depresyonu </a:t>
          </a:r>
          <a:endParaRPr lang="en-US" sz="2800" kern="1200" dirty="0">
            <a:latin typeface="Times New Roman" panose="02020603050405020304" pitchFamily="18" charset="0"/>
            <a:cs typeface="Times New Roman" panose="02020603050405020304" pitchFamily="18" charset="0"/>
          </a:endParaRPr>
        </a:p>
      </dsp:txBody>
      <dsp:txXfrm>
        <a:off x="2697941" y="3160991"/>
        <a:ext cx="2256532" cy="1353919"/>
      </dsp:txXfrm>
    </dsp:sp>
    <dsp:sp modelId="{16687A28-B71C-40F8-A61D-719B491DFFAF}">
      <dsp:nvSpPr>
        <dsp:cNvPr id="0" name=""/>
        <dsp:cNvSpPr/>
      </dsp:nvSpPr>
      <dsp:spPr>
        <a:xfrm>
          <a:off x="5180126" y="3160991"/>
          <a:ext cx="2256532" cy="135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ST segmenti Eğimi</a:t>
          </a:r>
          <a:endParaRPr lang="en-US" sz="2800" kern="1200" dirty="0">
            <a:latin typeface="Times New Roman" panose="02020603050405020304" pitchFamily="18" charset="0"/>
            <a:cs typeface="Times New Roman" panose="02020603050405020304" pitchFamily="18" charset="0"/>
          </a:endParaRPr>
        </a:p>
      </dsp:txBody>
      <dsp:txXfrm>
        <a:off x="5180126" y="3160991"/>
        <a:ext cx="2256532" cy="1353919"/>
      </dsp:txXfrm>
    </dsp:sp>
    <dsp:sp modelId="{55C89ABF-2283-43C6-B938-0283D0111ABA}">
      <dsp:nvSpPr>
        <dsp:cNvPr id="0" name=""/>
        <dsp:cNvSpPr/>
      </dsp:nvSpPr>
      <dsp:spPr>
        <a:xfrm>
          <a:off x="7662311" y="3160991"/>
          <a:ext cx="2256532" cy="13539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latin typeface="Times New Roman" panose="02020603050405020304" pitchFamily="18" charset="0"/>
              <a:cs typeface="Times New Roman" panose="02020603050405020304" pitchFamily="18" charset="0"/>
            </a:rPr>
            <a:t>Kalp hastalığı (Çıktı)</a:t>
          </a:r>
          <a:endParaRPr lang="en-US" sz="2800" kern="1200" dirty="0">
            <a:latin typeface="Times New Roman" panose="02020603050405020304" pitchFamily="18" charset="0"/>
            <a:cs typeface="Times New Roman" panose="02020603050405020304" pitchFamily="18" charset="0"/>
          </a:endParaRPr>
        </a:p>
      </dsp:txBody>
      <dsp:txXfrm>
        <a:off x="7662311" y="3160991"/>
        <a:ext cx="2256532" cy="135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7A790-BAAE-4914-9FE0-F17FC3BAA512}" type="datetimeFigureOut">
              <a:rPr lang="tr-TR" smtClean="0"/>
              <a:t>21.08.2023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03C96-CD86-4828-91F4-4CF7C4A2006E}" type="slidenum">
              <a:rPr lang="tr-TR" smtClean="0"/>
              <a:t>‹#›</a:t>
            </a:fld>
            <a:endParaRPr lang="tr-TR"/>
          </a:p>
        </p:txBody>
      </p:sp>
    </p:spTree>
    <p:extLst>
      <p:ext uri="{BB962C8B-B14F-4D97-AF65-F5344CB8AC3E}">
        <p14:creationId xmlns:p14="http://schemas.microsoft.com/office/powerpoint/2010/main" val="68460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1</a:t>
            </a:fld>
            <a:endParaRPr lang="tr-TR"/>
          </a:p>
        </p:txBody>
      </p:sp>
    </p:spTree>
    <p:extLst>
      <p:ext uri="{BB962C8B-B14F-4D97-AF65-F5344CB8AC3E}">
        <p14:creationId xmlns:p14="http://schemas.microsoft.com/office/powerpoint/2010/main" val="23669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İlk olarak, veri seti tüm modeller için \%30'u test verisi olacak şekilde ayrılmıştır.</a:t>
            </a:r>
          </a:p>
        </p:txBody>
      </p:sp>
      <p:sp>
        <p:nvSpPr>
          <p:cNvPr id="4" name="Slayt Numarası Yer Tutucusu 3"/>
          <p:cNvSpPr>
            <a:spLocks noGrp="1"/>
          </p:cNvSpPr>
          <p:nvPr>
            <p:ph type="sldNum" sz="quarter" idx="5"/>
          </p:nvPr>
        </p:nvSpPr>
        <p:spPr/>
        <p:txBody>
          <a:bodyPr/>
          <a:lstStyle/>
          <a:p>
            <a:fld id="{01703C96-CD86-4828-91F4-4CF7C4A2006E}" type="slidenum">
              <a:rPr lang="tr-TR" smtClean="0"/>
              <a:t>16</a:t>
            </a:fld>
            <a:endParaRPr lang="tr-TR"/>
          </a:p>
        </p:txBody>
      </p:sp>
    </p:spTree>
    <p:extLst>
      <p:ext uri="{BB962C8B-B14F-4D97-AF65-F5344CB8AC3E}">
        <p14:creationId xmlns:p14="http://schemas.microsoft.com/office/powerpoint/2010/main" val="229097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Logistic</a:t>
            </a:r>
            <a:r>
              <a:rPr lang="tr-TR" dirty="0"/>
              <a:t> </a:t>
            </a:r>
            <a:r>
              <a:rPr lang="tr-TR" dirty="0" err="1"/>
              <a:t>Regression</a:t>
            </a:r>
            <a:r>
              <a:rPr lang="tr-TR" dirty="0"/>
              <a:t>, kalp hastalığı gibi sınıflandırma problemleri için uygun bir seçenektir. Bu problemin özelliği, veri özellikleri (yaş, cinsiyet, kan basıncı, vb.) ile sonucu (hasta veya sağlıklı) ilişkilendirmektir. </a:t>
            </a:r>
            <a:r>
              <a:rPr lang="tr-TR" dirty="0" err="1"/>
              <a:t>Logistic</a:t>
            </a:r>
            <a:r>
              <a:rPr lang="tr-TR" dirty="0"/>
              <a:t> </a:t>
            </a:r>
            <a:r>
              <a:rPr lang="tr-TR" dirty="0" err="1"/>
              <a:t>Regression</a:t>
            </a:r>
            <a:r>
              <a:rPr lang="tr-TR" dirty="0"/>
              <a:t>, bu tür ilişkileri modellemek için idealdir çünkü:</a:t>
            </a:r>
          </a:p>
          <a:p>
            <a:r>
              <a:rPr lang="tr-TR" dirty="0"/>
              <a:t>Lojistik Regresyon, doğrusal ve doğrusal olmayan ilişkileri modelleyebilme yeteneğine sahiptir.</a:t>
            </a:r>
          </a:p>
          <a:p>
            <a:r>
              <a:rPr lang="tr-TR" dirty="0"/>
              <a:t>Lojistik fonksiyon sayesinde tahmin edilen olasılıklar arasında sınırlama yapabilir. Bu, kesin bir sınıflandırma yapmak yerine olasılık değerlerini döndürmesine olanak tanır.</a:t>
            </a:r>
          </a:p>
          <a:p>
            <a:r>
              <a:rPr lang="tr-TR" dirty="0"/>
              <a:t>Veri setindeki özelliklerin etkisi kolayca yorumlanabilir ve modelin nasıl kararlar aldığını anlamak mümkündür.</a:t>
            </a:r>
          </a:p>
          <a:p>
            <a:r>
              <a:rPr lang="tr-TR" dirty="0"/>
              <a:t>Genel olarak hızlı ve hafif bir modeldir, bu da büyük veri setlerinde bile etkili sonuçlar üretebilmesine yardımcı olur.</a:t>
            </a:r>
          </a:p>
        </p:txBody>
      </p:sp>
      <p:sp>
        <p:nvSpPr>
          <p:cNvPr id="4" name="Slayt Numarası Yer Tutucusu 3"/>
          <p:cNvSpPr>
            <a:spLocks noGrp="1"/>
          </p:cNvSpPr>
          <p:nvPr>
            <p:ph type="sldNum" sz="quarter" idx="5"/>
          </p:nvPr>
        </p:nvSpPr>
        <p:spPr/>
        <p:txBody>
          <a:bodyPr/>
          <a:lstStyle/>
          <a:p>
            <a:fld id="{01703C96-CD86-4828-91F4-4CF7C4A2006E}" type="slidenum">
              <a:rPr lang="tr-TR" smtClean="0"/>
              <a:t>17</a:t>
            </a:fld>
            <a:endParaRPr lang="tr-TR"/>
          </a:p>
        </p:txBody>
      </p:sp>
    </p:spTree>
    <p:extLst>
      <p:ext uri="{BB962C8B-B14F-4D97-AF65-F5344CB8AC3E}">
        <p14:creationId xmlns:p14="http://schemas.microsoft.com/office/powerpoint/2010/main" val="3438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Random</a:t>
            </a:r>
            <a:r>
              <a:rPr lang="tr-TR" dirty="0"/>
              <a:t> </a:t>
            </a:r>
            <a:r>
              <a:rPr lang="tr-TR" dirty="0" err="1"/>
              <a:t>Forest</a:t>
            </a:r>
            <a:r>
              <a:rPr lang="tr-TR" dirty="0"/>
              <a:t> </a:t>
            </a:r>
            <a:r>
              <a:rPr lang="tr-TR" dirty="0" err="1"/>
              <a:t>Classifier</a:t>
            </a:r>
            <a:r>
              <a:rPr lang="tr-TR" dirty="0"/>
              <a:t>, karmaşık veri setleri ve sınıflandırma problemleri için uygun bir seçenektir. Bu tür problemlerde, birden çok ağacın birleştirilmesi ile daha iyi sonuçlar elde edilebilir. RFC bu noktada uygun bir seçenektir çünkü:</a:t>
            </a:r>
          </a:p>
          <a:p>
            <a:r>
              <a:rPr lang="tr-TR" dirty="0"/>
              <a:t>RFC, </a:t>
            </a:r>
            <a:r>
              <a:rPr lang="tr-TR" dirty="0" err="1"/>
              <a:t>overfitting</a:t>
            </a:r>
            <a:r>
              <a:rPr lang="tr-TR" dirty="0"/>
              <a:t> riskini azaltarak genelde daha iyi bir performans sunar.</a:t>
            </a:r>
          </a:p>
          <a:p>
            <a:r>
              <a:rPr lang="tr-TR" dirty="0"/>
              <a:t>Farklı alt özellik kümesi ve alt örneklem kullanarak her ağacın oluşturulması varyansı azaltır.</a:t>
            </a:r>
          </a:p>
          <a:p>
            <a:r>
              <a:rPr lang="tr-TR" dirty="0"/>
              <a:t>RFC, </a:t>
            </a:r>
            <a:r>
              <a:rPr lang="tr-TR" dirty="0" err="1"/>
              <a:t>feature</a:t>
            </a:r>
            <a:r>
              <a:rPr lang="tr-TR" dirty="0"/>
              <a:t> </a:t>
            </a:r>
            <a:r>
              <a:rPr lang="tr-TR" dirty="0" err="1"/>
              <a:t>importance</a:t>
            </a:r>
            <a:r>
              <a:rPr lang="tr-TR" dirty="0"/>
              <a:t> (özellik önemi) değerlerini sağlayarak hangi özelliklerin modelin tahminlerine en çok katkı sağladığını anlamak için kullanılabilir.</a:t>
            </a:r>
          </a:p>
        </p:txBody>
      </p:sp>
      <p:sp>
        <p:nvSpPr>
          <p:cNvPr id="4" name="Slayt Numarası Yer Tutucusu 3"/>
          <p:cNvSpPr>
            <a:spLocks noGrp="1"/>
          </p:cNvSpPr>
          <p:nvPr>
            <p:ph type="sldNum" sz="quarter" idx="5"/>
          </p:nvPr>
        </p:nvSpPr>
        <p:spPr/>
        <p:txBody>
          <a:bodyPr/>
          <a:lstStyle/>
          <a:p>
            <a:fld id="{01703C96-CD86-4828-91F4-4CF7C4A2006E}" type="slidenum">
              <a:rPr lang="tr-TR" smtClean="0"/>
              <a:t>18</a:t>
            </a:fld>
            <a:endParaRPr lang="tr-TR"/>
          </a:p>
        </p:txBody>
      </p:sp>
    </p:spTree>
    <p:extLst>
      <p:ext uri="{BB962C8B-B14F-4D97-AF65-F5344CB8AC3E}">
        <p14:creationId xmlns:p14="http://schemas.microsoft.com/office/powerpoint/2010/main" val="2826053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Random</a:t>
            </a:r>
            <a:r>
              <a:rPr lang="tr-TR" dirty="0"/>
              <a:t> </a:t>
            </a:r>
            <a:r>
              <a:rPr lang="tr-TR" dirty="0" err="1"/>
              <a:t>Forest</a:t>
            </a:r>
            <a:r>
              <a:rPr lang="tr-TR" dirty="0"/>
              <a:t> </a:t>
            </a:r>
            <a:r>
              <a:rPr lang="tr-TR" dirty="0" err="1"/>
              <a:t>Classifier</a:t>
            </a:r>
            <a:r>
              <a:rPr lang="tr-TR" dirty="0"/>
              <a:t>, karmaşık veri setleri ve sınıflandırma problemleri için uygun bir seçenektir. Bu tür problemlerde, birden çok ağacın birleştirilmesi ile daha iyi sonuçlar elde edilebilir. RFC bu noktada uygun bir seçenektir çünkü:</a:t>
            </a:r>
          </a:p>
          <a:p>
            <a:r>
              <a:rPr lang="tr-TR" dirty="0"/>
              <a:t>RFC, </a:t>
            </a:r>
            <a:r>
              <a:rPr lang="tr-TR" dirty="0" err="1"/>
              <a:t>overfitting</a:t>
            </a:r>
            <a:r>
              <a:rPr lang="tr-TR" dirty="0"/>
              <a:t> riskini azaltarak genelde daha iyi bir performans sunar.</a:t>
            </a:r>
          </a:p>
          <a:p>
            <a:r>
              <a:rPr lang="tr-TR" dirty="0"/>
              <a:t>Farklı alt özellik kümesi ve alt örneklem kullanarak her ağacın oluşturulması varyansı azaltır.</a:t>
            </a:r>
          </a:p>
          <a:p>
            <a:r>
              <a:rPr lang="tr-TR" dirty="0"/>
              <a:t>RFC, </a:t>
            </a:r>
            <a:r>
              <a:rPr lang="tr-TR" dirty="0" err="1"/>
              <a:t>feature</a:t>
            </a:r>
            <a:r>
              <a:rPr lang="tr-TR" dirty="0"/>
              <a:t> </a:t>
            </a:r>
            <a:r>
              <a:rPr lang="tr-TR" dirty="0" err="1"/>
              <a:t>importance</a:t>
            </a:r>
            <a:r>
              <a:rPr lang="tr-TR" dirty="0"/>
              <a:t> (özellik önemi) değerlerini sağlayarak hangi özelliklerin modelin tahminlerine en çok katkı sağladığını anlamak için kullanılabilir.</a:t>
            </a:r>
          </a:p>
        </p:txBody>
      </p:sp>
      <p:sp>
        <p:nvSpPr>
          <p:cNvPr id="4" name="Slayt Numarası Yer Tutucusu 3"/>
          <p:cNvSpPr>
            <a:spLocks noGrp="1"/>
          </p:cNvSpPr>
          <p:nvPr>
            <p:ph type="sldNum" sz="quarter" idx="5"/>
          </p:nvPr>
        </p:nvSpPr>
        <p:spPr/>
        <p:txBody>
          <a:bodyPr/>
          <a:lstStyle/>
          <a:p>
            <a:fld id="{01703C96-CD86-4828-91F4-4CF7C4A2006E}" type="slidenum">
              <a:rPr lang="tr-TR" smtClean="0"/>
              <a:t>19</a:t>
            </a:fld>
            <a:endParaRPr lang="tr-TR"/>
          </a:p>
        </p:txBody>
      </p:sp>
    </p:spTree>
    <p:extLst>
      <p:ext uri="{BB962C8B-B14F-4D97-AF65-F5344CB8AC3E}">
        <p14:creationId xmlns:p14="http://schemas.microsoft.com/office/powerpoint/2010/main" val="4193554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Gradient</a:t>
            </a:r>
            <a:r>
              <a:rPr lang="tr-TR" dirty="0"/>
              <a:t> </a:t>
            </a:r>
            <a:r>
              <a:rPr lang="tr-TR" dirty="0" err="1"/>
              <a:t>Boosting</a:t>
            </a:r>
            <a:r>
              <a:rPr lang="tr-TR" dirty="0"/>
              <a:t> </a:t>
            </a:r>
            <a:r>
              <a:rPr lang="tr-TR" dirty="0" err="1"/>
              <a:t>Classifier</a:t>
            </a:r>
            <a:r>
              <a:rPr lang="tr-TR" dirty="0"/>
              <a:t>, karmaşık veri yapılarını ve ilişkilerini öğrenmek için uygun bir seçenektir. Bu tür problemlerde:</a:t>
            </a:r>
          </a:p>
          <a:p>
            <a:r>
              <a:rPr lang="tr-TR" dirty="0"/>
              <a:t>GBC, zayıf tahmincilerin güçlü bir şekilde birleştirilmesi ile modeli güçlendirir. Bu, veri setindeki karmaşık ilişkileri daha iyi anlamasına yardımcı olur.</a:t>
            </a:r>
          </a:p>
          <a:p>
            <a:r>
              <a:rPr lang="tr-TR" dirty="0"/>
              <a:t>Daha önceki tahmincilerin hatalarını düzeltmek için yeni tahminciler eklemesi yapılır, bu da modelin performansını artırabilir.</a:t>
            </a:r>
          </a:p>
          <a:p>
            <a:r>
              <a:rPr lang="tr-TR" dirty="0"/>
              <a:t>GBC, doğrusal olmayan ilişkileri yakalama yeteneği ile veri setindeki gürültüye karşı daha dirençlidir.</a:t>
            </a:r>
          </a:p>
        </p:txBody>
      </p:sp>
      <p:sp>
        <p:nvSpPr>
          <p:cNvPr id="4" name="Slayt Numarası Yer Tutucusu 3"/>
          <p:cNvSpPr>
            <a:spLocks noGrp="1"/>
          </p:cNvSpPr>
          <p:nvPr>
            <p:ph type="sldNum" sz="quarter" idx="5"/>
          </p:nvPr>
        </p:nvSpPr>
        <p:spPr/>
        <p:txBody>
          <a:bodyPr/>
          <a:lstStyle/>
          <a:p>
            <a:fld id="{01703C96-CD86-4828-91F4-4CF7C4A2006E}" type="slidenum">
              <a:rPr lang="tr-TR" smtClean="0"/>
              <a:t>20</a:t>
            </a:fld>
            <a:endParaRPr lang="tr-TR"/>
          </a:p>
        </p:txBody>
      </p:sp>
    </p:spTree>
    <p:extLst>
      <p:ext uri="{BB962C8B-B14F-4D97-AF65-F5344CB8AC3E}">
        <p14:creationId xmlns:p14="http://schemas.microsoft.com/office/powerpoint/2010/main" val="198840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K-</a:t>
            </a:r>
            <a:r>
              <a:rPr lang="tr-TR" dirty="0" err="1"/>
              <a:t>Nearest</a:t>
            </a:r>
            <a:r>
              <a:rPr lang="tr-TR" dirty="0"/>
              <a:t> </a:t>
            </a:r>
            <a:r>
              <a:rPr lang="tr-TR" dirty="0" err="1"/>
              <a:t>Neighbors</a:t>
            </a:r>
            <a:r>
              <a:rPr lang="tr-TR" dirty="0"/>
              <a:t>, benzer özelliklere sahip veri noktalarının benzer sonuçlar üretebileceği durumlar için uygun bir seçenektir. Bu tür problemlerde:</a:t>
            </a:r>
          </a:p>
          <a:p>
            <a:r>
              <a:rPr lang="tr-TR" dirty="0"/>
              <a:t>KNN, veri setindeki yapıyı ve komşuluk ilişkilerini kullanarak sınıflandırma yapar.</a:t>
            </a:r>
          </a:p>
          <a:p>
            <a:r>
              <a:rPr lang="tr-TR" dirty="0"/>
              <a:t>Veri noktalarının etrafındaki komşuluk bilgisi, modelin sınıflandırma yaparken dikkate aldığı kritik faktörlerden biridir.</a:t>
            </a:r>
          </a:p>
          <a:p>
            <a:r>
              <a:rPr lang="tr-TR" dirty="0"/>
              <a:t>Veri setindeki anormallikleri veya düzensizlikleri ele alabilir ve esnek bir şekilde öğrenebilir.</a:t>
            </a:r>
          </a:p>
        </p:txBody>
      </p:sp>
      <p:sp>
        <p:nvSpPr>
          <p:cNvPr id="4" name="Slayt Numarası Yer Tutucusu 3"/>
          <p:cNvSpPr>
            <a:spLocks noGrp="1"/>
          </p:cNvSpPr>
          <p:nvPr>
            <p:ph type="sldNum" sz="quarter" idx="5"/>
          </p:nvPr>
        </p:nvSpPr>
        <p:spPr/>
        <p:txBody>
          <a:bodyPr/>
          <a:lstStyle/>
          <a:p>
            <a:fld id="{01703C96-CD86-4828-91F4-4CF7C4A2006E}" type="slidenum">
              <a:rPr lang="tr-TR" smtClean="0"/>
              <a:t>21</a:t>
            </a:fld>
            <a:endParaRPr lang="tr-TR"/>
          </a:p>
        </p:txBody>
      </p:sp>
    </p:spTree>
    <p:extLst>
      <p:ext uri="{BB962C8B-B14F-4D97-AF65-F5344CB8AC3E}">
        <p14:creationId xmlns:p14="http://schemas.microsoft.com/office/powerpoint/2010/main" val="166569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Decision</a:t>
            </a:r>
            <a:r>
              <a:rPr lang="tr-TR" dirty="0"/>
              <a:t> </a:t>
            </a:r>
            <a:r>
              <a:rPr lang="tr-TR" dirty="0" err="1"/>
              <a:t>Tree</a:t>
            </a:r>
            <a:r>
              <a:rPr lang="tr-TR" dirty="0"/>
              <a:t> </a:t>
            </a:r>
            <a:r>
              <a:rPr lang="tr-TR" dirty="0" err="1"/>
              <a:t>Classifier</a:t>
            </a:r>
            <a:r>
              <a:rPr lang="tr-TR" dirty="0"/>
              <a:t>, veri kümesindeki özelliklerin etkisini ve ilişkilerini anlamak için kullanılır. Bu tür problemlerde:</a:t>
            </a:r>
          </a:p>
          <a:p>
            <a:r>
              <a:rPr lang="tr-TR" dirty="0"/>
              <a:t>DT, veri kümesindeki karmaşık ilişkileri ve kararları anlamak için açık ve anlaşılır bir yapı sunar.</a:t>
            </a:r>
          </a:p>
          <a:p>
            <a:r>
              <a:rPr lang="tr-TR" dirty="0"/>
              <a:t>Veri setindeki anormallikleri veya gürültüyü yakalamak için ağacın dallarını incelemek mümkündür.</a:t>
            </a:r>
          </a:p>
          <a:p>
            <a:r>
              <a:rPr lang="tr-TR" dirty="0"/>
              <a:t>Veri setindeki bağımsız değişkenlerin etkilerini değerlendirmek için kullanışlıdır.</a:t>
            </a:r>
          </a:p>
        </p:txBody>
      </p:sp>
      <p:sp>
        <p:nvSpPr>
          <p:cNvPr id="4" name="Slayt Numarası Yer Tutucusu 3"/>
          <p:cNvSpPr>
            <a:spLocks noGrp="1"/>
          </p:cNvSpPr>
          <p:nvPr>
            <p:ph type="sldNum" sz="quarter" idx="5"/>
          </p:nvPr>
        </p:nvSpPr>
        <p:spPr/>
        <p:txBody>
          <a:bodyPr/>
          <a:lstStyle/>
          <a:p>
            <a:fld id="{01703C96-CD86-4828-91F4-4CF7C4A2006E}" type="slidenum">
              <a:rPr lang="tr-TR" smtClean="0"/>
              <a:t>22</a:t>
            </a:fld>
            <a:endParaRPr lang="tr-TR"/>
          </a:p>
        </p:txBody>
      </p:sp>
    </p:spTree>
    <p:extLst>
      <p:ext uri="{BB962C8B-B14F-4D97-AF65-F5344CB8AC3E}">
        <p14:creationId xmlns:p14="http://schemas.microsoft.com/office/powerpoint/2010/main" val="753580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23</a:t>
            </a:fld>
            <a:endParaRPr lang="tr-TR"/>
          </a:p>
        </p:txBody>
      </p:sp>
    </p:spTree>
    <p:extLst>
      <p:ext uri="{BB962C8B-B14F-4D97-AF65-F5344CB8AC3E}">
        <p14:creationId xmlns:p14="http://schemas.microsoft.com/office/powerpoint/2010/main" val="426460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25</a:t>
            </a:fld>
            <a:endParaRPr lang="tr-TR"/>
          </a:p>
        </p:txBody>
      </p:sp>
    </p:spTree>
    <p:extLst>
      <p:ext uri="{BB962C8B-B14F-4D97-AF65-F5344CB8AC3E}">
        <p14:creationId xmlns:p14="http://schemas.microsoft.com/office/powerpoint/2010/main" val="2332721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26</a:t>
            </a:fld>
            <a:endParaRPr lang="tr-TR"/>
          </a:p>
        </p:txBody>
      </p:sp>
    </p:spTree>
    <p:extLst>
      <p:ext uri="{BB962C8B-B14F-4D97-AF65-F5344CB8AC3E}">
        <p14:creationId xmlns:p14="http://schemas.microsoft.com/office/powerpoint/2010/main" val="369512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3</a:t>
            </a:fld>
            <a:endParaRPr lang="tr-TR"/>
          </a:p>
        </p:txBody>
      </p:sp>
    </p:spTree>
    <p:extLst>
      <p:ext uri="{BB962C8B-B14F-4D97-AF65-F5344CB8AC3E}">
        <p14:creationId xmlns:p14="http://schemas.microsoft.com/office/powerpoint/2010/main" val="413466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27</a:t>
            </a:fld>
            <a:endParaRPr lang="tr-TR"/>
          </a:p>
        </p:txBody>
      </p:sp>
    </p:spTree>
    <p:extLst>
      <p:ext uri="{BB962C8B-B14F-4D97-AF65-F5344CB8AC3E}">
        <p14:creationId xmlns:p14="http://schemas.microsoft.com/office/powerpoint/2010/main" val="185361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703C96-CD86-4828-91F4-4CF7C4A2006E}" type="slidenum">
              <a:rPr lang="tr-TR" smtClean="0"/>
              <a:t>5</a:t>
            </a:fld>
            <a:endParaRPr lang="tr-TR"/>
          </a:p>
        </p:txBody>
      </p:sp>
    </p:spTree>
    <p:extLst>
      <p:ext uri="{BB962C8B-B14F-4D97-AF65-F5344CB8AC3E}">
        <p14:creationId xmlns:p14="http://schemas.microsoft.com/office/powerpoint/2010/main" val="248045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Çift değişkenli ilişkileri incelemek için </a:t>
            </a:r>
            <a:r>
              <a:rPr lang="tr-TR" dirty="0" err="1"/>
              <a:t>seaborn</a:t>
            </a:r>
            <a:r>
              <a:rPr lang="tr-TR" dirty="0"/>
              <a:t> kütüphanesinin </a:t>
            </a:r>
            <a:r>
              <a:rPr lang="tr-TR" dirty="0" err="1"/>
              <a:t>texttt</a:t>
            </a:r>
            <a:r>
              <a:rPr lang="tr-TR" dirty="0"/>
              <a:t>{</a:t>
            </a:r>
            <a:r>
              <a:rPr lang="tr-TR" dirty="0" err="1"/>
              <a:t>pairplot</a:t>
            </a:r>
            <a:r>
              <a:rPr lang="tr-TR" dirty="0"/>
              <a:t> fonksiyonu kullanılarak görsel oluşturulmuştur. Bu görsel, veri setindeki değişkenler arasındaki ilişkileri anlamak, bu ilişkileri görselleştirmek ve dağılımları açısından fikir edinmek için oldukça faydalıdır.</a:t>
            </a:r>
          </a:p>
        </p:txBody>
      </p:sp>
      <p:sp>
        <p:nvSpPr>
          <p:cNvPr id="4" name="Slayt Numarası Yer Tutucusu 3"/>
          <p:cNvSpPr>
            <a:spLocks noGrp="1"/>
          </p:cNvSpPr>
          <p:nvPr>
            <p:ph type="sldNum" sz="quarter" idx="5"/>
          </p:nvPr>
        </p:nvSpPr>
        <p:spPr/>
        <p:txBody>
          <a:bodyPr/>
          <a:lstStyle/>
          <a:p>
            <a:fld id="{01703C96-CD86-4828-91F4-4CF7C4A2006E}" type="slidenum">
              <a:rPr lang="tr-TR" smtClean="0"/>
              <a:t>6</a:t>
            </a:fld>
            <a:endParaRPr lang="tr-TR"/>
          </a:p>
        </p:txBody>
      </p:sp>
    </p:spTree>
    <p:extLst>
      <p:ext uri="{BB962C8B-B14F-4D97-AF65-F5344CB8AC3E}">
        <p14:creationId xmlns:p14="http://schemas.microsoft.com/office/powerpoint/2010/main" val="361835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Cinsiyetlere göre hastalık dağılımı grafiği incelendiğinde, hastalık tanısı konulan bireylerin çoğunluğunun erkeklerden oluştuğu görülmektedir. Erkeklerde hastalık sayısı sağlıklı birey sayısını aşarken, kadınlarda hastalık tanısı konulan birey sayısı sağlıklı kadın sayısını geçememektedir. Bu sonuçlar, cinsiyetin kardiyovasküler hastalıklar üzerindeki etkisinin incelenmesi açısından </a:t>
            </a:r>
            <a:r>
              <a:rPr lang="tr-TR" dirty="0" err="1"/>
              <a:t>önemlidir.Bu</a:t>
            </a:r>
            <a:r>
              <a:rPr lang="tr-TR" dirty="0"/>
              <a:t> dağılım, cinsiyet ve hastalık durumu arasındaki ilişkiyi görsel olarak anlamamıza yardımcı olmaktadır. Özellikle erkeklerde hastalık riskinin kadınlara göre daha yüksek olduğu gözlemlenmektedir.</a:t>
            </a:r>
          </a:p>
        </p:txBody>
      </p:sp>
      <p:sp>
        <p:nvSpPr>
          <p:cNvPr id="4" name="Slayt Numarası Yer Tutucusu 3"/>
          <p:cNvSpPr>
            <a:spLocks noGrp="1"/>
          </p:cNvSpPr>
          <p:nvPr>
            <p:ph type="sldNum" sz="quarter" idx="5"/>
          </p:nvPr>
        </p:nvSpPr>
        <p:spPr/>
        <p:txBody>
          <a:bodyPr/>
          <a:lstStyle/>
          <a:p>
            <a:fld id="{01703C96-CD86-4828-91F4-4CF7C4A2006E}" type="slidenum">
              <a:rPr lang="tr-TR" smtClean="0"/>
              <a:t>7</a:t>
            </a:fld>
            <a:endParaRPr lang="tr-TR"/>
          </a:p>
        </p:txBody>
      </p:sp>
    </p:spTree>
    <p:extLst>
      <p:ext uri="{BB962C8B-B14F-4D97-AF65-F5344CB8AC3E}">
        <p14:creationId xmlns:p14="http://schemas.microsoft.com/office/powerpoint/2010/main" val="140190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Şekilde görüldüğü gibi, hastalığı etkileyen en yaygın göğüs ağrısı türü "ASY" (</a:t>
            </a:r>
            <a:r>
              <a:rPr lang="tr-TR" dirty="0" err="1"/>
              <a:t>Asymptomatic</a:t>
            </a:r>
            <a:r>
              <a:rPr lang="tr-TR" dirty="0"/>
              <a:t>) olarak belirlenmiştir. Bu sonuçlar, hastalığın belirli semptomlarına sahip olan bireylerin hastalığa yakalanma olasılığının daha yüksek olduğunu göstermektedir.</a:t>
            </a:r>
          </a:p>
        </p:txBody>
      </p:sp>
      <p:sp>
        <p:nvSpPr>
          <p:cNvPr id="4" name="Slayt Numarası Yer Tutucusu 3"/>
          <p:cNvSpPr>
            <a:spLocks noGrp="1"/>
          </p:cNvSpPr>
          <p:nvPr>
            <p:ph type="sldNum" sz="quarter" idx="5"/>
          </p:nvPr>
        </p:nvSpPr>
        <p:spPr/>
        <p:txBody>
          <a:bodyPr/>
          <a:lstStyle/>
          <a:p>
            <a:fld id="{01703C96-CD86-4828-91F4-4CF7C4A2006E}" type="slidenum">
              <a:rPr lang="tr-TR" smtClean="0"/>
              <a:t>8</a:t>
            </a:fld>
            <a:endParaRPr lang="tr-TR"/>
          </a:p>
        </p:txBody>
      </p:sp>
    </p:spTree>
    <p:extLst>
      <p:ext uri="{BB962C8B-B14F-4D97-AF65-F5344CB8AC3E}">
        <p14:creationId xmlns:p14="http://schemas.microsoft.com/office/powerpoint/2010/main" val="158835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Tablo, egzersiz kaynaklı anjina durumunun hastalık durumu üzerindeki etkisini göstermektedir. Tabloya göre, egzersiz kaynaklı anjina yaşayan bireylerin hastalık durumu ile ilişki olduğu görülmektedir. Egzersiz kaynaklı anjina yaşayan bireylerde hastalık durumu (</a:t>
            </a:r>
            <a:r>
              <a:rPr lang="tr-TR" dirty="0" err="1"/>
              <a:t>HeartDisease</a:t>
            </a:r>
            <a:r>
              <a:rPr lang="tr-TR" dirty="0"/>
              <a:t>) daha yüksekken, egzersiz kaynaklı anjina yaşamayan bireylerde hastalık durumu daha düşüktür.</a:t>
            </a:r>
          </a:p>
        </p:txBody>
      </p:sp>
      <p:sp>
        <p:nvSpPr>
          <p:cNvPr id="4" name="Slayt Numarası Yer Tutucusu 3"/>
          <p:cNvSpPr>
            <a:spLocks noGrp="1"/>
          </p:cNvSpPr>
          <p:nvPr>
            <p:ph type="sldNum" sz="quarter" idx="5"/>
          </p:nvPr>
        </p:nvSpPr>
        <p:spPr/>
        <p:txBody>
          <a:bodyPr/>
          <a:lstStyle/>
          <a:p>
            <a:fld id="{01703C96-CD86-4828-91F4-4CF7C4A2006E}" type="slidenum">
              <a:rPr lang="tr-TR" smtClean="0"/>
              <a:t>9</a:t>
            </a:fld>
            <a:endParaRPr lang="tr-TR"/>
          </a:p>
        </p:txBody>
      </p:sp>
    </p:spTree>
    <p:extLst>
      <p:ext uri="{BB962C8B-B14F-4D97-AF65-F5344CB8AC3E}">
        <p14:creationId xmlns:p14="http://schemas.microsoft.com/office/powerpoint/2010/main" val="6113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Veri setindeki bireylerin çoğunluğunun açlık kan şekeri seviyesi 120 mg/dl altındadır. Ancak, açlık kan şekeri seviyesi 120 mg/dl üzerinde olan bireylerde hastalık durumu daha yaygın görülmektedir.</a:t>
            </a:r>
          </a:p>
          <a:p>
            <a:r>
              <a:rPr lang="tr-TR" dirty="0" err="1"/>
              <a:t>Şekil'de</a:t>
            </a:r>
            <a:r>
              <a:rPr lang="tr-TR" dirty="0"/>
              <a:t> gösterilen grafikte, açlık kan şekeri seviyesi 120 mg/dl altında olan bireylerde hastalık durumu ile sağlıklı durumu neredeyse eşittir. Ancak, açlık kan şekeri seviyesi 120 mg/dl üzerinde olan bireylerde hastalık durumu sağlıklı durumdan daha yaygındır.</a:t>
            </a:r>
          </a:p>
        </p:txBody>
      </p:sp>
      <p:sp>
        <p:nvSpPr>
          <p:cNvPr id="4" name="Slayt Numarası Yer Tutucusu 3"/>
          <p:cNvSpPr>
            <a:spLocks noGrp="1"/>
          </p:cNvSpPr>
          <p:nvPr>
            <p:ph type="sldNum" sz="quarter" idx="5"/>
          </p:nvPr>
        </p:nvSpPr>
        <p:spPr/>
        <p:txBody>
          <a:bodyPr/>
          <a:lstStyle/>
          <a:p>
            <a:fld id="{01703C96-CD86-4828-91F4-4CF7C4A2006E}" type="slidenum">
              <a:rPr lang="tr-TR" smtClean="0"/>
              <a:t>10</a:t>
            </a:fld>
            <a:endParaRPr lang="tr-TR"/>
          </a:p>
        </p:txBody>
      </p:sp>
    </p:spTree>
    <p:extLst>
      <p:ext uri="{BB962C8B-B14F-4D97-AF65-F5344CB8AC3E}">
        <p14:creationId xmlns:p14="http://schemas.microsoft.com/office/powerpoint/2010/main" val="296346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etkili 6 özellik aşağıda listelenmiştir:</a:t>
            </a:r>
          </a:p>
          <a:p>
            <a:r>
              <a:rPr lang="en-US" dirty="0"/>
              <a:t>Heart Disease   Exercise Angina   </a:t>
            </a:r>
            <a:r>
              <a:rPr lang="en-US" dirty="0" err="1"/>
              <a:t>Oldpeak</a:t>
            </a:r>
            <a:r>
              <a:rPr lang="en-US" dirty="0"/>
              <a:t>    Sex   Fasting Blood Sugar   Age</a:t>
            </a:r>
            <a:endParaRPr lang="tr-TR" dirty="0"/>
          </a:p>
          <a:p>
            <a:r>
              <a:rPr lang="tr-TR" dirty="0"/>
              <a:t>Bu özellikler, veri analizinde en yüksek etkiye sahip oldukları düşünülen özelliklerdir.</a:t>
            </a:r>
          </a:p>
          <a:p>
            <a:r>
              <a:rPr lang="tr-TR" dirty="0"/>
              <a:t>En etkili 6 özellik seçildikten sonra, bu özellikler arasındaki ilişkilerin daha detaylı bir şekilde incelenmesi amaçlanmıştır. Bu matris, sadece seçilen özelliklerin korelasyonunu gösterir ve daha odaklı bir analiz yapmamıza olanak tanır.</a:t>
            </a:r>
          </a:p>
        </p:txBody>
      </p:sp>
      <p:sp>
        <p:nvSpPr>
          <p:cNvPr id="4" name="Slayt Numarası Yer Tutucusu 3"/>
          <p:cNvSpPr>
            <a:spLocks noGrp="1"/>
          </p:cNvSpPr>
          <p:nvPr>
            <p:ph type="sldNum" sz="quarter" idx="5"/>
          </p:nvPr>
        </p:nvSpPr>
        <p:spPr/>
        <p:txBody>
          <a:bodyPr/>
          <a:lstStyle/>
          <a:p>
            <a:fld id="{01703C96-CD86-4828-91F4-4CF7C4A2006E}" type="slidenum">
              <a:rPr lang="tr-TR" smtClean="0"/>
              <a:t>15</a:t>
            </a:fld>
            <a:endParaRPr lang="tr-TR"/>
          </a:p>
        </p:txBody>
      </p:sp>
    </p:spTree>
    <p:extLst>
      <p:ext uri="{BB962C8B-B14F-4D97-AF65-F5344CB8AC3E}">
        <p14:creationId xmlns:p14="http://schemas.microsoft.com/office/powerpoint/2010/main" val="63038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980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9018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353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2611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1714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401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029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06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26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4681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8/21/2023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5479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8/21/2023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46927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1FC452-0DA7-E682-4495-046DE33EE05F}"/>
              </a:ext>
            </a:extLst>
          </p:cNvPr>
          <p:cNvPicPr>
            <a:picLocks noChangeAspect="1"/>
          </p:cNvPicPr>
          <p:nvPr/>
        </p:nvPicPr>
        <p:blipFill rotWithShape="1">
          <a:blip r:embed="rId3">
            <a:alphaModFix amt="41000"/>
          </a:blip>
          <a:srcRect/>
          <a:stretch/>
        </p:blipFill>
        <p:spPr>
          <a:xfrm>
            <a:off x="-1" y="1"/>
            <a:ext cx="12192001" cy="6857999"/>
          </a:xfrm>
          <a:prstGeom prst="rect">
            <a:avLst/>
          </a:prstGeom>
        </p:spPr>
      </p:pic>
      <p:sp>
        <p:nvSpPr>
          <p:cNvPr id="2" name="Başlık 1">
            <a:extLst>
              <a:ext uri="{FF2B5EF4-FFF2-40B4-BE49-F238E27FC236}">
                <a16:creationId xmlns:a16="http://schemas.microsoft.com/office/drawing/2014/main" id="{0B229A12-265A-A558-E88A-83F1FA1CE8F4}"/>
              </a:ext>
            </a:extLst>
          </p:cNvPr>
          <p:cNvSpPr>
            <a:spLocks noGrp="1"/>
          </p:cNvSpPr>
          <p:nvPr>
            <p:ph type="ctrTitle"/>
          </p:nvPr>
        </p:nvSpPr>
        <p:spPr>
          <a:xfrm>
            <a:off x="2455401" y="1066801"/>
            <a:ext cx="7272408" cy="5070230"/>
          </a:xfrm>
          <a:effectLst>
            <a:outerShdw blurRad="38100" dist="12700" dir="2700000" algn="tl" rotWithShape="0">
              <a:prstClr val="black">
                <a:alpha val="40000"/>
              </a:prstClr>
            </a:outerShdw>
          </a:effectLst>
        </p:spPr>
        <p:txBody>
          <a:bodyPr anchor="b">
            <a:normAutofit/>
          </a:bodyPr>
          <a:lstStyle/>
          <a:p>
            <a:pPr>
              <a:lnSpc>
                <a:spcPct val="100000"/>
              </a:lnSpc>
            </a:pPr>
            <a:r>
              <a:rPr lang="tr-TR" sz="3600" b="1" i="0" dirty="0">
                <a:solidFill>
                  <a:schemeClr val="bg1"/>
                </a:solidFill>
                <a:effectLst/>
                <a:latin typeface="Times New Roman" panose="02020603050405020304" pitchFamily="18" charset="0"/>
                <a:cs typeface="Times New Roman" panose="02020603050405020304" pitchFamily="18" charset="0"/>
              </a:rPr>
              <a:t>Kalp Krizi Tahmini</a:t>
            </a:r>
            <a:br>
              <a:rPr lang="tr-TR" sz="3600" b="1" i="0" dirty="0">
                <a:solidFill>
                  <a:schemeClr val="bg1"/>
                </a:solidFill>
                <a:effectLst/>
                <a:latin typeface="Söhne"/>
              </a:rPr>
            </a:br>
            <a:br>
              <a:rPr lang="tr-TR" sz="3600" b="1" i="0" dirty="0">
                <a:solidFill>
                  <a:schemeClr val="bg1"/>
                </a:solidFill>
                <a:effectLst/>
                <a:latin typeface="Söhne"/>
              </a:rPr>
            </a:br>
            <a:br>
              <a:rPr lang="tr-TR" sz="3600" b="1" dirty="0">
                <a:solidFill>
                  <a:schemeClr val="bg1"/>
                </a:solidFill>
                <a:latin typeface="Söhne"/>
              </a:rPr>
            </a:br>
            <a:br>
              <a:rPr lang="tr-TR" sz="3600" b="1" dirty="0">
                <a:solidFill>
                  <a:schemeClr val="bg1"/>
                </a:solidFill>
                <a:latin typeface="Söhne"/>
              </a:rPr>
            </a:br>
            <a:br>
              <a:rPr lang="tr-TR" sz="1300" b="1" i="0" dirty="0">
                <a:solidFill>
                  <a:schemeClr val="bg1"/>
                </a:solidFill>
                <a:effectLst/>
                <a:latin typeface="Söhne"/>
              </a:rPr>
            </a:br>
            <a:br>
              <a:rPr lang="tr-TR" sz="1300" b="1" dirty="0">
                <a:solidFill>
                  <a:schemeClr val="bg1"/>
                </a:solidFill>
                <a:latin typeface="Söhne"/>
              </a:rPr>
            </a:br>
            <a:br>
              <a:rPr lang="tr-TR" sz="1300" b="1" dirty="0">
                <a:solidFill>
                  <a:schemeClr val="bg1"/>
                </a:solidFill>
                <a:latin typeface="Söhne"/>
              </a:rPr>
            </a:br>
            <a:br>
              <a:rPr lang="tr-TR" sz="1300" b="1" dirty="0">
                <a:solidFill>
                  <a:schemeClr val="bg1"/>
                </a:solidFill>
                <a:latin typeface="Söhne"/>
              </a:rPr>
            </a:br>
            <a:br>
              <a:rPr lang="tr-TR" sz="1300" dirty="0">
                <a:solidFill>
                  <a:schemeClr val="bg1"/>
                </a:solidFill>
                <a:latin typeface="Söhne"/>
              </a:rPr>
            </a:br>
            <a:r>
              <a:rPr lang="tr-TR" sz="1800" dirty="0">
                <a:solidFill>
                  <a:schemeClr val="bg1"/>
                </a:solidFill>
                <a:latin typeface="Times New Roman" panose="02020603050405020304" pitchFamily="18" charset="0"/>
                <a:cs typeface="Times New Roman" panose="02020603050405020304" pitchFamily="18" charset="0"/>
              </a:rPr>
              <a:t>Hasan Tan</a:t>
            </a:r>
            <a:br>
              <a:rPr lang="tr-TR" sz="1800" b="0" i="0" dirty="0">
                <a:solidFill>
                  <a:schemeClr val="bg1"/>
                </a:solidFill>
                <a:effectLst/>
                <a:latin typeface="Times New Roman" panose="02020603050405020304" pitchFamily="18" charset="0"/>
                <a:cs typeface="Times New Roman" panose="02020603050405020304" pitchFamily="18" charset="0"/>
              </a:rPr>
            </a:br>
            <a:r>
              <a:rPr lang="tr-TR" sz="1800" b="0" i="0" dirty="0">
                <a:solidFill>
                  <a:schemeClr val="bg1"/>
                </a:solidFill>
                <a:effectLst/>
                <a:latin typeface="Times New Roman" panose="02020603050405020304" pitchFamily="18" charset="0"/>
                <a:cs typeface="Times New Roman" panose="02020603050405020304" pitchFamily="18" charset="0"/>
              </a:rPr>
              <a:t>Elektrik ve Elektronik Mühendisliği</a:t>
            </a:r>
            <a:br>
              <a:rPr lang="tr-TR" sz="1800" b="0" i="0" dirty="0">
                <a:solidFill>
                  <a:schemeClr val="bg1"/>
                </a:solidFill>
                <a:effectLst/>
                <a:latin typeface="Times New Roman" panose="02020603050405020304" pitchFamily="18" charset="0"/>
                <a:cs typeface="Times New Roman" panose="02020603050405020304" pitchFamily="18" charset="0"/>
              </a:rPr>
            </a:br>
            <a:r>
              <a:rPr lang="tr-TR" sz="1800" b="0" i="0" dirty="0">
                <a:solidFill>
                  <a:schemeClr val="bg1"/>
                </a:solidFill>
                <a:effectLst/>
                <a:latin typeface="Times New Roman" panose="02020603050405020304" pitchFamily="18" charset="0"/>
                <a:cs typeface="Times New Roman" panose="02020603050405020304" pitchFamily="18" charset="0"/>
              </a:rPr>
              <a:t>201201012</a:t>
            </a:r>
            <a:br>
              <a:rPr lang="tr-TR" sz="1300" b="0" i="0" dirty="0">
                <a:solidFill>
                  <a:schemeClr val="bg1"/>
                </a:solidFill>
                <a:effectLst/>
                <a:latin typeface="Söhne"/>
              </a:rPr>
            </a:br>
            <a:endParaRPr lang="tr-TR" sz="1300" dirty="0">
              <a:solidFill>
                <a:schemeClr val="bg1"/>
              </a:solidFill>
            </a:endParaRPr>
          </a:p>
        </p:txBody>
      </p:sp>
      <p:grpSp>
        <p:nvGrpSpPr>
          <p:cNvPr id="28" name="Group 27">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9" name="Rectangle 28">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45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5CC57F9-D292-D900-8989-09BB393243DF}"/>
              </a:ext>
            </a:extLst>
          </p:cNvPr>
          <p:cNvPicPr>
            <a:picLocks noGrp="1" noChangeAspect="1"/>
          </p:cNvPicPr>
          <p:nvPr>
            <p:ph idx="1"/>
          </p:nvPr>
        </p:nvPicPr>
        <p:blipFill>
          <a:blip r:embed="rId3"/>
          <a:stretch>
            <a:fillRect/>
          </a:stretch>
        </p:blipFill>
        <p:spPr>
          <a:xfrm>
            <a:off x="470180" y="2712582"/>
            <a:ext cx="11251639" cy="2707278"/>
          </a:xfrm>
        </p:spPr>
      </p:pic>
      <p:sp>
        <p:nvSpPr>
          <p:cNvPr id="8" name="Başlık 1">
            <a:extLst>
              <a:ext uri="{FF2B5EF4-FFF2-40B4-BE49-F238E27FC236}">
                <a16:creationId xmlns:a16="http://schemas.microsoft.com/office/drawing/2014/main" id="{F510F043-2E38-DEC0-0494-49681E49B36E}"/>
              </a:ext>
            </a:extLst>
          </p:cNvPr>
          <p:cNvSpPr>
            <a:spLocks noGrp="1"/>
          </p:cNvSpPr>
          <p:nvPr>
            <p:ph type="title"/>
          </p:nvPr>
        </p:nvSpPr>
        <p:spPr>
          <a:xfrm>
            <a:off x="902241" y="533527"/>
            <a:ext cx="10134600" cy="904613"/>
          </a:xfrm>
        </p:spPr>
        <p:txBody>
          <a:bodyPr/>
          <a:lstStyle/>
          <a:p>
            <a:r>
              <a:rPr lang="tr-TR" dirty="0">
                <a:latin typeface="Times New Roman" panose="02020603050405020304" pitchFamily="18" charset="0"/>
                <a:cs typeface="Times New Roman" panose="02020603050405020304" pitchFamily="18" charset="0"/>
              </a:rPr>
              <a:t>Açlık kan şekerinin hastalık üzerindeki etkisi</a:t>
            </a:r>
          </a:p>
        </p:txBody>
      </p:sp>
    </p:spTree>
    <p:extLst>
      <p:ext uri="{BB962C8B-B14F-4D97-AF65-F5344CB8AC3E}">
        <p14:creationId xmlns:p14="http://schemas.microsoft.com/office/powerpoint/2010/main" val="173270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14FC3-EA56-D8EF-27CA-5C326A4A0F62}"/>
              </a:ext>
            </a:extLst>
          </p:cNvPr>
          <p:cNvSpPr>
            <a:spLocks noGrp="1"/>
          </p:cNvSpPr>
          <p:nvPr>
            <p:ph type="title"/>
          </p:nvPr>
        </p:nvSpPr>
        <p:spPr>
          <a:xfrm>
            <a:off x="960605" y="299085"/>
            <a:ext cx="10134600" cy="514329"/>
          </a:xfrm>
        </p:spPr>
        <p:txBody>
          <a:bodyPr>
            <a:normAutofit fontScale="90000"/>
          </a:bodyPr>
          <a:lstStyle/>
          <a:p>
            <a:r>
              <a:rPr lang="tr-TR" dirty="0">
                <a:latin typeface="Times New Roman" panose="02020603050405020304" pitchFamily="18" charset="0"/>
                <a:cs typeface="Times New Roman" panose="02020603050405020304" pitchFamily="18" charset="0"/>
              </a:rPr>
              <a:t>Veri Önişleme</a:t>
            </a:r>
          </a:p>
        </p:txBody>
      </p:sp>
      <p:pic>
        <p:nvPicPr>
          <p:cNvPr id="5" name="İçerik Yer Tutucusu 4">
            <a:extLst>
              <a:ext uri="{FF2B5EF4-FFF2-40B4-BE49-F238E27FC236}">
                <a16:creationId xmlns:a16="http://schemas.microsoft.com/office/drawing/2014/main" id="{176D2F6C-533C-ADA7-E8C8-5FEEA61DCC84}"/>
              </a:ext>
            </a:extLst>
          </p:cNvPr>
          <p:cNvPicPr>
            <a:picLocks noGrp="1" noChangeAspect="1"/>
          </p:cNvPicPr>
          <p:nvPr>
            <p:ph idx="1"/>
          </p:nvPr>
        </p:nvPicPr>
        <p:blipFill>
          <a:blip r:embed="rId2"/>
          <a:stretch>
            <a:fillRect/>
          </a:stretch>
        </p:blipFill>
        <p:spPr>
          <a:xfrm>
            <a:off x="4976656" y="1276291"/>
            <a:ext cx="2238687" cy="1324160"/>
          </a:xfrm>
        </p:spPr>
      </p:pic>
      <p:pic>
        <p:nvPicPr>
          <p:cNvPr id="7" name="Resim 6">
            <a:extLst>
              <a:ext uri="{FF2B5EF4-FFF2-40B4-BE49-F238E27FC236}">
                <a16:creationId xmlns:a16="http://schemas.microsoft.com/office/drawing/2014/main" id="{FC4C6755-49E5-C3D8-2436-9DC7A75B4130}"/>
              </a:ext>
            </a:extLst>
          </p:cNvPr>
          <p:cNvPicPr>
            <a:picLocks noChangeAspect="1"/>
          </p:cNvPicPr>
          <p:nvPr/>
        </p:nvPicPr>
        <p:blipFill>
          <a:blip r:embed="rId3"/>
          <a:stretch>
            <a:fillRect/>
          </a:stretch>
        </p:blipFill>
        <p:spPr>
          <a:xfrm>
            <a:off x="286761" y="3063328"/>
            <a:ext cx="11618476" cy="2757920"/>
          </a:xfrm>
          <a:prstGeom prst="rect">
            <a:avLst/>
          </a:prstGeom>
        </p:spPr>
      </p:pic>
    </p:spTree>
    <p:extLst>
      <p:ext uri="{BB962C8B-B14F-4D97-AF65-F5344CB8AC3E}">
        <p14:creationId xmlns:p14="http://schemas.microsoft.com/office/powerpoint/2010/main" val="240637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6A1C579-B512-17EB-09FE-EA6C426AB935}"/>
              </a:ext>
            </a:extLst>
          </p:cNvPr>
          <p:cNvPicPr>
            <a:picLocks noGrp="1" noChangeAspect="1"/>
          </p:cNvPicPr>
          <p:nvPr>
            <p:ph idx="1"/>
          </p:nvPr>
        </p:nvPicPr>
        <p:blipFill>
          <a:blip r:embed="rId2"/>
          <a:stretch>
            <a:fillRect/>
          </a:stretch>
        </p:blipFill>
        <p:spPr>
          <a:xfrm>
            <a:off x="4746330" y="1200816"/>
            <a:ext cx="2699340" cy="1240826"/>
          </a:xfrm>
        </p:spPr>
      </p:pic>
      <p:pic>
        <p:nvPicPr>
          <p:cNvPr id="7" name="Resim 6">
            <a:extLst>
              <a:ext uri="{FF2B5EF4-FFF2-40B4-BE49-F238E27FC236}">
                <a16:creationId xmlns:a16="http://schemas.microsoft.com/office/drawing/2014/main" id="{FC93F6BE-423E-7863-039C-47539C519822}"/>
              </a:ext>
            </a:extLst>
          </p:cNvPr>
          <p:cNvPicPr>
            <a:picLocks noChangeAspect="1"/>
          </p:cNvPicPr>
          <p:nvPr/>
        </p:nvPicPr>
        <p:blipFill>
          <a:blip r:embed="rId3"/>
          <a:stretch>
            <a:fillRect/>
          </a:stretch>
        </p:blipFill>
        <p:spPr>
          <a:xfrm>
            <a:off x="223735" y="3160387"/>
            <a:ext cx="11744527" cy="3026067"/>
          </a:xfrm>
          <a:prstGeom prst="rect">
            <a:avLst/>
          </a:prstGeom>
        </p:spPr>
      </p:pic>
    </p:spTree>
    <p:extLst>
      <p:ext uri="{BB962C8B-B14F-4D97-AF65-F5344CB8AC3E}">
        <p14:creationId xmlns:p14="http://schemas.microsoft.com/office/powerpoint/2010/main" val="360161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AF8A199-D0F2-6874-501C-C9B964EE3C8B}"/>
              </a:ext>
            </a:extLst>
          </p:cNvPr>
          <p:cNvPicPr>
            <a:picLocks noGrp="1" noChangeAspect="1"/>
          </p:cNvPicPr>
          <p:nvPr>
            <p:ph idx="1"/>
          </p:nvPr>
        </p:nvPicPr>
        <p:blipFill>
          <a:blip r:embed="rId2"/>
          <a:stretch>
            <a:fillRect/>
          </a:stretch>
        </p:blipFill>
        <p:spPr>
          <a:xfrm>
            <a:off x="4862339" y="1302138"/>
            <a:ext cx="2467319" cy="1086002"/>
          </a:xfrm>
        </p:spPr>
      </p:pic>
      <p:pic>
        <p:nvPicPr>
          <p:cNvPr id="7" name="Resim 6">
            <a:extLst>
              <a:ext uri="{FF2B5EF4-FFF2-40B4-BE49-F238E27FC236}">
                <a16:creationId xmlns:a16="http://schemas.microsoft.com/office/drawing/2014/main" id="{412995AE-5751-4D46-F00F-713ADB836262}"/>
              </a:ext>
            </a:extLst>
          </p:cNvPr>
          <p:cNvPicPr>
            <a:picLocks noChangeAspect="1"/>
          </p:cNvPicPr>
          <p:nvPr/>
        </p:nvPicPr>
        <p:blipFill>
          <a:blip r:embed="rId3"/>
          <a:stretch>
            <a:fillRect/>
          </a:stretch>
        </p:blipFill>
        <p:spPr>
          <a:xfrm>
            <a:off x="286965" y="3057052"/>
            <a:ext cx="11618068" cy="2812726"/>
          </a:xfrm>
          <a:prstGeom prst="rect">
            <a:avLst/>
          </a:prstGeom>
        </p:spPr>
      </p:pic>
    </p:spTree>
    <p:extLst>
      <p:ext uri="{BB962C8B-B14F-4D97-AF65-F5344CB8AC3E}">
        <p14:creationId xmlns:p14="http://schemas.microsoft.com/office/powerpoint/2010/main" val="287118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E738561-2474-924F-BFFB-7EE4D8DD8CF4}"/>
              </a:ext>
            </a:extLst>
          </p:cNvPr>
          <p:cNvPicPr>
            <a:picLocks noGrp="1" noChangeAspect="1"/>
          </p:cNvPicPr>
          <p:nvPr>
            <p:ph idx="1"/>
          </p:nvPr>
        </p:nvPicPr>
        <p:blipFill>
          <a:blip r:embed="rId2"/>
          <a:stretch>
            <a:fillRect/>
          </a:stretch>
        </p:blipFill>
        <p:spPr>
          <a:xfrm>
            <a:off x="5005231" y="1409439"/>
            <a:ext cx="2181529" cy="819264"/>
          </a:xfrm>
        </p:spPr>
      </p:pic>
      <p:pic>
        <p:nvPicPr>
          <p:cNvPr id="7" name="Resim 6">
            <a:extLst>
              <a:ext uri="{FF2B5EF4-FFF2-40B4-BE49-F238E27FC236}">
                <a16:creationId xmlns:a16="http://schemas.microsoft.com/office/drawing/2014/main" id="{8B1F7FB5-4382-6994-318E-3AA28877DAD2}"/>
              </a:ext>
            </a:extLst>
          </p:cNvPr>
          <p:cNvPicPr>
            <a:picLocks noChangeAspect="1"/>
          </p:cNvPicPr>
          <p:nvPr/>
        </p:nvPicPr>
        <p:blipFill>
          <a:blip r:embed="rId3"/>
          <a:stretch>
            <a:fillRect/>
          </a:stretch>
        </p:blipFill>
        <p:spPr>
          <a:xfrm>
            <a:off x="329733" y="3379287"/>
            <a:ext cx="11532527" cy="2754813"/>
          </a:xfrm>
          <a:prstGeom prst="rect">
            <a:avLst/>
          </a:prstGeom>
        </p:spPr>
      </p:pic>
    </p:spTree>
    <p:extLst>
      <p:ext uri="{BB962C8B-B14F-4D97-AF65-F5344CB8AC3E}">
        <p14:creationId xmlns:p14="http://schemas.microsoft.com/office/powerpoint/2010/main" val="23535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420E070-F159-F382-C971-1EBA1A099E1C}"/>
              </a:ext>
            </a:extLst>
          </p:cNvPr>
          <p:cNvPicPr>
            <a:picLocks noGrp="1" noChangeAspect="1"/>
          </p:cNvPicPr>
          <p:nvPr>
            <p:ph idx="1"/>
          </p:nvPr>
        </p:nvPicPr>
        <p:blipFill>
          <a:blip r:embed="rId3"/>
          <a:stretch>
            <a:fillRect/>
          </a:stretch>
        </p:blipFill>
        <p:spPr>
          <a:xfrm>
            <a:off x="271329" y="865425"/>
            <a:ext cx="6353205" cy="5127149"/>
          </a:xfrm>
        </p:spPr>
      </p:pic>
      <p:pic>
        <p:nvPicPr>
          <p:cNvPr id="7" name="Resim 6">
            <a:extLst>
              <a:ext uri="{FF2B5EF4-FFF2-40B4-BE49-F238E27FC236}">
                <a16:creationId xmlns:a16="http://schemas.microsoft.com/office/drawing/2014/main" id="{25A949D1-3A4E-D7D9-1DE7-966BC39E71DA}"/>
              </a:ext>
            </a:extLst>
          </p:cNvPr>
          <p:cNvPicPr>
            <a:picLocks noChangeAspect="1"/>
          </p:cNvPicPr>
          <p:nvPr/>
        </p:nvPicPr>
        <p:blipFill>
          <a:blip r:embed="rId4"/>
          <a:stretch>
            <a:fillRect/>
          </a:stretch>
        </p:blipFill>
        <p:spPr>
          <a:xfrm>
            <a:off x="6891119" y="1327419"/>
            <a:ext cx="4922547" cy="4203160"/>
          </a:xfrm>
          <a:prstGeom prst="rect">
            <a:avLst/>
          </a:prstGeom>
        </p:spPr>
      </p:pic>
    </p:spTree>
    <p:extLst>
      <p:ext uri="{BB962C8B-B14F-4D97-AF65-F5344CB8AC3E}">
        <p14:creationId xmlns:p14="http://schemas.microsoft.com/office/powerpoint/2010/main" val="130285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921D8E-601C-833A-42FE-3863B3E50F31}"/>
              </a:ext>
            </a:extLst>
          </p:cNvPr>
          <p:cNvSpPr>
            <a:spLocks noGrp="1"/>
          </p:cNvSpPr>
          <p:nvPr>
            <p:ph type="title"/>
          </p:nvPr>
        </p:nvSpPr>
        <p:spPr>
          <a:xfrm>
            <a:off x="1028700" y="373225"/>
            <a:ext cx="10134600" cy="1341698"/>
          </a:xfrm>
        </p:spPr>
        <p:txBody>
          <a:bodyPr/>
          <a:lstStyle/>
          <a:p>
            <a:r>
              <a:rPr lang="tr-TR" dirty="0">
                <a:latin typeface="Times New Roman" panose="02020603050405020304" pitchFamily="18" charset="0"/>
                <a:cs typeface="Times New Roman" panose="02020603050405020304" pitchFamily="18" charset="0"/>
              </a:rPr>
              <a:t>Model Geliştirme</a:t>
            </a:r>
          </a:p>
        </p:txBody>
      </p:sp>
      <p:sp>
        <p:nvSpPr>
          <p:cNvPr id="3" name="İçerik Yer Tutucusu 2">
            <a:extLst>
              <a:ext uri="{FF2B5EF4-FFF2-40B4-BE49-F238E27FC236}">
                <a16:creationId xmlns:a16="http://schemas.microsoft.com/office/drawing/2014/main" id="{7B94A962-5ADB-8CE0-2FBA-F59D484ADB44}"/>
              </a:ext>
            </a:extLst>
          </p:cNvPr>
          <p:cNvSpPr>
            <a:spLocks noGrp="1"/>
          </p:cNvSpPr>
          <p:nvPr>
            <p:ph idx="1"/>
          </p:nvPr>
        </p:nvSpPr>
        <p:spPr>
          <a:xfrm>
            <a:off x="1028700" y="2183363"/>
            <a:ext cx="10134600" cy="3947882"/>
          </a:xfrm>
        </p:spPr>
        <p:txBody>
          <a:bodyPr>
            <a:normAutofit/>
          </a:bodyPr>
          <a:lstStyle/>
          <a:p>
            <a:pPr marL="457200" indent="-457200">
              <a:buFont typeface="+mj-lt"/>
              <a:buAutoNum type="arabicPeriod"/>
            </a:pPr>
            <a:r>
              <a:rPr lang="tr-TR" sz="2800" dirty="0" err="1">
                <a:latin typeface="Times New Roman" panose="02020603050405020304" pitchFamily="18" charset="0"/>
                <a:cs typeface="Times New Roman" panose="02020603050405020304" pitchFamily="18" charset="0"/>
              </a:rPr>
              <a:t>Logistic</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Regression</a:t>
            </a:r>
            <a:endParaRPr lang="tr-TR"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tr-TR" sz="2800" dirty="0" err="1">
                <a:latin typeface="Times New Roman" panose="02020603050405020304" pitchFamily="18" charset="0"/>
                <a:cs typeface="Times New Roman" panose="02020603050405020304" pitchFamily="18" charset="0"/>
              </a:rPr>
              <a:t>Support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Vector</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Classifier</a:t>
            </a:r>
            <a:r>
              <a:rPr lang="tr-TR" sz="2800" dirty="0">
                <a:latin typeface="Times New Roman" panose="02020603050405020304" pitchFamily="18" charset="0"/>
                <a:cs typeface="Times New Roman" panose="02020603050405020304" pitchFamily="18" charset="0"/>
              </a:rPr>
              <a:t> (SVC)</a:t>
            </a:r>
          </a:p>
          <a:p>
            <a:pPr marL="457200" indent="-457200">
              <a:buFont typeface="+mj-lt"/>
              <a:buAutoNum type="arabicPeriod"/>
            </a:pPr>
            <a:r>
              <a:rPr lang="tr-TR" sz="2800" dirty="0" err="1">
                <a:latin typeface="Times New Roman" panose="02020603050405020304" pitchFamily="18" charset="0"/>
                <a:cs typeface="Times New Roman" panose="02020603050405020304" pitchFamily="18" charset="0"/>
              </a:rPr>
              <a:t>Random</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Forest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Classifier</a:t>
            </a:r>
            <a:r>
              <a:rPr lang="tr-TR" sz="2800" dirty="0">
                <a:latin typeface="Times New Roman" panose="02020603050405020304" pitchFamily="18" charset="0"/>
                <a:cs typeface="Times New Roman" panose="02020603050405020304" pitchFamily="18" charset="0"/>
              </a:rPr>
              <a:t> (RFC)</a:t>
            </a:r>
          </a:p>
          <a:p>
            <a:pPr marL="457200" indent="-457200">
              <a:buFont typeface="+mj-lt"/>
              <a:buAutoNum type="arabicPeriod"/>
            </a:pPr>
            <a:r>
              <a:rPr lang="tr-TR" sz="2800" dirty="0" err="1">
                <a:latin typeface="Times New Roman" panose="02020603050405020304" pitchFamily="18" charset="0"/>
                <a:cs typeface="Times New Roman" panose="02020603050405020304" pitchFamily="18" charset="0"/>
              </a:rPr>
              <a:t>Gradient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Boosting</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Classifier</a:t>
            </a:r>
            <a:r>
              <a:rPr lang="tr-TR" sz="2800" dirty="0">
                <a:latin typeface="Times New Roman" panose="02020603050405020304" pitchFamily="18" charset="0"/>
                <a:cs typeface="Times New Roman" panose="02020603050405020304" pitchFamily="18" charset="0"/>
              </a:rPr>
              <a:t> (GBC)</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K-</a:t>
            </a:r>
            <a:r>
              <a:rPr lang="tr-TR" sz="2800" dirty="0" err="1">
                <a:latin typeface="Times New Roman" panose="02020603050405020304" pitchFamily="18" charset="0"/>
                <a:cs typeface="Times New Roman" panose="02020603050405020304" pitchFamily="18" charset="0"/>
              </a:rPr>
              <a:t>Nearest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Neighbors</a:t>
            </a:r>
            <a:r>
              <a:rPr lang="tr-TR" sz="2800" dirty="0">
                <a:latin typeface="Times New Roman" panose="02020603050405020304" pitchFamily="18" charset="0"/>
                <a:cs typeface="Times New Roman" panose="02020603050405020304" pitchFamily="18" charset="0"/>
              </a:rPr>
              <a:t> (KNN) </a:t>
            </a:r>
          </a:p>
          <a:p>
            <a:pPr marL="457200" indent="-457200">
              <a:buFont typeface="+mj-lt"/>
              <a:buAutoNum type="arabicPeriod"/>
            </a:pPr>
            <a:r>
              <a:rPr lang="tr-TR" sz="2800" dirty="0" err="1">
                <a:latin typeface="Times New Roman" panose="02020603050405020304" pitchFamily="18" charset="0"/>
                <a:cs typeface="Times New Roman" panose="02020603050405020304" pitchFamily="18" charset="0"/>
              </a:rPr>
              <a:t>Decision</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Tree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Classifier</a:t>
            </a:r>
            <a:r>
              <a:rPr lang="tr-TR" sz="2800" dirty="0">
                <a:latin typeface="Times New Roman" panose="02020603050405020304" pitchFamily="18" charset="0"/>
                <a:cs typeface="Times New Roman" panose="02020603050405020304" pitchFamily="18" charset="0"/>
              </a:rPr>
              <a:t> (DT)</a:t>
            </a:r>
          </a:p>
        </p:txBody>
      </p:sp>
    </p:spTree>
    <p:extLst>
      <p:ext uri="{BB962C8B-B14F-4D97-AF65-F5344CB8AC3E}">
        <p14:creationId xmlns:p14="http://schemas.microsoft.com/office/powerpoint/2010/main" val="120495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620B75B-45C7-0C18-F796-D81FC4C70E1B}"/>
              </a:ext>
            </a:extLst>
          </p:cNvPr>
          <p:cNvSpPr>
            <a:spLocks noGrp="1"/>
          </p:cNvSpPr>
          <p:nvPr>
            <p:ph type="title"/>
          </p:nvPr>
        </p:nvSpPr>
        <p:spPr/>
        <p:txBody>
          <a:bodyPr/>
          <a:lstStyle/>
          <a:p>
            <a:r>
              <a:rPr lang="tr-TR" sz="3200" dirty="0" err="1">
                <a:latin typeface="Times New Roman" panose="02020603050405020304" pitchFamily="18" charset="0"/>
                <a:cs typeface="Times New Roman" panose="02020603050405020304" pitchFamily="18" charset="0"/>
              </a:rPr>
              <a:t>Logistic</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Regression</a:t>
            </a:r>
            <a:br>
              <a:rPr lang="tr-TR" sz="3200" dirty="0">
                <a:latin typeface="Times New Roman" panose="02020603050405020304" pitchFamily="18" charset="0"/>
                <a:cs typeface="Times New Roman" panose="02020603050405020304" pitchFamily="18" charset="0"/>
              </a:rPr>
            </a:br>
            <a:endParaRPr lang="tr-TR" dirty="0"/>
          </a:p>
        </p:txBody>
      </p:sp>
      <p:sp>
        <p:nvSpPr>
          <p:cNvPr id="5" name="İçerik Yer Tutucusu 4">
            <a:extLst>
              <a:ext uri="{FF2B5EF4-FFF2-40B4-BE49-F238E27FC236}">
                <a16:creationId xmlns:a16="http://schemas.microsoft.com/office/drawing/2014/main" id="{FF6B19DE-77DB-D172-7BC2-EF5E18EADACD}"/>
              </a:ext>
            </a:extLst>
          </p:cNvPr>
          <p:cNvSpPr>
            <a:spLocks noGrp="1"/>
          </p:cNvSpPr>
          <p:nvPr>
            <p:ph idx="1"/>
          </p:nvPr>
        </p:nvSpPr>
        <p:spPr/>
        <p:txBody>
          <a:bodyPr>
            <a:normAutofit/>
          </a:bodyPr>
          <a:lstStyle/>
          <a:p>
            <a:r>
              <a:rPr lang="tr-TR" sz="2400" dirty="0" err="1">
                <a:latin typeface="Times New Roman" panose="02020603050405020304" pitchFamily="18" charset="0"/>
                <a:cs typeface="Times New Roman" panose="02020603050405020304" pitchFamily="18" charset="0"/>
              </a:rPr>
              <a:t>Logistic</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Regression</a:t>
            </a:r>
            <a:r>
              <a:rPr lang="tr-TR" sz="2400" dirty="0">
                <a:latin typeface="Times New Roman" panose="02020603050405020304" pitchFamily="18" charset="0"/>
                <a:cs typeface="Times New Roman" panose="02020603050405020304" pitchFamily="18" charset="0"/>
              </a:rPr>
              <a:t> (Lojistik Regresyon), sınıflandırma problemlerinde kullanılan bir istatistiksel yöntemdir. Temel olarak, bağımsız değişkenler ile bağımlı değişken (sınıf etiketi) arasındaki ilişkiyi modellemek için kullanılır. Lojistik Regresyon, bir çıktıyı (örneğin, hasta veya sağlıklı) tahmin etmek amacıyla girdi verileri üzerinde bir olasılık dağılımını tahmin eder. Bu tahmin edilen olasılık değeri daha sonra belirli bir eşik değeri ile karşılaştırılarak son sınıflandırma yapılır.</a:t>
            </a:r>
          </a:p>
        </p:txBody>
      </p:sp>
    </p:spTree>
    <p:extLst>
      <p:ext uri="{BB962C8B-B14F-4D97-AF65-F5344CB8AC3E}">
        <p14:creationId xmlns:p14="http://schemas.microsoft.com/office/powerpoint/2010/main" val="113107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0CFAF-090C-D40D-D2AC-86E70ED12D38}"/>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Support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Vector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Classifier</a:t>
            </a:r>
            <a:r>
              <a:rPr lang="tr-TR" dirty="0">
                <a:latin typeface="Times New Roman" panose="02020603050405020304" pitchFamily="18" charset="0"/>
                <a:cs typeface="Times New Roman" panose="02020603050405020304" pitchFamily="18" charset="0"/>
              </a:rPr>
              <a:t> (SVC)</a:t>
            </a:r>
            <a:br>
              <a:rPr lang="tr-TR" sz="3200" dirty="0">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A2F336D8-414F-DD23-9C2E-D7B8FFBFE068}"/>
              </a:ext>
            </a:extLst>
          </p:cNvPr>
          <p:cNvSpPr>
            <a:spLocks noGrp="1"/>
          </p:cNvSpPr>
          <p:nvPr>
            <p:ph idx="1"/>
          </p:nvPr>
        </p:nvSpPr>
        <p:spPr/>
        <p:txBody>
          <a:bodyPr>
            <a:normAutofit/>
          </a:bodyPr>
          <a:lstStyle/>
          <a:p>
            <a:r>
              <a:rPr lang="tr-TR" sz="2400" dirty="0" err="1">
                <a:latin typeface="Times New Roman" panose="02020603050405020304" pitchFamily="18" charset="0"/>
                <a:cs typeface="Times New Roman" panose="02020603050405020304" pitchFamily="18" charset="0"/>
              </a:rPr>
              <a:t>Support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Vector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Classifier</a:t>
            </a:r>
            <a:r>
              <a:rPr lang="tr-TR" sz="2400" dirty="0">
                <a:latin typeface="Times New Roman" panose="02020603050405020304" pitchFamily="18" charset="0"/>
                <a:cs typeface="Times New Roman" panose="02020603050405020304" pitchFamily="18" charset="0"/>
              </a:rPr>
              <a:t> (Destek Vektör Sınıflandırıcı), sınıflandırma problemlerinde kullanılan bir makine öğrenimi algoritmasıdır. Temel olarak, sınırlayıcı hiper düzlemleri kullanarak verileri farklı sınıflara bölmeye çalışır. Destek vektörleri, sınırlayıcı hiper düzlemine en yakın noktalardır ve bu noktaların etrafında en fazla marj ile sınıfları ayırmaya çalışır.</a:t>
            </a:r>
          </a:p>
        </p:txBody>
      </p:sp>
    </p:spTree>
    <p:extLst>
      <p:ext uri="{BB962C8B-B14F-4D97-AF65-F5344CB8AC3E}">
        <p14:creationId xmlns:p14="http://schemas.microsoft.com/office/powerpoint/2010/main" val="255314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0CFAF-090C-D40D-D2AC-86E70ED12D38}"/>
              </a:ext>
            </a:extLst>
          </p:cNvPr>
          <p:cNvSpPr>
            <a:spLocks noGrp="1"/>
          </p:cNvSpPr>
          <p:nvPr>
            <p:ph type="title"/>
          </p:nvPr>
        </p:nvSpPr>
        <p:spPr/>
        <p:txBody>
          <a:bodyPr/>
          <a:lstStyle/>
          <a:p>
            <a:r>
              <a:rPr lang="tr-TR" sz="3200" dirty="0" err="1">
                <a:latin typeface="Times New Roman" panose="02020603050405020304" pitchFamily="18" charset="0"/>
                <a:cs typeface="Times New Roman" panose="02020603050405020304" pitchFamily="18" charset="0"/>
              </a:rPr>
              <a:t>Random</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Forest</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Classifier</a:t>
            </a:r>
            <a:r>
              <a:rPr lang="tr-TR" sz="3200" dirty="0">
                <a:latin typeface="Times New Roman" panose="02020603050405020304" pitchFamily="18" charset="0"/>
                <a:cs typeface="Times New Roman" panose="02020603050405020304" pitchFamily="18" charset="0"/>
              </a:rPr>
              <a:t> (RFC)</a:t>
            </a:r>
            <a:br>
              <a:rPr lang="tr-TR" sz="3200" dirty="0">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A2F336D8-414F-DD23-9C2E-D7B8FFBFE068}"/>
              </a:ext>
            </a:extLst>
          </p:cNvPr>
          <p:cNvSpPr>
            <a:spLocks noGrp="1"/>
          </p:cNvSpPr>
          <p:nvPr>
            <p:ph idx="1"/>
          </p:nvPr>
        </p:nvSpPr>
        <p:spPr/>
        <p:txBody>
          <a:bodyPr>
            <a:normAutofit/>
          </a:bodyPr>
          <a:lstStyle/>
          <a:p>
            <a:r>
              <a:rPr lang="tr-TR" sz="2400" dirty="0" err="1">
                <a:latin typeface="Times New Roman" panose="02020603050405020304" pitchFamily="18" charset="0"/>
                <a:cs typeface="Times New Roman" panose="02020603050405020304" pitchFamily="18" charset="0"/>
              </a:rPr>
              <a:t>Random</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Forest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Classifier</a:t>
            </a:r>
            <a:r>
              <a:rPr lang="tr-TR" sz="2400" dirty="0">
                <a:latin typeface="Times New Roman" panose="02020603050405020304" pitchFamily="18" charset="0"/>
                <a:cs typeface="Times New Roman" panose="02020603050405020304" pitchFamily="18" charset="0"/>
              </a:rPr>
              <a:t>, sınıflandırma problemlerinde kullanılan bir </a:t>
            </a:r>
            <a:r>
              <a:rPr lang="tr-TR" sz="2400" dirty="0" err="1">
                <a:latin typeface="Times New Roman" panose="02020603050405020304" pitchFamily="18" charset="0"/>
                <a:cs typeface="Times New Roman" panose="02020603050405020304" pitchFamily="18" charset="0"/>
              </a:rPr>
              <a:t>ensemble</a:t>
            </a:r>
            <a:r>
              <a:rPr lang="tr-TR" sz="2400" dirty="0">
                <a:latin typeface="Times New Roman" panose="02020603050405020304" pitchFamily="18" charset="0"/>
                <a:cs typeface="Times New Roman" panose="02020603050405020304" pitchFamily="18" charset="0"/>
              </a:rPr>
              <a:t> (topluluk) algoritmasıdır. Temel olarak, birden çok karar ağacını bir araya getirerek daha güçlü ve kararlı bir model oluşturur. Her bir ağacın tahminleri toplanarak son tahmin yapılır.</a:t>
            </a:r>
          </a:p>
        </p:txBody>
      </p:sp>
    </p:spTree>
    <p:extLst>
      <p:ext uri="{BB962C8B-B14F-4D97-AF65-F5344CB8AC3E}">
        <p14:creationId xmlns:p14="http://schemas.microsoft.com/office/powerpoint/2010/main" val="200567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1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5">
            <a:extLst>
              <a:ext uri="{FF2B5EF4-FFF2-40B4-BE49-F238E27FC236}">
                <a16:creationId xmlns:a16="http://schemas.microsoft.com/office/drawing/2014/main" id="{4720CD39-EAE5-57A0-09A5-FFD2E0585670}"/>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tr-TR" sz="4000" dirty="0">
                <a:latin typeface="Times New Roman" panose="02020603050405020304" pitchFamily="18" charset="0"/>
                <a:cs typeface="Times New Roman" panose="02020603050405020304" pitchFamily="18" charset="0"/>
              </a:rPr>
              <a:t>Giriş</a:t>
            </a:r>
            <a:endParaRPr lang="en-US"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5CCDD39-2AA3-BDE6-4C7C-D0301663A6C7}"/>
              </a:ext>
            </a:extLst>
          </p:cNvPr>
          <p:cNvSpPr>
            <a:spLocks noGrp="1"/>
          </p:cNvSpPr>
          <p:nvPr>
            <p:ph idx="4294967295"/>
          </p:nvPr>
        </p:nvSpPr>
        <p:spPr>
          <a:xfrm>
            <a:off x="1077426" y="2732545"/>
            <a:ext cx="5465149" cy="3232826"/>
          </a:xfrm>
        </p:spPr>
        <p:txBody>
          <a:bodyPr vert="horz" lIns="91440" tIns="45720" rIns="91440" bIns="45720" rtlCol="0" anchor="t">
            <a:normAutofit fontScale="85000" lnSpcReduction="20000"/>
          </a:bodyPr>
          <a:lstStyle/>
          <a:p>
            <a:pPr marL="285750" indent="-285750" algn="ctr">
              <a:lnSpc>
                <a:spcPct val="10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Kardiyovasküler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Hastalıklar</a:t>
            </a:r>
            <a:r>
              <a:rPr lang="en-US" sz="2200" dirty="0">
                <a:latin typeface="Times New Roman" panose="02020603050405020304" pitchFamily="18" charset="0"/>
                <a:cs typeface="Times New Roman" panose="02020603050405020304" pitchFamily="18" charset="0"/>
              </a:rPr>
              <a:t> (KVH) </a:t>
            </a:r>
            <a:r>
              <a:rPr lang="en-US" sz="2200" dirty="0" err="1">
                <a:latin typeface="Times New Roman" panose="02020603050405020304" pitchFamily="18" charset="0"/>
                <a:cs typeface="Times New Roman" panose="02020603050405020304" pitchFamily="18" charset="0"/>
              </a:rPr>
              <a:t>dünya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genelinde</a:t>
            </a:r>
            <a:r>
              <a:rPr lang="en-US" sz="2200" dirty="0">
                <a:latin typeface="Times New Roman" panose="02020603050405020304" pitchFamily="18" charset="0"/>
                <a:cs typeface="Times New Roman" panose="02020603050405020304" pitchFamily="18" charset="0"/>
              </a:rPr>
              <a:t> her </a:t>
            </a:r>
            <a:r>
              <a:rPr lang="en-US" sz="2200" dirty="0" err="1">
                <a:latin typeface="Times New Roman" panose="02020603050405020304" pitchFamily="18" charset="0"/>
                <a:cs typeface="Times New Roman" panose="02020603050405020304" pitchFamily="18" charset="0"/>
              </a:rPr>
              <a:t>yıl</a:t>
            </a:r>
            <a:r>
              <a:rPr lang="en-US" sz="2200" dirty="0">
                <a:latin typeface="Times New Roman" panose="02020603050405020304" pitchFamily="18" charset="0"/>
                <a:cs typeface="Times New Roman" panose="02020603050405020304" pitchFamily="18" charset="0"/>
              </a:rPr>
              <a:t> 17.9 </a:t>
            </a:r>
            <a:r>
              <a:rPr lang="en-US" sz="2200" dirty="0" err="1">
                <a:latin typeface="Times New Roman" panose="02020603050405020304" pitchFamily="18" charset="0"/>
                <a:cs typeface="Times New Roman" panose="02020603050405020304" pitchFamily="18" charset="0"/>
              </a:rPr>
              <a:t>milyon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yaşamı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etkiler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Tüm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ölümlerin</a:t>
            </a:r>
            <a:r>
              <a:rPr lang="en-US" sz="2200" dirty="0">
                <a:latin typeface="Times New Roman" panose="02020603050405020304" pitchFamily="18" charset="0"/>
                <a:cs typeface="Times New Roman" panose="02020603050405020304" pitchFamily="18" charset="0"/>
              </a:rPr>
              <a:t> %31'ini </a:t>
            </a:r>
            <a:r>
              <a:rPr lang="en-US" sz="2200" dirty="0" err="1">
                <a:latin typeface="Times New Roman" panose="02020603050405020304" pitchFamily="18" charset="0"/>
                <a:cs typeface="Times New Roman" panose="02020603050405020304" pitchFamily="18" charset="0"/>
              </a:rPr>
              <a:t>oluşturur</a:t>
            </a:r>
            <a:endParaRPr lang="en-US" sz="2200" dirty="0">
              <a:latin typeface="Times New Roman" panose="02020603050405020304" pitchFamily="18" charset="0"/>
              <a:cs typeface="Times New Roman" panose="02020603050405020304" pitchFamily="18" charset="0"/>
            </a:endParaRPr>
          </a:p>
          <a:p>
            <a:pPr marL="285750" indent="-285750" algn="ctr">
              <a:lnSpc>
                <a:spcPct val="1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ctr">
              <a:lnSpc>
                <a:spcPct val="10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Ölümlerin</a:t>
            </a:r>
            <a:r>
              <a:rPr lang="en-US" sz="2200" dirty="0">
                <a:latin typeface="Times New Roman" panose="02020603050405020304" pitchFamily="18" charset="0"/>
                <a:cs typeface="Times New Roman" panose="02020603050405020304" pitchFamily="18" charset="0"/>
              </a:rPr>
              <a:t> %25’i </a:t>
            </a:r>
            <a:r>
              <a:rPr lang="en-US" sz="2200" dirty="0" err="1">
                <a:latin typeface="Times New Roman" panose="02020603050405020304" pitchFamily="18" charset="0"/>
                <a:cs typeface="Times New Roman" panose="02020603050405020304" pitchFamily="18" charset="0"/>
              </a:rPr>
              <a:t>kalp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krizleri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nedeniyle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üçte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biri</a:t>
            </a:r>
            <a:r>
              <a:rPr lang="en-US" sz="2200" dirty="0">
                <a:latin typeface="Times New Roman" panose="02020603050405020304" pitchFamily="18" charset="0"/>
                <a:cs typeface="Times New Roman" panose="02020603050405020304" pitchFamily="18" charset="0"/>
              </a:rPr>
              <a:t> 70 </a:t>
            </a:r>
            <a:r>
              <a:rPr lang="en-US" sz="2200" dirty="0" err="1">
                <a:latin typeface="Times New Roman" panose="02020603050405020304" pitchFamily="18" charset="0"/>
                <a:cs typeface="Times New Roman" panose="02020603050405020304" pitchFamily="18" charset="0"/>
              </a:rPr>
              <a:t>yaş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altında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beklenmedik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şekilde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meydana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gelir</a:t>
            </a:r>
            <a:endParaRPr lang="en-US" sz="2200" dirty="0">
              <a:latin typeface="Times New Roman" panose="02020603050405020304" pitchFamily="18" charset="0"/>
              <a:cs typeface="Times New Roman" panose="02020603050405020304" pitchFamily="18" charset="0"/>
            </a:endParaRPr>
          </a:p>
          <a:p>
            <a:pPr marL="285750" indent="-285750" algn="ctr">
              <a:lnSpc>
                <a:spcPct val="1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ctr">
              <a:lnSpc>
                <a:spcPct val="1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Bu </a:t>
            </a:r>
            <a:r>
              <a:rPr lang="en-US" sz="2200" dirty="0" err="1">
                <a:latin typeface="Times New Roman" panose="02020603050405020304" pitchFamily="18" charset="0"/>
                <a:cs typeface="Times New Roman" panose="02020603050405020304" pitchFamily="18" charset="0"/>
              </a:rPr>
              <a:t>yüksek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değerler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sonucunda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makine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öğrenimi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modeli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ile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yüksek</a:t>
            </a:r>
            <a:r>
              <a:rPr lang="en-US" sz="2200" dirty="0">
                <a:latin typeface="Times New Roman" panose="02020603050405020304" pitchFamily="18" charset="0"/>
                <a:cs typeface="Times New Roman" panose="02020603050405020304" pitchFamily="18" charset="0"/>
              </a:rPr>
              <a:t> risk </a:t>
            </a:r>
            <a:r>
              <a:rPr lang="en-US" sz="2200" dirty="0" err="1">
                <a:latin typeface="Times New Roman" panose="02020603050405020304" pitchFamily="18" charset="0"/>
                <a:cs typeface="Times New Roman" panose="02020603050405020304" pitchFamily="18" charset="0"/>
              </a:rPr>
              <a:t>taşıyan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kişilerin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tespiti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için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erken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teşhis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yönetim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ihtiyacı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doğmuştur</a:t>
            </a:r>
            <a:r>
              <a:rPr lang="en-US" sz="2200" dirty="0">
                <a:latin typeface="Times New Roman" panose="02020603050405020304" pitchFamily="18" charset="0"/>
                <a:cs typeface="Times New Roman" panose="02020603050405020304" pitchFamily="18" charset="0"/>
              </a:rPr>
              <a:t>.</a:t>
            </a:r>
          </a:p>
          <a:p>
            <a:pPr algn="ctr">
              <a:lnSpc>
                <a:spcPct val="100000"/>
              </a:lnSpc>
            </a:pPr>
            <a:endParaRPr lang="en-US" sz="1700" dirty="0"/>
          </a:p>
        </p:txBody>
      </p:sp>
      <p:pic>
        <p:nvPicPr>
          <p:cNvPr id="5" name="Picture 4" descr="Alandan dünya görünümü">
            <a:extLst>
              <a:ext uri="{FF2B5EF4-FFF2-40B4-BE49-F238E27FC236}">
                <a16:creationId xmlns:a16="http://schemas.microsoft.com/office/drawing/2014/main" id="{8FAB6FDC-C53F-5225-92E3-C50D64ABE9F6}"/>
              </a:ext>
            </a:extLst>
          </p:cNvPr>
          <p:cNvPicPr>
            <a:picLocks noChangeAspect="1"/>
          </p:cNvPicPr>
          <p:nvPr/>
        </p:nvPicPr>
        <p:blipFill rotWithShape="1">
          <a:blip r:embed="rId2">
            <a:alphaModFix/>
          </a:blip>
          <a:srcRect l="30846" r="32154"/>
          <a:stretch/>
        </p:blipFill>
        <p:spPr>
          <a:xfrm>
            <a:off x="7620000" y="10"/>
            <a:ext cx="4572000" cy="6857990"/>
          </a:xfrm>
          <a:prstGeom prst="rect">
            <a:avLst/>
          </a:prstGeom>
        </p:spPr>
      </p:pic>
      <p:grpSp>
        <p:nvGrpSpPr>
          <p:cNvPr id="19" name="Group 18">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20" name="Rectangle 19">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25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B74847-524B-0A6E-A312-2B1A83F5C75A}"/>
              </a:ext>
            </a:extLst>
          </p:cNvPr>
          <p:cNvSpPr>
            <a:spLocks noGrp="1"/>
          </p:cNvSpPr>
          <p:nvPr>
            <p:ph type="title"/>
          </p:nvPr>
        </p:nvSpPr>
        <p:spPr/>
        <p:txBody>
          <a:bodyPr/>
          <a:lstStyle/>
          <a:p>
            <a:r>
              <a:rPr lang="tr-TR" sz="3200" dirty="0" err="1">
                <a:latin typeface="Times New Roman" panose="02020603050405020304" pitchFamily="18" charset="0"/>
                <a:cs typeface="Times New Roman" panose="02020603050405020304" pitchFamily="18" charset="0"/>
              </a:rPr>
              <a:t>Gradient</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Boosting</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Classifier</a:t>
            </a:r>
            <a:r>
              <a:rPr lang="tr-TR" sz="3200" dirty="0">
                <a:latin typeface="Times New Roman" panose="02020603050405020304" pitchFamily="18" charset="0"/>
                <a:cs typeface="Times New Roman" panose="02020603050405020304" pitchFamily="18" charset="0"/>
              </a:rPr>
              <a:t> (GBC)</a:t>
            </a:r>
            <a:br>
              <a:rPr lang="tr-TR" sz="3200" dirty="0">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9B7752D9-1B92-738D-3D5C-F281E9E1B876}"/>
              </a:ext>
            </a:extLst>
          </p:cNvPr>
          <p:cNvSpPr>
            <a:spLocks noGrp="1"/>
          </p:cNvSpPr>
          <p:nvPr>
            <p:ph idx="1"/>
          </p:nvPr>
        </p:nvSpPr>
        <p:spPr/>
        <p:txBody>
          <a:bodyPr>
            <a:normAutofit/>
          </a:bodyPr>
          <a:lstStyle/>
          <a:p>
            <a:r>
              <a:rPr lang="tr-TR" sz="2400" dirty="0" err="1">
                <a:latin typeface="Times New Roman" panose="02020603050405020304" pitchFamily="18" charset="0"/>
                <a:cs typeface="Times New Roman" panose="02020603050405020304" pitchFamily="18" charset="0"/>
              </a:rPr>
              <a:t>Gradient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Boosting</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Classifier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ensemble</a:t>
            </a:r>
            <a:r>
              <a:rPr lang="tr-TR" sz="2400" dirty="0">
                <a:latin typeface="Times New Roman" panose="02020603050405020304" pitchFamily="18" charset="0"/>
                <a:cs typeface="Times New Roman" panose="02020603050405020304" pitchFamily="18" charset="0"/>
              </a:rPr>
              <a:t> öğrenme yöntemleri arasında yer alan ve ardışık ağırlıklandırılmış modellerin birleştirilmesi ile oluşturulan bir algoritmadır. Zayıf tahmincilerin (örneğin, karar ağaçları) bir araya getirilmesi ile daha güçlü bir tahminci elde edilir.</a:t>
            </a:r>
          </a:p>
        </p:txBody>
      </p:sp>
    </p:spTree>
    <p:extLst>
      <p:ext uri="{BB962C8B-B14F-4D97-AF65-F5344CB8AC3E}">
        <p14:creationId xmlns:p14="http://schemas.microsoft.com/office/powerpoint/2010/main" val="249226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65478E-70F2-5977-3217-E33C68D2313E}"/>
              </a:ext>
            </a:extLst>
          </p:cNvPr>
          <p:cNvSpPr>
            <a:spLocks noGrp="1"/>
          </p:cNvSpPr>
          <p:nvPr>
            <p:ph type="title"/>
          </p:nvPr>
        </p:nvSpPr>
        <p:spPr/>
        <p:txBody>
          <a:bodyPr/>
          <a:lstStyle/>
          <a:p>
            <a:r>
              <a:rPr lang="tr-TR" sz="3200" dirty="0">
                <a:latin typeface="Times New Roman" panose="02020603050405020304" pitchFamily="18" charset="0"/>
                <a:cs typeface="Times New Roman" panose="02020603050405020304" pitchFamily="18" charset="0"/>
              </a:rPr>
              <a:t>K-</a:t>
            </a:r>
            <a:r>
              <a:rPr lang="tr-TR" sz="3200" dirty="0" err="1">
                <a:latin typeface="Times New Roman" panose="02020603050405020304" pitchFamily="18" charset="0"/>
                <a:cs typeface="Times New Roman" panose="02020603050405020304" pitchFamily="18" charset="0"/>
              </a:rPr>
              <a:t>Nearest</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Neighbors</a:t>
            </a:r>
            <a:r>
              <a:rPr lang="tr-TR" sz="3200" dirty="0">
                <a:latin typeface="Times New Roman" panose="02020603050405020304" pitchFamily="18" charset="0"/>
                <a:cs typeface="Times New Roman" panose="02020603050405020304" pitchFamily="18" charset="0"/>
              </a:rPr>
              <a:t> (KNN) </a:t>
            </a:r>
            <a:br>
              <a:rPr lang="tr-TR" sz="3200" dirty="0">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009CE9D7-1883-8496-9B39-55EC8D49AB1B}"/>
              </a:ext>
            </a:extLst>
          </p:cNvPr>
          <p:cNvSpPr>
            <a:spLocks noGrp="1"/>
          </p:cNvSpPr>
          <p:nvPr>
            <p:ph idx="1"/>
          </p:nvPr>
        </p:nvSpPr>
        <p:spPr/>
        <p:txBody>
          <a:bodyPr>
            <a:normAutofit/>
          </a:bodyPr>
          <a:lstStyle/>
          <a:p>
            <a:r>
              <a:rPr lang="tr-TR" sz="2400" dirty="0">
                <a:latin typeface="Times New Roman" panose="02020603050405020304" pitchFamily="18" charset="0"/>
                <a:cs typeface="Times New Roman" panose="02020603050405020304" pitchFamily="18" charset="0"/>
              </a:rPr>
              <a:t>K-</a:t>
            </a:r>
            <a:r>
              <a:rPr lang="tr-TR" sz="2400" dirty="0" err="1">
                <a:latin typeface="Times New Roman" panose="02020603050405020304" pitchFamily="18" charset="0"/>
                <a:cs typeface="Times New Roman" panose="02020603050405020304" pitchFamily="18" charset="0"/>
              </a:rPr>
              <a:t>Nearest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Neighbors</a:t>
            </a:r>
            <a:r>
              <a:rPr lang="tr-TR" sz="2400" dirty="0">
                <a:latin typeface="Times New Roman" panose="02020603050405020304" pitchFamily="18" charset="0"/>
                <a:cs typeface="Times New Roman" panose="02020603050405020304" pitchFamily="18" charset="0"/>
              </a:rPr>
              <a:t> (KNN), sınıflandırma ve regresyon problemlerinde kullanılan bir algoritmadır. Temel fikri, yeni bir veri noktasını çevresindeki komşu veri noktalarının çoğunluğuna göre sınıflandırmaktır.</a:t>
            </a:r>
          </a:p>
        </p:txBody>
      </p:sp>
    </p:spTree>
    <p:extLst>
      <p:ext uri="{BB962C8B-B14F-4D97-AF65-F5344CB8AC3E}">
        <p14:creationId xmlns:p14="http://schemas.microsoft.com/office/powerpoint/2010/main" val="215623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3B8CF2-9B3C-1A3A-7293-A7223762ED4A}"/>
              </a:ext>
            </a:extLst>
          </p:cNvPr>
          <p:cNvSpPr>
            <a:spLocks noGrp="1"/>
          </p:cNvSpPr>
          <p:nvPr>
            <p:ph type="title"/>
          </p:nvPr>
        </p:nvSpPr>
        <p:spPr/>
        <p:txBody>
          <a:bodyPr/>
          <a:lstStyle/>
          <a:p>
            <a:r>
              <a:rPr lang="tr-TR" sz="3200" dirty="0" err="1">
                <a:latin typeface="Times New Roman" panose="02020603050405020304" pitchFamily="18" charset="0"/>
                <a:cs typeface="Times New Roman" panose="02020603050405020304" pitchFamily="18" charset="0"/>
              </a:rPr>
              <a:t>Decision</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Tree</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Classifier</a:t>
            </a:r>
            <a:r>
              <a:rPr lang="tr-TR" sz="3200" dirty="0">
                <a:latin typeface="Times New Roman" panose="02020603050405020304" pitchFamily="18" charset="0"/>
                <a:cs typeface="Times New Roman" panose="02020603050405020304" pitchFamily="18" charset="0"/>
              </a:rPr>
              <a:t> (DT)</a:t>
            </a:r>
            <a:br>
              <a:rPr lang="tr-TR" sz="3200" dirty="0">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CCAAD7A8-9DEC-37BE-83DB-6121EF7C8AE9}"/>
              </a:ext>
            </a:extLst>
          </p:cNvPr>
          <p:cNvSpPr>
            <a:spLocks noGrp="1"/>
          </p:cNvSpPr>
          <p:nvPr>
            <p:ph idx="1"/>
          </p:nvPr>
        </p:nvSpPr>
        <p:spPr/>
        <p:txBody>
          <a:bodyPr>
            <a:normAutofit/>
          </a:bodyPr>
          <a:lstStyle/>
          <a:p>
            <a:r>
              <a:rPr lang="tr-TR" sz="2400" dirty="0" err="1">
                <a:latin typeface="Times New Roman" panose="02020603050405020304" pitchFamily="18" charset="0"/>
                <a:cs typeface="Times New Roman" panose="02020603050405020304" pitchFamily="18" charset="0"/>
              </a:rPr>
              <a:t>Decision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Tree</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Classifier</a:t>
            </a:r>
            <a:r>
              <a:rPr lang="tr-TR" sz="2400" dirty="0">
                <a:latin typeface="Times New Roman" panose="02020603050405020304" pitchFamily="18" charset="0"/>
                <a:cs typeface="Times New Roman" panose="02020603050405020304" pitchFamily="18" charset="0"/>
              </a:rPr>
              <a:t>, veri kümesindeki özelliklerin değerlerine göre bir karar ağacı oluşturarak sınıflandırma yapar. Karar ağacı, veri kümesini belirli koşullara göre böler ve her bir bölünmüş kısma bir sınıf atar.</a:t>
            </a:r>
          </a:p>
        </p:txBody>
      </p:sp>
    </p:spTree>
    <p:extLst>
      <p:ext uri="{BB962C8B-B14F-4D97-AF65-F5344CB8AC3E}">
        <p14:creationId xmlns:p14="http://schemas.microsoft.com/office/powerpoint/2010/main" val="16497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53C7EC-1569-0FDF-6AD6-0E4A484C5CB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Modellerin Değerlendirilmesi</a:t>
            </a:r>
          </a:p>
        </p:txBody>
      </p:sp>
      <p:pic>
        <p:nvPicPr>
          <p:cNvPr id="5" name="İçerik Yer Tutucusu 4">
            <a:extLst>
              <a:ext uri="{FF2B5EF4-FFF2-40B4-BE49-F238E27FC236}">
                <a16:creationId xmlns:a16="http://schemas.microsoft.com/office/drawing/2014/main" id="{2C4F278B-B6C3-82DB-4E82-0C0DFEE6FF1F}"/>
              </a:ext>
            </a:extLst>
          </p:cNvPr>
          <p:cNvPicPr>
            <a:picLocks noGrp="1" noChangeAspect="1"/>
          </p:cNvPicPr>
          <p:nvPr>
            <p:ph idx="1"/>
          </p:nvPr>
        </p:nvPicPr>
        <p:blipFill>
          <a:blip r:embed="rId3"/>
          <a:stretch>
            <a:fillRect/>
          </a:stretch>
        </p:blipFill>
        <p:spPr>
          <a:xfrm>
            <a:off x="1419988" y="2412577"/>
            <a:ext cx="9352023" cy="3340008"/>
          </a:xfrm>
        </p:spPr>
      </p:pic>
    </p:spTree>
    <p:extLst>
      <p:ext uri="{BB962C8B-B14F-4D97-AF65-F5344CB8AC3E}">
        <p14:creationId xmlns:p14="http://schemas.microsoft.com/office/powerpoint/2010/main" val="312555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1CCD073E-BBE8-DA68-7843-46506B68AF00}"/>
              </a:ext>
            </a:extLst>
          </p:cNvPr>
          <p:cNvPicPr>
            <a:picLocks noGrp="1" noChangeAspect="1"/>
          </p:cNvPicPr>
          <p:nvPr>
            <p:ph idx="1"/>
          </p:nvPr>
        </p:nvPicPr>
        <p:blipFill>
          <a:blip r:embed="rId2"/>
          <a:stretch>
            <a:fillRect/>
          </a:stretch>
        </p:blipFill>
        <p:spPr>
          <a:xfrm>
            <a:off x="418109" y="582974"/>
            <a:ext cx="11355782" cy="5692051"/>
          </a:xfrm>
          <a:prstGeom prst="rect">
            <a:avLst/>
          </a:prstGeom>
        </p:spPr>
      </p:pic>
    </p:spTree>
    <p:extLst>
      <p:ext uri="{BB962C8B-B14F-4D97-AF65-F5344CB8AC3E}">
        <p14:creationId xmlns:p14="http://schemas.microsoft.com/office/powerpoint/2010/main" val="191253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E12068C-383B-1B61-9C2A-2EF1C0DA0C3F}"/>
              </a:ext>
            </a:extLst>
          </p:cNvPr>
          <p:cNvPicPr>
            <a:picLocks noGrp="1" noChangeAspect="1"/>
          </p:cNvPicPr>
          <p:nvPr>
            <p:ph idx="1"/>
          </p:nvPr>
        </p:nvPicPr>
        <p:blipFill>
          <a:blip r:embed="rId3"/>
          <a:stretch>
            <a:fillRect/>
          </a:stretch>
        </p:blipFill>
        <p:spPr>
          <a:xfrm>
            <a:off x="3402277" y="196531"/>
            <a:ext cx="5387446" cy="6464937"/>
          </a:xfrm>
        </p:spPr>
      </p:pic>
    </p:spTree>
    <p:extLst>
      <p:ext uri="{BB962C8B-B14F-4D97-AF65-F5344CB8AC3E}">
        <p14:creationId xmlns:p14="http://schemas.microsoft.com/office/powerpoint/2010/main" val="226607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C0A72-5DA1-E741-33C1-31D21CA6A040}"/>
              </a:ext>
            </a:extLst>
          </p:cNvPr>
          <p:cNvSpPr>
            <a:spLocks noGrp="1"/>
          </p:cNvSpPr>
          <p:nvPr>
            <p:ph type="title"/>
          </p:nvPr>
        </p:nvSpPr>
        <p:spPr>
          <a:xfrm>
            <a:off x="1028700" y="387998"/>
            <a:ext cx="10134600" cy="1288489"/>
          </a:xfrm>
        </p:spPr>
        <p:txBody>
          <a:bodyPr/>
          <a:lstStyle/>
          <a:p>
            <a:r>
              <a:rPr lang="tr-TR" dirty="0"/>
              <a:t>Sonuç</a:t>
            </a:r>
          </a:p>
        </p:txBody>
      </p:sp>
      <p:sp>
        <p:nvSpPr>
          <p:cNvPr id="3" name="İçerik Yer Tutucusu 2">
            <a:extLst>
              <a:ext uri="{FF2B5EF4-FFF2-40B4-BE49-F238E27FC236}">
                <a16:creationId xmlns:a16="http://schemas.microsoft.com/office/drawing/2014/main" id="{995D08C9-2E89-0F51-7C39-07AC295969EF}"/>
              </a:ext>
            </a:extLst>
          </p:cNvPr>
          <p:cNvSpPr>
            <a:spLocks noGrp="1"/>
          </p:cNvSpPr>
          <p:nvPr>
            <p:ph idx="1"/>
          </p:nvPr>
        </p:nvSpPr>
        <p:spPr>
          <a:xfrm>
            <a:off x="1028700" y="1959429"/>
            <a:ext cx="10134600" cy="4171816"/>
          </a:xfrm>
        </p:spPr>
        <p:txBody>
          <a:bodyPr/>
          <a:lstStyle/>
          <a:p>
            <a:r>
              <a:rPr lang="tr-TR" dirty="0">
                <a:latin typeface="Times New Roman" panose="02020603050405020304" pitchFamily="18" charset="0"/>
                <a:cs typeface="Times New Roman" panose="02020603050405020304" pitchFamily="18" charset="0"/>
              </a:rPr>
              <a:t>Çalışma, 11 farklı özelliği kullanarak kalp hastalığı riskini tahmin etmeye odaklanmıştır. Bu özellikler arasında yaş, cinsiyet, göğüs ağrısı tipi, kan basıncı, serum kolesterol seviyesi, kan şekeri düzeyi, elektrokardiyogram sonuçları, maksimum kalp atış hızı, egzersize bağlı anjin varlığı, ST segmenti depresyonu ve ST segmenti eğimi bulunmaktadır. Her birey için kalp hastalığı varlığını belirten bir çıktı sınıfı mevcuttur. Bu çalışmanın amacı, veri setini kapsamlı bir şekilde analiz ederek makine öğrenimi modellerini kullanarak kalp krizi riskini tahmin etmektir. Bu tahminler, hastaların sağlık durumlarını daha iyi yönetmeleri ve tedaviye erken başlamaları için değerli bilgiler sunabilir. Kardiyovasküler hastalıkların erken teşhisine yönelik bu adım, hastaların yaşam kalitesini artırmak ve yaşam süresini uzatmak için önemli bir adım olarak öne çıkmaktadır.</a:t>
            </a:r>
          </a:p>
        </p:txBody>
      </p:sp>
    </p:spTree>
    <p:extLst>
      <p:ext uri="{BB962C8B-B14F-4D97-AF65-F5344CB8AC3E}">
        <p14:creationId xmlns:p14="http://schemas.microsoft.com/office/powerpoint/2010/main" val="426558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8E6AA-2C91-E2FA-D69D-BB53C79752CA}"/>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1217F5DA-E12E-C028-125D-F09D11FF44C3}"/>
              </a:ext>
            </a:extLst>
          </p:cNvPr>
          <p:cNvSpPr>
            <a:spLocks noGrp="1"/>
          </p:cNvSpPr>
          <p:nvPr>
            <p:ph idx="1"/>
          </p:nvPr>
        </p:nvSpPr>
        <p:spPr/>
        <p:txBody>
          <a:bodyPr/>
          <a:lstStyle/>
          <a:p>
            <a:pPr marL="457200" indent="-457200">
              <a:buFont typeface="+mj-lt"/>
              <a:buAutoNum type="arabicPeriod"/>
            </a:pPr>
            <a:r>
              <a:rPr lang="tr-TR" dirty="0" err="1">
                <a:latin typeface="Times New Roman" panose="02020603050405020304" pitchFamily="18" charset="0"/>
                <a:cs typeface="Times New Roman" panose="02020603050405020304" pitchFamily="18" charset="0"/>
              </a:rPr>
              <a:t>Fedesoriano</a:t>
            </a:r>
            <a:r>
              <a:rPr lang="tr-TR" dirty="0">
                <a:latin typeface="Times New Roman" panose="02020603050405020304" pitchFamily="18" charset="0"/>
                <a:cs typeface="Times New Roman" panose="02020603050405020304" pitchFamily="18" charset="0"/>
              </a:rPr>
              <a:t>. (2021, Temmuz). </a:t>
            </a:r>
            <a:r>
              <a:rPr lang="tr-TR" dirty="0" err="1">
                <a:latin typeface="Times New Roman" panose="02020603050405020304" pitchFamily="18" charset="0"/>
                <a:cs typeface="Times New Roman" panose="02020603050405020304" pitchFamily="18" charset="0"/>
              </a:rPr>
              <a:t>Heart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Failure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Prediction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Dataset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Kaggle</a:t>
            </a:r>
            <a:r>
              <a:rPr lang="tr-TR" dirty="0">
                <a:latin typeface="Times New Roman" panose="02020603050405020304" pitchFamily="18" charset="0"/>
                <a:cs typeface="Times New Roman" panose="02020603050405020304" pitchFamily="18" charset="0"/>
              </a:rPr>
              <a:t>. URL: https://www.kaggle.com/datasets/fedesoriano/heart-failure-prediction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Mohamed, W. (2023, </a:t>
            </a:r>
            <a:r>
              <a:rPr lang="en-US" dirty="0" err="1">
                <a:latin typeface="Times New Roman" panose="02020603050405020304" pitchFamily="18" charset="0"/>
                <a:cs typeface="Times New Roman" panose="02020603050405020304" pitchFamily="18" charset="0"/>
              </a:rPr>
              <a:t>Temmuz</a:t>
            </a:r>
            <a:r>
              <a:rPr lang="en-US" dirty="0">
                <a:latin typeface="Times New Roman" panose="02020603050405020304" pitchFamily="18" charset="0"/>
                <a:cs typeface="Times New Roman" panose="02020603050405020304" pitchFamily="18" charset="0"/>
              </a:rPr>
              <a:t>). Heart Disease EDA with ML. Kaggle. URL: https://www.kaggle.com/code/mohamedwasef/heart-disease-eda-with-ml</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16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236E7C-2904-A2AD-FCBD-0D58FB83EEC9}"/>
              </a:ext>
            </a:extLst>
          </p:cNvPr>
          <p:cNvSpPr>
            <a:spLocks noGrp="1"/>
          </p:cNvSpPr>
          <p:nvPr>
            <p:ph type="title"/>
          </p:nvPr>
        </p:nvSpPr>
        <p:spPr>
          <a:xfrm>
            <a:off x="1028700" y="82510"/>
            <a:ext cx="10134600" cy="1288489"/>
          </a:xfrm>
        </p:spPr>
        <p:txBody>
          <a:bodyPr/>
          <a:lstStyle/>
          <a:p>
            <a:r>
              <a:rPr lang="tr-TR" dirty="0"/>
              <a:t>Veri Seti</a:t>
            </a:r>
          </a:p>
        </p:txBody>
      </p:sp>
      <p:graphicFrame>
        <p:nvGraphicFramePr>
          <p:cNvPr id="5" name="İçerik Yer Tutucusu 2">
            <a:extLst>
              <a:ext uri="{FF2B5EF4-FFF2-40B4-BE49-F238E27FC236}">
                <a16:creationId xmlns:a16="http://schemas.microsoft.com/office/drawing/2014/main" id="{E464E80B-A9FB-DCD1-BD09-8306B0EEDD5F}"/>
              </a:ext>
            </a:extLst>
          </p:cNvPr>
          <p:cNvGraphicFramePr>
            <a:graphicFrameLocks noGrp="1"/>
          </p:cNvGraphicFramePr>
          <p:nvPr>
            <p:ph idx="1"/>
            <p:extLst>
              <p:ext uri="{D42A27DB-BD31-4B8C-83A1-F6EECF244321}">
                <p14:modId xmlns:p14="http://schemas.microsoft.com/office/powerpoint/2010/main" val="1339790259"/>
              </p:ext>
            </p:extLst>
          </p:nvPr>
        </p:nvGraphicFramePr>
        <p:xfrm>
          <a:off x="1028700" y="1614488"/>
          <a:ext cx="10134600" cy="4516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3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72A5B2-57AD-8F23-82FA-A2D98DEFAC0B}"/>
              </a:ext>
            </a:extLst>
          </p:cNvPr>
          <p:cNvSpPr>
            <a:spLocks noGrp="1"/>
          </p:cNvSpPr>
          <p:nvPr>
            <p:ph type="title"/>
          </p:nvPr>
        </p:nvSpPr>
        <p:spPr>
          <a:xfrm>
            <a:off x="923005" y="60063"/>
            <a:ext cx="10134600" cy="1288489"/>
          </a:xfrm>
        </p:spPr>
        <p:txBody>
          <a:bodyPr/>
          <a:lstStyle/>
          <a:p>
            <a:r>
              <a:rPr lang="tr-TR" dirty="0"/>
              <a:t>Veri Seti</a:t>
            </a:r>
          </a:p>
        </p:txBody>
      </p:sp>
      <p:sp>
        <p:nvSpPr>
          <p:cNvPr id="3" name="İçerik Yer Tutucusu 2">
            <a:extLst>
              <a:ext uri="{FF2B5EF4-FFF2-40B4-BE49-F238E27FC236}">
                <a16:creationId xmlns:a16="http://schemas.microsoft.com/office/drawing/2014/main" id="{7BDEFD84-D5C9-8707-887D-0C43B0BBCC35}"/>
              </a:ext>
            </a:extLst>
          </p:cNvPr>
          <p:cNvSpPr>
            <a:spLocks noGrp="1"/>
          </p:cNvSpPr>
          <p:nvPr>
            <p:ph sz="half" idx="1"/>
          </p:nvPr>
        </p:nvSpPr>
        <p:spPr>
          <a:xfrm>
            <a:off x="1037305" y="1638301"/>
            <a:ext cx="4953000" cy="4515392"/>
          </a:xfrm>
        </p:spPr>
        <p:txBody>
          <a:bodyPr>
            <a:normAutofit fontScale="85000" lnSpcReduction="10000"/>
          </a:bodyPr>
          <a:lstStyle/>
          <a:p>
            <a:pPr marL="342900" indent="-342900">
              <a:buFont typeface="+mj-lt"/>
              <a:buAutoNum type="arabicPeriod"/>
            </a:pPr>
            <a:r>
              <a:rPr lang="tr-TR" sz="1600" b="1" i="0" dirty="0">
                <a:solidFill>
                  <a:schemeClr val="tx1"/>
                </a:solidFill>
                <a:effectLst/>
                <a:latin typeface="Times New Roman" panose="02020603050405020304" pitchFamily="18" charset="0"/>
                <a:cs typeface="Times New Roman" panose="02020603050405020304" pitchFamily="18" charset="0"/>
              </a:rPr>
              <a:t>Age:</a:t>
            </a:r>
            <a:r>
              <a:rPr lang="tr-TR" sz="1600" b="0" i="0" dirty="0">
                <a:solidFill>
                  <a:schemeClr val="tx1"/>
                </a:solidFill>
                <a:effectLst/>
                <a:latin typeface="Times New Roman" panose="02020603050405020304" pitchFamily="18" charset="0"/>
                <a:cs typeface="Times New Roman" panose="02020603050405020304" pitchFamily="18" charset="0"/>
              </a:rPr>
              <a:t> Hasta yaşını ifade eder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Sex</a:t>
            </a:r>
            <a:r>
              <a:rPr lang="tr-TR" sz="1600" b="1" i="0" dirty="0">
                <a:solidFill>
                  <a:schemeClr val="tx1"/>
                </a:solidFill>
                <a:effectLst/>
                <a:latin typeface="Times New Roman" panose="02020603050405020304" pitchFamily="18" charset="0"/>
                <a:cs typeface="Times New Roman" panose="02020603050405020304" pitchFamily="18" charset="0"/>
              </a:rPr>
              <a:t>:</a:t>
            </a:r>
            <a:r>
              <a:rPr lang="tr-TR" sz="1600" b="0" i="0" dirty="0">
                <a:solidFill>
                  <a:schemeClr val="tx1"/>
                </a:solidFill>
                <a:effectLst/>
                <a:latin typeface="Times New Roman" panose="02020603050405020304" pitchFamily="18" charset="0"/>
                <a:cs typeface="Times New Roman" panose="02020603050405020304" pitchFamily="18" charset="0"/>
              </a:rPr>
              <a:t> Hasta cinsiyetini gösterir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ChestPainType</a:t>
            </a:r>
            <a:r>
              <a:rPr lang="tr-TR" sz="1600" b="1" i="0" dirty="0">
                <a:solidFill>
                  <a:schemeClr val="tx1"/>
                </a:solidFill>
                <a:effectLst/>
                <a:latin typeface="Times New Roman" panose="02020603050405020304" pitchFamily="18" charset="0"/>
                <a:cs typeface="Times New Roman" panose="02020603050405020304" pitchFamily="18" charset="0"/>
              </a:rPr>
              <a:t>:</a:t>
            </a:r>
            <a:r>
              <a:rPr lang="tr-TR" sz="1600" b="0" i="0" dirty="0">
                <a:solidFill>
                  <a:schemeClr val="tx1"/>
                </a:solidFill>
                <a:effectLst/>
                <a:latin typeface="Times New Roman" panose="02020603050405020304" pitchFamily="18" charset="0"/>
                <a:cs typeface="Times New Roman" panose="02020603050405020304" pitchFamily="18" charset="0"/>
              </a:rPr>
              <a:t> Göğüs ağrısı tipini belirtir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RestingBP</a:t>
            </a:r>
            <a:r>
              <a:rPr lang="tr-TR" sz="1600" b="1" i="0" dirty="0">
                <a:solidFill>
                  <a:schemeClr val="tx1"/>
                </a:solidFill>
                <a:effectLst/>
                <a:latin typeface="Times New Roman" panose="02020603050405020304" pitchFamily="18" charset="0"/>
                <a:cs typeface="Times New Roman" panose="02020603050405020304" pitchFamily="18" charset="0"/>
              </a:rPr>
              <a:t>:</a:t>
            </a:r>
            <a:r>
              <a:rPr lang="tr-TR" sz="1600" b="0" i="0" dirty="0">
                <a:solidFill>
                  <a:schemeClr val="tx1"/>
                </a:solidFill>
                <a:effectLst/>
                <a:latin typeface="Times New Roman" panose="02020603050405020304" pitchFamily="18" charset="0"/>
                <a:cs typeface="Times New Roman" panose="02020603050405020304" pitchFamily="18" charset="0"/>
              </a:rPr>
              <a:t> Dinlenme kan basıncını gösterir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Cholesterol</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Serum kolesterol seviyesini ifade eder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FastingBS</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Açlık kan şekerini belirtir</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RestingECG</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Dinlenme elektrokardiyogram sonuçlarını gösterir </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MaxHR</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Maksimum kalp atış hızını ifade eder (int64). </a:t>
            </a:r>
          </a:p>
          <a:p>
            <a:pPr marL="342900" indent="-342900">
              <a:buFont typeface="+mj-lt"/>
              <a:buAutoNum type="arabicPeriod"/>
            </a:pPr>
            <a:r>
              <a:rPr lang="tr-TR" sz="1600" b="1" dirty="0" err="1">
                <a:solidFill>
                  <a:schemeClr val="tx1"/>
                </a:solidFill>
                <a:latin typeface="Times New Roman" panose="02020603050405020304" pitchFamily="18" charset="0"/>
                <a:cs typeface="Times New Roman" panose="02020603050405020304" pitchFamily="18" charset="0"/>
              </a:rPr>
              <a:t>ExerciseAngina</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Egzersiz kaynaklı anjini varlığını belirtir </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Oldpeak</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Eski ST segment depresyonunu ifade eder </a:t>
            </a:r>
          </a:p>
          <a:p>
            <a:pPr marL="342900" indent="-342900">
              <a:buFont typeface="+mj-lt"/>
              <a:buAutoNum type="arabicPeriod"/>
            </a:pPr>
            <a:r>
              <a:rPr lang="tr-TR" sz="1600" b="1" i="0" dirty="0">
                <a:solidFill>
                  <a:schemeClr val="tx1"/>
                </a:solidFill>
                <a:effectLst/>
                <a:latin typeface="Times New Roman" panose="02020603050405020304" pitchFamily="18" charset="0"/>
                <a:cs typeface="Times New Roman" panose="02020603050405020304" pitchFamily="18" charset="0"/>
              </a:rPr>
              <a:t>ST\_</a:t>
            </a:r>
            <a:r>
              <a:rPr lang="tr-TR" sz="1600" b="1" i="0" dirty="0" err="1">
                <a:solidFill>
                  <a:schemeClr val="tx1"/>
                </a:solidFill>
                <a:effectLst/>
                <a:latin typeface="Times New Roman" panose="02020603050405020304" pitchFamily="18" charset="0"/>
                <a:cs typeface="Times New Roman" panose="02020603050405020304" pitchFamily="18" charset="0"/>
              </a:rPr>
              <a:t>Slope</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Tepe egzersiz ST segmentinin eğimini gösterir </a:t>
            </a:r>
          </a:p>
          <a:p>
            <a:pPr marL="342900" indent="-342900">
              <a:buFont typeface="+mj-lt"/>
              <a:buAutoNum type="arabicPeriod"/>
            </a:pPr>
            <a:r>
              <a:rPr lang="tr-TR" sz="1600" b="1" i="0" dirty="0" err="1">
                <a:solidFill>
                  <a:schemeClr val="tx1"/>
                </a:solidFill>
                <a:effectLst/>
                <a:latin typeface="Times New Roman" panose="02020603050405020304" pitchFamily="18" charset="0"/>
                <a:cs typeface="Times New Roman" panose="02020603050405020304" pitchFamily="18" charset="0"/>
              </a:rPr>
              <a:t>HeartDisease</a:t>
            </a:r>
            <a:r>
              <a:rPr lang="tr-TR" sz="1600" b="1" i="0" dirty="0">
                <a:solidFill>
                  <a:schemeClr val="tx1"/>
                </a:solidFill>
                <a:effectLst/>
                <a:latin typeface="Times New Roman" panose="02020603050405020304" pitchFamily="18" charset="0"/>
                <a:cs typeface="Times New Roman" panose="02020603050405020304" pitchFamily="18" charset="0"/>
              </a:rPr>
              <a:t>: </a:t>
            </a:r>
            <a:r>
              <a:rPr lang="tr-TR" sz="1600" b="0" i="0" dirty="0">
                <a:solidFill>
                  <a:schemeClr val="tx1"/>
                </a:solidFill>
                <a:effectLst/>
                <a:latin typeface="Times New Roman" panose="02020603050405020304" pitchFamily="18" charset="0"/>
                <a:cs typeface="Times New Roman" panose="02020603050405020304" pitchFamily="18" charset="0"/>
              </a:rPr>
              <a:t>Çıktı sınıfını ifade eder</a:t>
            </a:r>
            <a:endParaRPr lang="tr-TR" sz="1600" dirty="0">
              <a:solidFill>
                <a:schemeClr val="tx1"/>
              </a:solidFill>
              <a:latin typeface="Times New Roman" panose="02020603050405020304" pitchFamily="18"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8447B4F7-6858-0DF3-B153-B4F0A09BB8B4}"/>
              </a:ext>
            </a:extLst>
          </p:cNvPr>
          <p:cNvSpPr>
            <a:spLocks noGrp="1"/>
          </p:cNvSpPr>
          <p:nvPr>
            <p:ph sz="half" idx="2"/>
          </p:nvPr>
        </p:nvSpPr>
        <p:spPr>
          <a:xfrm>
            <a:off x="6172200" y="1638299"/>
            <a:ext cx="5314950" cy="4515393"/>
          </a:xfrm>
        </p:spPr>
        <p:txBody>
          <a:bodyPr>
            <a:normAutofit fontScale="85000" lnSpcReduction="10000"/>
          </a:bodyPr>
          <a:lstStyle/>
          <a:p>
            <a:pPr marL="342900" indent="-3429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Veri setinin boyutu 918 satır ve 12 sütundan oluşmaktadır.</a:t>
            </a:r>
          </a:p>
        </p:txBody>
      </p:sp>
      <p:sp>
        <p:nvSpPr>
          <p:cNvPr id="6" name="Açıklama Balonu: Sağ Ok 5">
            <a:extLst>
              <a:ext uri="{FF2B5EF4-FFF2-40B4-BE49-F238E27FC236}">
                <a16:creationId xmlns:a16="http://schemas.microsoft.com/office/drawing/2014/main" id="{94216BDC-5160-3EA3-841E-4D4401739151}"/>
              </a:ext>
            </a:extLst>
          </p:cNvPr>
          <p:cNvSpPr/>
          <p:nvPr/>
        </p:nvSpPr>
        <p:spPr>
          <a:xfrm>
            <a:off x="5772151" y="1638300"/>
            <a:ext cx="357188" cy="4515392"/>
          </a:xfrm>
          <a:prstGeom prst="rightArrowCallou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42671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758378-581D-D95D-F3C3-4AD8C6318435}"/>
              </a:ext>
            </a:extLst>
          </p:cNvPr>
          <p:cNvSpPr>
            <a:spLocks noGrp="1"/>
          </p:cNvSpPr>
          <p:nvPr>
            <p:ph type="title"/>
          </p:nvPr>
        </p:nvSpPr>
        <p:spPr/>
        <p:txBody>
          <a:bodyPr/>
          <a:lstStyle/>
          <a:p>
            <a:r>
              <a:rPr lang="tr-TR" b="0" i="0" dirty="0">
                <a:effectLst/>
                <a:latin typeface="Times New Roman" panose="02020603050405020304" pitchFamily="18" charset="0"/>
                <a:cs typeface="Times New Roman" panose="02020603050405020304" pitchFamily="18" charset="0"/>
              </a:rPr>
              <a:t>Veri Setinin Genel Özellikleri</a:t>
            </a:r>
            <a:endParaRPr lang="tr-TR" dirty="0">
              <a:latin typeface="Times New Roman" panose="02020603050405020304" pitchFamily="18"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36318157-E8F4-73FB-2FE3-F61C1DEEC760}"/>
              </a:ext>
            </a:extLst>
          </p:cNvPr>
          <p:cNvPicPr>
            <a:picLocks noGrp="1" noChangeAspect="1"/>
          </p:cNvPicPr>
          <p:nvPr>
            <p:ph sz="half" idx="2"/>
          </p:nvPr>
        </p:nvPicPr>
        <p:blipFill>
          <a:blip r:embed="rId3"/>
          <a:stretch>
            <a:fillRect/>
          </a:stretch>
        </p:blipFill>
        <p:spPr>
          <a:xfrm>
            <a:off x="1129794" y="1812074"/>
            <a:ext cx="3225143" cy="4405589"/>
          </a:xfrm>
        </p:spPr>
      </p:pic>
      <p:pic>
        <p:nvPicPr>
          <p:cNvPr id="9" name="Resim 8">
            <a:extLst>
              <a:ext uri="{FF2B5EF4-FFF2-40B4-BE49-F238E27FC236}">
                <a16:creationId xmlns:a16="http://schemas.microsoft.com/office/drawing/2014/main" id="{76EE5C52-E4A2-9739-0972-7F204DC10603}"/>
              </a:ext>
            </a:extLst>
          </p:cNvPr>
          <p:cNvPicPr>
            <a:picLocks noChangeAspect="1"/>
          </p:cNvPicPr>
          <p:nvPr/>
        </p:nvPicPr>
        <p:blipFill>
          <a:blip r:embed="rId4"/>
          <a:stretch>
            <a:fillRect/>
          </a:stretch>
        </p:blipFill>
        <p:spPr>
          <a:xfrm>
            <a:off x="6286901" y="4021527"/>
            <a:ext cx="4775305" cy="2112815"/>
          </a:xfrm>
          <a:prstGeom prst="rect">
            <a:avLst/>
          </a:prstGeom>
        </p:spPr>
      </p:pic>
      <p:pic>
        <p:nvPicPr>
          <p:cNvPr id="11" name="Resim 10">
            <a:extLst>
              <a:ext uri="{FF2B5EF4-FFF2-40B4-BE49-F238E27FC236}">
                <a16:creationId xmlns:a16="http://schemas.microsoft.com/office/drawing/2014/main" id="{4A23494D-BF06-6051-3AA9-78D549399B09}"/>
              </a:ext>
            </a:extLst>
          </p:cNvPr>
          <p:cNvPicPr>
            <a:picLocks noChangeAspect="1"/>
          </p:cNvPicPr>
          <p:nvPr/>
        </p:nvPicPr>
        <p:blipFill>
          <a:blip r:embed="rId5"/>
          <a:stretch>
            <a:fillRect/>
          </a:stretch>
        </p:blipFill>
        <p:spPr>
          <a:xfrm>
            <a:off x="6295765" y="1812074"/>
            <a:ext cx="4766441" cy="2187133"/>
          </a:xfrm>
          <a:prstGeom prst="rect">
            <a:avLst/>
          </a:prstGeom>
        </p:spPr>
      </p:pic>
      <p:sp>
        <p:nvSpPr>
          <p:cNvPr id="16" name="Ok: Sağ 15">
            <a:extLst>
              <a:ext uri="{FF2B5EF4-FFF2-40B4-BE49-F238E27FC236}">
                <a16:creationId xmlns:a16="http://schemas.microsoft.com/office/drawing/2014/main" id="{1CEC73FE-3DE0-F5F1-E6EC-A0308FE47526}"/>
              </a:ext>
            </a:extLst>
          </p:cNvPr>
          <p:cNvSpPr/>
          <p:nvPr/>
        </p:nvSpPr>
        <p:spPr>
          <a:xfrm rot="20483753">
            <a:off x="4445955" y="3703800"/>
            <a:ext cx="1741063" cy="11191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k: Sağ 16">
            <a:extLst>
              <a:ext uri="{FF2B5EF4-FFF2-40B4-BE49-F238E27FC236}">
                <a16:creationId xmlns:a16="http://schemas.microsoft.com/office/drawing/2014/main" id="{46C2A40C-F7E8-E1F6-8695-7E50B6FE3983}"/>
              </a:ext>
            </a:extLst>
          </p:cNvPr>
          <p:cNvSpPr/>
          <p:nvPr/>
        </p:nvSpPr>
        <p:spPr>
          <a:xfrm rot="1151034">
            <a:off x="4450387" y="4853019"/>
            <a:ext cx="1741063" cy="111918"/>
          </a:xfrm>
          <a:prstGeom prst="rightArrow">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6747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5B6C8C70-E98C-8F7B-8FFA-C326F8D50309}"/>
              </a:ext>
            </a:extLst>
          </p:cNvPr>
          <p:cNvSpPr>
            <a:spLocks noGrp="1"/>
          </p:cNvSpPr>
          <p:nvPr>
            <p:ph type="title"/>
          </p:nvPr>
        </p:nvSpPr>
        <p:spPr>
          <a:xfrm>
            <a:off x="428625" y="206359"/>
            <a:ext cx="5067300" cy="774380"/>
          </a:xfrm>
        </p:spPr>
        <p:txBody>
          <a:bodyPr/>
          <a:lstStyle/>
          <a:p>
            <a:r>
              <a:rPr lang="tr-TR" dirty="0">
                <a:latin typeface="Times New Roman" panose="02020603050405020304" pitchFamily="18" charset="0"/>
                <a:cs typeface="Times New Roman" panose="02020603050405020304" pitchFamily="18" charset="0"/>
              </a:rPr>
              <a:t>Keşifsel Veri Analizi</a:t>
            </a:r>
          </a:p>
        </p:txBody>
      </p:sp>
      <p:sp>
        <p:nvSpPr>
          <p:cNvPr id="8" name="İçerik Yer Tutucusu 7">
            <a:extLst>
              <a:ext uri="{FF2B5EF4-FFF2-40B4-BE49-F238E27FC236}">
                <a16:creationId xmlns:a16="http://schemas.microsoft.com/office/drawing/2014/main" id="{965D706C-33B3-2352-0C3D-274EC20D1B16}"/>
              </a:ext>
            </a:extLst>
          </p:cNvPr>
          <p:cNvSpPr>
            <a:spLocks noGrp="1"/>
          </p:cNvSpPr>
          <p:nvPr>
            <p:ph idx="1"/>
          </p:nvPr>
        </p:nvSpPr>
        <p:spPr>
          <a:xfrm>
            <a:off x="428625" y="1285875"/>
            <a:ext cx="4371975" cy="5365766"/>
          </a:xfrm>
        </p:spPr>
        <p:txBody>
          <a:bodyPr>
            <a:normAutofit/>
          </a:bodyPr>
          <a:lstStyle/>
          <a:p>
            <a:pPr marL="285750" indent="-285750">
              <a:buFont typeface="Arial" panose="020B0604020202020204" pitchFamily="34" charset="0"/>
              <a:buChar char="•"/>
            </a:pPr>
            <a:r>
              <a:rPr lang="tr-TR" sz="1800" b="1" dirty="0">
                <a:latin typeface="Times New Roman" panose="02020603050405020304" pitchFamily="18" charset="0"/>
                <a:cs typeface="Times New Roman" panose="02020603050405020304" pitchFamily="18" charset="0"/>
              </a:rPr>
              <a:t>Age</a:t>
            </a:r>
            <a:r>
              <a:rPr lang="tr-TR" sz="1800" dirty="0">
                <a:latin typeface="Times New Roman" panose="02020603050405020304" pitchFamily="18" charset="0"/>
                <a:cs typeface="Times New Roman" panose="02020603050405020304" pitchFamily="18" charset="0"/>
              </a:rPr>
              <a:t>: 50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Sex</a:t>
            </a:r>
            <a:r>
              <a:rPr lang="tr-TR" sz="1800" dirty="0">
                <a:latin typeface="Times New Roman" panose="02020603050405020304" pitchFamily="18" charset="0"/>
                <a:cs typeface="Times New Roman" panose="02020603050405020304" pitchFamily="18" charset="0"/>
              </a:rPr>
              <a:t>: 2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ChestPainType</a:t>
            </a:r>
            <a:r>
              <a:rPr lang="tr-TR" sz="1800" dirty="0">
                <a:latin typeface="Times New Roman" panose="02020603050405020304" pitchFamily="18" charset="0"/>
                <a:cs typeface="Times New Roman" panose="02020603050405020304" pitchFamily="18" charset="0"/>
              </a:rPr>
              <a:t>: 4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RestingBP</a:t>
            </a:r>
            <a:r>
              <a:rPr lang="tr-TR" sz="1800" dirty="0">
                <a:latin typeface="Times New Roman" panose="02020603050405020304" pitchFamily="18" charset="0"/>
                <a:cs typeface="Times New Roman" panose="02020603050405020304" pitchFamily="18" charset="0"/>
              </a:rPr>
              <a:t>: 67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Cholesterol</a:t>
            </a:r>
            <a:r>
              <a:rPr lang="tr-TR" sz="1800" dirty="0">
                <a:latin typeface="Times New Roman" panose="02020603050405020304" pitchFamily="18" charset="0"/>
                <a:cs typeface="Times New Roman" panose="02020603050405020304" pitchFamily="18" charset="0"/>
              </a:rPr>
              <a:t>: 222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FastingBS</a:t>
            </a:r>
            <a:r>
              <a:rPr lang="tr-TR" sz="1800" dirty="0">
                <a:latin typeface="Times New Roman" panose="02020603050405020304" pitchFamily="18" charset="0"/>
                <a:cs typeface="Times New Roman" panose="02020603050405020304" pitchFamily="18" charset="0"/>
              </a:rPr>
              <a:t>: 2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RestingECG</a:t>
            </a:r>
            <a:r>
              <a:rPr lang="tr-TR" sz="1800" dirty="0">
                <a:latin typeface="Times New Roman" panose="02020603050405020304" pitchFamily="18" charset="0"/>
                <a:cs typeface="Times New Roman" panose="02020603050405020304" pitchFamily="18" charset="0"/>
              </a:rPr>
              <a:t>: 3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MaxHR</a:t>
            </a:r>
            <a:r>
              <a:rPr lang="tr-TR" sz="1800" dirty="0">
                <a:latin typeface="Times New Roman" panose="02020603050405020304" pitchFamily="18" charset="0"/>
                <a:cs typeface="Times New Roman" panose="02020603050405020304" pitchFamily="18" charset="0"/>
              </a:rPr>
              <a:t>: 119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ExerciseAngina</a:t>
            </a:r>
            <a:r>
              <a:rPr lang="tr-TR" sz="1800" dirty="0">
                <a:latin typeface="Times New Roman" panose="02020603050405020304" pitchFamily="18" charset="0"/>
                <a:cs typeface="Times New Roman" panose="02020603050405020304" pitchFamily="18" charset="0"/>
              </a:rPr>
              <a:t>: 2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Oldpeak</a:t>
            </a:r>
            <a:r>
              <a:rPr lang="tr-TR" sz="1800" dirty="0">
                <a:latin typeface="Times New Roman" panose="02020603050405020304" pitchFamily="18" charset="0"/>
                <a:cs typeface="Times New Roman" panose="02020603050405020304" pitchFamily="18" charset="0"/>
              </a:rPr>
              <a:t>: 53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ST_Slope</a:t>
            </a:r>
            <a:r>
              <a:rPr lang="tr-TR" sz="1800" dirty="0">
                <a:latin typeface="Times New Roman" panose="02020603050405020304" pitchFamily="18" charset="0"/>
                <a:cs typeface="Times New Roman" panose="02020603050405020304" pitchFamily="18" charset="0"/>
              </a:rPr>
              <a:t>: 3 farklı tür   </a:t>
            </a:r>
          </a:p>
          <a:p>
            <a:pPr marL="285750" indent="-285750">
              <a:buFont typeface="Arial" panose="020B0604020202020204" pitchFamily="34" charset="0"/>
              <a:buChar char="•"/>
            </a:pPr>
            <a:r>
              <a:rPr lang="tr-TR" sz="1800" b="1" dirty="0" err="1">
                <a:latin typeface="Times New Roman" panose="02020603050405020304" pitchFamily="18" charset="0"/>
                <a:cs typeface="Times New Roman" panose="02020603050405020304" pitchFamily="18" charset="0"/>
              </a:rPr>
              <a:t>HeartDisease</a:t>
            </a:r>
            <a:r>
              <a:rPr lang="tr-TR" sz="1800" dirty="0">
                <a:latin typeface="Times New Roman" panose="02020603050405020304" pitchFamily="18" charset="0"/>
                <a:cs typeface="Times New Roman" panose="02020603050405020304" pitchFamily="18" charset="0"/>
              </a:rPr>
              <a:t>: 2 farklı tür</a:t>
            </a:r>
          </a:p>
        </p:txBody>
      </p:sp>
      <p:pic>
        <p:nvPicPr>
          <p:cNvPr id="10" name="Resim 9">
            <a:extLst>
              <a:ext uri="{FF2B5EF4-FFF2-40B4-BE49-F238E27FC236}">
                <a16:creationId xmlns:a16="http://schemas.microsoft.com/office/drawing/2014/main" id="{8134CFCF-C150-A8D9-7FEA-62AE268F105C}"/>
              </a:ext>
            </a:extLst>
          </p:cNvPr>
          <p:cNvPicPr>
            <a:picLocks noChangeAspect="1"/>
          </p:cNvPicPr>
          <p:nvPr/>
        </p:nvPicPr>
        <p:blipFill>
          <a:blip r:embed="rId3"/>
          <a:stretch>
            <a:fillRect/>
          </a:stretch>
        </p:blipFill>
        <p:spPr>
          <a:xfrm>
            <a:off x="5000625" y="185181"/>
            <a:ext cx="6983426" cy="6466460"/>
          </a:xfrm>
          <a:prstGeom prst="rect">
            <a:avLst/>
          </a:prstGeom>
        </p:spPr>
      </p:pic>
    </p:spTree>
    <p:extLst>
      <p:ext uri="{BB962C8B-B14F-4D97-AF65-F5344CB8AC3E}">
        <p14:creationId xmlns:p14="http://schemas.microsoft.com/office/powerpoint/2010/main" val="382180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FAFB4-F1B7-E749-9B26-F0EE88136342}"/>
              </a:ext>
            </a:extLst>
          </p:cNvPr>
          <p:cNvSpPr>
            <a:spLocks noGrp="1"/>
          </p:cNvSpPr>
          <p:nvPr>
            <p:ph type="title"/>
          </p:nvPr>
        </p:nvSpPr>
        <p:spPr>
          <a:xfrm>
            <a:off x="1028700" y="191627"/>
            <a:ext cx="10134600" cy="924163"/>
          </a:xfrm>
        </p:spPr>
        <p:txBody>
          <a:bodyPr/>
          <a:lstStyle/>
          <a:p>
            <a:r>
              <a:rPr lang="tr-TR" dirty="0"/>
              <a:t>Hastalığın cinsiyete göre dağılımı ( Sol Kadın Sağ Erkek )</a:t>
            </a:r>
          </a:p>
        </p:txBody>
      </p:sp>
      <p:pic>
        <p:nvPicPr>
          <p:cNvPr id="9" name="İçerik Yer Tutucusu 8">
            <a:extLst>
              <a:ext uri="{FF2B5EF4-FFF2-40B4-BE49-F238E27FC236}">
                <a16:creationId xmlns:a16="http://schemas.microsoft.com/office/drawing/2014/main" id="{A2FB3C47-35E1-35D8-D01F-F1576C1A062F}"/>
              </a:ext>
            </a:extLst>
          </p:cNvPr>
          <p:cNvPicPr>
            <a:picLocks noGrp="1" noChangeAspect="1"/>
          </p:cNvPicPr>
          <p:nvPr>
            <p:ph idx="1"/>
          </p:nvPr>
        </p:nvPicPr>
        <p:blipFill>
          <a:blip r:embed="rId3"/>
          <a:stretch>
            <a:fillRect/>
          </a:stretch>
        </p:blipFill>
        <p:spPr>
          <a:xfrm>
            <a:off x="695060" y="1752212"/>
            <a:ext cx="10801879" cy="4107411"/>
          </a:xfrm>
        </p:spPr>
      </p:pic>
    </p:spTree>
    <p:extLst>
      <p:ext uri="{BB962C8B-B14F-4D97-AF65-F5344CB8AC3E}">
        <p14:creationId xmlns:p14="http://schemas.microsoft.com/office/powerpoint/2010/main" val="386168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1F39FD-836D-0C82-590D-D512B0726F7B}"/>
              </a:ext>
            </a:extLst>
          </p:cNvPr>
          <p:cNvSpPr>
            <a:spLocks noGrp="1"/>
          </p:cNvSpPr>
          <p:nvPr>
            <p:ph type="title"/>
          </p:nvPr>
        </p:nvSpPr>
        <p:spPr>
          <a:xfrm>
            <a:off x="1028700" y="146330"/>
            <a:ext cx="10134600" cy="1288489"/>
          </a:xfrm>
        </p:spPr>
        <p:txBody>
          <a:bodyPr/>
          <a:lstStyle/>
          <a:p>
            <a:r>
              <a:rPr lang="tr-TR" dirty="0">
                <a:latin typeface="Times New Roman" panose="02020603050405020304" pitchFamily="18" charset="0"/>
                <a:cs typeface="Times New Roman" panose="02020603050405020304" pitchFamily="18" charset="0"/>
              </a:rPr>
              <a:t>Göğüs ağrısı tipinin hastalığa olan etkisi</a:t>
            </a:r>
          </a:p>
        </p:txBody>
      </p:sp>
      <p:pic>
        <p:nvPicPr>
          <p:cNvPr id="5" name="Resim 4">
            <a:extLst>
              <a:ext uri="{FF2B5EF4-FFF2-40B4-BE49-F238E27FC236}">
                <a16:creationId xmlns:a16="http://schemas.microsoft.com/office/drawing/2014/main" id="{D2E5A44F-9BC1-23BB-2C1C-A43BB7210415}"/>
              </a:ext>
            </a:extLst>
          </p:cNvPr>
          <p:cNvPicPr>
            <a:picLocks noChangeAspect="1"/>
          </p:cNvPicPr>
          <p:nvPr/>
        </p:nvPicPr>
        <p:blipFill rotWithShape="1">
          <a:blip r:embed="rId3"/>
          <a:srcRect l="13547" t="7274" r="15404" b="7091"/>
          <a:stretch/>
        </p:blipFill>
        <p:spPr>
          <a:xfrm>
            <a:off x="3769567" y="1535210"/>
            <a:ext cx="4652866" cy="4584441"/>
          </a:xfrm>
          <a:prstGeom prst="rect">
            <a:avLst/>
          </a:prstGeom>
        </p:spPr>
      </p:pic>
    </p:spTree>
    <p:extLst>
      <p:ext uri="{BB962C8B-B14F-4D97-AF65-F5344CB8AC3E}">
        <p14:creationId xmlns:p14="http://schemas.microsoft.com/office/powerpoint/2010/main" val="378942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8A5242-2172-A9E5-E2AD-5B2771AB1863}"/>
              </a:ext>
            </a:extLst>
          </p:cNvPr>
          <p:cNvSpPr>
            <a:spLocks noGrp="1"/>
          </p:cNvSpPr>
          <p:nvPr>
            <p:ph type="title"/>
          </p:nvPr>
        </p:nvSpPr>
        <p:spPr>
          <a:xfrm>
            <a:off x="1028700" y="604147"/>
            <a:ext cx="10134600" cy="904613"/>
          </a:xfrm>
        </p:spPr>
        <p:txBody>
          <a:bodyPr/>
          <a:lstStyle/>
          <a:p>
            <a:r>
              <a:rPr lang="tr-TR" dirty="0">
                <a:latin typeface="Times New Roman" panose="02020603050405020304" pitchFamily="18" charset="0"/>
                <a:cs typeface="Times New Roman" panose="02020603050405020304" pitchFamily="18" charset="0"/>
              </a:rPr>
              <a:t>Egzersiz anjininin hastalık üzerindeki etkisi</a:t>
            </a:r>
          </a:p>
        </p:txBody>
      </p:sp>
      <p:pic>
        <p:nvPicPr>
          <p:cNvPr id="5" name="İçerik Yer Tutucusu 4">
            <a:extLst>
              <a:ext uri="{FF2B5EF4-FFF2-40B4-BE49-F238E27FC236}">
                <a16:creationId xmlns:a16="http://schemas.microsoft.com/office/drawing/2014/main" id="{CB48C957-264C-366A-1760-123B56A2E21E}"/>
              </a:ext>
            </a:extLst>
          </p:cNvPr>
          <p:cNvPicPr>
            <a:picLocks noGrp="1" noChangeAspect="1"/>
          </p:cNvPicPr>
          <p:nvPr>
            <p:ph idx="1"/>
          </p:nvPr>
        </p:nvPicPr>
        <p:blipFill>
          <a:blip r:embed="rId3"/>
          <a:stretch>
            <a:fillRect/>
          </a:stretch>
        </p:blipFill>
        <p:spPr>
          <a:xfrm>
            <a:off x="281787" y="2369072"/>
            <a:ext cx="11628426" cy="2858248"/>
          </a:xfrm>
        </p:spPr>
      </p:pic>
    </p:spTree>
    <p:extLst>
      <p:ext uri="{BB962C8B-B14F-4D97-AF65-F5344CB8AC3E}">
        <p14:creationId xmlns:p14="http://schemas.microsoft.com/office/powerpoint/2010/main" val="86074144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1693</Words>
  <Application>Microsoft Office PowerPoint</Application>
  <PresentationFormat>Geniş ekran</PresentationFormat>
  <Paragraphs>139</Paragraphs>
  <Slides>27</Slides>
  <Notes>20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Bembo</vt:lpstr>
      <vt:lpstr>Calibri</vt:lpstr>
      <vt:lpstr>Söhne</vt:lpstr>
      <vt:lpstr>Times New Roman</vt:lpstr>
      <vt:lpstr>AdornVTI</vt:lpstr>
      <vt:lpstr>Kalp Krizi Tahmini         Hasan Tan Elektrik ve Elektronik Mühendisliği 201201012 </vt:lpstr>
      <vt:lpstr>Giriş</vt:lpstr>
      <vt:lpstr>Veri Seti</vt:lpstr>
      <vt:lpstr>Veri Seti</vt:lpstr>
      <vt:lpstr>Veri Setinin Genel Özellikleri</vt:lpstr>
      <vt:lpstr>Keşifsel Veri Analizi</vt:lpstr>
      <vt:lpstr>Hastalığın cinsiyete göre dağılımı ( Sol Kadın Sağ Erkek )</vt:lpstr>
      <vt:lpstr>Göğüs ağrısı tipinin hastalığa olan etkisi</vt:lpstr>
      <vt:lpstr>Egzersiz anjininin hastalık üzerindeki etkisi</vt:lpstr>
      <vt:lpstr>Açlık kan şekerinin hastalık üzerindeki etkisi</vt:lpstr>
      <vt:lpstr>Veri Önişleme</vt:lpstr>
      <vt:lpstr>PowerPoint Sunusu</vt:lpstr>
      <vt:lpstr>PowerPoint Sunusu</vt:lpstr>
      <vt:lpstr>PowerPoint Sunusu</vt:lpstr>
      <vt:lpstr>PowerPoint Sunusu</vt:lpstr>
      <vt:lpstr>Model Geliştirme</vt:lpstr>
      <vt:lpstr>Logistic Regression </vt:lpstr>
      <vt:lpstr>Support Vector Classifier (SVC) </vt:lpstr>
      <vt:lpstr>Random Forest Classifier (RFC) </vt:lpstr>
      <vt:lpstr>Gradient Boosting Classifier (GBC) </vt:lpstr>
      <vt:lpstr>K-Nearest Neighbors (KNN)  </vt:lpstr>
      <vt:lpstr>Decision Tree Classifier (DT) </vt:lpstr>
      <vt:lpstr>Modellerin Değerlendirilmesi</vt:lpstr>
      <vt:lpstr>PowerPoint Sunusu</vt:lpstr>
      <vt:lpstr>PowerPoint Sunusu</vt:lpstr>
      <vt:lpstr>Sonuç</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Kalp Krizi Tahmini         Hasan Tan Elektrik ve Elektronik Mühendisliği 201201012 </dc:title>
  <dc:creator>Hasan Tan</dc:creator>
  <cp:lastModifiedBy>Hasan Tan</cp:lastModifiedBy>
  <cp:revision>1</cp:revision>
  <dcterms:created xsi:type="dcterms:W3CDTF">2023-08-21T07:10:28Z</dcterms:created>
  <dcterms:modified xsi:type="dcterms:W3CDTF">2023-08-21T09:14:31Z</dcterms:modified>
</cp:coreProperties>
</file>