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nelogin.com/learn/ia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7200" dirty="0"/>
              <a:t>DEP INTERNSHIP TASK 2:</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SUBMITTED BY: HASAN AHMAD KHAN</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D378-3711-E348-496C-7C31C3C10ED2}"/>
              </a:ext>
            </a:extLst>
          </p:cNvPr>
          <p:cNvSpPr>
            <a:spLocks noGrp="1"/>
          </p:cNvSpPr>
          <p:nvPr>
            <p:ph type="title"/>
          </p:nvPr>
        </p:nvSpPr>
        <p:spPr/>
        <p:txBody>
          <a:bodyPr>
            <a:normAutofit/>
          </a:bodyPr>
          <a:lstStyle/>
          <a:p>
            <a:r>
              <a:rPr lang="en-US" sz="3200" dirty="0">
                <a:latin typeface="Arial Black" panose="020B0A04020102020204" pitchFamily="34" charset="0"/>
              </a:rPr>
              <a:t>3. If you want MFA for local login as well, modify the following file:</a:t>
            </a:r>
            <a:endParaRPr lang="en-PK" sz="3200" dirty="0">
              <a:latin typeface="Arial Black" panose="020B0A04020102020204" pitchFamily="34" charset="0"/>
            </a:endParaRPr>
          </a:p>
        </p:txBody>
      </p:sp>
      <p:sp>
        <p:nvSpPr>
          <p:cNvPr id="7" name="Content Placeholder 6">
            <a:extLst>
              <a:ext uri="{FF2B5EF4-FFF2-40B4-BE49-F238E27FC236}">
                <a16:creationId xmlns:a16="http://schemas.microsoft.com/office/drawing/2014/main" id="{871FFC97-F9E0-6425-16B8-39B50A494B0B}"/>
              </a:ext>
            </a:extLst>
          </p:cNvPr>
          <p:cNvSpPr>
            <a:spLocks noGrp="1"/>
          </p:cNvSpPr>
          <p:nvPr>
            <p:ph idx="1"/>
          </p:nvPr>
        </p:nvSpPr>
        <p:spPr/>
        <p:txBody>
          <a:bodyPr/>
          <a:lstStyle/>
          <a:p>
            <a:endParaRPr lang="en-US" dirty="0"/>
          </a:p>
          <a:p>
            <a:endParaRPr lang="en-US" dirty="0"/>
          </a:p>
          <a:p>
            <a:endParaRPr lang="en-US" dirty="0"/>
          </a:p>
          <a:p>
            <a:r>
              <a:rPr lang="en-US" sz="3200" b="1" dirty="0">
                <a:latin typeface="Arial Black" panose="020B0A04020102020204" pitchFamily="34" charset="0"/>
              </a:rPr>
              <a:t>4. Add the same line to require authentication via Google Authenticator:</a:t>
            </a:r>
          </a:p>
          <a:p>
            <a:endParaRPr lang="en-US" sz="3200" b="1" dirty="0">
              <a:latin typeface="Arial Black" panose="020B0A04020102020204" pitchFamily="34" charset="0"/>
            </a:endParaRPr>
          </a:p>
          <a:p>
            <a:endParaRPr lang="en-PK" sz="3200" b="1" dirty="0">
              <a:latin typeface="Arial Black" panose="020B0A04020102020204" pitchFamily="34" charset="0"/>
            </a:endParaRPr>
          </a:p>
        </p:txBody>
      </p:sp>
      <p:pic>
        <p:nvPicPr>
          <p:cNvPr id="9" name="Picture 8">
            <a:extLst>
              <a:ext uri="{FF2B5EF4-FFF2-40B4-BE49-F238E27FC236}">
                <a16:creationId xmlns:a16="http://schemas.microsoft.com/office/drawing/2014/main" id="{419D501C-8B85-8F46-A95F-0A3F46F7F905}"/>
              </a:ext>
            </a:extLst>
          </p:cNvPr>
          <p:cNvPicPr>
            <a:picLocks noChangeAspect="1"/>
          </p:cNvPicPr>
          <p:nvPr/>
        </p:nvPicPr>
        <p:blipFill>
          <a:blip r:embed="rId2"/>
          <a:stretch>
            <a:fillRect/>
          </a:stretch>
        </p:blipFill>
        <p:spPr>
          <a:xfrm>
            <a:off x="2098623" y="2488368"/>
            <a:ext cx="7075357" cy="940632"/>
          </a:xfrm>
          <a:prstGeom prst="rect">
            <a:avLst/>
          </a:prstGeom>
        </p:spPr>
      </p:pic>
      <p:pic>
        <p:nvPicPr>
          <p:cNvPr id="11" name="Picture 10">
            <a:extLst>
              <a:ext uri="{FF2B5EF4-FFF2-40B4-BE49-F238E27FC236}">
                <a16:creationId xmlns:a16="http://schemas.microsoft.com/office/drawing/2014/main" id="{3F937D30-A21C-CF39-1D93-82B69CF4BFA3}"/>
              </a:ext>
            </a:extLst>
          </p:cNvPr>
          <p:cNvPicPr>
            <a:picLocks noChangeAspect="1"/>
          </p:cNvPicPr>
          <p:nvPr/>
        </p:nvPicPr>
        <p:blipFill>
          <a:blip r:embed="rId3"/>
          <a:stretch>
            <a:fillRect/>
          </a:stretch>
        </p:blipFill>
        <p:spPr>
          <a:xfrm>
            <a:off x="2413416" y="4928461"/>
            <a:ext cx="6340839" cy="940632"/>
          </a:xfrm>
          <a:prstGeom prst="rect">
            <a:avLst/>
          </a:prstGeom>
        </p:spPr>
      </p:pic>
    </p:spTree>
    <p:extLst>
      <p:ext uri="{BB962C8B-B14F-4D97-AF65-F5344CB8AC3E}">
        <p14:creationId xmlns:p14="http://schemas.microsoft.com/office/powerpoint/2010/main" val="369152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2AD5-6BA3-D30F-1058-5C3199732C7E}"/>
              </a:ext>
            </a:extLst>
          </p:cNvPr>
          <p:cNvSpPr>
            <a:spLocks noGrp="1"/>
          </p:cNvSpPr>
          <p:nvPr>
            <p:ph type="title"/>
          </p:nvPr>
        </p:nvSpPr>
        <p:spPr/>
        <p:txBody>
          <a:bodyPr/>
          <a:lstStyle/>
          <a:p>
            <a:r>
              <a:rPr lang="en-US" b="1" dirty="0"/>
              <a:t>Part B: Configuring SSH to use MFA.</a:t>
            </a:r>
            <a:endParaRPr lang="en-PK" b="1" dirty="0"/>
          </a:p>
        </p:txBody>
      </p:sp>
      <p:sp>
        <p:nvSpPr>
          <p:cNvPr id="3" name="Content Placeholder 2">
            <a:extLst>
              <a:ext uri="{FF2B5EF4-FFF2-40B4-BE49-F238E27FC236}">
                <a16:creationId xmlns:a16="http://schemas.microsoft.com/office/drawing/2014/main" id="{111B77B7-11C6-B463-AD56-99458C4222B0}"/>
              </a:ext>
            </a:extLst>
          </p:cNvPr>
          <p:cNvSpPr>
            <a:spLocks noGrp="1"/>
          </p:cNvSpPr>
          <p:nvPr>
            <p:ph idx="1"/>
          </p:nvPr>
        </p:nvSpPr>
        <p:spPr/>
        <p:txBody>
          <a:bodyPr/>
          <a:lstStyle/>
          <a:p>
            <a:r>
              <a:rPr lang="en-US" b="1" dirty="0">
                <a:latin typeface="Arial Black" panose="020B0A04020102020204" pitchFamily="34" charset="0"/>
              </a:rPr>
              <a:t>1.  Modify the SSH Configuration:</a:t>
            </a:r>
          </a:p>
          <a:p>
            <a:pPr marL="0" indent="0">
              <a:buNone/>
            </a:pPr>
            <a:r>
              <a:rPr lang="en-US" dirty="0">
                <a:latin typeface="Arial Black" panose="020B0A04020102020204" pitchFamily="34" charset="0"/>
              </a:rPr>
              <a:t>   Open the SSH configuration file:</a:t>
            </a:r>
          </a:p>
          <a:p>
            <a:pPr marL="0" indent="0">
              <a:buNone/>
            </a:pPr>
            <a:endParaRPr lang="en-US" dirty="0">
              <a:latin typeface="Arial Black" panose="020B0A04020102020204" pitchFamily="34" charset="0"/>
            </a:endParaRPr>
          </a:p>
          <a:p>
            <a:pPr marL="0" indent="0">
              <a:buNone/>
            </a:pPr>
            <a:endParaRPr lang="en-US" dirty="0">
              <a:latin typeface="Arial Black" panose="020B0A04020102020204" pitchFamily="34" charset="0"/>
            </a:endParaRPr>
          </a:p>
          <a:p>
            <a:pPr marL="0" indent="0">
              <a:buNone/>
            </a:pPr>
            <a:r>
              <a:rPr lang="en-US" dirty="0">
                <a:latin typeface="Arial Black" panose="020B0A04020102020204" pitchFamily="34" charset="0"/>
              </a:rPr>
              <a:t>  Enable </a:t>
            </a:r>
            <a:r>
              <a:rPr lang="en-US" dirty="0" err="1">
                <a:latin typeface="Arial Black" panose="020B0A04020102020204" pitchFamily="34" charset="0"/>
              </a:rPr>
              <a:t>ChallengeResponseAuthentication</a:t>
            </a:r>
            <a:r>
              <a:rPr lang="en-US" dirty="0">
                <a:latin typeface="Arial Black" panose="020B0A04020102020204" pitchFamily="34" charset="0"/>
              </a:rPr>
              <a:t> by finding this line and setting it to yes:</a:t>
            </a:r>
          </a:p>
          <a:p>
            <a:pPr marL="0" indent="0">
              <a:buNone/>
            </a:pPr>
            <a:endParaRPr lang="en-US" dirty="0">
              <a:latin typeface="Arial Black" panose="020B0A04020102020204" pitchFamily="34" charset="0"/>
            </a:endParaRPr>
          </a:p>
          <a:p>
            <a:pPr marL="0" indent="0">
              <a:buNone/>
            </a:pPr>
            <a:endParaRPr lang="en-US" dirty="0">
              <a:latin typeface="Arial Black" panose="020B0A04020102020204" pitchFamily="34" charset="0"/>
            </a:endParaRPr>
          </a:p>
        </p:txBody>
      </p:sp>
      <p:pic>
        <p:nvPicPr>
          <p:cNvPr id="5" name="Picture 4">
            <a:extLst>
              <a:ext uri="{FF2B5EF4-FFF2-40B4-BE49-F238E27FC236}">
                <a16:creationId xmlns:a16="http://schemas.microsoft.com/office/drawing/2014/main" id="{BB0EDBEB-B680-AF50-BB3D-12FDD76C7685}"/>
              </a:ext>
            </a:extLst>
          </p:cNvPr>
          <p:cNvPicPr>
            <a:picLocks noChangeAspect="1"/>
          </p:cNvPicPr>
          <p:nvPr/>
        </p:nvPicPr>
        <p:blipFill>
          <a:blip r:embed="rId2"/>
          <a:stretch>
            <a:fillRect/>
          </a:stretch>
        </p:blipFill>
        <p:spPr>
          <a:xfrm>
            <a:off x="2383437" y="3081289"/>
            <a:ext cx="6820524" cy="816154"/>
          </a:xfrm>
          <a:prstGeom prst="rect">
            <a:avLst/>
          </a:prstGeom>
        </p:spPr>
      </p:pic>
      <p:pic>
        <p:nvPicPr>
          <p:cNvPr id="7" name="Picture 6">
            <a:extLst>
              <a:ext uri="{FF2B5EF4-FFF2-40B4-BE49-F238E27FC236}">
                <a16:creationId xmlns:a16="http://schemas.microsoft.com/office/drawing/2014/main" id="{580B850F-9CB8-2876-92EA-C0725E99B156}"/>
              </a:ext>
            </a:extLst>
          </p:cNvPr>
          <p:cNvPicPr>
            <a:picLocks noChangeAspect="1"/>
          </p:cNvPicPr>
          <p:nvPr/>
        </p:nvPicPr>
        <p:blipFill>
          <a:blip r:embed="rId3"/>
          <a:stretch>
            <a:fillRect/>
          </a:stretch>
        </p:blipFill>
        <p:spPr>
          <a:xfrm>
            <a:off x="2383437" y="5052938"/>
            <a:ext cx="7000406" cy="816154"/>
          </a:xfrm>
          <a:prstGeom prst="rect">
            <a:avLst/>
          </a:prstGeom>
        </p:spPr>
      </p:pic>
    </p:spTree>
    <p:extLst>
      <p:ext uri="{BB962C8B-B14F-4D97-AF65-F5344CB8AC3E}">
        <p14:creationId xmlns:p14="http://schemas.microsoft.com/office/powerpoint/2010/main" val="2496788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BB6E-F81E-A588-51DF-3B5FB04A332F}"/>
              </a:ext>
            </a:extLst>
          </p:cNvPr>
          <p:cNvSpPr>
            <a:spLocks noGrp="1"/>
          </p:cNvSpPr>
          <p:nvPr>
            <p:ph type="title"/>
          </p:nvPr>
        </p:nvSpPr>
        <p:spPr/>
        <p:txBody>
          <a:bodyPr/>
          <a:lstStyle/>
          <a:p>
            <a:r>
              <a:rPr lang="en-US" dirty="0"/>
              <a:t>Continued:</a:t>
            </a:r>
            <a:endParaRPr lang="en-PK" dirty="0"/>
          </a:p>
        </p:txBody>
      </p:sp>
      <p:sp>
        <p:nvSpPr>
          <p:cNvPr id="3" name="Content Placeholder 2">
            <a:extLst>
              <a:ext uri="{FF2B5EF4-FFF2-40B4-BE49-F238E27FC236}">
                <a16:creationId xmlns:a16="http://schemas.microsoft.com/office/drawing/2014/main" id="{E645FF0D-1737-1B77-35E0-E46EDDA1889E}"/>
              </a:ext>
            </a:extLst>
          </p:cNvPr>
          <p:cNvSpPr>
            <a:spLocks noGrp="1"/>
          </p:cNvSpPr>
          <p:nvPr>
            <p:ph idx="1"/>
          </p:nvPr>
        </p:nvSpPr>
        <p:spPr/>
        <p:txBody>
          <a:bodyPr/>
          <a:lstStyle/>
          <a:p>
            <a:r>
              <a:rPr lang="en-US" dirty="0"/>
              <a:t>. </a:t>
            </a:r>
            <a:r>
              <a:rPr lang="en-US" sz="2400" b="1" dirty="0">
                <a:latin typeface="Arial Black" panose="020B0A04020102020204" pitchFamily="34" charset="0"/>
              </a:rPr>
              <a:t>Optionally, disable password-only authentication to enhance security:</a:t>
            </a:r>
          </a:p>
          <a:p>
            <a:endParaRPr lang="en-US" sz="2400" b="1" dirty="0">
              <a:latin typeface="Arial Black" panose="020B0A04020102020204" pitchFamily="34" charset="0"/>
            </a:endParaRPr>
          </a:p>
          <a:p>
            <a:endParaRPr lang="en-US" sz="2400" b="1" dirty="0">
              <a:latin typeface="Arial Black" panose="020B0A04020102020204" pitchFamily="34" charset="0"/>
            </a:endParaRPr>
          </a:p>
          <a:p>
            <a:pPr marL="0" indent="0">
              <a:buNone/>
            </a:pPr>
            <a:r>
              <a:rPr lang="en-US" sz="2400" b="1" dirty="0">
                <a:latin typeface="Arial Black" panose="020B0A04020102020204" pitchFamily="34" charset="0"/>
              </a:rPr>
              <a:t> 2. Restart SSH:</a:t>
            </a:r>
          </a:p>
          <a:p>
            <a:pPr marL="0" indent="0">
              <a:buNone/>
            </a:pPr>
            <a:r>
              <a:rPr lang="en-US" sz="2400" b="1" dirty="0">
                <a:latin typeface="Arial Black" panose="020B0A04020102020204" pitchFamily="34" charset="0"/>
              </a:rPr>
              <a:t>             </a:t>
            </a:r>
          </a:p>
          <a:p>
            <a:endParaRPr lang="en-PK" b="1" dirty="0">
              <a:latin typeface="Arial Black" panose="020B0A04020102020204" pitchFamily="34" charset="0"/>
            </a:endParaRPr>
          </a:p>
        </p:txBody>
      </p:sp>
      <p:pic>
        <p:nvPicPr>
          <p:cNvPr id="5" name="Picture 4">
            <a:extLst>
              <a:ext uri="{FF2B5EF4-FFF2-40B4-BE49-F238E27FC236}">
                <a16:creationId xmlns:a16="http://schemas.microsoft.com/office/drawing/2014/main" id="{57A004DC-4573-139C-CD30-B393F73A143B}"/>
              </a:ext>
            </a:extLst>
          </p:cNvPr>
          <p:cNvPicPr>
            <a:picLocks noChangeAspect="1"/>
          </p:cNvPicPr>
          <p:nvPr/>
        </p:nvPicPr>
        <p:blipFill>
          <a:blip r:embed="rId2"/>
          <a:stretch>
            <a:fillRect/>
          </a:stretch>
        </p:blipFill>
        <p:spPr>
          <a:xfrm>
            <a:off x="2143594" y="3100341"/>
            <a:ext cx="6760564" cy="812092"/>
          </a:xfrm>
          <a:prstGeom prst="rect">
            <a:avLst/>
          </a:prstGeom>
        </p:spPr>
      </p:pic>
      <p:pic>
        <p:nvPicPr>
          <p:cNvPr id="7" name="Picture 6">
            <a:extLst>
              <a:ext uri="{FF2B5EF4-FFF2-40B4-BE49-F238E27FC236}">
                <a16:creationId xmlns:a16="http://schemas.microsoft.com/office/drawing/2014/main" id="{AB73A538-42CA-CE3C-76C6-52B8E4F3755F}"/>
              </a:ext>
            </a:extLst>
          </p:cNvPr>
          <p:cNvPicPr>
            <a:picLocks noChangeAspect="1"/>
          </p:cNvPicPr>
          <p:nvPr/>
        </p:nvPicPr>
        <p:blipFill>
          <a:blip r:embed="rId3"/>
          <a:stretch>
            <a:fillRect/>
          </a:stretch>
        </p:blipFill>
        <p:spPr>
          <a:xfrm>
            <a:off x="2953062" y="5057000"/>
            <a:ext cx="5231568" cy="812092"/>
          </a:xfrm>
          <a:prstGeom prst="rect">
            <a:avLst/>
          </a:prstGeom>
        </p:spPr>
      </p:pic>
    </p:spTree>
    <p:extLst>
      <p:ext uri="{BB962C8B-B14F-4D97-AF65-F5344CB8AC3E}">
        <p14:creationId xmlns:p14="http://schemas.microsoft.com/office/powerpoint/2010/main" val="2013681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9AFA-00B7-892C-EF87-64447F2C7643}"/>
              </a:ext>
            </a:extLst>
          </p:cNvPr>
          <p:cNvSpPr>
            <a:spLocks noGrp="1"/>
          </p:cNvSpPr>
          <p:nvPr>
            <p:ph type="title"/>
          </p:nvPr>
        </p:nvSpPr>
        <p:spPr/>
        <p:txBody>
          <a:bodyPr>
            <a:normAutofit/>
          </a:bodyPr>
          <a:lstStyle/>
          <a:p>
            <a:r>
              <a:rPr lang="en-US" b="1" dirty="0"/>
              <a:t>Step 3: Educating users on how to setup and use MFA:</a:t>
            </a:r>
            <a:endParaRPr lang="en-PK" b="1" dirty="0"/>
          </a:p>
        </p:txBody>
      </p:sp>
      <p:sp>
        <p:nvSpPr>
          <p:cNvPr id="3" name="Content Placeholder 2">
            <a:extLst>
              <a:ext uri="{FF2B5EF4-FFF2-40B4-BE49-F238E27FC236}">
                <a16:creationId xmlns:a16="http://schemas.microsoft.com/office/drawing/2014/main" id="{43A6D42E-7995-E2CF-A150-4929E48D601D}"/>
              </a:ext>
            </a:extLst>
          </p:cNvPr>
          <p:cNvSpPr>
            <a:spLocks noGrp="1"/>
          </p:cNvSpPr>
          <p:nvPr>
            <p:ph idx="1"/>
          </p:nvPr>
        </p:nvSpPr>
        <p:spPr/>
        <p:txBody>
          <a:bodyPr>
            <a:normAutofit lnSpcReduction="10000"/>
          </a:bodyPr>
          <a:lstStyle/>
          <a:p>
            <a:r>
              <a:rPr lang="en-US" sz="2400" dirty="0">
                <a:latin typeface="Arial Black" panose="020B0A04020102020204" pitchFamily="34" charset="0"/>
              </a:rPr>
              <a:t>1. Step by Step Instructions:</a:t>
            </a:r>
          </a:p>
          <a:p>
            <a:r>
              <a:rPr lang="en-US" sz="2000" dirty="0">
                <a:latin typeface="Arial Black" panose="020B0A04020102020204" pitchFamily="34" charset="0"/>
              </a:rPr>
              <a:t>Provide clear, easy-to-follow instructions on how to set up Google Authenticator on their Kali Linux accounts. This should include:</a:t>
            </a:r>
          </a:p>
          <a:p>
            <a:r>
              <a:rPr lang="en-US" sz="2000" dirty="0">
                <a:latin typeface="Arial Black" panose="020B0A04020102020204" pitchFamily="34" charset="0"/>
              </a:rPr>
              <a:t>. Installing </a:t>
            </a:r>
            <a:r>
              <a:rPr lang="en-US" sz="2000" b="1" dirty="0">
                <a:latin typeface="Arial Black" panose="020B0A04020102020204" pitchFamily="34" charset="0"/>
              </a:rPr>
              <a:t>Google Authenticator</a:t>
            </a:r>
            <a:r>
              <a:rPr lang="en-US" sz="2000" dirty="0">
                <a:latin typeface="Arial Black" panose="020B0A04020102020204" pitchFamily="34" charset="0"/>
              </a:rPr>
              <a:t> on their mobile device (from Google Play Store or Apple App Store).</a:t>
            </a:r>
          </a:p>
          <a:p>
            <a:r>
              <a:rPr lang="en-US" sz="2000" dirty="0">
                <a:latin typeface="Arial Black" panose="020B0A04020102020204" pitchFamily="34" charset="0"/>
              </a:rPr>
              <a:t>. Running the google authenticator command on </a:t>
            </a:r>
            <a:r>
              <a:rPr lang="en-US" sz="2000" dirty="0" err="1">
                <a:latin typeface="Arial Black" panose="020B0A04020102020204" pitchFamily="34" charset="0"/>
              </a:rPr>
              <a:t>linux</a:t>
            </a:r>
            <a:r>
              <a:rPr lang="en-US" sz="2000" dirty="0">
                <a:latin typeface="Arial Black" panose="020B0A04020102020204" pitchFamily="34" charset="0"/>
              </a:rPr>
              <a:t> machine to generate QR code.</a:t>
            </a:r>
          </a:p>
          <a:p>
            <a:r>
              <a:rPr lang="en-US" sz="2000" dirty="0">
                <a:latin typeface="Arial Black" panose="020B0A04020102020204" pitchFamily="34" charset="0"/>
              </a:rPr>
              <a:t>. Scanning the QR code and entering the generated 6-digit code when logging in.</a:t>
            </a:r>
            <a:endParaRPr lang="en-PK" sz="2400" dirty="0">
              <a:latin typeface="Arial Black" panose="020B0A04020102020204" pitchFamily="34" charset="0"/>
            </a:endParaRPr>
          </a:p>
        </p:txBody>
      </p:sp>
    </p:spTree>
    <p:extLst>
      <p:ext uri="{BB962C8B-B14F-4D97-AF65-F5344CB8AC3E}">
        <p14:creationId xmlns:p14="http://schemas.microsoft.com/office/powerpoint/2010/main" val="3326600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4879-4BA4-A647-A939-E91FD0738362}"/>
              </a:ext>
            </a:extLst>
          </p:cNvPr>
          <p:cNvSpPr>
            <a:spLocks noGrp="1"/>
          </p:cNvSpPr>
          <p:nvPr>
            <p:ph type="title"/>
          </p:nvPr>
        </p:nvSpPr>
        <p:spPr/>
        <p:txBody>
          <a:bodyPr>
            <a:normAutofit/>
          </a:bodyPr>
          <a:lstStyle/>
          <a:p>
            <a:r>
              <a:rPr lang="en-US" sz="3600" b="1" dirty="0">
                <a:latin typeface="Arial Black" panose="020B0A04020102020204" pitchFamily="34" charset="0"/>
              </a:rPr>
              <a:t>2. Backup and Troubleshooting:</a:t>
            </a:r>
            <a:endParaRPr lang="en-PK" sz="36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6C2FE1E-2A9B-A029-BB2A-00D642489E48}"/>
              </a:ext>
            </a:extLst>
          </p:cNvPr>
          <p:cNvSpPr>
            <a:spLocks noGrp="1"/>
          </p:cNvSpPr>
          <p:nvPr>
            <p:ph idx="1"/>
          </p:nvPr>
        </p:nvSpPr>
        <p:spPr/>
        <p:txBody>
          <a:bodyPr>
            <a:normAutofit/>
          </a:bodyPr>
          <a:lstStyle/>
          <a:p>
            <a:r>
              <a:rPr lang="en-US" sz="2800" dirty="0">
                <a:latin typeface="Arial Black" panose="020B0A04020102020204" pitchFamily="34" charset="0"/>
              </a:rPr>
              <a:t>Educate users about the importance of </a:t>
            </a:r>
            <a:r>
              <a:rPr lang="en-US" sz="2800" b="1" dirty="0">
                <a:latin typeface="Arial Black" panose="020B0A04020102020204" pitchFamily="34" charset="0"/>
              </a:rPr>
              <a:t>backup codes</a:t>
            </a:r>
            <a:r>
              <a:rPr lang="en-US" sz="2800" dirty="0">
                <a:latin typeface="Arial Black" panose="020B0A04020102020204" pitchFamily="34" charset="0"/>
              </a:rPr>
              <a:t> and how to recover their account in case they lose access to their phone. Offer guides or FAQs for troubleshooting common issues (e.g., time sync issues, lost devices).</a:t>
            </a:r>
            <a:endParaRPr lang="en-PK" sz="2800" dirty="0">
              <a:latin typeface="Arial Black" panose="020B0A04020102020204" pitchFamily="34" charset="0"/>
            </a:endParaRPr>
          </a:p>
        </p:txBody>
      </p:sp>
    </p:spTree>
    <p:extLst>
      <p:ext uri="{BB962C8B-B14F-4D97-AF65-F5344CB8AC3E}">
        <p14:creationId xmlns:p14="http://schemas.microsoft.com/office/powerpoint/2010/main" val="4137655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D371-6457-DB78-5179-4722E9E96019}"/>
              </a:ext>
            </a:extLst>
          </p:cNvPr>
          <p:cNvSpPr>
            <a:spLocks noGrp="1"/>
          </p:cNvSpPr>
          <p:nvPr>
            <p:ph type="title"/>
          </p:nvPr>
        </p:nvSpPr>
        <p:spPr/>
        <p:txBody>
          <a:bodyPr/>
          <a:lstStyle/>
          <a:p>
            <a:r>
              <a:rPr lang="en-US" b="1" dirty="0"/>
              <a:t>Step 4: Monitoring MFA Adoption and Addressing Issue.</a:t>
            </a:r>
            <a:endParaRPr lang="en-PK" b="1" dirty="0"/>
          </a:p>
        </p:txBody>
      </p:sp>
      <p:sp>
        <p:nvSpPr>
          <p:cNvPr id="3" name="Content Placeholder 2">
            <a:extLst>
              <a:ext uri="{FF2B5EF4-FFF2-40B4-BE49-F238E27FC236}">
                <a16:creationId xmlns:a16="http://schemas.microsoft.com/office/drawing/2014/main" id="{7D320EB4-7251-EA2E-94D7-2E818FFC359E}"/>
              </a:ext>
            </a:extLst>
          </p:cNvPr>
          <p:cNvSpPr>
            <a:spLocks noGrp="1"/>
          </p:cNvSpPr>
          <p:nvPr>
            <p:ph idx="1"/>
          </p:nvPr>
        </p:nvSpPr>
        <p:spPr/>
        <p:txBody>
          <a:bodyPr>
            <a:normAutofit fontScale="92500" lnSpcReduction="10000"/>
          </a:bodyPr>
          <a:lstStyle/>
          <a:p>
            <a:r>
              <a:rPr lang="en-US" b="1" dirty="0">
                <a:latin typeface="Arial Black" panose="020B0A04020102020204" pitchFamily="34" charset="0"/>
              </a:rPr>
              <a:t>1. Track adoption:</a:t>
            </a:r>
          </a:p>
          <a:p>
            <a:r>
              <a:rPr lang="en-US" b="1" dirty="0">
                <a:latin typeface="Arial Black" panose="020B0A04020102020204" pitchFamily="34" charset="0"/>
              </a:rPr>
              <a:t>As a system admin, check that users have enabled MFA by verifying the presence of google authenticator file in their home directories. You can use a command like:</a:t>
            </a:r>
          </a:p>
          <a:p>
            <a:endParaRPr lang="en-US" b="1" dirty="0">
              <a:latin typeface="Arial Black" panose="020B0A04020102020204" pitchFamily="34" charset="0"/>
            </a:endParaRPr>
          </a:p>
          <a:p>
            <a:endParaRPr lang="en-US" b="1" dirty="0">
              <a:latin typeface="Arial Black" panose="020B0A04020102020204" pitchFamily="34" charset="0"/>
            </a:endParaRPr>
          </a:p>
          <a:p>
            <a:r>
              <a:rPr lang="en-US" b="1" dirty="0">
                <a:latin typeface="Arial Black" panose="020B0A04020102020204" pitchFamily="34" charset="0"/>
              </a:rPr>
              <a:t>2. Identify and resolve issues:</a:t>
            </a:r>
          </a:p>
          <a:p>
            <a:r>
              <a:rPr lang="en-US" dirty="0">
                <a:latin typeface="Arial Black" panose="020B0A04020102020204" pitchFamily="34" charset="0"/>
              </a:rPr>
              <a:t>Keep an eye out for any login difficulties users may have, such as incorrect TOTP codes or time sync issues. Offer assistance, including using backup codes or providing alternative recovery methods.</a:t>
            </a:r>
            <a:endParaRPr lang="en-US" b="1" dirty="0">
              <a:latin typeface="Arial Black" panose="020B0A04020102020204" pitchFamily="34" charset="0"/>
            </a:endParaRPr>
          </a:p>
          <a:p>
            <a:endParaRPr lang="en-PK" b="1" dirty="0">
              <a:latin typeface="Arial Black" panose="020B0A04020102020204" pitchFamily="34" charset="0"/>
            </a:endParaRPr>
          </a:p>
        </p:txBody>
      </p:sp>
      <p:pic>
        <p:nvPicPr>
          <p:cNvPr id="5" name="Picture 4">
            <a:extLst>
              <a:ext uri="{FF2B5EF4-FFF2-40B4-BE49-F238E27FC236}">
                <a16:creationId xmlns:a16="http://schemas.microsoft.com/office/drawing/2014/main" id="{EC6A4FB9-18CE-4C8F-C702-A57A6599F527}"/>
              </a:ext>
            </a:extLst>
          </p:cNvPr>
          <p:cNvPicPr>
            <a:picLocks noChangeAspect="1"/>
          </p:cNvPicPr>
          <p:nvPr/>
        </p:nvPicPr>
        <p:blipFill>
          <a:blip r:embed="rId2"/>
          <a:stretch>
            <a:fillRect/>
          </a:stretch>
        </p:blipFill>
        <p:spPr>
          <a:xfrm>
            <a:off x="3015521" y="3429000"/>
            <a:ext cx="6160957" cy="1038069"/>
          </a:xfrm>
          <a:prstGeom prst="rect">
            <a:avLst/>
          </a:prstGeom>
        </p:spPr>
      </p:pic>
    </p:spTree>
    <p:extLst>
      <p:ext uri="{BB962C8B-B14F-4D97-AF65-F5344CB8AC3E}">
        <p14:creationId xmlns:p14="http://schemas.microsoft.com/office/powerpoint/2010/main" val="1053022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823C-7562-B9EA-AE87-0AD4C4582F62}"/>
              </a:ext>
            </a:extLst>
          </p:cNvPr>
          <p:cNvSpPr>
            <a:spLocks noGrp="1"/>
          </p:cNvSpPr>
          <p:nvPr>
            <p:ph type="title"/>
          </p:nvPr>
        </p:nvSpPr>
        <p:spPr/>
        <p:txBody>
          <a:bodyPr>
            <a:normAutofit fontScale="90000"/>
          </a:bodyPr>
          <a:lstStyle/>
          <a:p>
            <a:r>
              <a:rPr lang="en-US" b="1" dirty="0"/>
              <a:t>Step 5: Regularly updating and maintaining MFA configurations:</a:t>
            </a:r>
            <a:endParaRPr lang="en-PK" b="1" dirty="0"/>
          </a:p>
        </p:txBody>
      </p:sp>
      <p:sp>
        <p:nvSpPr>
          <p:cNvPr id="3" name="Content Placeholder 2">
            <a:extLst>
              <a:ext uri="{FF2B5EF4-FFF2-40B4-BE49-F238E27FC236}">
                <a16:creationId xmlns:a16="http://schemas.microsoft.com/office/drawing/2014/main" id="{B7A6287F-6C57-A142-D37D-007DA1BF5A08}"/>
              </a:ext>
            </a:extLst>
          </p:cNvPr>
          <p:cNvSpPr>
            <a:spLocks noGrp="1"/>
          </p:cNvSpPr>
          <p:nvPr>
            <p:ph idx="1"/>
          </p:nvPr>
        </p:nvSpPr>
        <p:spPr/>
        <p:txBody>
          <a:bodyPr/>
          <a:lstStyle/>
          <a:p>
            <a:r>
              <a:rPr lang="en-US" b="1" dirty="0">
                <a:latin typeface="Arial Black" panose="020B0A04020102020204" pitchFamily="34" charset="0"/>
              </a:rPr>
              <a:t>1. Review Configurations Regularly:</a:t>
            </a:r>
          </a:p>
          <a:p>
            <a:r>
              <a:rPr lang="en-US" dirty="0">
                <a:latin typeface="Arial Black" panose="020B0A04020102020204" pitchFamily="34" charset="0"/>
              </a:rPr>
              <a:t>Periodically audit the PAM configurations and ensure they are up-to-date and secure. This includes reviewing SSH settings and verifying that MFA is enforced for all users.</a:t>
            </a:r>
          </a:p>
          <a:p>
            <a:endParaRPr lang="en-US" dirty="0">
              <a:latin typeface="Arial Black" panose="020B0A04020102020204" pitchFamily="34" charset="0"/>
            </a:endParaRPr>
          </a:p>
          <a:p>
            <a:r>
              <a:rPr lang="en-US" dirty="0">
                <a:latin typeface="Arial Black" panose="020B0A04020102020204" pitchFamily="34" charset="0"/>
              </a:rPr>
              <a:t>2. Encourage MFA maintenance:</a:t>
            </a:r>
          </a:p>
          <a:p>
            <a:r>
              <a:rPr lang="en-US" dirty="0">
                <a:latin typeface="Arial Black" panose="020B0A04020102020204" pitchFamily="34" charset="0"/>
              </a:rPr>
              <a:t>Remind users to regularly update their </a:t>
            </a:r>
            <a:r>
              <a:rPr lang="en-US" b="1" dirty="0">
                <a:latin typeface="Arial Black" panose="020B0A04020102020204" pitchFamily="34" charset="0"/>
              </a:rPr>
              <a:t>Google Authenticator app</a:t>
            </a:r>
            <a:r>
              <a:rPr lang="en-US" dirty="0">
                <a:latin typeface="Arial Black" panose="020B0A04020102020204" pitchFamily="34" charset="0"/>
              </a:rPr>
              <a:t>, keep their recovery codes secure, and check that their phone’s time settings are accurate to avoid any TOTP mismatches.</a:t>
            </a:r>
            <a:endParaRPr lang="en-PK" dirty="0">
              <a:latin typeface="Arial Black" panose="020B0A04020102020204" pitchFamily="34" charset="0"/>
            </a:endParaRPr>
          </a:p>
        </p:txBody>
      </p:sp>
    </p:spTree>
    <p:extLst>
      <p:ext uri="{BB962C8B-B14F-4D97-AF65-F5344CB8AC3E}">
        <p14:creationId xmlns:p14="http://schemas.microsoft.com/office/powerpoint/2010/main" val="4060881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C039-70F5-BB14-3256-B5E6341A0DC9}"/>
              </a:ext>
            </a:extLst>
          </p:cNvPr>
          <p:cNvSpPr>
            <a:spLocks noGrp="1"/>
          </p:cNvSpPr>
          <p:nvPr>
            <p:ph type="title"/>
          </p:nvPr>
        </p:nvSpPr>
        <p:spPr/>
        <p:txBody>
          <a:bodyPr/>
          <a:lstStyle/>
          <a:p>
            <a:r>
              <a:rPr lang="en-US" b="1" dirty="0"/>
              <a:t>Conclusion:</a:t>
            </a:r>
            <a:endParaRPr lang="en-PK" b="1" dirty="0"/>
          </a:p>
        </p:txBody>
      </p:sp>
      <p:sp>
        <p:nvSpPr>
          <p:cNvPr id="3" name="Content Placeholder 2">
            <a:extLst>
              <a:ext uri="{FF2B5EF4-FFF2-40B4-BE49-F238E27FC236}">
                <a16:creationId xmlns:a16="http://schemas.microsoft.com/office/drawing/2014/main" id="{495D29AD-3118-7DF0-41C8-1991B2EE586A}"/>
              </a:ext>
            </a:extLst>
          </p:cNvPr>
          <p:cNvSpPr>
            <a:spLocks noGrp="1"/>
          </p:cNvSpPr>
          <p:nvPr>
            <p:ph idx="1"/>
          </p:nvPr>
        </p:nvSpPr>
        <p:spPr/>
        <p:txBody>
          <a:bodyPr>
            <a:normAutofit/>
          </a:bodyPr>
          <a:lstStyle/>
          <a:p>
            <a:r>
              <a:rPr lang="en-US" sz="2400" dirty="0">
                <a:latin typeface="Arial Black" panose="020B0A04020102020204" pitchFamily="34" charset="0"/>
              </a:rPr>
              <a:t>By following this structured process, we have successfully implemented  </a:t>
            </a:r>
            <a:r>
              <a:rPr lang="en-US" sz="2400" b="1" dirty="0">
                <a:latin typeface="Arial Black" panose="020B0A04020102020204" pitchFamily="34" charset="0"/>
              </a:rPr>
              <a:t>Google Authenticator MFA</a:t>
            </a:r>
            <a:r>
              <a:rPr lang="en-US" sz="2400" dirty="0">
                <a:latin typeface="Arial Black" panose="020B0A04020102020204" pitchFamily="34" charset="0"/>
              </a:rPr>
              <a:t> on Kali Linux. This solution enhances account security by adding an extra layer of protection through time-based codes that are only accessible via the user's phone, making it highly effective in preventing unauthorized access to the system.</a:t>
            </a:r>
            <a:endParaRPr lang="en-PK" sz="2400" dirty="0">
              <a:latin typeface="Arial Black" panose="020B0A04020102020204" pitchFamily="34" charset="0"/>
            </a:endParaRPr>
          </a:p>
        </p:txBody>
      </p:sp>
    </p:spTree>
    <p:extLst>
      <p:ext uri="{BB962C8B-B14F-4D97-AF65-F5344CB8AC3E}">
        <p14:creationId xmlns:p14="http://schemas.microsoft.com/office/powerpoint/2010/main" val="1977010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561C-B8F9-ACA4-41D5-112EA3FE50FC}"/>
              </a:ext>
            </a:extLst>
          </p:cNvPr>
          <p:cNvSpPr>
            <a:spLocks noGrp="1"/>
          </p:cNvSpPr>
          <p:nvPr>
            <p:ph type="title"/>
          </p:nvPr>
        </p:nvSpPr>
        <p:spPr/>
        <p:txBody>
          <a:bodyPr/>
          <a:lstStyle/>
          <a:p>
            <a:r>
              <a:rPr lang="en-US" b="1" dirty="0"/>
              <a:t>What is MFA?</a:t>
            </a:r>
            <a:endParaRPr lang="en-PK" b="1" dirty="0"/>
          </a:p>
        </p:txBody>
      </p:sp>
      <p:sp>
        <p:nvSpPr>
          <p:cNvPr id="3" name="Content Placeholder 2">
            <a:extLst>
              <a:ext uri="{FF2B5EF4-FFF2-40B4-BE49-F238E27FC236}">
                <a16:creationId xmlns:a16="http://schemas.microsoft.com/office/drawing/2014/main" id="{AA67A0CD-B4CF-56A1-D27C-CE66B8FC5990}"/>
              </a:ext>
            </a:extLst>
          </p:cNvPr>
          <p:cNvSpPr>
            <a:spLocks noGrp="1"/>
          </p:cNvSpPr>
          <p:nvPr>
            <p:ph idx="1"/>
          </p:nvPr>
        </p:nvSpPr>
        <p:spPr/>
        <p:txBody>
          <a:bodyPr>
            <a:normAutofit/>
          </a:bodyPr>
          <a:lstStyle/>
          <a:p>
            <a:r>
              <a:rPr lang="en-US" sz="2400" b="0" i="0" dirty="0">
                <a:solidFill>
                  <a:srgbClr val="1C1F2A"/>
                </a:solidFill>
                <a:effectLst/>
                <a:latin typeface="Noto Sans" panose="020B0502040204020203" pitchFamily="34" charset="0"/>
              </a:rPr>
              <a:t>Multi-factor Authentication (MFA) is an authentication method that requires the user to provide two or more verification factors to gain access to a resource such as an application, online account, or a VPN. MFA is a core component of a strong </a:t>
            </a:r>
            <a:r>
              <a:rPr lang="en-US" sz="2400" b="0" i="0" u="none" strike="noStrike" dirty="0">
                <a:solidFill>
                  <a:srgbClr val="0079A1"/>
                </a:solidFill>
                <a:effectLst/>
                <a:latin typeface="Noto Sans" panose="020B0502040204020203" pitchFamily="34" charset="0"/>
                <a:hlinkClick r:id="rId2"/>
              </a:rPr>
              <a:t>identity and access management (IAM)</a:t>
            </a:r>
            <a:r>
              <a:rPr lang="en-US" sz="2400" b="0" i="0" dirty="0">
                <a:solidFill>
                  <a:srgbClr val="1C1F2A"/>
                </a:solidFill>
                <a:effectLst/>
                <a:latin typeface="Noto Sans" panose="020B0502040204020203" pitchFamily="34" charset="0"/>
              </a:rPr>
              <a:t> policy. Rather than just asking for a username and password, MFA requires one or more additional verification factors, which decreases the likelihood of a successful cyber attack.</a:t>
            </a:r>
            <a:endParaRPr lang="en-PK" sz="2400" dirty="0"/>
          </a:p>
        </p:txBody>
      </p:sp>
    </p:spTree>
    <p:extLst>
      <p:ext uri="{BB962C8B-B14F-4D97-AF65-F5344CB8AC3E}">
        <p14:creationId xmlns:p14="http://schemas.microsoft.com/office/powerpoint/2010/main" val="318980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A497B-DEED-B411-DA82-34EB834B7396}"/>
              </a:ext>
            </a:extLst>
          </p:cNvPr>
          <p:cNvSpPr>
            <a:spLocks noGrp="1"/>
          </p:cNvSpPr>
          <p:nvPr>
            <p:ph type="title"/>
          </p:nvPr>
        </p:nvSpPr>
        <p:spPr/>
        <p:txBody>
          <a:bodyPr/>
          <a:lstStyle/>
          <a:p>
            <a:r>
              <a:rPr lang="en-US" b="1" dirty="0"/>
              <a:t>IMPLEMENTING MFA:</a:t>
            </a:r>
            <a:endParaRPr lang="en-PK" b="1" dirty="0"/>
          </a:p>
        </p:txBody>
      </p:sp>
      <p:sp>
        <p:nvSpPr>
          <p:cNvPr id="3" name="Content Placeholder 2">
            <a:extLst>
              <a:ext uri="{FF2B5EF4-FFF2-40B4-BE49-F238E27FC236}">
                <a16:creationId xmlns:a16="http://schemas.microsoft.com/office/drawing/2014/main" id="{F2E42B33-1C91-B76F-9617-556E159AB277}"/>
              </a:ext>
            </a:extLst>
          </p:cNvPr>
          <p:cNvSpPr>
            <a:spLocks noGrp="1"/>
          </p:cNvSpPr>
          <p:nvPr>
            <p:ph idx="1"/>
          </p:nvPr>
        </p:nvSpPr>
        <p:spPr/>
        <p:txBody>
          <a:bodyPr>
            <a:normAutofit/>
          </a:bodyPr>
          <a:lstStyle/>
          <a:p>
            <a:r>
              <a:rPr lang="en-US" sz="2800" dirty="0">
                <a:latin typeface="Arial Black" panose="020B0A04020102020204" pitchFamily="34" charset="0"/>
              </a:rPr>
              <a:t>We will set up MFA using Google Authenticator on Kali Linux to protect user accounts during login, ensuring that even if the password is compromised, a second factor of authentication (TOTP - time-based one-time password) is required to access the system.</a:t>
            </a:r>
            <a:endParaRPr lang="en-PK" sz="2800" dirty="0">
              <a:latin typeface="Arial Black" panose="020B0A04020102020204" pitchFamily="34" charset="0"/>
            </a:endParaRPr>
          </a:p>
        </p:txBody>
      </p:sp>
    </p:spTree>
    <p:extLst>
      <p:ext uri="{BB962C8B-B14F-4D97-AF65-F5344CB8AC3E}">
        <p14:creationId xmlns:p14="http://schemas.microsoft.com/office/powerpoint/2010/main" val="152970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D6CF-79D1-E8DA-38ED-535EB66D36EC}"/>
              </a:ext>
            </a:extLst>
          </p:cNvPr>
          <p:cNvSpPr>
            <a:spLocks noGrp="1"/>
          </p:cNvSpPr>
          <p:nvPr>
            <p:ph type="title"/>
          </p:nvPr>
        </p:nvSpPr>
        <p:spPr/>
        <p:txBody>
          <a:bodyPr>
            <a:normAutofit fontScale="90000"/>
          </a:bodyPr>
          <a:lstStyle/>
          <a:p>
            <a:r>
              <a:rPr lang="en-US" b="1" dirty="0"/>
              <a:t>Key Steps for Applying Google Authenticator MFA on Kali Linux</a:t>
            </a:r>
            <a:r>
              <a:rPr lang="en-US" dirty="0"/>
              <a:t>:</a:t>
            </a:r>
            <a:endParaRPr lang="en-PK" dirty="0"/>
          </a:p>
        </p:txBody>
      </p:sp>
      <p:sp>
        <p:nvSpPr>
          <p:cNvPr id="3" name="Content Placeholder 2">
            <a:extLst>
              <a:ext uri="{FF2B5EF4-FFF2-40B4-BE49-F238E27FC236}">
                <a16:creationId xmlns:a16="http://schemas.microsoft.com/office/drawing/2014/main" id="{C830E770-EE36-418E-0DF8-955ABCF585BB}"/>
              </a:ext>
            </a:extLst>
          </p:cNvPr>
          <p:cNvSpPr>
            <a:spLocks noGrp="1"/>
          </p:cNvSpPr>
          <p:nvPr>
            <p:ph idx="1"/>
          </p:nvPr>
        </p:nvSpPr>
        <p:spPr/>
        <p:txBody>
          <a:bodyPr/>
          <a:lstStyle/>
          <a:p>
            <a:r>
              <a:rPr lang="en-US" sz="2400" b="1" dirty="0">
                <a:latin typeface="Arial Black" panose="020B0A04020102020204" pitchFamily="34" charset="0"/>
              </a:rPr>
              <a:t>Step 1: Selecting an MFA Solution Compatible with the System</a:t>
            </a:r>
          </a:p>
          <a:p>
            <a:pPr>
              <a:buFont typeface="Arial" panose="020B0604020202020204" pitchFamily="34" charset="0"/>
              <a:buChar char="•"/>
            </a:pPr>
            <a:r>
              <a:rPr lang="en-US" sz="2400" b="1" dirty="0">
                <a:latin typeface="Arial Black" panose="020B0A04020102020204" pitchFamily="34" charset="0"/>
              </a:rPr>
              <a:t>MFA Solution</a:t>
            </a:r>
            <a:r>
              <a:rPr lang="en-US" sz="2400" dirty="0">
                <a:latin typeface="Arial Black" panose="020B0A04020102020204" pitchFamily="34" charset="0"/>
              </a:rPr>
              <a:t>: Google Authenticator, which is a widely supported </a:t>
            </a:r>
            <a:r>
              <a:rPr lang="en-US" sz="2400" b="1" dirty="0">
                <a:latin typeface="Arial Black" panose="020B0A04020102020204" pitchFamily="34" charset="0"/>
              </a:rPr>
              <a:t>TOTP-based solution</a:t>
            </a:r>
            <a:r>
              <a:rPr lang="en-US" sz="2400" dirty="0">
                <a:latin typeface="Arial Black" panose="020B0A04020102020204" pitchFamily="34" charset="0"/>
              </a:rPr>
              <a:t> (time-based one-time password) and compatible with Kali Linux.</a:t>
            </a:r>
          </a:p>
          <a:p>
            <a:pPr>
              <a:buFont typeface="Arial" panose="020B0604020202020204" pitchFamily="34" charset="0"/>
              <a:buChar char="•"/>
            </a:pPr>
            <a:r>
              <a:rPr lang="en-US" sz="2400" b="1" dirty="0">
                <a:latin typeface="Arial Black" panose="020B0A04020102020204" pitchFamily="34" charset="0"/>
              </a:rPr>
              <a:t>Compatibility</a:t>
            </a:r>
            <a:r>
              <a:rPr lang="en-US" sz="2400" dirty="0">
                <a:latin typeface="Arial Black" panose="020B0A04020102020204" pitchFamily="34" charset="0"/>
              </a:rPr>
              <a:t>: Google Authenticator is compatible with PAM (Pluggable Authentication Modules) on Kali Linux and can be used for both </a:t>
            </a:r>
            <a:r>
              <a:rPr lang="en-US" sz="2400" b="1" dirty="0">
                <a:latin typeface="Arial Black" panose="020B0A04020102020204" pitchFamily="34" charset="0"/>
              </a:rPr>
              <a:t>SSH</a:t>
            </a:r>
            <a:r>
              <a:rPr lang="en-US" sz="2400" dirty="0">
                <a:latin typeface="Arial Black" panose="020B0A04020102020204" pitchFamily="34" charset="0"/>
              </a:rPr>
              <a:t> and </a:t>
            </a:r>
            <a:r>
              <a:rPr lang="en-US" sz="2400" b="1" dirty="0">
                <a:latin typeface="Arial Black" panose="020B0A04020102020204" pitchFamily="34" charset="0"/>
              </a:rPr>
              <a:t>local login</a:t>
            </a:r>
            <a:r>
              <a:rPr lang="en-US" sz="2400" dirty="0">
                <a:latin typeface="Arial Black" panose="020B0A04020102020204" pitchFamily="34" charset="0"/>
              </a:rPr>
              <a:t> protection.</a:t>
            </a:r>
          </a:p>
          <a:p>
            <a:endParaRPr lang="en-PK" dirty="0"/>
          </a:p>
        </p:txBody>
      </p:sp>
    </p:spTree>
    <p:extLst>
      <p:ext uri="{BB962C8B-B14F-4D97-AF65-F5344CB8AC3E}">
        <p14:creationId xmlns:p14="http://schemas.microsoft.com/office/powerpoint/2010/main" val="348073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8B0C-432A-956D-CCD7-AFDB89A9F6CA}"/>
              </a:ext>
            </a:extLst>
          </p:cNvPr>
          <p:cNvSpPr>
            <a:spLocks noGrp="1"/>
          </p:cNvSpPr>
          <p:nvPr>
            <p:ph type="title"/>
          </p:nvPr>
        </p:nvSpPr>
        <p:spPr>
          <a:xfrm>
            <a:off x="1097280" y="286604"/>
            <a:ext cx="10058400" cy="1257384"/>
          </a:xfrm>
        </p:spPr>
        <p:txBody>
          <a:bodyPr>
            <a:normAutofit fontScale="90000"/>
          </a:bodyPr>
          <a:lstStyle/>
          <a:p>
            <a:r>
              <a:rPr lang="en-US" sz="3600" b="1" dirty="0"/>
              <a:t>Step 2: Configuring MFA Settings and Options</a:t>
            </a:r>
            <a:br>
              <a:rPr lang="en-US" b="1" dirty="0"/>
            </a:br>
            <a:endParaRPr lang="en-PK" dirty="0"/>
          </a:p>
        </p:txBody>
      </p:sp>
      <p:sp>
        <p:nvSpPr>
          <p:cNvPr id="3" name="Content Placeholder 2">
            <a:extLst>
              <a:ext uri="{FF2B5EF4-FFF2-40B4-BE49-F238E27FC236}">
                <a16:creationId xmlns:a16="http://schemas.microsoft.com/office/drawing/2014/main" id="{2F0BF9FD-6A7D-64BA-4050-B361C9F2AFE5}"/>
              </a:ext>
            </a:extLst>
          </p:cNvPr>
          <p:cNvSpPr>
            <a:spLocks noGrp="1"/>
          </p:cNvSpPr>
          <p:nvPr>
            <p:ph idx="1"/>
          </p:nvPr>
        </p:nvSpPr>
        <p:spPr>
          <a:xfrm>
            <a:off x="1097280" y="873177"/>
            <a:ext cx="10058400" cy="5111645"/>
          </a:xfrm>
        </p:spPr>
        <p:txBody>
          <a:bodyPr/>
          <a:lstStyle/>
          <a:p>
            <a:endParaRPr lang="en-US" b="1" dirty="0">
              <a:latin typeface="Arial Black" panose="020B0A04020102020204" pitchFamily="34" charset="0"/>
            </a:endParaRPr>
          </a:p>
          <a:p>
            <a:r>
              <a:rPr lang="en-US" b="1" dirty="0">
                <a:latin typeface="Arial Black" panose="020B0A04020102020204" pitchFamily="34" charset="0"/>
              </a:rPr>
              <a:t>Part A: Installing and Configuring Google Authenticator on Kali Linux:</a:t>
            </a:r>
          </a:p>
          <a:p>
            <a:r>
              <a:rPr lang="en-US" b="1" dirty="0">
                <a:latin typeface="Arial Black" panose="020B0A04020102020204" pitchFamily="34" charset="0"/>
              </a:rPr>
              <a:t>1. Update Kali </a:t>
            </a:r>
            <a:r>
              <a:rPr lang="en-US" b="1" dirty="0" err="1">
                <a:latin typeface="Arial Black" panose="020B0A04020102020204" pitchFamily="34" charset="0"/>
              </a:rPr>
              <a:t>linux</a:t>
            </a:r>
            <a:r>
              <a:rPr lang="en-US" b="1" dirty="0">
                <a:latin typeface="Arial Black" panose="020B0A04020102020204" pitchFamily="34" charset="0"/>
              </a:rPr>
              <a:t>:</a:t>
            </a:r>
          </a:p>
          <a:p>
            <a:r>
              <a:rPr lang="en-US" b="1" dirty="0">
                <a:latin typeface="Arial Black" panose="020B0A04020102020204" pitchFamily="34" charset="0"/>
              </a:rPr>
              <a:t>Open the terminal and ensure the system is up to date by running:</a:t>
            </a:r>
          </a:p>
        </p:txBody>
      </p:sp>
      <p:pic>
        <p:nvPicPr>
          <p:cNvPr id="5" name="Picture 4">
            <a:extLst>
              <a:ext uri="{FF2B5EF4-FFF2-40B4-BE49-F238E27FC236}">
                <a16:creationId xmlns:a16="http://schemas.microsoft.com/office/drawing/2014/main" id="{575FE4C1-8A1F-C2C2-39B3-E5BF6CBF21BB}"/>
              </a:ext>
            </a:extLst>
          </p:cNvPr>
          <p:cNvPicPr>
            <a:picLocks noChangeAspect="1"/>
          </p:cNvPicPr>
          <p:nvPr/>
        </p:nvPicPr>
        <p:blipFill>
          <a:blip r:embed="rId2"/>
          <a:stretch>
            <a:fillRect/>
          </a:stretch>
        </p:blipFill>
        <p:spPr>
          <a:xfrm>
            <a:off x="1813810" y="3312826"/>
            <a:ext cx="8049717" cy="2173574"/>
          </a:xfrm>
          <a:prstGeom prst="rect">
            <a:avLst/>
          </a:prstGeom>
        </p:spPr>
      </p:pic>
    </p:spTree>
    <p:extLst>
      <p:ext uri="{BB962C8B-B14F-4D97-AF65-F5344CB8AC3E}">
        <p14:creationId xmlns:p14="http://schemas.microsoft.com/office/powerpoint/2010/main" val="175790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14C0-0266-BCB1-328B-2B490643E5F2}"/>
              </a:ext>
            </a:extLst>
          </p:cNvPr>
          <p:cNvSpPr>
            <a:spLocks noGrp="1"/>
          </p:cNvSpPr>
          <p:nvPr>
            <p:ph type="title"/>
          </p:nvPr>
        </p:nvSpPr>
        <p:spPr/>
        <p:txBody>
          <a:bodyPr>
            <a:normAutofit/>
          </a:bodyPr>
          <a:lstStyle/>
          <a:p>
            <a:r>
              <a:rPr lang="en-US" sz="3200" b="1" dirty="0"/>
              <a:t>2. Install Google authenticator PAM module:</a:t>
            </a:r>
            <a:endParaRPr lang="en-PK" sz="3200" b="1" dirty="0"/>
          </a:p>
        </p:txBody>
      </p:sp>
      <p:sp>
        <p:nvSpPr>
          <p:cNvPr id="3" name="Content Placeholder 2">
            <a:extLst>
              <a:ext uri="{FF2B5EF4-FFF2-40B4-BE49-F238E27FC236}">
                <a16:creationId xmlns:a16="http://schemas.microsoft.com/office/drawing/2014/main" id="{7EB80F0C-DB1D-A95E-AD85-39A69990EABF}"/>
              </a:ext>
            </a:extLst>
          </p:cNvPr>
          <p:cNvSpPr>
            <a:spLocks noGrp="1"/>
          </p:cNvSpPr>
          <p:nvPr>
            <p:ph idx="1"/>
          </p:nvPr>
        </p:nvSpPr>
        <p:spPr>
          <a:xfrm>
            <a:off x="1277162" y="2153172"/>
            <a:ext cx="10058400" cy="3760891"/>
          </a:xfrm>
        </p:spPr>
        <p:txBody>
          <a:bodyPr/>
          <a:lstStyle/>
          <a:p>
            <a:r>
              <a:rPr lang="en-US" dirty="0">
                <a:latin typeface="Arial Black" panose="020B0A04020102020204" pitchFamily="34" charset="0"/>
              </a:rPr>
              <a:t>Install the Google Authenticator package using the following command:</a:t>
            </a:r>
          </a:p>
          <a:p>
            <a:endParaRPr lang="en-US" dirty="0">
              <a:latin typeface="Arial Black" panose="020B0A04020102020204" pitchFamily="34" charset="0"/>
            </a:endParaRPr>
          </a:p>
          <a:p>
            <a:endParaRPr lang="en-PK" dirty="0">
              <a:latin typeface="Arial Black" panose="020B0A04020102020204" pitchFamily="34" charset="0"/>
            </a:endParaRPr>
          </a:p>
        </p:txBody>
      </p:sp>
      <p:pic>
        <p:nvPicPr>
          <p:cNvPr id="5" name="Picture 4">
            <a:extLst>
              <a:ext uri="{FF2B5EF4-FFF2-40B4-BE49-F238E27FC236}">
                <a16:creationId xmlns:a16="http://schemas.microsoft.com/office/drawing/2014/main" id="{6C8D7138-3824-BADF-58B3-EF20CD16FC00}"/>
              </a:ext>
            </a:extLst>
          </p:cNvPr>
          <p:cNvPicPr>
            <a:picLocks noChangeAspect="1"/>
          </p:cNvPicPr>
          <p:nvPr/>
        </p:nvPicPr>
        <p:blipFill>
          <a:blip r:embed="rId2"/>
          <a:stretch>
            <a:fillRect/>
          </a:stretch>
        </p:blipFill>
        <p:spPr>
          <a:xfrm>
            <a:off x="2038662" y="3428999"/>
            <a:ext cx="6745573" cy="1292903"/>
          </a:xfrm>
          <a:prstGeom prst="rect">
            <a:avLst/>
          </a:prstGeom>
        </p:spPr>
      </p:pic>
    </p:spTree>
    <p:extLst>
      <p:ext uri="{BB962C8B-B14F-4D97-AF65-F5344CB8AC3E}">
        <p14:creationId xmlns:p14="http://schemas.microsoft.com/office/powerpoint/2010/main" val="123586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CFA7A-9F72-636D-1DF4-DD50A5301767}"/>
              </a:ext>
            </a:extLst>
          </p:cNvPr>
          <p:cNvSpPr>
            <a:spLocks noGrp="1"/>
          </p:cNvSpPr>
          <p:nvPr>
            <p:ph type="title"/>
          </p:nvPr>
        </p:nvSpPr>
        <p:spPr/>
        <p:txBody>
          <a:bodyPr>
            <a:normAutofit/>
          </a:bodyPr>
          <a:lstStyle/>
          <a:p>
            <a:r>
              <a:rPr lang="en-US" sz="4400" b="1" dirty="0"/>
              <a:t>3. Generate Google Authenticator Codes for a User</a:t>
            </a:r>
            <a:r>
              <a:rPr lang="en-US" sz="4400" dirty="0"/>
              <a:t>:</a:t>
            </a:r>
            <a:endParaRPr lang="en-PK" sz="4400" dirty="0"/>
          </a:p>
        </p:txBody>
      </p:sp>
      <p:sp>
        <p:nvSpPr>
          <p:cNvPr id="3" name="Content Placeholder 2">
            <a:extLst>
              <a:ext uri="{FF2B5EF4-FFF2-40B4-BE49-F238E27FC236}">
                <a16:creationId xmlns:a16="http://schemas.microsoft.com/office/drawing/2014/main" id="{66ADB5B3-773E-B559-6513-BE9FE26A51CA}"/>
              </a:ext>
            </a:extLst>
          </p:cNvPr>
          <p:cNvSpPr>
            <a:spLocks noGrp="1"/>
          </p:cNvSpPr>
          <p:nvPr>
            <p:ph idx="1"/>
          </p:nvPr>
        </p:nvSpPr>
        <p:spPr/>
        <p:txBody>
          <a:bodyPr>
            <a:normAutofit/>
          </a:bodyPr>
          <a:lstStyle/>
          <a:p>
            <a:r>
              <a:rPr lang="en-US" sz="2400" dirty="0">
                <a:latin typeface="Arial Black" panose="020B0A04020102020204" pitchFamily="34" charset="0"/>
              </a:rPr>
              <a:t>Switch to the user account you want to protect (</a:t>
            </a:r>
            <a:r>
              <a:rPr lang="en-US" sz="2400" dirty="0" err="1">
                <a:latin typeface="Arial Black" panose="020B0A04020102020204" pitchFamily="34" charset="0"/>
              </a:rPr>
              <a:t>e.g</a:t>
            </a:r>
            <a:r>
              <a:rPr lang="en-US" sz="2400" dirty="0">
                <a:latin typeface="Arial Black" panose="020B0A04020102020204" pitchFamily="34" charset="0"/>
              </a:rPr>
              <a:t> root or another user) and generate the one-time password setup:</a:t>
            </a:r>
          </a:p>
          <a:p>
            <a:endParaRPr lang="en-PK" sz="2400" dirty="0">
              <a:latin typeface="Arial Black" panose="020B0A04020102020204" pitchFamily="34" charset="0"/>
            </a:endParaRPr>
          </a:p>
        </p:txBody>
      </p:sp>
      <p:pic>
        <p:nvPicPr>
          <p:cNvPr id="5" name="Picture 4">
            <a:extLst>
              <a:ext uri="{FF2B5EF4-FFF2-40B4-BE49-F238E27FC236}">
                <a16:creationId xmlns:a16="http://schemas.microsoft.com/office/drawing/2014/main" id="{0E942496-C8A1-0F0B-C7F7-0AD1AEDF87B5}"/>
              </a:ext>
            </a:extLst>
          </p:cNvPr>
          <p:cNvPicPr>
            <a:picLocks noChangeAspect="1"/>
          </p:cNvPicPr>
          <p:nvPr/>
        </p:nvPicPr>
        <p:blipFill>
          <a:blip r:embed="rId2"/>
          <a:stretch>
            <a:fillRect/>
          </a:stretch>
        </p:blipFill>
        <p:spPr>
          <a:xfrm>
            <a:off x="2368446" y="4047344"/>
            <a:ext cx="7015397" cy="959370"/>
          </a:xfrm>
          <a:prstGeom prst="rect">
            <a:avLst/>
          </a:prstGeom>
        </p:spPr>
      </p:pic>
    </p:spTree>
    <p:extLst>
      <p:ext uri="{BB962C8B-B14F-4D97-AF65-F5344CB8AC3E}">
        <p14:creationId xmlns:p14="http://schemas.microsoft.com/office/powerpoint/2010/main" val="41749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B8EA-4B20-DD9A-A1B8-CA545877BB80}"/>
              </a:ext>
            </a:extLst>
          </p:cNvPr>
          <p:cNvSpPr>
            <a:spLocks noGrp="1"/>
          </p:cNvSpPr>
          <p:nvPr>
            <p:ph type="title"/>
          </p:nvPr>
        </p:nvSpPr>
        <p:spPr/>
        <p:txBody>
          <a:bodyPr/>
          <a:lstStyle/>
          <a:p>
            <a:r>
              <a:rPr lang="en-US" b="1" dirty="0"/>
              <a:t>Follow the prompts:</a:t>
            </a:r>
            <a:endParaRPr lang="en-PK" b="1" dirty="0"/>
          </a:p>
        </p:txBody>
      </p:sp>
      <p:sp>
        <p:nvSpPr>
          <p:cNvPr id="3" name="Content Placeholder 2">
            <a:extLst>
              <a:ext uri="{FF2B5EF4-FFF2-40B4-BE49-F238E27FC236}">
                <a16:creationId xmlns:a16="http://schemas.microsoft.com/office/drawing/2014/main" id="{459AC00B-9AF8-03FE-DABE-6E0135E692A2}"/>
              </a:ext>
            </a:extLst>
          </p:cNvPr>
          <p:cNvSpPr>
            <a:spLocks noGrp="1"/>
          </p:cNvSpPr>
          <p:nvPr>
            <p:ph idx="1"/>
          </p:nvPr>
        </p:nvSpPr>
        <p:spPr/>
        <p:txBody>
          <a:bodyPr/>
          <a:lstStyle/>
          <a:p>
            <a:r>
              <a:rPr lang="en-US" dirty="0">
                <a:latin typeface="Arial Black" panose="020B0A04020102020204" pitchFamily="34" charset="0"/>
              </a:rPr>
              <a:t>Time based tokens: Type y to use time time-based authentication (TOTP)</a:t>
            </a:r>
          </a:p>
          <a:p>
            <a:endParaRPr lang="en-US" dirty="0">
              <a:latin typeface="Arial Black" panose="020B0A04020102020204" pitchFamily="34" charset="0"/>
            </a:endParaRPr>
          </a:p>
          <a:p>
            <a:r>
              <a:rPr lang="en-US" dirty="0">
                <a:latin typeface="Arial Black" panose="020B0A04020102020204" pitchFamily="34" charset="0"/>
              </a:rPr>
              <a:t>QR Code: The terminal will display a QR code. Open the google authenticator app on your phone and scan the QR code to link your account.</a:t>
            </a:r>
          </a:p>
          <a:p>
            <a:endParaRPr lang="en-US" dirty="0">
              <a:latin typeface="Arial Black" panose="020B0A04020102020204" pitchFamily="34" charset="0"/>
            </a:endParaRPr>
          </a:p>
          <a:p>
            <a:pPr marL="0" indent="0">
              <a:buNone/>
            </a:pPr>
            <a:r>
              <a:rPr lang="en-US" dirty="0">
                <a:latin typeface="Arial Black" panose="020B0A04020102020204" pitchFamily="34" charset="0"/>
              </a:rPr>
              <a:t> Backup codes: The system will provide emergency backup codes. Save these codes securely as they can be used if you lose access to your phone.</a:t>
            </a:r>
            <a:endParaRPr lang="en-PK" dirty="0">
              <a:latin typeface="Arial Black" panose="020B0A04020102020204" pitchFamily="34" charset="0"/>
            </a:endParaRPr>
          </a:p>
        </p:txBody>
      </p:sp>
      <p:sp>
        <p:nvSpPr>
          <p:cNvPr id="4" name="Rectangle 1">
            <a:extLst>
              <a:ext uri="{FF2B5EF4-FFF2-40B4-BE49-F238E27FC236}">
                <a16:creationId xmlns:a16="http://schemas.microsoft.com/office/drawing/2014/main" id="{5354D418-6049-6EFD-2DD2-6FE32F755210}"/>
              </a:ext>
            </a:extLst>
          </p:cNvPr>
          <p:cNvSpPr>
            <a:spLocks noChangeArrowheads="1"/>
          </p:cNvSpPr>
          <p:nvPr/>
        </p:nvSpPr>
        <p:spPr bwMode="auto">
          <a:xfrm>
            <a:off x="0" y="-130805"/>
            <a:ext cx="21993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100" b="0" i="0" u="none" strike="noStrike" cap="none" normalizeH="0" baseline="0" dirty="0">
                <a:ln>
                  <a:noFill/>
                </a:ln>
                <a:solidFill>
                  <a:schemeClr val="tx1"/>
                </a:solidFill>
                <a:effectLst/>
              </a:rPr>
              <a:t> </a:t>
            </a: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4439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07F5-5DDA-AAA8-1D5B-65D7C489AEDC}"/>
              </a:ext>
            </a:extLst>
          </p:cNvPr>
          <p:cNvSpPr>
            <a:spLocks noGrp="1"/>
          </p:cNvSpPr>
          <p:nvPr>
            <p:ph type="title"/>
          </p:nvPr>
        </p:nvSpPr>
        <p:spPr/>
        <p:txBody>
          <a:bodyPr/>
          <a:lstStyle/>
          <a:p>
            <a:r>
              <a:rPr lang="en-US" b="1" dirty="0"/>
              <a:t>4. PAM Configuration for MFA:</a:t>
            </a:r>
            <a:endParaRPr lang="en-PK" b="1" dirty="0"/>
          </a:p>
        </p:txBody>
      </p:sp>
      <p:sp>
        <p:nvSpPr>
          <p:cNvPr id="3" name="Content Placeholder 2">
            <a:extLst>
              <a:ext uri="{FF2B5EF4-FFF2-40B4-BE49-F238E27FC236}">
                <a16:creationId xmlns:a16="http://schemas.microsoft.com/office/drawing/2014/main" id="{01F6CB4B-1436-2A61-78CD-4DB8A83D5D09}"/>
              </a:ext>
            </a:extLst>
          </p:cNvPr>
          <p:cNvSpPr>
            <a:spLocks noGrp="1"/>
          </p:cNvSpPr>
          <p:nvPr>
            <p:ph idx="1"/>
          </p:nvPr>
        </p:nvSpPr>
        <p:spPr/>
        <p:txBody>
          <a:bodyPr/>
          <a:lstStyle/>
          <a:p>
            <a:r>
              <a:rPr lang="en-US" dirty="0">
                <a:latin typeface="Arial Black" panose="020B0A04020102020204" pitchFamily="34" charset="0"/>
              </a:rPr>
              <a:t>1. Open the PAM configuration file to require Google Authenticator during login:</a:t>
            </a:r>
          </a:p>
          <a:p>
            <a:endParaRPr lang="en-US" dirty="0">
              <a:latin typeface="Arial Black" panose="020B0A04020102020204" pitchFamily="34" charset="0"/>
            </a:endParaRPr>
          </a:p>
          <a:p>
            <a:endParaRPr lang="en-US" dirty="0">
              <a:latin typeface="Arial Black" panose="020B0A04020102020204" pitchFamily="34" charset="0"/>
            </a:endParaRPr>
          </a:p>
          <a:p>
            <a:pPr marL="0" indent="0">
              <a:buNone/>
            </a:pPr>
            <a:r>
              <a:rPr lang="en-US" dirty="0">
                <a:latin typeface="Arial Black" panose="020B0A04020102020204" pitchFamily="34" charset="0"/>
              </a:rPr>
              <a:t> 2. Add the following line at the top of file:</a:t>
            </a:r>
          </a:p>
          <a:p>
            <a:pPr marL="0" indent="0">
              <a:buNone/>
            </a:pPr>
            <a:endParaRPr lang="en-US" dirty="0">
              <a:latin typeface="Arial Black" panose="020B0A04020102020204" pitchFamily="34" charset="0"/>
            </a:endParaRPr>
          </a:p>
          <a:p>
            <a:endParaRPr lang="en-PK" dirty="0">
              <a:latin typeface="Arial Black" panose="020B0A04020102020204" pitchFamily="34" charset="0"/>
            </a:endParaRPr>
          </a:p>
        </p:txBody>
      </p:sp>
      <p:pic>
        <p:nvPicPr>
          <p:cNvPr id="5" name="Picture 4">
            <a:extLst>
              <a:ext uri="{FF2B5EF4-FFF2-40B4-BE49-F238E27FC236}">
                <a16:creationId xmlns:a16="http://schemas.microsoft.com/office/drawing/2014/main" id="{4CB4DE26-3803-59DF-426C-83CF7B2D1BF6}"/>
              </a:ext>
            </a:extLst>
          </p:cNvPr>
          <p:cNvPicPr>
            <a:picLocks noChangeAspect="1"/>
          </p:cNvPicPr>
          <p:nvPr/>
        </p:nvPicPr>
        <p:blipFill>
          <a:blip r:embed="rId2"/>
          <a:stretch>
            <a:fillRect/>
          </a:stretch>
        </p:blipFill>
        <p:spPr>
          <a:xfrm>
            <a:off x="2398426" y="2830595"/>
            <a:ext cx="6475751" cy="963894"/>
          </a:xfrm>
          <a:prstGeom prst="rect">
            <a:avLst/>
          </a:prstGeom>
        </p:spPr>
      </p:pic>
      <p:pic>
        <p:nvPicPr>
          <p:cNvPr id="7" name="Picture 6">
            <a:extLst>
              <a:ext uri="{FF2B5EF4-FFF2-40B4-BE49-F238E27FC236}">
                <a16:creationId xmlns:a16="http://schemas.microsoft.com/office/drawing/2014/main" id="{99EE2301-1AC3-E4DF-92E3-F6DBBB6F8489}"/>
              </a:ext>
            </a:extLst>
          </p:cNvPr>
          <p:cNvPicPr>
            <a:picLocks noChangeAspect="1"/>
          </p:cNvPicPr>
          <p:nvPr/>
        </p:nvPicPr>
        <p:blipFill>
          <a:blip r:embed="rId3"/>
          <a:stretch>
            <a:fillRect/>
          </a:stretch>
        </p:blipFill>
        <p:spPr>
          <a:xfrm>
            <a:off x="3072984" y="4625924"/>
            <a:ext cx="5231567" cy="963895"/>
          </a:xfrm>
          <a:prstGeom prst="rect">
            <a:avLst/>
          </a:prstGeom>
        </p:spPr>
      </p:pic>
    </p:spTree>
    <p:extLst>
      <p:ext uri="{BB962C8B-B14F-4D97-AF65-F5344CB8AC3E}">
        <p14:creationId xmlns:p14="http://schemas.microsoft.com/office/powerpoint/2010/main" val="94949312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{4E380C95-26EA-4376-BD07-3E4464D89E66}tf33845126_win32</Template>
  <TotalTime>55</TotalTime>
  <Words>874</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Bookman Old Style</vt:lpstr>
      <vt:lpstr>Calibri</vt:lpstr>
      <vt:lpstr>Franklin Gothic Book</vt:lpstr>
      <vt:lpstr>Noto Sans</vt:lpstr>
      <vt:lpstr>1_RetrospectVTI</vt:lpstr>
      <vt:lpstr>DEP INTERNSHIP TASK 2:</vt:lpstr>
      <vt:lpstr>What is MFA?</vt:lpstr>
      <vt:lpstr>IMPLEMENTING MFA:</vt:lpstr>
      <vt:lpstr>Key Steps for Applying Google Authenticator MFA on Kali Linux:</vt:lpstr>
      <vt:lpstr>Step 2: Configuring MFA Settings and Options </vt:lpstr>
      <vt:lpstr>2. Install Google authenticator PAM module:</vt:lpstr>
      <vt:lpstr>3. Generate Google Authenticator Codes for a User:</vt:lpstr>
      <vt:lpstr>Follow the prompts:</vt:lpstr>
      <vt:lpstr>4. PAM Configuration for MFA:</vt:lpstr>
      <vt:lpstr>3. If you want MFA for local login as well, modify the following file:</vt:lpstr>
      <vt:lpstr>Part B: Configuring SSH to use MFA.</vt:lpstr>
      <vt:lpstr>Continued:</vt:lpstr>
      <vt:lpstr>Step 3: Educating users on how to setup and use MFA:</vt:lpstr>
      <vt:lpstr>2. Backup and Troubleshooting:</vt:lpstr>
      <vt:lpstr>Step 4: Monitoring MFA Adoption and Addressing Issue.</vt:lpstr>
      <vt:lpstr>Step 5: Regularly updating and maintaining MFA configurations: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CDC</dc:creator>
  <cp:lastModifiedBy>CDC</cp:lastModifiedBy>
  <cp:revision>1</cp:revision>
  <dcterms:created xsi:type="dcterms:W3CDTF">2024-09-18T11:01:57Z</dcterms:created>
  <dcterms:modified xsi:type="dcterms:W3CDTF">2024-09-18T11:57:16Z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