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269" r:id="rId6"/>
    <p:sldId id="273" r:id="rId7"/>
    <p:sldId id="274" r:id="rId8"/>
    <p:sldId id="270" r:id="rId9"/>
    <p:sldId id="271" r:id="rId10"/>
    <p:sldId id="272" r:id="rId11"/>
    <p:sldId id="275" r:id="rId12"/>
    <p:sldId id="277" r:id="rId13"/>
    <p:sldId id="276" r:id="rId14"/>
    <p:sldId id="27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64" d="100"/>
          <a:sy n="64" d="100"/>
        </p:scale>
        <p:origin x="9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10/10/2024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10/10/2024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10/10/2024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10/10/2024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10/10/2024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10/10/2024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10/10/2024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10/10/2024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10/10/2024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10/10/2024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rmAutofit/>
          </a:bodyPr>
          <a:lstStyle/>
          <a:p>
            <a:r>
              <a:rPr lang="en-US" sz="7200" dirty="0"/>
              <a:t>DEP INTERNSHIP TASK 5:</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5186597"/>
            <a:ext cx="6269347" cy="507640"/>
          </a:xfrm>
        </p:spPr>
        <p:txBody>
          <a:bodyPr>
            <a:normAutofit/>
          </a:bodyPr>
          <a:lstStyle/>
          <a:p>
            <a:r>
              <a:rPr lang="en-US" sz="2400" dirty="0">
                <a:solidFill>
                  <a:schemeClr val="tx1">
                    <a:lumMod val="85000"/>
                    <a:lumOff val="15000"/>
                  </a:schemeClr>
                </a:solidFill>
              </a:rPr>
              <a:t>S</a:t>
            </a:r>
            <a:r>
              <a:rPr lang="en-US" dirty="0">
                <a:solidFill>
                  <a:schemeClr val="tx1">
                    <a:lumMod val="85000"/>
                    <a:lumOff val="15000"/>
                  </a:schemeClr>
                </a:solidFill>
              </a:rPr>
              <a:t>UBMITTED BY: HASAN AHMAD KHAN</a:t>
            </a:r>
            <a:endParaRPr lang="en-US" sz="2400" dirty="0">
              <a:solidFill>
                <a:schemeClr val="tx1">
                  <a:lumMod val="85000"/>
                  <a:lumOff val="15000"/>
                </a:schemeClr>
              </a:solidFill>
            </a:endParaRP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E29EB-39E6-EEB1-1012-F1AD4980E4C4}"/>
              </a:ext>
            </a:extLst>
          </p:cNvPr>
          <p:cNvSpPr>
            <a:spLocks noGrp="1"/>
          </p:cNvSpPr>
          <p:nvPr>
            <p:ph type="title"/>
          </p:nvPr>
        </p:nvSpPr>
        <p:spPr/>
        <p:txBody>
          <a:bodyPr/>
          <a:lstStyle/>
          <a:p>
            <a:r>
              <a:rPr lang="en-US" b="1" dirty="0"/>
              <a:t>What to Do if You’ve Been Phished:</a:t>
            </a:r>
            <a:endParaRPr lang="en-PK" b="1" dirty="0"/>
          </a:p>
        </p:txBody>
      </p:sp>
      <p:sp>
        <p:nvSpPr>
          <p:cNvPr id="3" name="Content Placeholder 2">
            <a:extLst>
              <a:ext uri="{FF2B5EF4-FFF2-40B4-BE49-F238E27FC236}">
                <a16:creationId xmlns:a16="http://schemas.microsoft.com/office/drawing/2014/main" id="{2811E9DB-B284-4F19-6C84-F36125CE3091}"/>
              </a:ext>
            </a:extLst>
          </p:cNvPr>
          <p:cNvSpPr>
            <a:spLocks noGrp="1"/>
          </p:cNvSpPr>
          <p:nvPr>
            <p:ph idx="1"/>
          </p:nvPr>
        </p:nvSpPr>
        <p:spPr/>
        <p:txBody>
          <a:bodyPr>
            <a:normAutofit/>
          </a:bodyPr>
          <a:lstStyle/>
          <a:p>
            <a:r>
              <a:rPr lang="en-US" sz="2400" b="1" dirty="0">
                <a:latin typeface="Arial Black" panose="020B0A04020102020204" pitchFamily="34" charset="0"/>
              </a:rPr>
              <a:t>Non-Tech Tip</a:t>
            </a:r>
            <a:r>
              <a:rPr lang="en-US" sz="2400" dirty="0">
                <a:latin typeface="Arial Black" panose="020B0A04020102020204" pitchFamily="34" charset="0"/>
              </a:rPr>
              <a:t>: If you accidentally click on a phishing link or share information, immediately report the incident to your IT department or manager. They can help secure your account and minimize the damage.</a:t>
            </a:r>
          </a:p>
          <a:p>
            <a:endParaRPr lang="en-US" sz="2400" dirty="0">
              <a:latin typeface="Arial Black" panose="020B0A04020102020204" pitchFamily="34" charset="0"/>
            </a:endParaRPr>
          </a:p>
          <a:p>
            <a:r>
              <a:rPr lang="en-US" sz="2400" b="1" dirty="0">
                <a:latin typeface="Arial Black" panose="020B0A04020102020204" pitchFamily="34" charset="0"/>
              </a:rPr>
              <a:t>Tech Tip</a:t>
            </a:r>
            <a:r>
              <a:rPr lang="en-US" sz="2400" dirty="0">
                <a:latin typeface="Arial Black" panose="020B0A04020102020204" pitchFamily="34" charset="0"/>
              </a:rPr>
              <a:t>: IT teams should have an incident response plan in place, including how to revoke access to compromised accounts, restore backups, and secure systems.</a:t>
            </a:r>
            <a:endParaRPr lang="en-PK" sz="2400" dirty="0">
              <a:latin typeface="Arial Black" panose="020B0A04020102020204" pitchFamily="34" charset="0"/>
            </a:endParaRPr>
          </a:p>
        </p:txBody>
      </p:sp>
    </p:spTree>
    <p:extLst>
      <p:ext uri="{BB962C8B-B14F-4D97-AF65-F5344CB8AC3E}">
        <p14:creationId xmlns:p14="http://schemas.microsoft.com/office/powerpoint/2010/main" val="1161483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F623E-FF47-07CB-5D40-B4F10CA9E448}"/>
              </a:ext>
            </a:extLst>
          </p:cNvPr>
          <p:cNvSpPr>
            <a:spLocks noGrp="1"/>
          </p:cNvSpPr>
          <p:nvPr>
            <p:ph type="title"/>
          </p:nvPr>
        </p:nvSpPr>
        <p:spPr/>
        <p:txBody>
          <a:bodyPr/>
          <a:lstStyle/>
          <a:p>
            <a:r>
              <a:rPr lang="en-US" b="1" dirty="0"/>
              <a:t>Conclusion:</a:t>
            </a:r>
            <a:endParaRPr lang="en-PK" b="1" dirty="0"/>
          </a:p>
        </p:txBody>
      </p:sp>
      <p:sp>
        <p:nvSpPr>
          <p:cNvPr id="3" name="Content Placeholder 2">
            <a:extLst>
              <a:ext uri="{FF2B5EF4-FFF2-40B4-BE49-F238E27FC236}">
                <a16:creationId xmlns:a16="http://schemas.microsoft.com/office/drawing/2014/main" id="{D3FF033A-A0BE-BD6E-97A9-270722CC646B}"/>
              </a:ext>
            </a:extLst>
          </p:cNvPr>
          <p:cNvSpPr>
            <a:spLocks noGrp="1"/>
          </p:cNvSpPr>
          <p:nvPr>
            <p:ph idx="1"/>
          </p:nvPr>
        </p:nvSpPr>
        <p:spPr/>
        <p:txBody>
          <a:bodyPr>
            <a:normAutofit/>
          </a:bodyPr>
          <a:lstStyle/>
          <a:p>
            <a:r>
              <a:rPr lang="en-US" sz="3200" dirty="0">
                <a:latin typeface="Arial Black" panose="020B0A04020102020204" pitchFamily="34" charset="0"/>
              </a:rPr>
              <a:t>By following these guidelines, both tech and non-tech employees can contribute to keeping the company safe from phishing attacks. Stay alert, stay informed, and always verify before acting!</a:t>
            </a:r>
            <a:endParaRPr lang="en-PK" sz="3200" dirty="0">
              <a:latin typeface="Arial Black" panose="020B0A04020102020204" pitchFamily="34" charset="0"/>
            </a:endParaRPr>
          </a:p>
        </p:txBody>
      </p:sp>
    </p:spTree>
    <p:extLst>
      <p:ext uri="{BB962C8B-B14F-4D97-AF65-F5344CB8AC3E}">
        <p14:creationId xmlns:p14="http://schemas.microsoft.com/office/powerpoint/2010/main" val="1443526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26FAD-113D-38C0-56FF-122241EC1BAF}"/>
              </a:ext>
            </a:extLst>
          </p:cNvPr>
          <p:cNvSpPr>
            <a:spLocks noGrp="1"/>
          </p:cNvSpPr>
          <p:nvPr>
            <p:ph type="title"/>
          </p:nvPr>
        </p:nvSpPr>
        <p:spPr/>
        <p:txBody>
          <a:bodyPr/>
          <a:lstStyle/>
          <a:p>
            <a:r>
              <a:rPr lang="en-US" dirty="0">
                <a:latin typeface="Arial Black" panose="020B0A04020102020204" pitchFamily="34" charset="0"/>
              </a:rPr>
              <a:t>PHISHING:</a:t>
            </a:r>
            <a:endParaRPr lang="en-PK" dirty="0">
              <a:latin typeface="Arial Black" panose="020B0A04020102020204" pitchFamily="34" charset="0"/>
            </a:endParaRPr>
          </a:p>
        </p:txBody>
      </p:sp>
      <p:sp>
        <p:nvSpPr>
          <p:cNvPr id="3" name="Content Placeholder 2">
            <a:extLst>
              <a:ext uri="{FF2B5EF4-FFF2-40B4-BE49-F238E27FC236}">
                <a16:creationId xmlns:a16="http://schemas.microsoft.com/office/drawing/2014/main" id="{6D29FCCD-231C-CC97-DF5D-4ACDA721B53F}"/>
              </a:ext>
            </a:extLst>
          </p:cNvPr>
          <p:cNvSpPr>
            <a:spLocks noGrp="1"/>
          </p:cNvSpPr>
          <p:nvPr>
            <p:ph idx="1"/>
          </p:nvPr>
        </p:nvSpPr>
        <p:spPr/>
        <p:txBody>
          <a:bodyPr>
            <a:normAutofit/>
          </a:bodyPr>
          <a:lstStyle/>
          <a:p>
            <a:r>
              <a:rPr lang="en-US" sz="2400" b="0" i="0" dirty="0">
                <a:solidFill>
                  <a:srgbClr val="374151"/>
                </a:solidFill>
                <a:effectLst/>
                <a:latin typeface="Arial Black" panose="020B0A04020102020204" pitchFamily="34" charset="0"/>
              </a:rPr>
              <a:t>Phishing is a type of cyber attack where attackers impersonate a legitimate organization or individual through email, text messages, or other forms of communication. The goal is to trick recipients into revealing sensitive information, such as passwords, credit card numbers, or other personal details, often by directing them to a fraudulent website that looks similar to a legitimate one.</a:t>
            </a:r>
            <a:endParaRPr lang="en-PK" sz="2400" dirty="0">
              <a:latin typeface="Arial Black" panose="020B0A04020102020204" pitchFamily="34" charset="0"/>
            </a:endParaRPr>
          </a:p>
        </p:txBody>
      </p:sp>
    </p:spTree>
    <p:extLst>
      <p:ext uri="{BB962C8B-B14F-4D97-AF65-F5344CB8AC3E}">
        <p14:creationId xmlns:p14="http://schemas.microsoft.com/office/powerpoint/2010/main" val="101174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91F87-B45B-70F9-1A40-BD298032853F}"/>
              </a:ext>
            </a:extLst>
          </p:cNvPr>
          <p:cNvSpPr>
            <a:spLocks noGrp="1"/>
          </p:cNvSpPr>
          <p:nvPr>
            <p:ph type="title"/>
          </p:nvPr>
        </p:nvSpPr>
        <p:spPr/>
        <p:txBody>
          <a:bodyPr/>
          <a:lstStyle/>
          <a:p>
            <a:r>
              <a:rPr lang="en-US" b="1" dirty="0"/>
              <a:t>Identifying Phishing Emails:</a:t>
            </a:r>
            <a:endParaRPr lang="en-PK" b="1" dirty="0"/>
          </a:p>
        </p:txBody>
      </p:sp>
      <p:sp>
        <p:nvSpPr>
          <p:cNvPr id="3" name="Content Placeholder 2">
            <a:extLst>
              <a:ext uri="{FF2B5EF4-FFF2-40B4-BE49-F238E27FC236}">
                <a16:creationId xmlns:a16="http://schemas.microsoft.com/office/drawing/2014/main" id="{BC3EC5D4-EFA8-14B5-AB3B-7889B1B9B6C2}"/>
              </a:ext>
            </a:extLst>
          </p:cNvPr>
          <p:cNvSpPr>
            <a:spLocks noGrp="1"/>
          </p:cNvSpPr>
          <p:nvPr>
            <p:ph idx="1"/>
          </p:nvPr>
        </p:nvSpPr>
        <p:spPr/>
        <p:txBody>
          <a:bodyPr>
            <a:normAutofit lnSpcReduction="10000"/>
          </a:bodyPr>
          <a:lstStyle/>
          <a:p>
            <a:pPr algn="l"/>
            <a:r>
              <a:rPr lang="en-US" b="1" i="0" dirty="0">
                <a:solidFill>
                  <a:srgbClr val="374151"/>
                </a:solidFill>
                <a:effectLst/>
                <a:latin typeface="Arial Black" panose="020B0A04020102020204" pitchFamily="34" charset="0"/>
              </a:rPr>
              <a:t>1. Check the Sender's Email Address:</a:t>
            </a:r>
            <a:endParaRPr lang="en-US" b="0" i="0" dirty="0">
              <a:solidFill>
                <a:srgbClr val="374151"/>
              </a:solidFill>
              <a:effectLst/>
              <a:latin typeface="Arial Black" panose="020B0A04020102020204" pitchFamily="34" charset="0"/>
            </a:endParaRPr>
          </a:p>
          <a:p>
            <a:pPr algn="l">
              <a:buFont typeface="Arial" panose="020B0604020202020204" pitchFamily="34" charset="0"/>
              <a:buChar char="•"/>
            </a:pPr>
            <a:r>
              <a:rPr lang="en-US" b="0" i="0" dirty="0">
                <a:solidFill>
                  <a:srgbClr val="374151"/>
                </a:solidFill>
                <a:effectLst/>
                <a:latin typeface="Arial Black" panose="020B0A04020102020204" pitchFamily="34" charset="0"/>
              </a:rPr>
              <a:t>Phishing emails often come from addresses that look similar to legitimate ones but may have slight misspellings or additional characters.</a:t>
            </a:r>
          </a:p>
          <a:p>
            <a:pPr algn="l">
              <a:buFont typeface="Arial" panose="020B0604020202020204" pitchFamily="34" charset="0"/>
              <a:buChar char="•"/>
            </a:pPr>
            <a:r>
              <a:rPr lang="en-US" dirty="0">
                <a:solidFill>
                  <a:srgbClr val="374151"/>
                </a:solidFill>
                <a:latin typeface="Arial Black" panose="020B0A04020102020204" pitchFamily="34" charset="0"/>
              </a:rPr>
              <a:t>2.</a:t>
            </a:r>
            <a:r>
              <a:rPr lang="en-US" b="1" i="0" dirty="0">
                <a:effectLst/>
                <a:latin typeface="__Inter_36bd41"/>
              </a:rPr>
              <a:t> </a:t>
            </a:r>
            <a:r>
              <a:rPr lang="en-US" b="1" i="0" dirty="0">
                <a:effectLst/>
                <a:latin typeface="Arial Black" panose="020B0A04020102020204" pitchFamily="34" charset="0"/>
              </a:rPr>
              <a:t>Look for Generic Greetings:</a:t>
            </a:r>
            <a:endParaRPr lang="en-US" b="0" i="0" dirty="0">
              <a:solidFill>
                <a:srgbClr val="374151"/>
              </a:solidFill>
              <a:effectLst/>
              <a:latin typeface="Arial Black" panose="020B0A04020102020204" pitchFamily="34" charset="0"/>
            </a:endParaRPr>
          </a:p>
          <a:p>
            <a:r>
              <a:rPr lang="en-US" b="1" i="0" dirty="0">
                <a:solidFill>
                  <a:srgbClr val="374151"/>
                </a:solidFill>
                <a:effectLst/>
                <a:latin typeface="Arial Black" panose="020B0A04020102020204" pitchFamily="34" charset="0"/>
              </a:rPr>
              <a:t>Legitimate organizations often use your name. Be cautious of emails that use generic greetings like "Dear Customer.”</a:t>
            </a:r>
          </a:p>
          <a:p>
            <a:r>
              <a:rPr lang="en-US" b="1" dirty="0">
                <a:latin typeface="Arial Black" panose="020B0A04020102020204" pitchFamily="34" charset="0"/>
              </a:rPr>
              <a:t>3. </a:t>
            </a:r>
            <a:r>
              <a:rPr lang="en-US" b="1" i="0" dirty="0">
                <a:effectLst/>
                <a:latin typeface="Arial Black" panose="020B0A04020102020204" pitchFamily="34" charset="0"/>
              </a:rPr>
              <a:t>Examine the Language and Tone:</a:t>
            </a:r>
          </a:p>
          <a:p>
            <a:r>
              <a:rPr lang="en-US" b="0" i="0" dirty="0">
                <a:solidFill>
                  <a:srgbClr val="374151"/>
                </a:solidFill>
                <a:effectLst/>
                <a:latin typeface="Arial Black" panose="020B0A04020102020204" pitchFamily="34" charset="0"/>
              </a:rPr>
              <a:t>Phishing emails may contain spelling and grammar mistakes or create a sense of urgency or fear.</a:t>
            </a:r>
          </a:p>
          <a:p>
            <a:endParaRPr lang="en-PK" b="1" dirty="0">
              <a:latin typeface="Arial Black" panose="020B0A04020102020204" pitchFamily="34" charset="0"/>
            </a:endParaRPr>
          </a:p>
        </p:txBody>
      </p:sp>
    </p:spTree>
    <p:extLst>
      <p:ext uri="{BB962C8B-B14F-4D97-AF65-F5344CB8AC3E}">
        <p14:creationId xmlns:p14="http://schemas.microsoft.com/office/powerpoint/2010/main" val="2364301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57B28-2999-F363-2DA6-79136A467D3E}"/>
              </a:ext>
            </a:extLst>
          </p:cNvPr>
          <p:cNvSpPr>
            <a:spLocks noGrp="1"/>
          </p:cNvSpPr>
          <p:nvPr>
            <p:ph type="title"/>
          </p:nvPr>
        </p:nvSpPr>
        <p:spPr/>
        <p:txBody>
          <a:bodyPr/>
          <a:lstStyle/>
          <a:p>
            <a:r>
              <a:rPr lang="en-US" b="1" dirty="0"/>
              <a:t>Identifying Phishing Emails:</a:t>
            </a:r>
            <a:endParaRPr lang="en-PK" b="1" dirty="0"/>
          </a:p>
        </p:txBody>
      </p:sp>
      <p:sp>
        <p:nvSpPr>
          <p:cNvPr id="3" name="Content Placeholder 2">
            <a:extLst>
              <a:ext uri="{FF2B5EF4-FFF2-40B4-BE49-F238E27FC236}">
                <a16:creationId xmlns:a16="http://schemas.microsoft.com/office/drawing/2014/main" id="{F0950BE4-EEB9-FF86-D7B5-1AC80D2E0832}"/>
              </a:ext>
            </a:extLst>
          </p:cNvPr>
          <p:cNvSpPr>
            <a:spLocks noGrp="1"/>
          </p:cNvSpPr>
          <p:nvPr>
            <p:ph idx="1"/>
          </p:nvPr>
        </p:nvSpPr>
        <p:spPr/>
        <p:txBody>
          <a:bodyPr>
            <a:normAutofit fontScale="77500" lnSpcReduction="20000"/>
          </a:bodyPr>
          <a:lstStyle/>
          <a:p>
            <a:r>
              <a:rPr lang="en-US" sz="3000" dirty="0">
                <a:latin typeface="Arial Black" panose="020B0A04020102020204" pitchFamily="34" charset="0"/>
              </a:rPr>
              <a:t>4. Unexpected Attachments:</a:t>
            </a:r>
          </a:p>
          <a:p>
            <a:r>
              <a:rPr lang="en-US" sz="3000" b="0" i="0" dirty="0">
                <a:solidFill>
                  <a:srgbClr val="374151"/>
                </a:solidFill>
                <a:effectLst/>
                <a:latin typeface="Arial Black" panose="020B0A04020102020204" pitchFamily="34" charset="0"/>
              </a:rPr>
              <a:t>Be wary of unexpected attachments, especially if they prompt you to enable macros or contain executable files.</a:t>
            </a:r>
          </a:p>
          <a:p>
            <a:r>
              <a:rPr lang="en-US" sz="3000" dirty="0">
                <a:solidFill>
                  <a:srgbClr val="374151"/>
                </a:solidFill>
                <a:latin typeface="Arial Black" panose="020B0A04020102020204" pitchFamily="34" charset="0"/>
              </a:rPr>
              <a:t>5. </a:t>
            </a:r>
            <a:r>
              <a:rPr lang="en-US" sz="3000" b="1" i="0" dirty="0">
                <a:effectLst/>
                <a:latin typeface="Arial Black" panose="020B0A04020102020204" pitchFamily="34" charset="0"/>
              </a:rPr>
              <a:t>Request for Personal Information:</a:t>
            </a:r>
          </a:p>
          <a:p>
            <a:r>
              <a:rPr lang="en-US" sz="3000" b="0" i="0" dirty="0">
                <a:solidFill>
                  <a:srgbClr val="374151"/>
                </a:solidFill>
                <a:effectLst/>
                <a:latin typeface="Arial Black" panose="020B0A04020102020204" pitchFamily="34" charset="0"/>
              </a:rPr>
              <a:t>Legitimate companies will not ask for sensitive information via email.</a:t>
            </a:r>
          </a:p>
          <a:p>
            <a:endParaRPr lang="en-US" b="0" i="0" dirty="0">
              <a:solidFill>
                <a:srgbClr val="374151"/>
              </a:solidFill>
              <a:effectLst/>
              <a:latin typeface="Arial Black" panose="020B0A04020102020204" pitchFamily="34" charset="0"/>
            </a:endParaRPr>
          </a:p>
          <a:p>
            <a:br>
              <a:rPr lang="en-US" dirty="0"/>
            </a:br>
            <a:endParaRPr lang="en-PK" dirty="0"/>
          </a:p>
        </p:txBody>
      </p:sp>
    </p:spTree>
    <p:extLst>
      <p:ext uri="{BB962C8B-B14F-4D97-AF65-F5344CB8AC3E}">
        <p14:creationId xmlns:p14="http://schemas.microsoft.com/office/powerpoint/2010/main" val="2751221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94E10-4CD2-8911-1BCC-C65EF5FAB6EA}"/>
              </a:ext>
            </a:extLst>
          </p:cNvPr>
          <p:cNvSpPr>
            <a:spLocks noGrp="1"/>
          </p:cNvSpPr>
          <p:nvPr>
            <p:ph type="title"/>
          </p:nvPr>
        </p:nvSpPr>
        <p:spPr>
          <a:xfrm>
            <a:off x="1066800" y="-208073"/>
            <a:ext cx="10058400" cy="1450757"/>
          </a:xfrm>
        </p:spPr>
        <p:txBody>
          <a:bodyPr>
            <a:normAutofit/>
          </a:bodyPr>
          <a:lstStyle/>
          <a:p>
            <a:r>
              <a:rPr lang="en-US" sz="4000" dirty="0">
                <a:latin typeface="Arial Black" panose="020B0A04020102020204" pitchFamily="34" charset="0"/>
              </a:rPr>
              <a:t>Example of a LinkedIn Phishing Email:</a:t>
            </a:r>
            <a:endParaRPr lang="en-PK" sz="40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A48F2675-621B-11FE-44B3-3B5D06D2187F}"/>
              </a:ext>
            </a:extLst>
          </p:cNvPr>
          <p:cNvSpPr>
            <a:spLocks noGrp="1"/>
          </p:cNvSpPr>
          <p:nvPr>
            <p:ph idx="1"/>
          </p:nvPr>
        </p:nvSpPr>
        <p:spPr>
          <a:xfrm>
            <a:off x="931888" y="1242684"/>
            <a:ext cx="10058400" cy="5143126"/>
          </a:xfrm>
        </p:spPr>
        <p:txBody>
          <a:bodyPr>
            <a:normAutofit fontScale="92500" lnSpcReduction="10000"/>
          </a:bodyPr>
          <a:lstStyle/>
          <a:p>
            <a:r>
              <a:rPr lang="en-US" dirty="0"/>
              <a:t>Hi Hasan,</a:t>
            </a:r>
          </a:p>
          <a:p>
            <a:endParaRPr lang="en-US" dirty="0"/>
          </a:p>
          <a:p>
            <a:r>
              <a:rPr lang="en-US" dirty="0"/>
              <a:t>We hope this message finds you well. As part of LinkedIn's continued effort to maintain the security of our users, we are introducing an additional layer of protection for all accounts.</a:t>
            </a:r>
          </a:p>
          <a:p>
            <a:r>
              <a:rPr lang="en-US" dirty="0"/>
              <a:t>Due to a recent update in our security policies, we require that you confirm your account ownership to ensure the safety of your data and network. This step will only take a few moments of your time.</a:t>
            </a:r>
          </a:p>
          <a:p>
            <a:r>
              <a:rPr lang="en-US" dirty="0"/>
              <a:t>Please verify your account by following the secure link below:</a:t>
            </a:r>
          </a:p>
          <a:p>
            <a:r>
              <a:rPr lang="en-US" dirty="0">
                <a:solidFill>
                  <a:srgbClr val="00B0F0"/>
                </a:solidFill>
              </a:rPr>
              <a:t>Secure Account Verification</a:t>
            </a:r>
          </a:p>
          <a:p>
            <a:r>
              <a:rPr lang="en-US" dirty="0"/>
              <a:t>Please complete the verification within 48 hours to avoid any disruptions in access to your profile.</a:t>
            </a:r>
          </a:p>
          <a:p>
            <a:r>
              <a:rPr lang="en-US" dirty="0"/>
              <a:t>Best regards,</a:t>
            </a:r>
            <a:br>
              <a:rPr lang="en-US" dirty="0"/>
            </a:br>
            <a:r>
              <a:rPr lang="en-US" b="1" dirty="0"/>
              <a:t>The LinkedIn Security Team</a:t>
            </a:r>
          </a:p>
          <a:p>
            <a:r>
              <a:rPr lang="en-US" dirty="0"/>
              <a:t>[Privacy Policy] [Terms of Service]</a:t>
            </a:r>
            <a:br>
              <a:rPr lang="en-US" dirty="0"/>
            </a:br>
            <a:r>
              <a:rPr lang="en-US" dirty="0"/>
              <a:t>LinkedIn Corporation © 2024</a:t>
            </a:r>
            <a:endParaRPr lang="en-US" b="1" dirty="0"/>
          </a:p>
          <a:p>
            <a:pPr marL="0" indent="0">
              <a:buNone/>
            </a:pPr>
            <a:endParaRPr lang="en-US" dirty="0"/>
          </a:p>
          <a:p>
            <a:endParaRPr lang="en-US" dirty="0">
              <a:solidFill>
                <a:srgbClr val="00B0F0"/>
              </a:solidFill>
            </a:endParaRPr>
          </a:p>
          <a:p>
            <a:endParaRPr lang="en-PK" dirty="0"/>
          </a:p>
        </p:txBody>
      </p:sp>
      <p:pic>
        <p:nvPicPr>
          <p:cNvPr id="5" name="Picture 4">
            <a:extLst>
              <a:ext uri="{FF2B5EF4-FFF2-40B4-BE49-F238E27FC236}">
                <a16:creationId xmlns:a16="http://schemas.microsoft.com/office/drawing/2014/main" id="{2510F324-1F6A-AB43-E777-C50E5F4CFD28}"/>
              </a:ext>
            </a:extLst>
          </p:cNvPr>
          <p:cNvPicPr>
            <a:picLocks noChangeAspect="1"/>
          </p:cNvPicPr>
          <p:nvPr/>
        </p:nvPicPr>
        <p:blipFill>
          <a:blip r:embed="rId2"/>
          <a:stretch>
            <a:fillRect/>
          </a:stretch>
        </p:blipFill>
        <p:spPr>
          <a:xfrm>
            <a:off x="3697574" y="4913776"/>
            <a:ext cx="1484026" cy="863434"/>
          </a:xfrm>
          <a:prstGeom prst="rect">
            <a:avLst/>
          </a:prstGeom>
        </p:spPr>
      </p:pic>
    </p:spTree>
    <p:extLst>
      <p:ext uri="{BB962C8B-B14F-4D97-AF65-F5344CB8AC3E}">
        <p14:creationId xmlns:p14="http://schemas.microsoft.com/office/powerpoint/2010/main" val="768106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630A6-240A-BEFE-C234-E5C317FB6320}"/>
              </a:ext>
            </a:extLst>
          </p:cNvPr>
          <p:cNvSpPr>
            <a:spLocks noGrp="1"/>
          </p:cNvSpPr>
          <p:nvPr>
            <p:ph type="title"/>
          </p:nvPr>
        </p:nvSpPr>
        <p:spPr/>
        <p:txBody>
          <a:bodyPr/>
          <a:lstStyle/>
          <a:p>
            <a:r>
              <a:rPr lang="en-US" b="1" dirty="0"/>
              <a:t>Why this could be hard to identify?:</a:t>
            </a:r>
            <a:endParaRPr lang="en-PK" b="1" dirty="0"/>
          </a:p>
        </p:txBody>
      </p:sp>
      <p:sp>
        <p:nvSpPr>
          <p:cNvPr id="3" name="Content Placeholder 2">
            <a:extLst>
              <a:ext uri="{FF2B5EF4-FFF2-40B4-BE49-F238E27FC236}">
                <a16:creationId xmlns:a16="http://schemas.microsoft.com/office/drawing/2014/main" id="{3FFE8612-1B1E-0A83-82E1-16E6935D811F}"/>
              </a:ext>
            </a:extLst>
          </p:cNvPr>
          <p:cNvSpPr>
            <a:spLocks noGrp="1"/>
          </p:cNvSpPr>
          <p:nvPr>
            <p:ph idx="1"/>
          </p:nvPr>
        </p:nvSpPr>
        <p:spPr>
          <a:xfrm>
            <a:off x="464695" y="2108201"/>
            <a:ext cx="11362544" cy="4097727"/>
          </a:xfrm>
        </p:spPr>
        <p:txBody>
          <a:bodyPr/>
          <a:lstStyle/>
          <a:p>
            <a:r>
              <a:rPr lang="en-US" b="1" dirty="0"/>
              <a:t>1.Personalization</a:t>
            </a:r>
            <a:r>
              <a:rPr lang="en-US" dirty="0"/>
              <a:t>: The email addresses the user by name, which is more convincing and less suspicious.</a:t>
            </a:r>
          </a:p>
          <a:p>
            <a:r>
              <a:rPr lang="en-US" dirty="0">
                <a:latin typeface="Arial Black" panose="020B0A04020102020204" pitchFamily="34" charset="0"/>
              </a:rPr>
              <a:t>2.</a:t>
            </a:r>
            <a:r>
              <a:rPr lang="en-US" b="1" dirty="0"/>
              <a:t> Professional Tone</a:t>
            </a:r>
            <a:r>
              <a:rPr lang="en-US" dirty="0"/>
              <a:t>: The language is polished and mirrors the tone of a legitimate email from LinkedIn.</a:t>
            </a:r>
          </a:p>
          <a:p>
            <a:r>
              <a:rPr lang="en-US" dirty="0">
                <a:latin typeface="Arial Black" panose="020B0A04020102020204" pitchFamily="34" charset="0"/>
              </a:rPr>
              <a:t>3.</a:t>
            </a:r>
            <a:r>
              <a:rPr lang="en-US" b="1" dirty="0"/>
              <a:t> Legitimate Links</a:t>
            </a:r>
            <a:r>
              <a:rPr lang="en-US" dirty="0"/>
              <a:t>: The actual displayed text for the link uses a professional-sounding URL ("Secure Account Verification"). However, the underlying link could still lead to a malicious site.</a:t>
            </a:r>
          </a:p>
          <a:p>
            <a:r>
              <a:rPr lang="en-US" dirty="0">
                <a:latin typeface="Arial Black" panose="020B0A04020102020204" pitchFamily="34" charset="0"/>
              </a:rPr>
              <a:t>4.</a:t>
            </a:r>
            <a:r>
              <a:rPr lang="en-US" b="1" dirty="0"/>
              <a:t> Branding and Format</a:t>
            </a:r>
            <a:r>
              <a:rPr lang="en-US" dirty="0"/>
              <a:t>: The email uses professional formatting, includes a LinkedIn logo, and even links to "Privacy Policy" and "Terms of Service," which makes it appear more trustworthy.</a:t>
            </a:r>
          </a:p>
          <a:p>
            <a:r>
              <a:rPr lang="en-US" dirty="0">
                <a:latin typeface="Arial Black" panose="020B0A04020102020204" pitchFamily="34" charset="0"/>
              </a:rPr>
              <a:t>5. </a:t>
            </a:r>
            <a:r>
              <a:rPr lang="en-US" b="1" dirty="0"/>
              <a:t>Extended Deadline</a:t>
            </a:r>
            <a:r>
              <a:rPr lang="en-US" dirty="0"/>
              <a:t>: Instead of creating a sense of extreme urgency, it offers a 48-hour deadline, which feels more reasonable and less like a panic-inducing tactic.</a:t>
            </a:r>
            <a:endParaRPr lang="en-PK" dirty="0">
              <a:latin typeface="Arial Black" panose="020B0A04020102020204" pitchFamily="34" charset="0"/>
            </a:endParaRPr>
          </a:p>
        </p:txBody>
      </p:sp>
    </p:spTree>
    <p:extLst>
      <p:ext uri="{BB962C8B-B14F-4D97-AF65-F5344CB8AC3E}">
        <p14:creationId xmlns:p14="http://schemas.microsoft.com/office/powerpoint/2010/main" val="220408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1EA56-F165-EF6F-C55D-558F8E536A4B}"/>
              </a:ext>
            </a:extLst>
          </p:cNvPr>
          <p:cNvSpPr>
            <a:spLocks noGrp="1"/>
          </p:cNvSpPr>
          <p:nvPr>
            <p:ph type="title"/>
          </p:nvPr>
        </p:nvSpPr>
        <p:spPr/>
        <p:txBody>
          <a:bodyPr>
            <a:normAutofit/>
          </a:bodyPr>
          <a:lstStyle/>
          <a:p>
            <a:r>
              <a:rPr lang="en-US" sz="3600" b="1" dirty="0"/>
              <a:t>Tech Tips: How to Stay Safe (For Both Tech and Non-Tech Employees)</a:t>
            </a:r>
            <a:endParaRPr lang="en-PK" sz="3600" b="1" dirty="0"/>
          </a:p>
        </p:txBody>
      </p:sp>
      <p:sp>
        <p:nvSpPr>
          <p:cNvPr id="3" name="Content Placeholder 2">
            <a:extLst>
              <a:ext uri="{FF2B5EF4-FFF2-40B4-BE49-F238E27FC236}">
                <a16:creationId xmlns:a16="http://schemas.microsoft.com/office/drawing/2014/main" id="{1E40DC0F-7BE1-98EE-E280-5EE2DED35D08}"/>
              </a:ext>
            </a:extLst>
          </p:cNvPr>
          <p:cNvSpPr>
            <a:spLocks noGrp="1"/>
          </p:cNvSpPr>
          <p:nvPr>
            <p:ph idx="1"/>
          </p:nvPr>
        </p:nvSpPr>
        <p:spPr/>
        <p:txBody>
          <a:bodyPr>
            <a:normAutofit lnSpcReduction="10000"/>
          </a:bodyPr>
          <a:lstStyle/>
          <a:p>
            <a:r>
              <a:rPr lang="en-US" dirty="0">
                <a:latin typeface="Arial Black" panose="020B0A04020102020204" pitchFamily="34" charset="0"/>
              </a:rPr>
              <a:t>1. Verify before clicking:</a:t>
            </a:r>
          </a:p>
          <a:p>
            <a:r>
              <a:rPr lang="en-US" b="1" dirty="0"/>
              <a:t>Non-Tech Tip</a:t>
            </a:r>
            <a:r>
              <a:rPr lang="en-US" dirty="0"/>
              <a:t>: If something looks off, don’t rush! Open a browser and go directly to the company's website or contact their customer support.</a:t>
            </a:r>
          </a:p>
          <a:p>
            <a:r>
              <a:rPr lang="en-US" b="1" dirty="0"/>
              <a:t>Tech Tip</a:t>
            </a:r>
            <a:r>
              <a:rPr lang="en-US" dirty="0"/>
              <a:t>: For links in suspicious emails, use tools like URL scanners to check if a site is legitimate.</a:t>
            </a:r>
          </a:p>
          <a:p>
            <a:r>
              <a:rPr lang="en-US" dirty="0">
                <a:latin typeface="Arial Black" panose="020B0A04020102020204" pitchFamily="34" charset="0"/>
              </a:rPr>
              <a:t>2. Never Share Personal Information:</a:t>
            </a:r>
          </a:p>
          <a:p>
            <a:r>
              <a:rPr lang="en-US" b="1" dirty="0"/>
              <a:t>Non-Tech Tip</a:t>
            </a:r>
            <a:r>
              <a:rPr lang="en-US" dirty="0"/>
              <a:t>: No legitimate company will ask for sensitive information like passwords, Social Security numbers, or credit card details over email.</a:t>
            </a:r>
          </a:p>
          <a:p>
            <a:r>
              <a:rPr lang="en-US" b="1" dirty="0"/>
              <a:t>Tech Tip</a:t>
            </a:r>
            <a:r>
              <a:rPr lang="en-US" dirty="0"/>
              <a:t>: Even if a request seems legitimate, double-check by contacting the person or company through a known and trusted channel.</a:t>
            </a:r>
            <a:endParaRPr lang="en-PK" dirty="0"/>
          </a:p>
        </p:txBody>
      </p:sp>
      <p:sp>
        <p:nvSpPr>
          <p:cNvPr id="4" name="Rectangle 1">
            <a:extLst>
              <a:ext uri="{FF2B5EF4-FFF2-40B4-BE49-F238E27FC236}">
                <a16:creationId xmlns:a16="http://schemas.microsoft.com/office/drawing/2014/main" id="{9FC25EAD-60ED-0F08-CA0E-BAB464F2F421}"/>
              </a:ext>
            </a:extLst>
          </p:cNvPr>
          <p:cNvSpPr>
            <a:spLocks noChangeArrowheads="1"/>
          </p:cNvSpPr>
          <p:nvPr/>
        </p:nvSpPr>
        <p:spPr bwMode="auto">
          <a:xfrm>
            <a:off x="-4557010" y="429931"/>
            <a:ext cx="3930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2593987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AEA18-6ACE-753C-65AF-C91CCDDAB4F2}"/>
              </a:ext>
            </a:extLst>
          </p:cNvPr>
          <p:cNvSpPr>
            <a:spLocks noGrp="1"/>
          </p:cNvSpPr>
          <p:nvPr>
            <p:ph type="title"/>
          </p:nvPr>
        </p:nvSpPr>
        <p:spPr/>
        <p:txBody>
          <a:bodyPr>
            <a:normAutofit/>
          </a:bodyPr>
          <a:lstStyle/>
          <a:p>
            <a:r>
              <a:rPr lang="en-US" sz="3600" b="1" dirty="0"/>
              <a:t>Tech Tips: How to Stay Safe (For Both Tech and Non-Tech Employees)</a:t>
            </a:r>
            <a:endParaRPr lang="en-PK" sz="3600" b="1" dirty="0"/>
          </a:p>
        </p:txBody>
      </p:sp>
      <p:sp>
        <p:nvSpPr>
          <p:cNvPr id="3" name="Content Placeholder 2">
            <a:extLst>
              <a:ext uri="{FF2B5EF4-FFF2-40B4-BE49-F238E27FC236}">
                <a16:creationId xmlns:a16="http://schemas.microsoft.com/office/drawing/2014/main" id="{CCF1125C-1144-0085-D773-CA5FA889932A}"/>
              </a:ext>
            </a:extLst>
          </p:cNvPr>
          <p:cNvSpPr>
            <a:spLocks noGrp="1"/>
          </p:cNvSpPr>
          <p:nvPr>
            <p:ph idx="1"/>
          </p:nvPr>
        </p:nvSpPr>
        <p:spPr>
          <a:xfrm>
            <a:off x="1097280" y="2108201"/>
            <a:ext cx="10058400" cy="4082737"/>
          </a:xfrm>
        </p:spPr>
        <p:txBody>
          <a:bodyPr/>
          <a:lstStyle/>
          <a:p>
            <a:r>
              <a:rPr lang="en-US" b="1" dirty="0">
                <a:latin typeface="Arial Black" panose="020B0A04020102020204" pitchFamily="34" charset="0"/>
              </a:rPr>
              <a:t>3. Report Phishing Attempts:</a:t>
            </a:r>
          </a:p>
          <a:p>
            <a:r>
              <a:rPr lang="en-US" b="1" dirty="0"/>
              <a:t>Non-Tech Tip</a:t>
            </a:r>
            <a:r>
              <a:rPr lang="en-US" dirty="0"/>
              <a:t>: If you suspect a phishing email, don’t delete it right away. Report it to your IT or security team.</a:t>
            </a:r>
            <a:endParaRPr lang="en-US" b="1" dirty="0">
              <a:latin typeface="Arial Black" panose="020B0A04020102020204" pitchFamily="34" charset="0"/>
            </a:endParaRPr>
          </a:p>
          <a:p>
            <a:r>
              <a:rPr lang="en-US" b="1" dirty="0"/>
              <a:t>Tech Tip</a:t>
            </a:r>
            <a:r>
              <a:rPr lang="en-US" dirty="0"/>
              <a:t>: Use your company’s email security tools (like phishing reporting buttons) to flag suspicious emails for further analysis.</a:t>
            </a:r>
            <a:endParaRPr lang="en-US" b="1" dirty="0">
              <a:latin typeface="Arial Black" panose="020B0A04020102020204" pitchFamily="34" charset="0"/>
            </a:endParaRPr>
          </a:p>
          <a:p>
            <a:r>
              <a:rPr lang="en-US" dirty="0">
                <a:latin typeface="Arial Black" panose="020B0A04020102020204" pitchFamily="34" charset="0"/>
              </a:rPr>
              <a:t>4. </a:t>
            </a:r>
            <a:r>
              <a:rPr lang="en-US" b="1" dirty="0">
                <a:latin typeface="Arial Black" panose="020B0A04020102020204" pitchFamily="34" charset="0"/>
              </a:rPr>
              <a:t>Enable Multi-Factor Authentication (MFA):</a:t>
            </a:r>
          </a:p>
          <a:p>
            <a:r>
              <a:rPr lang="en-US" b="1" dirty="0"/>
              <a:t>Non-Tech Tip</a:t>
            </a:r>
            <a:r>
              <a:rPr lang="en-US" dirty="0"/>
              <a:t>: MFA adds an extra layer of security by requiring not only your password but also a second form of identification (like a code sent to your phone).</a:t>
            </a:r>
            <a:endParaRPr lang="en-US" b="1" dirty="0"/>
          </a:p>
          <a:p>
            <a:r>
              <a:rPr lang="en-US" b="1" dirty="0"/>
              <a:t>Tech Tip</a:t>
            </a:r>
            <a:r>
              <a:rPr lang="en-US" dirty="0"/>
              <a:t>: Make MFA mandatory for all company accounts, including email and cloud services.</a:t>
            </a:r>
            <a:endParaRPr lang="en-US" b="1" dirty="0">
              <a:latin typeface="Arial Black" panose="020B0A04020102020204" pitchFamily="34" charset="0"/>
            </a:endParaRPr>
          </a:p>
          <a:p>
            <a:endParaRPr lang="en-PK" b="1" dirty="0">
              <a:latin typeface="Arial Black" panose="020B0A04020102020204" pitchFamily="34" charset="0"/>
            </a:endParaRPr>
          </a:p>
        </p:txBody>
      </p:sp>
    </p:spTree>
    <p:extLst>
      <p:ext uri="{BB962C8B-B14F-4D97-AF65-F5344CB8AC3E}">
        <p14:creationId xmlns:p14="http://schemas.microsoft.com/office/powerpoint/2010/main" val="454933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926FE-3858-5C52-0182-F3CB13455F30}"/>
              </a:ext>
            </a:extLst>
          </p:cNvPr>
          <p:cNvSpPr>
            <a:spLocks noGrp="1"/>
          </p:cNvSpPr>
          <p:nvPr>
            <p:ph type="title"/>
          </p:nvPr>
        </p:nvSpPr>
        <p:spPr/>
        <p:txBody>
          <a:bodyPr/>
          <a:lstStyle/>
          <a:p>
            <a:r>
              <a:rPr lang="en-US" b="1" dirty="0"/>
              <a:t>Best Practices for Everyone: How to Avoid Phishing Attacks</a:t>
            </a:r>
            <a:endParaRPr lang="en-PK" b="1" dirty="0"/>
          </a:p>
        </p:txBody>
      </p:sp>
      <p:sp>
        <p:nvSpPr>
          <p:cNvPr id="3" name="Content Placeholder 2">
            <a:extLst>
              <a:ext uri="{FF2B5EF4-FFF2-40B4-BE49-F238E27FC236}">
                <a16:creationId xmlns:a16="http://schemas.microsoft.com/office/drawing/2014/main" id="{68C4ECD2-4888-B753-6D3A-6A4B07D98B05}"/>
              </a:ext>
            </a:extLst>
          </p:cNvPr>
          <p:cNvSpPr>
            <a:spLocks noGrp="1"/>
          </p:cNvSpPr>
          <p:nvPr>
            <p:ph idx="1"/>
          </p:nvPr>
        </p:nvSpPr>
        <p:spPr/>
        <p:txBody>
          <a:bodyPr>
            <a:normAutofit lnSpcReduction="10000"/>
          </a:bodyPr>
          <a:lstStyle/>
          <a:p>
            <a:r>
              <a:rPr lang="en-US" b="1" dirty="0">
                <a:latin typeface="Arial Black" panose="020B0A04020102020204" pitchFamily="34" charset="0"/>
              </a:rPr>
              <a:t>1.  Use Strong, Unique Passwords:</a:t>
            </a:r>
          </a:p>
          <a:p>
            <a:r>
              <a:rPr lang="en-US" dirty="0">
                <a:latin typeface="Arial Black" panose="020B0A04020102020204" pitchFamily="34" charset="0"/>
              </a:rPr>
              <a:t>Use different passwords for different accounts, and make them hard to guess (use a mix of letters, numbers, and symbols).</a:t>
            </a:r>
          </a:p>
          <a:p>
            <a:r>
              <a:rPr lang="en-US" b="1" dirty="0">
                <a:latin typeface="Arial Black" panose="020B0A04020102020204" pitchFamily="34" charset="0"/>
              </a:rPr>
              <a:t>2. </a:t>
            </a:r>
            <a:r>
              <a:rPr lang="en-US" dirty="0">
                <a:latin typeface="Arial Black" panose="020B0A04020102020204" pitchFamily="34" charset="0"/>
              </a:rPr>
              <a:t>Keep Software Updated:</a:t>
            </a:r>
          </a:p>
          <a:p>
            <a:r>
              <a:rPr lang="en-US" dirty="0">
                <a:latin typeface="Arial Black" panose="020B0A04020102020204" pitchFamily="34" charset="0"/>
              </a:rPr>
              <a:t>Enable automatic updates across the organization’s systems and encourage employees to update their personal devices as well.</a:t>
            </a:r>
          </a:p>
          <a:p>
            <a:r>
              <a:rPr lang="en-US" dirty="0">
                <a:latin typeface="Arial Black" panose="020B0A04020102020204" pitchFamily="34" charset="0"/>
              </a:rPr>
              <a:t>3. Be Skeptical of Free Offers:</a:t>
            </a:r>
          </a:p>
          <a:p>
            <a:r>
              <a:rPr lang="en-US" dirty="0">
                <a:latin typeface="Arial Black" panose="020B0A04020102020204" pitchFamily="34" charset="0"/>
              </a:rPr>
              <a:t>Be wary of emails offering free gifts, prizes, or exclusive offers that seem too good to be true</a:t>
            </a:r>
            <a:r>
              <a:rPr lang="en-US" dirty="0"/>
              <a:t>.</a:t>
            </a:r>
            <a:endParaRPr lang="en-PK" b="1" dirty="0">
              <a:latin typeface="Arial Black" panose="020B0A04020102020204" pitchFamily="34" charset="0"/>
            </a:endParaRPr>
          </a:p>
        </p:txBody>
      </p:sp>
    </p:spTree>
    <p:extLst>
      <p:ext uri="{BB962C8B-B14F-4D97-AF65-F5344CB8AC3E}">
        <p14:creationId xmlns:p14="http://schemas.microsoft.com/office/powerpoint/2010/main" val="1088778628"/>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{4E380C95-26EA-4376-BD07-3E4464D89E66}tf33845126_win32</Template>
  <TotalTime>93</TotalTime>
  <Words>959</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__Inter_36bd41</vt:lpstr>
      <vt:lpstr>Arial</vt:lpstr>
      <vt:lpstr>Arial Black</vt:lpstr>
      <vt:lpstr>Bookman Old Style</vt:lpstr>
      <vt:lpstr>Calibri</vt:lpstr>
      <vt:lpstr>Franklin Gothic Book</vt:lpstr>
      <vt:lpstr>1_RetrospectVTI</vt:lpstr>
      <vt:lpstr>DEP INTERNSHIP TASK 5:</vt:lpstr>
      <vt:lpstr>PHISHING:</vt:lpstr>
      <vt:lpstr>Identifying Phishing Emails:</vt:lpstr>
      <vt:lpstr>Identifying Phishing Emails:</vt:lpstr>
      <vt:lpstr>Example of a LinkedIn Phishing Email:</vt:lpstr>
      <vt:lpstr>Why this could be hard to identify?:</vt:lpstr>
      <vt:lpstr>Tech Tips: How to Stay Safe (For Both Tech and Non-Tech Employees)</vt:lpstr>
      <vt:lpstr>Tech Tips: How to Stay Safe (For Both Tech and Non-Tech Employees)</vt:lpstr>
      <vt:lpstr>Best Practices for Everyone: How to Avoid Phishing Attacks</vt:lpstr>
      <vt:lpstr>What to Do if You’ve Been Phished: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CDC</dc:creator>
  <cp:lastModifiedBy>CDC</cp:lastModifiedBy>
  <cp:revision>1</cp:revision>
  <dcterms:created xsi:type="dcterms:W3CDTF">2024-10-10T14:20:40Z</dcterms:created>
  <dcterms:modified xsi:type="dcterms:W3CDTF">2024-10-10T15:54:33Z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