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122B6-FB79-448D-84EB-16B67B4AA4E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6819CF-FEC7-4B39-A541-6DC9787DF71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08720"/>
            <a:ext cx="7851648" cy="4608512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مقدمه ای بر آی سی های </a:t>
            </a:r>
            <a:br>
              <a:rPr lang="fa-IR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FPGA</a:t>
            </a:r>
            <a:r>
              <a:rPr lang="fa-IR" dirty="0" smtClean="0">
                <a:solidFill>
                  <a:schemeClr val="tx1"/>
                </a:solidFill>
              </a:rPr>
              <a:t/>
            </a:r>
            <a:br>
              <a:rPr lang="fa-IR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fa-IR" sz="3600" dirty="0" smtClean="0">
                <a:solidFill>
                  <a:schemeClr val="tx1"/>
                </a:solidFill>
              </a:rPr>
              <a:t>تهیه و تنظیم:</a:t>
            </a:r>
            <a:br>
              <a:rPr lang="fa-IR" sz="3600" dirty="0" smtClean="0">
                <a:solidFill>
                  <a:schemeClr val="tx1"/>
                </a:solidFill>
              </a:rPr>
            </a:br>
            <a:r>
              <a:rPr lang="fa-IR" sz="3600" dirty="0" smtClean="0">
                <a:solidFill>
                  <a:schemeClr val="tx1"/>
                </a:solidFill>
              </a:rPr>
              <a:t>حسین برهانی فر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معرفی خانواده های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CPLD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060575"/>
            <a:ext cx="7891462" cy="1873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معرفی خانواده های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Cyclone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484313"/>
            <a:ext cx="8424863" cy="20891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معرفی خانواده های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Aria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557338"/>
            <a:ext cx="7993062" cy="2738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معرفی خانواده های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Stratix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12875"/>
            <a:ext cx="8315325" cy="23764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800" b="1" smtClean="0">
                <a:solidFill>
                  <a:schemeClr val="tx1"/>
                </a:solidFill>
              </a:rPr>
              <a:t>انواع پکیج (بسته بندی) آی سی های </a:t>
            </a:r>
            <a:r>
              <a:rPr lang="en-US" sz="2800" b="1" smtClean="0">
                <a:solidFill>
                  <a:schemeClr val="tx1"/>
                </a:solidFill>
              </a:rPr>
              <a:t>FPGA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56187"/>
          </a:xfrm>
        </p:spPr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r>
              <a:rPr lang="en-US" sz="1600" smtClean="0"/>
              <a:t> 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z="1600" smtClean="0"/>
          </a:p>
          <a:p>
            <a:pPr algn="ctr" eaLnBrk="1" hangingPunct="1"/>
            <a:endParaRPr lang="en-US" sz="1600" smtClean="0"/>
          </a:p>
          <a:p>
            <a:pPr algn="ctr" eaLnBrk="1" hangingPunct="1"/>
            <a:endParaRPr lang="en-US" sz="1600" smtClean="0"/>
          </a:p>
          <a:p>
            <a:pPr algn="ctr" eaLnBrk="1" hangingPunct="1"/>
            <a:endParaRPr lang="en-US" sz="1600" smtClean="0"/>
          </a:p>
          <a:p>
            <a:pPr algn="ctr" eaLnBrk="1" hangingPunct="1"/>
            <a:endParaRPr lang="en-US" sz="1600" smtClean="0"/>
          </a:p>
          <a:p>
            <a:pPr algn="ctr" eaLnBrk="1" hangingPunct="1"/>
            <a:endParaRPr lang="en-US" sz="1600" smtClean="0"/>
          </a:p>
          <a:p>
            <a:pPr algn="ctr" eaLnBrk="1" hangingPunct="1">
              <a:buFont typeface="Wingdings 2" pitchFamily="18" charset="2"/>
              <a:buNone/>
            </a:pPr>
            <a:endParaRPr lang="en-US" sz="1600" smtClean="0"/>
          </a:p>
          <a:p>
            <a:pPr algn="just" eaLnBrk="1" hangingPunct="1">
              <a:buFont typeface="Wingdings 2" pitchFamily="18" charset="2"/>
              <a:buNone/>
            </a:pPr>
            <a:endParaRPr lang="en-US" sz="1600" smtClean="0"/>
          </a:p>
          <a:p>
            <a:pPr algn="just" eaLnBrk="1" hangingPunct="1">
              <a:buFont typeface="Wingdings 2" pitchFamily="18" charset="2"/>
              <a:buNone/>
            </a:pPr>
            <a:endParaRPr lang="en-US" sz="1600" smtClean="0"/>
          </a:p>
          <a:p>
            <a:pPr algn="just" eaLnBrk="1" hangingPunct="1">
              <a:buFont typeface="Wingdings 2" pitchFamily="18" charset="2"/>
              <a:buNone/>
            </a:pPr>
            <a:endParaRPr lang="en-US" sz="1600" smtClean="0"/>
          </a:p>
          <a:p>
            <a:pPr algn="ctr" eaLnBrk="1" hangingPunct="1">
              <a:buFont typeface="Wingdings 2" pitchFamily="18" charset="2"/>
              <a:buNone/>
            </a:pPr>
            <a:endParaRPr lang="en-US" sz="1600" smtClean="0"/>
          </a:p>
          <a:p>
            <a:pPr algn="ctr" eaLnBrk="1" hangingPunct="1">
              <a:buFont typeface="Wingdings 2" pitchFamily="18" charset="2"/>
              <a:buNone/>
            </a:pPr>
            <a:endParaRPr lang="en-US" sz="1600" smtClean="0"/>
          </a:p>
          <a:p>
            <a:pPr algn="ctr" eaLnBrk="1" hangingPunct="1">
              <a:buFont typeface="Wingdings 2" pitchFamily="18" charset="2"/>
              <a:buNone/>
            </a:pPr>
            <a:endParaRPr lang="en-US" sz="160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844675"/>
            <a:ext cx="2087563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1628775"/>
            <a:ext cx="237807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4365625"/>
            <a:ext cx="25241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363" y="4365625"/>
            <a:ext cx="216535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3850" y="1258888"/>
            <a:ext cx="3762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PLCC</a:t>
            </a:r>
            <a:r>
              <a:rPr lang="en-US"/>
              <a:t>: Plastic Leaded Chip Carrier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9338" y="1268413"/>
            <a:ext cx="3027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TQFP</a:t>
            </a:r>
            <a:r>
              <a:rPr lang="en-US"/>
              <a:t>: Thin Quad Flat Pack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5288" y="3933825"/>
            <a:ext cx="3660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PQFP</a:t>
            </a:r>
            <a:r>
              <a:rPr lang="en-US"/>
              <a:t>: Plastic Quad Flat Package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32363" y="3933825"/>
            <a:ext cx="2312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BGA</a:t>
            </a:r>
            <a:r>
              <a:rPr lang="en-US"/>
              <a:t>: Ball Grid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fa-I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روش های طراحی مدار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 rt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rtl="1"/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شماتیک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(Schematic)</a:t>
            </a:r>
          </a:p>
          <a:p>
            <a:pPr lvl="0" algn="just" rtl="1"/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زبانهای برنامه نویسی مثلا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AHDL</a:t>
            </a:r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VHDL</a:t>
            </a:r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 ،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C</a:t>
            </a:r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 ...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rtl="1"/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ماشین حالت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(State Machine)</a:t>
            </a:r>
          </a:p>
          <a:p>
            <a:pPr lvl="0" algn="just" rtl="1"/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تایمینگ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(Timing)</a:t>
            </a:r>
          </a:p>
          <a:p>
            <a:pPr algn="just" rt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fa-IR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موفق و موید باشید.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انواع مدارهای مجتمع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pPr algn="just" rtl="1">
              <a:buNone/>
            </a:pPr>
            <a:r>
              <a:rPr lang="fa-IR" sz="1800" b="1" dirty="0" smtClean="0"/>
              <a:t>انواع مدارهای مجتمع</a:t>
            </a:r>
            <a:endParaRPr lang="en-US" sz="1800" dirty="0" smtClean="0"/>
          </a:p>
          <a:p>
            <a:pPr lvl="0" algn="just" rtl="1"/>
            <a:r>
              <a:rPr lang="en-US" sz="1800" dirty="0" err="1" smtClean="0"/>
              <a:t>ASIC</a:t>
            </a:r>
            <a:r>
              <a:rPr lang="fa-IR" sz="1800" dirty="0" smtClean="0"/>
              <a:t> : </a:t>
            </a:r>
            <a:r>
              <a:rPr lang="en-US" sz="1800" dirty="0" smtClean="0"/>
              <a:t>Application Specific Integrated Circuit</a:t>
            </a:r>
          </a:p>
          <a:p>
            <a:pPr lvl="0" algn="just" rtl="1"/>
            <a:r>
              <a:rPr lang="en-US" sz="1800" dirty="0" err="1" smtClean="0"/>
              <a:t>PLD</a:t>
            </a:r>
            <a:r>
              <a:rPr lang="fa-IR" sz="1800" dirty="0" smtClean="0"/>
              <a:t> : </a:t>
            </a:r>
            <a:r>
              <a:rPr lang="en-US" sz="1800" dirty="0" smtClean="0"/>
              <a:t>Programmable Logic Device</a:t>
            </a:r>
            <a:endParaRPr lang="fa-IR" sz="1800" dirty="0" smtClean="0"/>
          </a:p>
          <a:p>
            <a:pPr lvl="0" algn="just" rtl="1">
              <a:buNone/>
            </a:pPr>
            <a:endParaRPr lang="en-US" sz="1800" dirty="0" smtClean="0"/>
          </a:p>
          <a:p>
            <a:pPr algn="just" rtl="1">
              <a:buNone/>
            </a:pPr>
            <a:r>
              <a:rPr lang="fa-IR" sz="1800" dirty="0" smtClean="0"/>
              <a:t> </a:t>
            </a:r>
            <a:endParaRPr lang="en-US" sz="1800" dirty="0" smtClean="0"/>
          </a:p>
          <a:p>
            <a:pPr algn="just" rtl="1">
              <a:buNone/>
            </a:pPr>
            <a:r>
              <a:rPr lang="fa-IR" sz="1800" b="1" dirty="0" smtClean="0"/>
              <a:t>انواع مدارهای مجتمع </a:t>
            </a:r>
            <a:r>
              <a:rPr lang="en-US" sz="1800" b="1" dirty="0" err="1" smtClean="0"/>
              <a:t>ASIC</a:t>
            </a:r>
            <a:endParaRPr lang="en-US" sz="1800" dirty="0" smtClean="0"/>
          </a:p>
          <a:p>
            <a:pPr lvl="0" algn="just" rtl="1"/>
            <a:r>
              <a:rPr lang="en-US" sz="1800" dirty="0" smtClean="0"/>
              <a:t>Semi-custom </a:t>
            </a:r>
            <a:r>
              <a:rPr lang="en-US" sz="1800" dirty="0" err="1" smtClean="0"/>
              <a:t>ASIC</a:t>
            </a:r>
            <a:endParaRPr lang="en-US" sz="1800" dirty="0" smtClean="0"/>
          </a:p>
          <a:p>
            <a:pPr lvl="0" algn="just" rtl="1"/>
            <a:r>
              <a:rPr lang="en-US" sz="1800" dirty="0" smtClean="0"/>
              <a:t>Full-custom </a:t>
            </a:r>
            <a:r>
              <a:rPr lang="en-US" sz="1800" dirty="0" err="1" smtClean="0"/>
              <a:t>ASIC</a:t>
            </a:r>
            <a:endParaRPr lang="en-US" sz="1800" dirty="0" smtClean="0"/>
          </a:p>
          <a:p>
            <a:pPr algn="just" rtl="1">
              <a:buNone/>
            </a:pPr>
            <a:endParaRPr lang="fa-IR" sz="1800" dirty="0" smtClean="0"/>
          </a:p>
          <a:p>
            <a:pPr algn="just" rtl="1">
              <a:buNone/>
            </a:pPr>
            <a:r>
              <a:rPr lang="fa-IR" sz="1800" dirty="0" smtClean="0"/>
              <a:t> </a:t>
            </a:r>
            <a:endParaRPr lang="en-US" sz="1800" dirty="0" smtClean="0"/>
          </a:p>
          <a:p>
            <a:pPr algn="just" rtl="1">
              <a:buNone/>
            </a:pPr>
            <a:r>
              <a:rPr lang="fa-IR" sz="1800" b="1" dirty="0" smtClean="0"/>
              <a:t>ویژگی </a:t>
            </a:r>
            <a:r>
              <a:rPr lang="en-US" sz="1800" b="1" dirty="0" err="1" smtClean="0"/>
              <a:t>ASIC</a:t>
            </a:r>
            <a:r>
              <a:rPr lang="fa-IR" sz="1800" b="1" dirty="0" smtClean="0"/>
              <a:t>ها: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زمان طولانی برای ساخت آنها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گران بودن آنها</a:t>
            </a:r>
            <a:endParaRPr lang="en-US" sz="1800" dirty="0" smtClean="0"/>
          </a:p>
          <a:p>
            <a:pPr algn="just" rtl="1"/>
            <a:r>
              <a:rPr lang="fa-IR" sz="1800" dirty="0" smtClean="0"/>
              <a:t>معمولا برای تولید انبوه استفاده می­شوند و برای تعداد کم به صرفه نیستند.</a:t>
            </a:r>
            <a:endParaRPr lang="en-US" sz="1800" dirty="0" smtClean="0"/>
          </a:p>
          <a:p>
            <a:pPr algn="just" rtl="1">
              <a:buNone/>
            </a:pPr>
            <a:r>
              <a:rPr lang="fa-IR" sz="1800" dirty="0" smtClean="0"/>
              <a:t> 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انواع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 rtl="1"/>
            <a:r>
              <a:rPr lang="fa-IR" sz="1800" b="1" dirty="0" smtClean="0"/>
              <a:t>مهمترین انواع </a:t>
            </a:r>
            <a:r>
              <a:rPr lang="en-US" sz="1800" b="1" dirty="0" err="1" smtClean="0"/>
              <a:t>PLD</a:t>
            </a:r>
            <a:r>
              <a:rPr lang="en-US" sz="1800" b="1" dirty="0" smtClean="0"/>
              <a:t> </a:t>
            </a:r>
            <a:endParaRPr lang="en-US" sz="1800" dirty="0" smtClean="0"/>
          </a:p>
          <a:p>
            <a:pPr lvl="0" algn="just"/>
            <a:r>
              <a:rPr lang="en-US" sz="1800" dirty="0" smtClean="0"/>
              <a:t>PAL: Programmable Array Logic</a:t>
            </a:r>
          </a:p>
          <a:p>
            <a:pPr lvl="0" algn="just"/>
            <a:r>
              <a:rPr lang="en-US" sz="1800" dirty="0" err="1" smtClean="0"/>
              <a:t>PLA</a:t>
            </a:r>
            <a:r>
              <a:rPr lang="en-US" sz="1800" dirty="0" smtClean="0"/>
              <a:t>: Programmable Logic Array</a:t>
            </a:r>
          </a:p>
          <a:p>
            <a:pPr lvl="0" algn="just"/>
            <a:r>
              <a:rPr lang="en-US" sz="1800" dirty="0" smtClean="0"/>
              <a:t>GAL: Gate Array Logic</a:t>
            </a:r>
          </a:p>
          <a:p>
            <a:pPr lvl="0" algn="just"/>
            <a:r>
              <a:rPr lang="en-US" sz="1800" dirty="0" err="1" smtClean="0"/>
              <a:t>CPLD</a:t>
            </a:r>
            <a:r>
              <a:rPr lang="en-US" sz="1800" dirty="0" smtClean="0"/>
              <a:t>: Complex Programmable Logic Device</a:t>
            </a:r>
          </a:p>
          <a:p>
            <a:pPr lvl="0" algn="just"/>
            <a:r>
              <a:rPr lang="en-US" sz="1800" dirty="0" err="1" smtClean="0"/>
              <a:t>FPGA</a:t>
            </a:r>
            <a:r>
              <a:rPr lang="en-US" sz="1800" dirty="0" smtClean="0"/>
              <a:t>: Field Programmable Gate Array</a:t>
            </a:r>
          </a:p>
          <a:p>
            <a:pPr algn="just" rtl="1">
              <a:buNone/>
            </a:pPr>
            <a:r>
              <a:rPr lang="fa-IR" sz="1800" dirty="0" smtClean="0"/>
              <a:t> </a:t>
            </a:r>
            <a:endParaRPr lang="en-US" sz="1800" dirty="0" smtClean="0"/>
          </a:p>
          <a:p>
            <a:pPr algn="just" rtl="1"/>
            <a:r>
              <a:rPr lang="fa-IR" sz="1800" b="1" dirty="0" smtClean="0"/>
              <a:t>مقایسه ای بر انواع </a:t>
            </a:r>
            <a:r>
              <a:rPr lang="en-US" sz="1800" b="1" dirty="0" err="1" smtClean="0"/>
              <a:t>PLD</a:t>
            </a:r>
            <a:r>
              <a:rPr lang="fa-IR" sz="1800" b="1" dirty="0" smtClean="0"/>
              <a:t>:</a:t>
            </a:r>
            <a:endParaRPr lang="en-US" sz="1800" dirty="0" smtClean="0"/>
          </a:p>
          <a:p>
            <a:pPr algn="just" rtl="1"/>
            <a:r>
              <a:rPr lang="fa-IR" sz="1800" dirty="0" smtClean="0"/>
              <a:t>- سری های </a:t>
            </a:r>
            <a:r>
              <a:rPr lang="en-US" sz="1800" dirty="0" smtClean="0"/>
              <a:t>PAL</a:t>
            </a:r>
            <a:r>
              <a:rPr lang="fa-IR" sz="1800" dirty="0" smtClean="0"/>
              <a:t>، </a:t>
            </a:r>
            <a:r>
              <a:rPr lang="en-US" sz="1800" dirty="0" err="1" smtClean="0"/>
              <a:t>PLA</a:t>
            </a:r>
            <a:r>
              <a:rPr lang="fa-IR" sz="1800" dirty="0" smtClean="0"/>
              <a:t> و </a:t>
            </a:r>
            <a:r>
              <a:rPr lang="en-US" sz="1800" dirty="0" smtClean="0"/>
              <a:t>GAL</a:t>
            </a:r>
            <a:r>
              <a:rPr lang="fa-IR" sz="1800" dirty="0" smtClean="0"/>
              <a:t> قدیمی هستند و به ندرت در بازار پیدا می­شوند.</a:t>
            </a:r>
            <a:endParaRPr lang="en-US" sz="1800" dirty="0" smtClean="0"/>
          </a:p>
          <a:p>
            <a:pPr algn="just" rtl="1"/>
            <a:r>
              <a:rPr lang="fa-IR" sz="1800" dirty="0" smtClean="0"/>
              <a:t>- آی­سی­های </a:t>
            </a:r>
            <a:r>
              <a:rPr lang="en-US" sz="1800" dirty="0" err="1" smtClean="0"/>
              <a:t>CPLD</a:t>
            </a:r>
            <a:r>
              <a:rPr lang="fa-IR" sz="1800" dirty="0" smtClean="0"/>
              <a:t> و </a:t>
            </a:r>
            <a:r>
              <a:rPr lang="en-US" sz="1800" dirty="0" err="1" smtClean="0"/>
              <a:t>FPGA</a:t>
            </a:r>
            <a:r>
              <a:rPr lang="en-US" sz="1800" dirty="0" smtClean="0"/>
              <a:t> </a:t>
            </a:r>
            <a:r>
              <a:rPr lang="fa-IR" sz="1800" dirty="0" smtClean="0"/>
              <a:t>جزء سریهای جدید </a:t>
            </a:r>
            <a:r>
              <a:rPr lang="en-US" sz="1800" dirty="0" err="1" smtClean="0"/>
              <a:t>PLD</a:t>
            </a:r>
            <a:r>
              <a:rPr lang="fa-IR" sz="1800" dirty="0" smtClean="0"/>
              <a:t> و معمول بازار کنونی هستند.  </a:t>
            </a:r>
            <a:endParaRPr lang="en-US" sz="1800" dirty="0" smtClean="0"/>
          </a:p>
          <a:p>
            <a:pPr algn="just" rtl="1"/>
            <a:r>
              <a:rPr lang="fa-IR" sz="1800" dirty="0" smtClean="0"/>
              <a:t>- آی­سی­های </a:t>
            </a:r>
            <a:r>
              <a:rPr lang="en-US" sz="1800" dirty="0" err="1" smtClean="0"/>
              <a:t>CPLD</a:t>
            </a:r>
            <a:r>
              <a:rPr lang="fa-IR" sz="1800" dirty="0" smtClean="0"/>
              <a:t> در حجم گیت کم و آی­سی­های </a:t>
            </a:r>
            <a:r>
              <a:rPr lang="en-US" sz="1800" dirty="0" err="1" smtClean="0"/>
              <a:t>FPGA</a:t>
            </a:r>
            <a:r>
              <a:rPr lang="fa-IR" sz="1800" dirty="0" smtClean="0"/>
              <a:t> در حجم گیت بالا ساخته می­شوند.</a:t>
            </a:r>
            <a:endParaRPr lang="en-US" sz="1800" dirty="0" smtClean="0"/>
          </a:p>
          <a:p>
            <a:pPr algn="just" rtl="1"/>
            <a:r>
              <a:rPr lang="fa-IR" sz="1800" dirty="0" smtClean="0"/>
              <a:t>- امروزه بدلیل گستردگی زیاد </a:t>
            </a:r>
            <a:r>
              <a:rPr lang="en-US" sz="1800" dirty="0" err="1" smtClean="0"/>
              <a:t>FPGA</a:t>
            </a:r>
            <a:r>
              <a:rPr lang="fa-IR" sz="1800" dirty="0" smtClean="0"/>
              <a:t> ها، حتی به </a:t>
            </a:r>
            <a:r>
              <a:rPr lang="en-US" sz="1800" dirty="0" err="1" smtClean="0"/>
              <a:t>CPLD</a:t>
            </a:r>
            <a:r>
              <a:rPr lang="fa-IR" sz="1800" dirty="0" smtClean="0"/>
              <a:t>ها هم </a:t>
            </a:r>
            <a:r>
              <a:rPr lang="en-US" sz="1800" dirty="0" err="1" smtClean="0"/>
              <a:t>FPGA</a:t>
            </a:r>
            <a:r>
              <a:rPr lang="fa-IR" sz="1800" dirty="0" smtClean="0"/>
              <a:t> گفته می­شود.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fa-I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مزایا و معایب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fa-I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ها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 rtl="1">
              <a:buNone/>
            </a:pPr>
            <a:r>
              <a:rPr lang="fa-IR" sz="2000" b="1" dirty="0" smtClean="0"/>
              <a:t>مزایای </a:t>
            </a:r>
            <a:r>
              <a:rPr lang="en-US" sz="2000" b="1" dirty="0" err="1" smtClean="0"/>
              <a:t>FPGA</a:t>
            </a:r>
            <a:r>
              <a:rPr lang="fa-IR" sz="2000" b="1" dirty="0" smtClean="0"/>
              <a:t> ها</a:t>
            </a:r>
            <a:endParaRPr lang="en-US" sz="2000" dirty="0" smtClean="0"/>
          </a:p>
          <a:p>
            <a:pPr lvl="0" algn="just" rtl="1"/>
            <a:r>
              <a:rPr lang="fa-IR" sz="1800" dirty="0" smtClean="0"/>
              <a:t>گنجایش بالا </a:t>
            </a:r>
            <a:r>
              <a:rPr lang="en-US" sz="1800" dirty="0" smtClean="0"/>
              <a:t>(High Density)</a:t>
            </a:r>
          </a:p>
          <a:p>
            <a:pPr lvl="0" algn="just" rtl="1"/>
            <a:r>
              <a:rPr lang="fa-IR" sz="1800" dirty="0" smtClean="0"/>
              <a:t>قابلیتهای ساختاربندی </a:t>
            </a:r>
            <a:r>
              <a:rPr lang="en-US" sz="1800" dirty="0" smtClean="0"/>
              <a:t>(Configurability)</a:t>
            </a:r>
          </a:p>
          <a:p>
            <a:pPr lvl="0" algn="just" rtl="1"/>
            <a:r>
              <a:rPr lang="fa-IR" sz="1800" dirty="0" smtClean="0"/>
              <a:t>قیمت پایین </a:t>
            </a:r>
            <a:r>
              <a:rPr lang="en-US" sz="1800" dirty="0" smtClean="0"/>
              <a:t>(Low Cost)</a:t>
            </a:r>
          </a:p>
          <a:p>
            <a:pPr lvl="0" algn="just" rtl="1"/>
            <a:r>
              <a:rPr lang="fa-IR" sz="1800" dirty="0" smtClean="0"/>
              <a:t>عملکرد بالا </a:t>
            </a:r>
            <a:r>
              <a:rPr lang="en-US" sz="1800" dirty="0" smtClean="0"/>
              <a:t>(High Performance)</a:t>
            </a:r>
          </a:p>
          <a:p>
            <a:pPr lvl="0" algn="just" rtl="1"/>
            <a:r>
              <a:rPr lang="fa-IR" sz="1800" dirty="0" smtClean="0"/>
              <a:t>سرعت عرضه به بازار</a:t>
            </a:r>
            <a:r>
              <a:rPr lang="en-US" sz="1800" dirty="0" smtClean="0"/>
              <a:t> (Quick Time to Market)</a:t>
            </a:r>
          </a:p>
          <a:p>
            <a:pPr lvl="0" algn="just" rtl="1"/>
            <a:r>
              <a:rPr lang="fa-IR" sz="1800" dirty="0" smtClean="0"/>
              <a:t>انعطاف پذیری </a:t>
            </a:r>
            <a:r>
              <a:rPr lang="en-US" sz="1800" dirty="0" smtClean="0"/>
              <a:t>(Flexibility)</a:t>
            </a:r>
          </a:p>
          <a:p>
            <a:pPr lvl="0" algn="just" rtl="1"/>
            <a:r>
              <a:rPr lang="fa-IR" sz="1800" dirty="0" smtClean="0"/>
              <a:t>امنیت </a:t>
            </a:r>
            <a:r>
              <a:rPr lang="en-US" sz="1800" dirty="0" smtClean="0"/>
              <a:t>(Security)</a:t>
            </a:r>
          </a:p>
          <a:p>
            <a:pPr algn="just" rtl="1">
              <a:buNone/>
            </a:pPr>
            <a:endParaRPr lang="en-US" sz="1800" b="1" dirty="0" smtClean="0"/>
          </a:p>
          <a:p>
            <a:pPr algn="just" rtl="1">
              <a:buNone/>
            </a:pPr>
            <a:r>
              <a:rPr lang="fa-IR" sz="2000" b="1" dirty="0" smtClean="0"/>
              <a:t>معایب </a:t>
            </a:r>
            <a:r>
              <a:rPr lang="en-US" sz="2000" b="1" dirty="0" err="1" smtClean="0"/>
              <a:t>FPGA</a:t>
            </a:r>
            <a:r>
              <a:rPr lang="fa-IR" sz="2000" b="1" dirty="0" smtClean="0"/>
              <a:t> ها</a:t>
            </a:r>
            <a:endParaRPr lang="en-US" sz="2000" dirty="0" smtClean="0"/>
          </a:p>
          <a:p>
            <a:pPr lvl="0" algn="just" rtl="1"/>
            <a:r>
              <a:rPr lang="fa-IR" sz="1800" dirty="0" smtClean="0"/>
              <a:t>سطح سلیکون </a:t>
            </a:r>
            <a:r>
              <a:rPr lang="en-US" sz="1800" dirty="0" err="1" smtClean="0"/>
              <a:t>FPGA</a:t>
            </a:r>
            <a:r>
              <a:rPr lang="fa-IR" sz="1800" dirty="0" smtClean="0"/>
              <a:t> به صورت بهینه استفاده نمی­گردد.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تاخیر و توان مصرفی آن نسبت به آی­سی­های </a:t>
            </a:r>
            <a:r>
              <a:rPr lang="en-US" sz="1800" dirty="0" err="1" smtClean="0"/>
              <a:t>ASIC</a:t>
            </a:r>
            <a:r>
              <a:rPr lang="fa-IR" sz="1800" dirty="0" smtClean="0"/>
              <a:t> بیشتر است.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fa-I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کاربردهای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fa-I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ها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10000"/>
          </a:bodyPr>
          <a:lstStyle/>
          <a:p>
            <a:pPr algn="just" rtl="1">
              <a:buNone/>
            </a:pPr>
            <a:r>
              <a:rPr lang="fa-IR" sz="1800" b="1" dirty="0" smtClean="0"/>
              <a:t>کاربرد </a:t>
            </a:r>
            <a:r>
              <a:rPr lang="en-US" sz="1800" b="1" dirty="0" err="1" smtClean="0"/>
              <a:t>FPGA</a:t>
            </a:r>
            <a:r>
              <a:rPr lang="fa-IR" sz="1800" b="1" dirty="0" smtClean="0"/>
              <a:t>ها</a:t>
            </a:r>
            <a:endParaRPr lang="en-US" sz="1800" dirty="0" smtClean="0"/>
          </a:p>
          <a:p>
            <a:pPr algn="just" rtl="1">
              <a:buNone/>
            </a:pPr>
            <a:r>
              <a:rPr lang="fa-IR" sz="1800" dirty="0" smtClean="0"/>
              <a:t>شبیه به میکرو کنترلرها نمی­توان محدوده خاصی برای آنها مطرح کرد. برای مثال می­توان کاربردهای زیر را مطرح کرد: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کارتهای </a:t>
            </a:r>
            <a:r>
              <a:rPr lang="en-US" sz="1800" dirty="0" smtClean="0"/>
              <a:t>I/O</a:t>
            </a:r>
            <a:r>
              <a:rPr lang="fa-IR" sz="1800" dirty="0" smtClean="0"/>
              <a:t> سریع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کارتهای نمونه </a:t>
            </a:r>
            <a:r>
              <a:rPr lang="en-US" sz="1800" dirty="0" smtClean="0"/>
              <a:t>PCI</a:t>
            </a:r>
          </a:p>
          <a:p>
            <a:pPr lvl="0" algn="just" rtl="1"/>
            <a:r>
              <a:rPr lang="fa-IR" sz="1800" dirty="0" smtClean="0"/>
              <a:t>فیلترهای دیجیتال </a:t>
            </a:r>
            <a:r>
              <a:rPr lang="en-US" sz="1800" dirty="0" smtClean="0"/>
              <a:t>FIR</a:t>
            </a:r>
            <a:r>
              <a:rPr lang="fa-IR" sz="1800" dirty="0" smtClean="0"/>
              <a:t> و </a:t>
            </a:r>
            <a:r>
              <a:rPr lang="en-US" sz="1800" dirty="0" err="1" smtClean="0"/>
              <a:t>IIR</a:t>
            </a:r>
            <a:r>
              <a:rPr lang="en-US" sz="1800" dirty="0" smtClean="0"/>
              <a:t> </a:t>
            </a:r>
          </a:p>
          <a:p>
            <a:pPr lvl="0" algn="just" rtl="1"/>
            <a:r>
              <a:rPr lang="en-US" sz="1800" dirty="0" smtClean="0"/>
              <a:t>(Fast Fourier Transform) </a:t>
            </a:r>
            <a:r>
              <a:rPr lang="en-US" sz="1800" dirty="0" err="1" smtClean="0"/>
              <a:t>FFT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میکروکنترلر و میکروپروسسورهای خاص</a:t>
            </a:r>
            <a:endParaRPr lang="en-US" sz="1800" dirty="0" smtClean="0"/>
          </a:p>
          <a:p>
            <a:pPr lvl="0" algn="just" rtl="1"/>
            <a:r>
              <a:rPr lang="en-US" sz="1800" dirty="0" smtClean="0"/>
              <a:t>(Digital Signal Processing) </a:t>
            </a:r>
            <a:r>
              <a:rPr lang="en-US" sz="1800" dirty="0" err="1" smtClean="0"/>
              <a:t>DSP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پردازش تصویر </a:t>
            </a:r>
            <a:r>
              <a:rPr lang="en-US" sz="1800" dirty="0" smtClean="0"/>
              <a:t>(Image Processing)</a:t>
            </a:r>
          </a:p>
          <a:p>
            <a:pPr lvl="0" algn="just" rtl="1"/>
            <a:r>
              <a:rPr lang="en-US" sz="1800" dirty="0" err="1" smtClean="0"/>
              <a:t>PLL</a:t>
            </a:r>
            <a:r>
              <a:rPr lang="fa-IR" sz="1800" dirty="0" smtClean="0"/>
              <a:t> های دیجیتال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دستگاههای مهندسی پزشکی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دستگاههای ابزار دقیق</a:t>
            </a:r>
          </a:p>
          <a:p>
            <a:pPr lvl="0" algn="just" rtl="1"/>
            <a:r>
              <a:rPr lang="fa-IR" sz="1800" dirty="0" smtClean="0"/>
              <a:t>سیستمهای مخابراتی</a:t>
            </a:r>
            <a:endParaRPr lang="en-US" sz="1800" dirty="0" smtClean="0"/>
          </a:p>
          <a:p>
            <a:pPr lvl="0" algn="just" rtl="1"/>
            <a:r>
              <a:rPr lang="fa-IR" sz="1800" dirty="0" smtClean="0"/>
              <a:t>سیستمهای نظامی</a:t>
            </a:r>
            <a:endParaRPr lang="en-US" sz="1800" dirty="0" smtClean="0"/>
          </a:p>
          <a:p>
            <a:pPr lvl="0" algn="just" rtl="1"/>
            <a:r>
              <a:rPr lang="en-US" sz="1800" dirty="0" smtClean="0"/>
              <a:t>PLC</a:t>
            </a:r>
            <a:r>
              <a:rPr lang="fa-IR" sz="1800" dirty="0" smtClean="0"/>
              <a:t> ها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ساختار داخلی یک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</a:p>
        </p:txBody>
      </p:sp>
      <p:pic>
        <p:nvPicPr>
          <p:cNvPr id="717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19475" y="1628775"/>
            <a:ext cx="5095875" cy="4389438"/>
          </a:xfrm>
          <a:noFill/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52400" y="2711450"/>
            <a:ext cx="3267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Altera </a:t>
            </a:r>
            <a:r>
              <a:rPr lang="en-US" sz="1200">
                <a:sym typeface="Wingdings" pitchFamily="2" charset="2"/>
              </a:rPr>
              <a:t></a:t>
            </a:r>
            <a:r>
              <a:rPr lang="en-US" sz="1200"/>
              <a:t> LC:Logic Cell   </a:t>
            </a:r>
            <a:r>
              <a:rPr lang="fa-IR" sz="1200"/>
              <a:t> یا</a:t>
            </a:r>
            <a:r>
              <a:rPr lang="en-US" sz="1200"/>
              <a:t> LE: Logic Element</a:t>
            </a:r>
          </a:p>
          <a:p>
            <a:r>
              <a:rPr lang="en-US" sz="1200"/>
              <a:t>Xilinx </a:t>
            </a:r>
            <a:r>
              <a:rPr lang="en-US" sz="1200">
                <a:sym typeface="Wingdings" pitchFamily="2" charset="2"/>
              </a:rPr>
              <a:t></a:t>
            </a:r>
            <a:r>
              <a:rPr lang="en-US" sz="1200"/>
              <a:t> CLB: Configurable Logic Block </a:t>
            </a:r>
          </a:p>
          <a:p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3938" y="2997200"/>
            <a:ext cx="122396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3394075" y="2743200"/>
            <a:ext cx="144463" cy="50323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63938" y="3848100"/>
            <a:ext cx="6477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11638" y="3429000"/>
            <a:ext cx="288925" cy="431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15"/>
          <p:cNvSpPr txBox="1">
            <a:spLocks noChangeArrowheads="1"/>
          </p:cNvSpPr>
          <p:nvPr/>
        </p:nvSpPr>
        <p:spPr bwMode="auto">
          <a:xfrm>
            <a:off x="2555875" y="3500438"/>
            <a:ext cx="850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1200"/>
              <a:t>EEPROM</a:t>
            </a:r>
          </a:p>
          <a:p>
            <a:pPr algn="just"/>
            <a:r>
              <a:rPr lang="en-US" sz="1200"/>
              <a:t>RAM</a:t>
            </a:r>
          </a:p>
          <a:p>
            <a:pPr algn="just"/>
            <a:r>
              <a:rPr lang="en-US" sz="1200"/>
              <a:t>PROM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386138" y="3500438"/>
            <a:ext cx="115887" cy="6826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92500" y="5084763"/>
            <a:ext cx="2873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3354388" y="4745038"/>
            <a:ext cx="115887" cy="68103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-20638" y="4768850"/>
            <a:ext cx="3417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rtl="1"/>
            <a:r>
              <a:rPr lang="fa-IR" sz="1200"/>
              <a:t>جهت : ورودی، خروجی یا دو طرفه بودن پایه</a:t>
            </a:r>
            <a:endParaRPr lang="en-US" sz="1200"/>
          </a:p>
          <a:p>
            <a:pPr algn="just" rtl="1"/>
            <a:r>
              <a:rPr lang="fa-IR" sz="1200"/>
              <a:t>استاندارد: 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TTL, LVTTL, LVCMOS, LVDS, PCI, HSTL, SSTL</a:t>
            </a:r>
          </a:p>
          <a:p>
            <a:pPr algn="just" rtl="1"/>
            <a:r>
              <a:rPr lang="en-US" sz="1000">
                <a:latin typeface="Times New Roman" pitchFamily="18" charset="0"/>
                <a:cs typeface="Times New Roman" pitchFamily="18" charset="0"/>
              </a:rPr>
              <a:t>Slew Rate</a:t>
            </a:r>
            <a:r>
              <a:rPr lang="fa-IR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a-IR" sz="1200"/>
              <a:t>یا سرعت تغییرات خروجی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8" grpId="0" animBg="1"/>
      <p:bldP spid="7177" grpId="0"/>
      <p:bldP spid="17" grpId="0" animBg="1"/>
      <p:bldP spid="23" grpId="0" animBg="1"/>
      <p:bldP spid="71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pPr algn="ctr" rtl="1" eaLnBrk="1" hangingPunct="1"/>
            <a:r>
              <a:rPr lang="fa-IR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امکانات </a:t>
            </a:r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fa-IR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ها</a:t>
            </a:r>
            <a:endParaRPr lang="en-US" sz="28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40287"/>
          </a:xfrm>
        </p:spPr>
        <p:txBody>
          <a:bodyPr/>
          <a:lstStyle/>
          <a:p>
            <a:pPr algn="just" rtl="1" eaLnBrk="1" hangingPunct="1">
              <a:lnSpc>
                <a:spcPct val="150000"/>
              </a:lnSpc>
            </a:pPr>
            <a:r>
              <a:rPr lang="fa-IR" sz="2000" smtClean="0">
                <a:ea typeface="Majalla UI"/>
              </a:rPr>
              <a:t>بلوک های گیت</a:t>
            </a:r>
            <a:endParaRPr lang="en-US" sz="2000" smtClean="0"/>
          </a:p>
          <a:p>
            <a:pPr algn="just" rtl="1" eaLnBrk="1" hangingPunct="1">
              <a:lnSpc>
                <a:spcPct val="150000"/>
              </a:lnSpc>
            </a:pPr>
            <a:r>
              <a:rPr lang="fa-IR" sz="2000" smtClean="0">
                <a:ea typeface="Majalla UI"/>
              </a:rPr>
              <a:t>حافظه </a:t>
            </a:r>
            <a:r>
              <a:rPr lang="en-US" sz="2000" smtClean="0"/>
              <a:t>(Memory)</a:t>
            </a:r>
          </a:p>
          <a:p>
            <a:pPr algn="just" rtl="1" eaLnBrk="1" hangingPunct="1">
              <a:lnSpc>
                <a:spcPct val="150000"/>
              </a:lnSpc>
            </a:pPr>
            <a:r>
              <a:rPr lang="fa-IR" sz="2000" smtClean="0">
                <a:ea typeface="Majalla UI"/>
              </a:rPr>
              <a:t>ضرب کننده </a:t>
            </a:r>
            <a:r>
              <a:rPr lang="en-US" sz="2000" smtClean="0"/>
              <a:t>(Multiplier)</a:t>
            </a:r>
          </a:p>
          <a:p>
            <a:pPr algn="just" rtl="1" eaLnBrk="1" hangingPunct="1">
              <a:lnSpc>
                <a:spcPct val="150000"/>
              </a:lnSpc>
            </a:pPr>
            <a:r>
              <a:rPr lang="fa-IR" sz="2000" smtClean="0">
                <a:ea typeface="Majalla UI"/>
              </a:rPr>
              <a:t>حلقه قفل کننده فاز </a:t>
            </a:r>
            <a:r>
              <a:rPr lang="en-US" sz="2000" smtClean="0"/>
              <a:t>(Digital PLL)</a:t>
            </a:r>
          </a:p>
          <a:p>
            <a:pPr algn="just" rtl="1" eaLnBrk="1" hangingPunct="1">
              <a:lnSpc>
                <a:spcPct val="150000"/>
              </a:lnSpc>
            </a:pPr>
            <a:r>
              <a:rPr lang="en-US" sz="2000" smtClean="0"/>
              <a:t>DSP</a:t>
            </a:r>
            <a:r>
              <a:rPr lang="fa-IR" sz="2000" smtClean="0">
                <a:ea typeface="Majalla UI"/>
              </a:rPr>
              <a:t> یا </a:t>
            </a:r>
            <a:r>
              <a:rPr lang="en-US" sz="2000" smtClean="0"/>
              <a:t>Digital Signal Processing</a:t>
            </a:r>
          </a:p>
          <a:p>
            <a:pPr algn="just" rtl="1" eaLnBrk="1" hangingPunct="1">
              <a:lnSpc>
                <a:spcPct val="150000"/>
              </a:lnSpc>
            </a:pPr>
            <a:r>
              <a:rPr lang="fa-IR" sz="2000" smtClean="0">
                <a:ea typeface="Majalla UI"/>
              </a:rPr>
              <a:t>مدارات فرستنده و گیرنده </a:t>
            </a:r>
            <a:r>
              <a:rPr lang="en-US" sz="2000" smtClean="0"/>
              <a:t>(Transceiver)</a:t>
            </a:r>
            <a:endParaRPr lang="fa-IR" sz="2000" smtClean="0">
              <a:ea typeface="Majalla UI"/>
            </a:endParaRPr>
          </a:p>
          <a:p>
            <a:pPr algn="just" rtl="1" eaLnBrk="1" hangingPunct="1">
              <a:lnSpc>
                <a:spcPct val="150000"/>
              </a:lnSpc>
            </a:pPr>
            <a:r>
              <a:rPr lang="en-US" sz="2000" smtClean="0"/>
              <a:t>CPU</a:t>
            </a:r>
            <a:r>
              <a:rPr lang="fa-IR" sz="2000" smtClean="0">
                <a:ea typeface="Majalla UI"/>
              </a:rPr>
              <a:t> های سرعت بالا</a:t>
            </a:r>
          </a:p>
          <a:p>
            <a:pPr algn="just" rtl="1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487987"/>
          </a:xfrm>
        </p:spPr>
        <p:txBody>
          <a:bodyPr>
            <a:normAutofit fontScale="92500" lnSpcReduction="10000"/>
          </a:bodyPr>
          <a:lstStyle/>
          <a:p>
            <a:pPr algn="just" rtl="1" eaLnBrk="1" hangingPunct="1"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Wingdings 2" pitchFamily="18" charset="2"/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Wingdings 2" pitchFamily="18" charset="2"/>
              <a:buNone/>
            </a:pPr>
            <a:r>
              <a:rPr lang="fa-IR" sz="2000" b="1" dirty="0" smtClean="0">
                <a:latin typeface="Times New Roman" pitchFamily="18" charset="0"/>
                <a:cs typeface="Times New Roman" pitchFamily="18" charset="0"/>
              </a:rPr>
              <a:t>مهمترین </a:t>
            </a:r>
            <a:r>
              <a:rPr lang="fa-IR" sz="2000" b="1" dirty="0" smtClean="0">
                <a:latin typeface="Times New Roman" pitchFamily="18" charset="0"/>
                <a:cs typeface="Times New Roman" pitchFamily="18" charset="0"/>
              </a:rPr>
              <a:t>شرکتهای سازنده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FPGA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Altera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Xilinx</a:t>
            </a:r>
          </a:p>
          <a:p>
            <a:pPr algn="just" rtl="1" eaLnBrk="1" hangingPunct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Actel</a:t>
            </a:r>
            <a:endParaRPr lang="fa-I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/>
            <a:r>
              <a:rPr lang="en-US" sz="2000" dirty="0" err="1" smtClean="0"/>
              <a:t>QuickLogic</a:t>
            </a:r>
            <a:r>
              <a:rPr lang="en-US" sz="2000" dirty="0" smtClean="0"/>
              <a:t> </a:t>
            </a:r>
          </a:p>
          <a:p>
            <a:pPr algn="just" rt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 </a:t>
            </a:r>
          </a:p>
          <a:p>
            <a:pPr algn="just" rtl="1" eaLnBrk="1" hangingPunct="1">
              <a:buFont typeface="Wingdings 2" pitchFamily="18" charset="2"/>
              <a:buNone/>
            </a:pPr>
            <a:endParaRPr lang="fa-I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Wingdings 2" pitchFamily="18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Wingdings 2" pitchFamily="18" charset="2"/>
              <a:buNone/>
            </a:pPr>
            <a:r>
              <a:rPr lang="fa-IR" sz="2000" b="1" dirty="0" smtClean="0">
                <a:latin typeface="Times New Roman" pitchFamily="18" charset="0"/>
                <a:cs typeface="Times New Roman" pitchFamily="18" charset="0"/>
              </a:rPr>
              <a:t>مهمترین نرم افزارهای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FPGA</a:t>
            </a:r>
            <a:endParaRPr lang="fa-I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Arial" pitchFamily="34" charset="0"/>
              <a:buChar char="•"/>
            </a:pPr>
            <a:r>
              <a:rPr lang="en-US" sz="2000" dirty="0" err="1" smtClean="0"/>
              <a:t>Quartus</a:t>
            </a:r>
            <a:r>
              <a:rPr lang="en-US" sz="2000" dirty="0" smtClean="0"/>
              <a:t> II</a:t>
            </a:r>
            <a:r>
              <a:rPr lang="fa-IR" sz="2000" dirty="0" smtClean="0">
                <a:ea typeface="Majalla UI"/>
              </a:rPr>
              <a:t> و </a:t>
            </a:r>
            <a:r>
              <a:rPr lang="en-US" sz="2000" dirty="0" smtClean="0"/>
              <a:t>MAX PLUS II</a:t>
            </a:r>
            <a:r>
              <a:rPr lang="fa-IR" sz="2000" dirty="0" smtClean="0">
                <a:ea typeface="Majalla UI"/>
              </a:rPr>
              <a:t> </a:t>
            </a:r>
            <a:r>
              <a:rPr lang="en-US" sz="2000" dirty="0" err="1" smtClean="0"/>
              <a:t>Altera</a:t>
            </a:r>
            <a:r>
              <a:rPr lang="en-US" sz="2000" dirty="0" smtClean="0">
                <a:sym typeface="Wingdings" pitchFamily="2" charset="2"/>
              </a:rPr>
              <a:t>   </a:t>
            </a:r>
            <a:endParaRPr lang="en-US" sz="2000" dirty="0" smtClean="0"/>
          </a:p>
          <a:p>
            <a:pPr algn="just" rtl="1" eaLnBrk="1" hangingPunct="1">
              <a:buFont typeface="Arial" pitchFamily="34" charset="0"/>
              <a:buChar char="•"/>
            </a:pPr>
            <a:r>
              <a:rPr lang="en-US" sz="2000" dirty="0" err="1" smtClean="0"/>
              <a:t>Fandation</a:t>
            </a:r>
            <a:r>
              <a:rPr lang="en-US" sz="2000" dirty="0" smtClean="0"/>
              <a:t> </a:t>
            </a:r>
            <a:r>
              <a:rPr lang="fa-IR" sz="2000" dirty="0" smtClean="0">
                <a:ea typeface="Majalla UI"/>
              </a:rPr>
              <a:t> و </a:t>
            </a:r>
            <a:r>
              <a:rPr lang="en-US" sz="2000" dirty="0" smtClean="0"/>
              <a:t>Xilinx </a:t>
            </a:r>
            <a:r>
              <a:rPr lang="en-US" sz="2000" dirty="0" smtClean="0">
                <a:sym typeface="Wingdings" pitchFamily="2" charset="2"/>
              </a:rPr>
              <a:t>    </a:t>
            </a:r>
            <a:r>
              <a:rPr lang="en-US" sz="2000" dirty="0" smtClean="0"/>
              <a:t> ISE</a:t>
            </a:r>
          </a:p>
          <a:p>
            <a:pPr algn="just" rtl="1" eaLnBrk="1" hangingPunct="1">
              <a:buFont typeface="Arial" pitchFamily="34" charset="0"/>
              <a:buChar char="•"/>
            </a:pPr>
            <a:r>
              <a:rPr lang="en-US" sz="2000" dirty="0" err="1" smtClean="0"/>
              <a:t>Modelsim</a:t>
            </a:r>
            <a:r>
              <a:rPr lang="fa-IR" sz="2000" dirty="0" smtClean="0">
                <a:ea typeface="Majalla UI"/>
              </a:rPr>
              <a:t> و </a:t>
            </a:r>
            <a:r>
              <a:rPr lang="en-US" sz="2000" dirty="0" smtClean="0"/>
              <a:t>Active HDL</a:t>
            </a:r>
          </a:p>
          <a:p>
            <a:pPr algn="just" rtl="1" eaLnBrk="1" hangingPunct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Wingdings 2" pitchFamily="18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1" eaLnBrk="1" hangingPunct="1">
              <a:buFont typeface="Wingdings 2" pitchFamily="18" charset="2"/>
              <a:buNone/>
            </a:pPr>
            <a:r>
              <a:rPr lang="fa-I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/>
          <a:lstStyle/>
          <a:p>
            <a:pPr algn="ctr" rtl="1" eaLnBrk="1" hangingPunct="1"/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معرفی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fa-IR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های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ALTERA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125538"/>
            <a:ext cx="7561263" cy="51990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395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مقدمه ای بر آی سی های  FPGA   تهیه و تنظیم: حسین برهانی فر </vt:lpstr>
      <vt:lpstr>انواع مدارهای مجتمع</vt:lpstr>
      <vt:lpstr>انواع PLD</vt:lpstr>
      <vt:lpstr>مزایا و معایب PLD ها</vt:lpstr>
      <vt:lpstr>کاربردهای FPGA ها</vt:lpstr>
      <vt:lpstr>ساختار داخلی یک FPGA</vt:lpstr>
      <vt:lpstr>امکانات FPGA ها</vt:lpstr>
      <vt:lpstr>Slide 8</vt:lpstr>
      <vt:lpstr>معرفی FPGA های ALTERA</vt:lpstr>
      <vt:lpstr>معرفی خانواده های MAX CPLD</vt:lpstr>
      <vt:lpstr>معرفی خانواده های Cyclone</vt:lpstr>
      <vt:lpstr>معرفی خانواده های Aria</vt:lpstr>
      <vt:lpstr>معرفی خانواده های Stratix</vt:lpstr>
      <vt:lpstr>انواع پکیج (بسته بندی) آی سی های FPGA</vt:lpstr>
      <vt:lpstr>روش های طراحی مدار</vt:lpstr>
      <vt:lpstr>موفق و موید باشید.</vt:lpstr>
    </vt:vector>
  </TitlesOfParts>
  <Company>PARANDCO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مقدمه ای بر آی سی های  FPGA  تهیه و تنظیم: حسین برهانی فر</dc:title>
  <dc:creator>Hossein</dc:creator>
  <cp:lastModifiedBy>PARAND</cp:lastModifiedBy>
  <cp:revision>5</cp:revision>
  <dcterms:created xsi:type="dcterms:W3CDTF">2013-07-05T20:08:10Z</dcterms:created>
  <dcterms:modified xsi:type="dcterms:W3CDTF">2014-03-19T20:41:17Z</dcterms:modified>
</cp:coreProperties>
</file>