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4630400" cy="8229600"/>
  <p:notesSz cx="8229600" cy="14630400"/>
  <p:embeddedFontLst>
    <p:embeddedFont>
      <p:font typeface="Consolas" panose="020B0609020204030204" pitchFamily="49" charset="0"/>
      <p:regular r:id="rId38"/>
      <p:bold r:id="rId39"/>
      <p:italic r:id="rId40"/>
      <p:boldItalic r:id="rId41"/>
    </p:embeddedFont>
    <p:embeddedFont>
      <p:font typeface="Inter Light" panose="020B0604020202020204" charset="0"/>
      <p:regular r:id="rId42"/>
    </p:embeddedFont>
    <p:embeddedFont>
      <p:font typeface="Montserrat Light" panose="00000400000000000000" pitchFamily="2" charset="0"/>
      <p:regular r:id="rId43"/>
    </p:embeddedFont>
    <p:embeddedFont>
      <p:font typeface="Montserrat Medium" panose="00000600000000000000" pitchFamily="2" charset="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964073-B5E7-47EA-AAC2-F38241C7FB7C}" v="17" dt="2025-09-17T03:26:11.0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AD MAZHER KHAN" userId="96e0df93-eb0f-4cb4-8148-f65a362f4f01" providerId="ADAL" clId="{17B1DE92-8915-4BC8-957D-B4412C9117CC}"/>
    <pc:docChg chg="undo custSel addSld delSld modSld">
      <pc:chgData name="SAAD MAZHER KHAN" userId="96e0df93-eb0f-4cb4-8148-f65a362f4f01" providerId="ADAL" clId="{17B1DE92-8915-4BC8-957D-B4412C9117CC}" dt="2025-09-17T03:26:11.090" v="480"/>
      <pc:docMkLst>
        <pc:docMk/>
      </pc:docMkLst>
      <pc:sldChg chg="addSp modSp mod">
        <pc:chgData name="SAAD MAZHER KHAN" userId="96e0df93-eb0f-4cb4-8148-f65a362f4f01" providerId="ADAL" clId="{17B1DE92-8915-4BC8-957D-B4412C9117CC}" dt="2025-09-16T15:53:43.004" v="49" actId="20577"/>
        <pc:sldMkLst>
          <pc:docMk/>
          <pc:sldMk cId="0" sldId="256"/>
        </pc:sldMkLst>
        <pc:spChg chg="add mod">
          <ac:chgData name="SAAD MAZHER KHAN" userId="96e0df93-eb0f-4cb4-8148-f65a362f4f01" providerId="ADAL" clId="{17B1DE92-8915-4BC8-957D-B4412C9117CC}" dt="2025-09-16T15:53:43.004" v="49" actId="20577"/>
          <ac:spMkLst>
            <pc:docMk/>
            <pc:sldMk cId="0" sldId="256"/>
            <ac:spMk id="5" creationId="{D688D032-6DA1-D546-DE0E-A80B7A4E7136}"/>
          </ac:spMkLst>
        </pc:spChg>
      </pc:sldChg>
      <pc:sldChg chg="modSp mod">
        <pc:chgData name="SAAD MAZHER KHAN" userId="96e0df93-eb0f-4cb4-8148-f65a362f4f01" providerId="ADAL" clId="{17B1DE92-8915-4BC8-957D-B4412C9117CC}" dt="2025-09-16T15:54:07.074" v="57" actId="403"/>
        <pc:sldMkLst>
          <pc:docMk/>
          <pc:sldMk cId="0" sldId="258"/>
        </pc:sldMkLst>
        <pc:spChg chg="mod">
          <ac:chgData name="SAAD MAZHER KHAN" userId="96e0df93-eb0f-4cb4-8148-f65a362f4f01" providerId="ADAL" clId="{17B1DE92-8915-4BC8-957D-B4412C9117CC}" dt="2025-09-16T15:53:58.653" v="52" actId="403"/>
          <ac:spMkLst>
            <pc:docMk/>
            <pc:sldMk cId="0" sldId="258"/>
            <ac:spMk id="4" creationId="{00000000-0000-0000-0000-000000000000}"/>
          </ac:spMkLst>
        </pc:spChg>
        <pc:spChg chg="mod">
          <ac:chgData name="SAAD MAZHER KHAN" userId="96e0df93-eb0f-4cb4-8148-f65a362f4f01" providerId="ADAL" clId="{17B1DE92-8915-4BC8-957D-B4412C9117CC}" dt="2025-09-16T15:54:07.074" v="57" actId="403"/>
          <ac:spMkLst>
            <pc:docMk/>
            <pc:sldMk cId="0" sldId="258"/>
            <ac:spMk id="5" creationId="{00000000-0000-0000-0000-000000000000}"/>
          </ac:spMkLst>
        </pc:spChg>
      </pc:sldChg>
      <pc:sldChg chg="delSp modSp mod">
        <pc:chgData name="SAAD MAZHER KHAN" userId="96e0df93-eb0f-4cb4-8148-f65a362f4f01" providerId="ADAL" clId="{17B1DE92-8915-4BC8-957D-B4412C9117CC}" dt="2025-09-16T15:55:39.894" v="77" actId="478"/>
        <pc:sldMkLst>
          <pc:docMk/>
          <pc:sldMk cId="0" sldId="262"/>
        </pc:sldMkLst>
        <pc:spChg chg="mod">
          <ac:chgData name="SAAD MAZHER KHAN" userId="96e0df93-eb0f-4cb4-8148-f65a362f4f01" providerId="ADAL" clId="{17B1DE92-8915-4BC8-957D-B4412C9117CC}" dt="2025-09-16T15:55:38.050" v="76" actId="1076"/>
          <ac:spMkLst>
            <pc:docMk/>
            <pc:sldMk cId="0" sldId="262"/>
            <ac:spMk id="3" creationId="{00000000-0000-0000-0000-000000000000}"/>
          </ac:spMkLst>
        </pc:spChg>
        <pc:spChg chg="del">
          <ac:chgData name="SAAD MAZHER KHAN" userId="96e0df93-eb0f-4cb4-8148-f65a362f4f01" providerId="ADAL" clId="{17B1DE92-8915-4BC8-957D-B4412C9117CC}" dt="2025-09-16T15:55:39.894" v="77" actId="478"/>
          <ac:spMkLst>
            <pc:docMk/>
            <pc:sldMk cId="0" sldId="262"/>
            <ac:spMk id="4" creationId="{00000000-0000-0000-0000-000000000000}"/>
          </ac:spMkLst>
        </pc:spChg>
        <pc:spChg chg="mod">
          <ac:chgData name="SAAD MAZHER KHAN" userId="96e0df93-eb0f-4cb4-8148-f65a362f4f01" providerId="ADAL" clId="{17B1DE92-8915-4BC8-957D-B4412C9117CC}" dt="2025-09-16T15:55:25.326" v="72" actId="1076"/>
          <ac:spMkLst>
            <pc:docMk/>
            <pc:sldMk cId="0" sldId="262"/>
            <ac:spMk id="5" creationId="{00000000-0000-0000-0000-000000000000}"/>
          </ac:spMkLst>
        </pc:spChg>
        <pc:spChg chg="mod">
          <ac:chgData name="SAAD MAZHER KHAN" userId="96e0df93-eb0f-4cb4-8148-f65a362f4f01" providerId="ADAL" clId="{17B1DE92-8915-4BC8-957D-B4412C9117CC}" dt="2025-09-16T15:55:34.992" v="75" actId="1076"/>
          <ac:spMkLst>
            <pc:docMk/>
            <pc:sldMk cId="0" sldId="262"/>
            <ac:spMk id="6" creationId="{00000000-0000-0000-0000-000000000000}"/>
          </ac:spMkLst>
        </pc:spChg>
        <pc:picChg chg="mod">
          <ac:chgData name="SAAD MAZHER KHAN" userId="96e0df93-eb0f-4cb4-8148-f65a362f4f01" providerId="ADAL" clId="{17B1DE92-8915-4BC8-957D-B4412C9117CC}" dt="2025-09-16T15:54:22.528" v="58" actId="14100"/>
          <ac:picMkLst>
            <pc:docMk/>
            <pc:sldMk cId="0" sldId="262"/>
            <ac:picMk id="12" creationId="{00000000-0000-0000-0000-000000000000}"/>
          </ac:picMkLst>
        </pc:picChg>
      </pc:sldChg>
      <pc:sldChg chg="modSp mod">
        <pc:chgData name="SAAD MAZHER KHAN" userId="96e0df93-eb0f-4cb4-8148-f65a362f4f01" providerId="ADAL" clId="{17B1DE92-8915-4BC8-957D-B4412C9117CC}" dt="2025-09-16T15:56:12.590" v="107" actId="403"/>
        <pc:sldMkLst>
          <pc:docMk/>
          <pc:sldMk cId="0" sldId="264"/>
        </pc:sldMkLst>
        <pc:spChg chg="mod">
          <ac:chgData name="SAAD MAZHER KHAN" userId="96e0df93-eb0f-4cb4-8148-f65a362f4f01" providerId="ADAL" clId="{17B1DE92-8915-4BC8-957D-B4412C9117CC}" dt="2025-09-16T15:56:12.590" v="107" actId="403"/>
          <ac:spMkLst>
            <pc:docMk/>
            <pc:sldMk cId="0" sldId="264"/>
            <ac:spMk id="6" creationId="{00000000-0000-0000-0000-000000000000}"/>
          </ac:spMkLst>
        </pc:spChg>
        <pc:spChg chg="mod">
          <ac:chgData name="SAAD MAZHER KHAN" userId="96e0df93-eb0f-4cb4-8148-f65a362f4f01" providerId="ADAL" clId="{17B1DE92-8915-4BC8-957D-B4412C9117CC}" dt="2025-09-16T15:56:07.206" v="104" actId="403"/>
          <ac:spMkLst>
            <pc:docMk/>
            <pc:sldMk cId="0" sldId="264"/>
            <ac:spMk id="11" creationId="{00000000-0000-0000-0000-000000000000}"/>
          </ac:spMkLst>
        </pc:spChg>
        <pc:spChg chg="mod">
          <ac:chgData name="SAAD MAZHER KHAN" userId="96e0df93-eb0f-4cb4-8148-f65a362f4f01" providerId="ADAL" clId="{17B1DE92-8915-4BC8-957D-B4412C9117CC}" dt="2025-09-16T15:55:57.384" v="101" actId="1038"/>
          <ac:spMkLst>
            <pc:docMk/>
            <pc:sldMk cId="0" sldId="264"/>
            <ac:spMk id="13" creationId="{00000000-0000-0000-0000-000000000000}"/>
          </ac:spMkLst>
        </pc:spChg>
        <pc:spChg chg="mod">
          <ac:chgData name="SAAD MAZHER KHAN" userId="96e0df93-eb0f-4cb4-8148-f65a362f4f01" providerId="ADAL" clId="{17B1DE92-8915-4BC8-957D-B4412C9117CC}" dt="2025-09-16T15:55:57.384" v="101" actId="1038"/>
          <ac:spMkLst>
            <pc:docMk/>
            <pc:sldMk cId="0" sldId="264"/>
            <ac:spMk id="15" creationId="{00000000-0000-0000-0000-000000000000}"/>
          </ac:spMkLst>
        </pc:spChg>
        <pc:picChg chg="mod">
          <ac:chgData name="SAAD MAZHER KHAN" userId="96e0df93-eb0f-4cb4-8148-f65a362f4f01" providerId="ADAL" clId="{17B1DE92-8915-4BC8-957D-B4412C9117CC}" dt="2025-09-16T15:55:57.384" v="101" actId="1038"/>
          <ac:picMkLst>
            <pc:docMk/>
            <pc:sldMk cId="0" sldId="264"/>
            <ac:picMk id="12" creationId="{00000000-0000-0000-0000-000000000000}"/>
          </ac:picMkLst>
        </pc:picChg>
        <pc:picChg chg="mod">
          <ac:chgData name="SAAD MAZHER KHAN" userId="96e0df93-eb0f-4cb4-8148-f65a362f4f01" providerId="ADAL" clId="{17B1DE92-8915-4BC8-957D-B4412C9117CC}" dt="2025-09-16T15:55:57.384" v="101" actId="1038"/>
          <ac:picMkLst>
            <pc:docMk/>
            <pc:sldMk cId="0" sldId="264"/>
            <ac:picMk id="14" creationId="{00000000-0000-0000-0000-000000000000}"/>
          </ac:picMkLst>
        </pc:picChg>
      </pc:sldChg>
      <pc:sldChg chg="delSp modSp mod">
        <pc:chgData name="SAAD MAZHER KHAN" userId="96e0df93-eb0f-4cb4-8148-f65a362f4f01" providerId="ADAL" clId="{17B1DE92-8915-4BC8-957D-B4412C9117CC}" dt="2025-09-16T15:57:41.816" v="170" actId="403"/>
        <pc:sldMkLst>
          <pc:docMk/>
          <pc:sldMk cId="0" sldId="269"/>
        </pc:sldMkLst>
        <pc:spChg chg="mod">
          <ac:chgData name="SAAD MAZHER KHAN" userId="96e0df93-eb0f-4cb4-8148-f65a362f4f01" providerId="ADAL" clId="{17B1DE92-8915-4BC8-957D-B4412C9117CC}" dt="2025-09-16T15:56:51.663" v="109" actId="14100"/>
          <ac:spMkLst>
            <pc:docMk/>
            <pc:sldMk cId="0" sldId="269"/>
            <ac:spMk id="4" creationId="{00000000-0000-0000-0000-000000000000}"/>
          </ac:spMkLst>
        </pc:spChg>
        <pc:spChg chg="del">
          <ac:chgData name="SAAD MAZHER KHAN" userId="96e0df93-eb0f-4cb4-8148-f65a362f4f01" providerId="ADAL" clId="{17B1DE92-8915-4BC8-957D-B4412C9117CC}" dt="2025-09-16T15:56:46.474" v="108" actId="478"/>
          <ac:spMkLst>
            <pc:docMk/>
            <pc:sldMk cId="0" sldId="269"/>
            <ac:spMk id="5" creationId="{00000000-0000-0000-0000-000000000000}"/>
          </ac:spMkLst>
        </pc:spChg>
        <pc:spChg chg="mod">
          <ac:chgData name="SAAD MAZHER KHAN" userId="96e0df93-eb0f-4cb4-8148-f65a362f4f01" providerId="ADAL" clId="{17B1DE92-8915-4BC8-957D-B4412C9117CC}" dt="2025-09-16T15:57:41.816" v="170" actId="403"/>
          <ac:spMkLst>
            <pc:docMk/>
            <pc:sldMk cId="0" sldId="269"/>
            <ac:spMk id="6" creationId="{00000000-0000-0000-0000-000000000000}"/>
          </ac:spMkLst>
        </pc:spChg>
        <pc:spChg chg="mod">
          <ac:chgData name="SAAD MAZHER KHAN" userId="96e0df93-eb0f-4cb4-8148-f65a362f4f01" providerId="ADAL" clId="{17B1DE92-8915-4BC8-957D-B4412C9117CC}" dt="2025-09-16T15:57:14.221" v="163" actId="1038"/>
          <ac:spMkLst>
            <pc:docMk/>
            <pc:sldMk cId="0" sldId="269"/>
            <ac:spMk id="8" creationId="{00000000-0000-0000-0000-000000000000}"/>
          </ac:spMkLst>
        </pc:spChg>
        <pc:spChg chg="mod">
          <ac:chgData name="SAAD MAZHER KHAN" userId="96e0df93-eb0f-4cb4-8148-f65a362f4f01" providerId="ADAL" clId="{17B1DE92-8915-4BC8-957D-B4412C9117CC}" dt="2025-09-16T15:57:14.221" v="163" actId="1038"/>
          <ac:spMkLst>
            <pc:docMk/>
            <pc:sldMk cId="0" sldId="269"/>
            <ac:spMk id="9" creationId="{00000000-0000-0000-0000-000000000000}"/>
          </ac:spMkLst>
        </pc:spChg>
        <pc:spChg chg="mod">
          <ac:chgData name="SAAD MAZHER KHAN" userId="96e0df93-eb0f-4cb4-8148-f65a362f4f01" providerId="ADAL" clId="{17B1DE92-8915-4BC8-957D-B4412C9117CC}" dt="2025-09-16T15:57:14.221" v="163" actId="1038"/>
          <ac:spMkLst>
            <pc:docMk/>
            <pc:sldMk cId="0" sldId="269"/>
            <ac:spMk id="10" creationId="{00000000-0000-0000-0000-000000000000}"/>
          </ac:spMkLst>
        </pc:spChg>
        <pc:spChg chg="mod">
          <ac:chgData name="SAAD MAZHER KHAN" userId="96e0df93-eb0f-4cb4-8148-f65a362f4f01" providerId="ADAL" clId="{17B1DE92-8915-4BC8-957D-B4412C9117CC}" dt="2025-09-16T15:57:14.221" v="163" actId="1038"/>
          <ac:spMkLst>
            <pc:docMk/>
            <pc:sldMk cId="0" sldId="269"/>
            <ac:spMk id="11" creationId="{00000000-0000-0000-0000-000000000000}"/>
          </ac:spMkLst>
        </pc:spChg>
        <pc:spChg chg="mod">
          <ac:chgData name="SAAD MAZHER KHAN" userId="96e0df93-eb0f-4cb4-8148-f65a362f4f01" providerId="ADAL" clId="{17B1DE92-8915-4BC8-957D-B4412C9117CC}" dt="2025-09-16T15:57:14.221" v="163" actId="1038"/>
          <ac:spMkLst>
            <pc:docMk/>
            <pc:sldMk cId="0" sldId="269"/>
            <ac:spMk id="12" creationId="{00000000-0000-0000-0000-000000000000}"/>
          </ac:spMkLst>
        </pc:spChg>
        <pc:spChg chg="mod">
          <ac:chgData name="SAAD MAZHER KHAN" userId="96e0df93-eb0f-4cb4-8148-f65a362f4f01" providerId="ADAL" clId="{17B1DE92-8915-4BC8-957D-B4412C9117CC}" dt="2025-09-16T15:57:14.221" v="163" actId="1038"/>
          <ac:spMkLst>
            <pc:docMk/>
            <pc:sldMk cId="0" sldId="269"/>
            <ac:spMk id="13" creationId="{00000000-0000-0000-0000-000000000000}"/>
          </ac:spMkLst>
        </pc:spChg>
        <pc:picChg chg="mod">
          <ac:chgData name="SAAD MAZHER KHAN" userId="96e0df93-eb0f-4cb4-8148-f65a362f4f01" providerId="ADAL" clId="{17B1DE92-8915-4BC8-957D-B4412C9117CC}" dt="2025-09-16T15:56:57.929" v="112" actId="1076"/>
          <ac:picMkLst>
            <pc:docMk/>
            <pc:sldMk cId="0" sldId="269"/>
            <ac:picMk id="7" creationId="{00000000-0000-0000-0000-000000000000}"/>
          </ac:picMkLst>
        </pc:picChg>
      </pc:sldChg>
      <pc:sldChg chg="addSp modSp mod">
        <pc:chgData name="SAAD MAZHER KHAN" userId="96e0df93-eb0f-4cb4-8148-f65a362f4f01" providerId="ADAL" clId="{17B1DE92-8915-4BC8-957D-B4412C9117CC}" dt="2025-09-16T15:59:58.741" v="217" actId="20577"/>
        <pc:sldMkLst>
          <pc:docMk/>
          <pc:sldMk cId="0" sldId="270"/>
        </pc:sldMkLst>
        <pc:spChg chg="mod">
          <ac:chgData name="SAAD MAZHER KHAN" userId="96e0df93-eb0f-4cb4-8148-f65a362f4f01" providerId="ADAL" clId="{17B1DE92-8915-4BC8-957D-B4412C9117CC}" dt="2025-09-16T15:58:41.655" v="177"/>
          <ac:spMkLst>
            <pc:docMk/>
            <pc:sldMk cId="0" sldId="270"/>
            <ac:spMk id="3" creationId="{00000000-0000-0000-0000-000000000000}"/>
          </ac:spMkLst>
        </pc:spChg>
        <pc:spChg chg="mod">
          <ac:chgData name="SAAD MAZHER KHAN" userId="96e0df93-eb0f-4cb4-8148-f65a362f4f01" providerId="ADAL" clId="{17B1DE92-8915-4BC8-957D-B4412C9117CC}" dt="2025-09-16T15:59:22.100" v="193" actId="1076"/>
          <ac:spMkLst>
            <pc:docMk/>
            <pc:sldMk cId="0" sldId="270"/>
            <ac:spMk id="4" creationId="{00000000-0000-0000-0000-000000000000}"/>
          </ac:spMkLst>
        </pc:spChg>
        <pc:spChg chg="mod">
          <ac:chgData name="SAAD MAZHER KHAN" userId="96e0df93-eb0f-4cb4-8148-f65a362f4f01" providerId="ADAL" clId="{17B1DE92-8915-4BC8-957D-B4412C9117CC}" dt="2025-09-16T15:59:58.741" v="217" actId="20577"/>
          <ac:spMkLst>
            <pc:docMk/>
            <pc:sldMk cId="0" sldId="270"/>
            <ac:spMk id="5" creationId="{00000000-0000-0000-0000-000000000000}"/>
          </ac:spMkLst>
        </pc:spChg>
        <pc:spChg chg="add mod">
          <ac:chgData name="SAAD MAZHER KHAN" userId="96e0df93-eb0f-4cb4-8148-f65a362f4f01" providerId="ADAL" clId="{17B1DE92-8915-4BC8-957D-B4412C9117CC}" dt="2025-09-16T15:59:45.456" v="200" actId="21"/>
          <ac:spMkLst>
            <pc:docMk/>
            <pc:sldMk cId="0" sldId="270"/>
            <ac:spMk id="6" creationId="{9E21921A-D23A-4AA2-C10C-3C6AC64EB2DF}"/>
          </ac:spMkLst>
        </pc:spChg>
      </pc:sldChg>
      <pc:sldChg chg="modSp mod">
        <pc:chgData name="SAAD MAZHER KHAN" userId="96e0df93-eb0f-4cb4-8148-f65a362f4f01" providerId="ADAL" clId="{17B1DE92-8915-4BC8-957D-B4412C9117CC}" dt="2025-09-16T16:00:55.987" v="296" actId="1035"/>
        <pc:sldMkLst>
          <pc:docMk/>
          <pc:sldMk cId="0" sldId="271"/>
        </pc:sldMkLst>
        <pc:spChg chg="mod">
          <ac:chgData name="SAAD MAZHER KHAN" userId="96e0df93-eb0f-4cb4-8148-f65a362f4f01" providerId="ADAL" clId="{17B1DE92-8915-4BC8-957D-B4412C9117CC}" dt="2025-09-16T16:00:29.575" v="221" actId="403"/>
          <ac:spMkLst>
            <pc:docMk/>
            <pc:sldMk cId="0" sldId="271"/>
            <ac:spMk id="5" creationId="{00000000-0000-0000-0000-000000000000}"/>
          </ac:spMkLst>
        </pc:spChg>
        <pc:spChg chg="mod">
          <ac:chgData name="SAAD MAZHER KHAN" userId="96e0df93-eb0f-4cb4-8148-f65a362f4f01" providerId="ADAL" clId="{17B1DE92-8915-4BC8-957D-B4412C9117CC}" dt="2025-09-16T16:00:55.987" v="296" actId="1035"/>
          <ac:spMkLst>
            <pc:docMk/>
            <pc:sldMk cId="0" sldId="271"/>
            <ac:spMk id="7" creationId="{00000000-0000-0000-0000-000000000000}"/>
          </ac:spMkLst>
        </pc:spChg>
        <pc:spChg chg="mod">
          <ac:chgData name="SAAD MAZHER KHAN" userId="96e0df93-eb0f-4cb4-8148-f65a362f4f01" providerId="ADAL" clId="{17B1DE92-8915-4BC8-957D-B4412C9117CC}" dt="2025-09-16T16:00:55.987" v="296" actId="1035"/>
          <ac:spMkLst>
            <pc:docMk/>
            <pc:sldMk cId="0" sldId="271"/>
            <ac:spMk id="8" creationId="{00000000-0000-0000-0000-000000000000}"/>
          </ac:spMkLst>
        </pc:spChg>
        <pc:spChg chg="mod">
          <ac:chgData name="SAAD MAZHER KHAN" userId="96e0df93-eb0f-4cb4-8148-f65a362f4f01" providerId="ADAL" clId="{17B1DE92-8915-4BC8-957D-B4412C9117CC}" dt="2025-09-16T16:00:55.987" v="296" actId="1035"/>
          <ac:spMkLst>
            <pc:docMk/>
            <pc:sldMk cId="0" sldId="271"/>
            <ac:spMk id="9" creationId="{00000000-0000-0000-0000-000000000000}"/>
          </ac:spMkLst>
        </pc:spChg>
        <pc:spChg chg="mod">
          <ac:chgData name="SAAD MAZHER KHAN" userId="96e0df93-eb0f-4cb4-8148-f65a362f4f01" providerId="ADAL" clId="{17B1DE92-8915-4BC8-957D-B4412C9117CC}" dt="2025-09-16T16:00:55.987" v="296" actId="1035"/>
          <ac:spMkLst>
            <pc:docMk/>
            <pc:sldMk cId="0" sldId="271"/>
            <ac:spMk id="10" creationId="{00000000-0000-0000-0000-000000000000}"/>
          </ac:spMkLst>
        </pc:spChg>
        <pc:picChg chg="mod">
          <ac:chgData name="SAAD MAZHER KHAN" userId="96e0df93-eb0f-4cb4-8148-f65a362f4f01" providerId="ADAL" clId="{17B1DE92-8915-4BC8-957D-B4412C9117CC}" dt="2025-09-16T16:00:36.903" v="223" actId="1076"/>
          <ac:picMkLst>
            <pc:docMk/>
            <pc:sldMk cId="0" sldId="271"/>
            <ac:picMk id="6" creationId="{00000000-0000-0000-0000-000000000000}"/>
          </ac:picMkLst>
        </pc:picChg>
      </pc:sldChg>
      <pc:sldChg chg="modSp">
        <pc:chgData name="SAAD MAZHER KHAN" userId="96e0df93-eb0f-4cb4-8148-f65a362f4f01" providerId="ADAL" clId="{17B1DE92-8915-4BC8-957D-B4412C9117CC}" dt="2025-09-16T16:01:28.199" v="297"/>
        <pc:sldMkLst>
          <pc:docMk/>
          <pc:sldMk cId="0" sldId="272"/>
        </pc:sldMkLst>
        <pc:spChg chg="mod">
          <ac:chgData name="SAAD MAZHER KHAN" userId="96e0df93-eb0f-4cb4-8148-f65a362f4f01" providerId="ADAL" clId="{17B1DE92-8915-4BC8-957D-B4412C9117CC}" dt="2025-09-16T16:01:28.199" v="297"/>
          <ac:spMkLst>
            <pc:docMk/>
            <pc:sldMk cId="0" sldId="272"/>
            <ac:spMk id="5" creationId="{00000000-0000-0000-0000-000000000000}"/>
          </ac:spMkLst>
        </pc:spChg>
      </pc:sldChg>
      <pc:sldChg chg="modSp mod">
        <pc:chgData name="SAAD MAZHER KHAN" userId="96e0df93-eb0f-4cb4-8148-f65a362f4f01" providerId="ADAL" clId="{17B1DE92-8915-4BC8-957D-B4412C9117CC}" dt="2025-09-16T16:02:35.474" v="341"/>
        <pc:sldMkLst>
          <pc:docMk/>
          <pc:sldMk cId="0" sldId="276"/>
        </pc:sldMkLst>
        <pc:spChg chg="mod">
          <ac:chgData name="SAAD MAZHER KHAN" userId="96e0df93-eb0f-4cb4-8148-f65a362f4f01" providerId="ADAL" clId="{17B1DE92-8915-4BC8-957D-B4412C9117CC}" dt="2025-09-16T16:02:35.474" v="341"/>
          <ac:spMkLst>
            <pc:docMk/>
            <pc:sldMk cId="0" sldId="276"/>
            <ac:spMk id="6" creationId="{00000000-0000-0000-0000-000000000000}"/>
          </ac:spMkLst>
        </pc:spChg>
        <pc:spChg chg="mod">
          <ac:chgData name="SAAD MAZHER KHAN" userId="96e0df93-eb0f-4cb4-8148-f65a362f4f01" providerId="ADAL" clId="{17B1DE92-8915-4BC8-957D-B4412C9117CC}" dt="2025-09-16T16:02:18.461" v="340" actId="1035"/>
          <ac:spMkLst>
            <pc:docMk/>
            <pc:sldMk cId="0" sldId="276"/>
            <ac:spMk id="9" creationId="{00000000-0000-0000-0000-000000000000}"/>
          </ac:spMkLst>
        </pc:spChg>
        <pc:spChg chg="mod">
          <ac:chgData name="SAAD MAZHER KHAN" userId="96e0df93-eb0f-4cb4-8148-f65a362f4f01" providerId="ADAL" clId="{17B1DE92-8915-4BC8-957D-B4412C9117CC}" dt="2025-09-16T16:02:18.461" v="340" actId="1035"/>
          <ac:spMkLst>
            <pc:docMk/>
            <pc:sldMk cId="0" sldId="276"/>
            <ac:spMk id="11" creationId="{00000000-0000-0000-0000-000000000000}"/>
          </ac:spMkLst>
        </pc:spChg>
        <pc:picChg chg="mod">
          <ac:chgData name="SAAD MAZHER KHAN" userId="96e0df93-eb0f-4cb4-8148-f65a362f4f01" providerId="ADAL" clId="{17B1DE92-8915-4BC8-957D-B4412C9117CC}" dt="2025-09-16T16:02:09.560" v="298" actId="1076"/>
          <ac:picMkLst>
            <pc:docMk/>
            <pc:sldMk cId="0" sldId="276"/>
            <ac:picMk id="8" creationId="{00000000-0000-0000-0000-000000000000}"/>
          </ac:picMkLst>
        </pc:picChg>
        <pc:picChg chg="mod">
          <ac:chgData name="SAAD MAZHER KHAN" userId="96e0df93-eb0f-4cb4-8148-f65a362f4f01" providerId="ADAL" clId="{17B1DE92-8915-4BC8-957D-B4412C9117CC}" dt="2025-09-16T16:02:18.461" v="340" actId="1035"/>
          <ac:picMkLst>
            <pc:docMk/>
            <pc:sldMk cId="0" sldId="276"/>
            <ac:picMk id="10" creationId="{00000000-0000-0000-0000-000000000000}"/>
          </ac:picMkLst>
        </pc:picChg>
      </pc:sldChg>
      <pc:sldChg chg="modSp mod">
        <pc:chgData name="SAAD MAZHER KHAN" userId="96e0df93-eb0f-4cb4-8148-f65a362f4f01" providerId="ADAL" clId="{17B1DE92-8915-4BC8-957D-B4412C9117CC}" dt="2025-09-16T16:04:32.693" v="345" actId="20577"/>
        <pc:sldMkLst>
          <pc:docMk/>
          <pc:sldMk cId="0" sldId="278"/>
        </pc:sldMkLst>
        <pc:spChg chg="mod">
          <ac:chgData name="SAAD MAZHER KHAN" userId="96e0df93-eb0f-4cb4-8148-f65a362f4f01" providerId="ADAL" clId="{17B1DE92-8915-4BC8-957D-B4412C9117CC}" dt="2025-09-16T16:03:38.684" v="343"/>
          <ac:spMkLst>
            <pc:docMk/>
            <pc:sldMk cId="0" sldId="278"/>
            <ac:spMk id="6" creationId="{00000000-0000-0000-0000-000000000000}"/>
          </ac:spMkLst>
        </pc:spChg>
        <pc:spChg chg="mod">
          <ac:chgData name="SAAD MAZHER KHAN" userId="96e0df93-eb0f-4cb4-8148-f65a362f4f01" providerId="ADAL" clId="{17B1DE92-8915-4BC8-957D-B4412C9117CC}" dt="2025-09-16T16:04:32.693" v="345" actId="20577"/>
          <ac:spMkLst>
            <pc:docMk/>
            <pc:sldMk cId="0" sldId="278"/>
            <ac:spMk id="14" creationId="{00000000-0000-0000-0000-000000000000}"/>
          </ac:spMkLst>
        </pc:spChg>
      </pc:sldChg>
      <pc:sldChg chg="modSp">
        <pc:chgData name="SAAD MAZHER KHAN" userId="96e0df93-eb0f-4cb4-8148-f65a362f4f01" providerId="ADAL" clId="{17B1DE92-8915-4BC8-957D-B4412C9117CC}" dt="2025-09-16T16:20:58.850" v="346"/>
        <pc:sldMkLst>
          <pc:docMk/>
          <pc:sldMk cId="0" sldId="284"/>
        </pc:sldMkLst>
        <pc:spChg chg="mod">
          <ac:chgData name="SAAD MAZHER KHAN" userId="96e0df93-eb0f-4cb4-8148-f65a362f4f01" providerId="ADAL" clId="{17B1DE92-8915-4BC8-957D-B4412C9117CC}" dt="2025-09-16T16:20:58.850" v="346"/>
          <ac:spMkLst>
            <pc:docMk/>
            <pc:sldMk cId="0" sldId="284"/>
            <ac:spMk id="5" creationId="{00000000-0000-0000-0000-000000000000}"/>
          </ac:spMkLst>
        </pc:spChg>
      </pc:sldChg>
      <pc:sldChg chg="modSp">
        <pc:chgData name="SAAD MAZHER KHAN" userId="96e0df93-eb0f-4cb4-8148-f65a362f4f01" providerId="ADAL" clId="{17B1DE92-8915-4BC8-957D-B4412C9117CC}" dt="2025-09-16T16:21:57.746" v="347"/>
        <pc:sldMkLst>
          <pc:docMk/>
          <pc:sldMk cId="0" sldId="285"/>
        </pc:sldMkLst>
        <pc:spChg chg="mod">
          <ac:chgData name="SAAD MAZHER KHAN" userId="96e0df93-eb0f-4cb4-8148-f65a362f4f01" providerId="ADAL" clId="{17B1DE92-8915-4BC8-957D-B4412C9117CC}" dt="2025-09-16T16:21:57.746" v="347"/>
          <ac:spMkLst>
            <pc:docMk/>
            <pc:sldMk cId="0" sldId="285"/>
            <ac:spMk id="5" creationId="{00000000-0000-0000-0000-000000000000}"/>
          </ac:spMkLst>
        </pc:spChg>
      </pc:sldChg>
      <pc:sldChg chg="delSp modSp mod">
        <pc:chgData name="SAAD MAZHER KHAN" userId="96e0df93-eb0f-4cb4-8148-f65a362f4f01" providerId="ADAL" clId="{17B1DE92-8915-4BC8-957D-B4412C9117CC}" dt="2025-09-17T03:26:11.090" v="480"/>
        <pc:sldMkLst>
          <pc:docMk/>
          <pc:sldMk cId="0" sldId="286"/>
        </pc:sldMkLst>
        <pc:spChg chg="mod">
          <ac:chgData name="SAAD MAZHER KHAN" userId="96e0df93-eb0f-4cb4-8148-f65a362f4f01" providerId="ADAL" clId="{17B1DE92-8915-4BC8-957D-B4412C9117CC}" dt="2025-09-17T03:26:11.090" v="480"/>
          <ac:spMkLst>
            <pc:docMk/>
            <pc:sldMk cId="0" sldId="286"/>
            <ac:spMk id="6" creationId="{00000000-0000-0000-0000-000000000000}"/>
          </ac:spMkLst>
        </pc:spChg>
        <pc:spChg chg="mod">
          <ac:chgData name="SAAD MAZHER KHAN" userId="96e0df93-eb0f-4cb4-8148-f65a362f4f01" providerId="ADAL" clId="{17B1DE92-8915-4BC8-957D-B4412C9117CC}" dt="2025-09-17T03:25:17.867" v="479" actId="1038"/>
          <ac:spMkLst>
            <pc:docMk/>
            <pc:sldMk cId="0" sldId="286"/>
            <ac:spMk id="8" creationId="{00000000-0000-0000-0000-000000000000}"/>
          </ac:spMkLst>
        </pc:spChg>
        <pc:spChg chg="del">
          <ac:chgData name="SAAD MAZHER KHAN" userId="96e0df93-eb0f-4cb4-8148-f65a362f4f01" providerId="ADAL" clId="{17B1DE92-8915-4BC8-957D-B4412C9117CC}" dt="2025-09-17T03:23:57.112" v="415" actId="478"/>
          <ac:spMkLst>
            <pc:docMk/>
            <pc:sldMk cId="0" sldId="286"/>
            <ac:spMk id="9" creationId="{00000000-0000-0000-0000-000000000000}"/>
          </ac:spMkLst>
        </pc:spChg>
        <pc:spChg chg="mod">
          <ac:chgData name="SAAD MAZHER KHAN" userId="96e0df93-eb0f-4cb4-8148-f65a362f4f01" providerId="ADAL" clId="{17B1DE92-8915-4BC8-957D-B4412C9117CC}" dt="2025-09-17T03:25:17.867" v="479" actId="1038"/>
          <ac:spMkLst>
            <pc:docMk/>
            <pc:sldMk cId="0" sldId="286"/>
            <ac:spMk id="10" creationId="{00000000-0000-0000-0000-000000000000}"/>
          </ac:spMkLst>
        </pc:spChg>
        <pc:spChg chg="mod">
          <ac:chgData name="SAAD MAZHER KHAN" userId="96e0df93-eb0f-4cb4-8148-f65a362f4f01" providerId="ADAL" clId="{17B1DE92-8915-4BC8-957D-B4412C9117CC}" dt="2025-09-17T03:25:17.867" v="479" actId="1038"/>
          <ac:spMkLst>
            <pc:docMk/>
            <pc:sldMk cId="0" sldId="286"/>
            <ac:spMk id="11" creationId="{00000000-0000-0000-0000-000000000000}"/>
          </ac:spMkLst>
        </pc:spChg>
        <pc:picChg chg="mod">
          <ac:chgData name="SAAD MAZHER KHAN" userId="96e0df93-eb0f-4cb4-8148-f65a362f4f01" providerId="ADAL" clId="{17B1DE92-8915-4BC8-957D-B4412C9117CC}" dt="2025-09-17T03:25:00.691" v="434" actId="1076"/>
          <ac:picMkLst>
            <pc:docMk/>
            <pc:sldMk cId="0" sldId="286"/>
            <ac:picMk id="7" creationId="{00000000-0000-0000-0000-000000000000}"/>
          </ac:picMkLst>
        </pc:picChg>
      </pc:sldChg>
      <pc:sldChg chg="addSp delSp modSp new del mod">
        <pc:chgData name="SAAD MAZHER KHAN" userId="96e0df93-eb0f-4cb4-8148-f65a362f4f01" providerId="ADAL" clId="{17B1DE92-8915-4BC8-957D-B4412C9117CC}" dt="2025-09-16T16:00:03.136" v="218" actId="47"/>
        <pc:sldMkLst>
          <pc:docMk/>
          <pc:sldMk cId="387117960" sldId="291"/>
        </pc:sldMkLst>
        <pc:spChg chg="add del mod">
          <ac:chgData name="SAAD MAZHER KHAN" userId="96e0df93-eb0f-4cb4-8148-f65a362f4f01" providerId="ADAL" clId="{17B1DE92-8915-4BC8-957D-B4412C9117CC}" dt="2025-09-16T15:59:31.643" v="197"/>
          <ac:spMkLst>
            <pc:docMk/>
            <pc:sldMk cId="387117960" sldId="291"/>
            <ac:spMk id="3" creationId="{CC72A884-B450-D2BF-E4F6-EFE3A6C65E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59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lide 3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lide 3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lide 3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lide 3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ide 3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lide 3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3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36.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028355"/>
            <a:ext cx="7556421" cy="1240155"/>
          </a:xfrm>
          <a:prstGeom prst="rect">
            <a:avLst/>
          </a:prstGeom>
          <a:noFill/>
          <a:ln/>
        </p:spPr>
        <p:txBody>
          <a:bodyPr wrap="squar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1 &amp; Lab 2: Introduction to Java Programming</a:t>
            </a:r>
            <a:endParaRPr lang="en-US" sz="3900" dirty="0"/>
          </a:p>
        </p:txBody>
      </p:sp>
      <p:sp>
        <p:nvSpPr>
          <p:cNvPr id="4" name="Text 1"/>
          <p:cNvSpPr/>
          <p:nvPr/>
        </p:nvSpPr>
        <p:spPr>
          <a:xfrm>
            <a:off x="793790" y="4566166"/>
            <a:ext cx="7556421" cy="635079"/>
          </a:xfrm>
          <a:prstGeom prst="rect">
            <a:avLst/>
          </a:prstGeom>
          <a:noFill/>
          <a:ln/>
        </p:spPr>
        <p:txBody>
          <a:bodyPr wrap="square" lIns="0" tIns="0" rIns="0" bIns="0" rtlCol="0" anchor="t"/>
          <a:lstStyle/>
          <a:p>
            <a:pPr marL="0" indent="0" algn="ctr">
              <a:lnSpc>
                <a:spcPts val="2500"/>
              </a:lnSpc>
              <a:buNone/>
            </a:pPr>
            <a:r>
              <a:rPr lang="en-US" sz="1550" dirty="0">
                <a:solidFill>
                  <a:srgbClr val="3D3E44"/>
                </a:solidFill>
                <a:latin typeface="Inter Light" pitchFamily="34" charset="0"/>
                <a:ea typeface="Inter Light" pitchFamily="34" charset="-122"/>
                <a:cs typeface="Inter Light" pitchFamily="34" charset="-120"/>
              </a:rPr>
              <a:t>A comprehensive guide for beginners learning Java fundamentals and object-oriented concepts</a:t>
            </a:r>
            <a:endParaRPr lang="en-US" sz="1550" dirty="0"/>
          </a:p>
        </p:txBody>
      </p:sp>
      <p:sp>
        <p:nvSpPr>
          <p:cNvPr id="5" name="Text 1">
            <a:extLst>
              <a:ext uri="{FF2B5EF4-FFF2-40B4-BE49-F238E27FC236}">
                <a16:creationId xmlns:a16="http://schemas.microsoft.com/office/drawing/2014/main" id="{D688D032-6DA1-D546-DE0E-A80B7A4E7136}"/>
              </a:ext>
            </a:extLst>
          </p:cNvPr>
          <p:cNvSpPr/>
          <p:nvPr/>
        </p:nvSpPr>
        <p:spPr>
          <a:xfrm>
            <a:off x="793790" y="5489350"/>
            <a:ext cx="7556421" cy="635079"/>
          </a:xfrm>
          <a:prstGeom prst="rect">
            <a:avLst/>
          </a:prstGeom>
          <a:noFill/>
          <a:ln/>
        </p:spPr>
        <p:txBody>
          <a:bodyPr wrap="square" lIns="0" tIns="0" rIns="0" bIns="0" rtlCol="0" anchor="t"/>
          <a:lstStyle/>
          <a:p>
            <a:pPr marL="0" indent="0" algn="ctr">
              <a:lnSpc>
                <a:spcPts val="2500"/>
              </a:lnSpc>
              <a:buNone/>
            </a:pPr>
            <a:r>
              <a:rPr lang="en-US" sz="1550" dirty="0">
                <a:solidFill>
                  <a:srgbClr val="3D3E44"/>
                </a:solidFill>
                <a:latin typeface="Inter Light" pitchFamily="34" charset="0"/>
                <a:ea typeface="Inter Light" pitchFamily="34" charset="-122"/>
                <a:cs typeface="Inter Light" pitchFamily="34" charset="-120"/>
              </a:rPr>
              <a:t>Lect. Saad Mazhar Khan | Date 17-09-2025</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2955" y="539353"/>
            <a:ext cx="4893826" cy="611624"/>
          </a:xfrm>
          <a:prstGeom prst="rect">
            <a:avLst/>
          </a:prstGeom>
          <a:noFill/>
          <a:ln/>
        </p:spPr>
        <p:txBody>
          <a:bodyPr wrap="none" lIns="0" tIns="0" rIns="0" bIns="0" rtlCol="0" anchor="t"/>
          <a:lstStyle/>
          <a:p>
            <a:pPr marL="0" indent="0" algn="l">
              <a:lnSpc>
                <a:spcPts val="4800"/>
              </a:lnSpc>
              <a:buNone/>
            </a:pPr>
            <a:r>
              <a:rPr lang="en-US" sz="3850" dirty="0">
                <a:solidFill>
                  <a:srgbClr val="74767D"/>
                </a:solidFill>
                <a:latin typeface="Montserrat Medium" pitchFamily="34" charset="0"/>
                <a:ea typeface="Montserrat Medium" pitchFamily="34" charset="-122"/>
                <a:cs typeface="Montserrat Medium" pitchFamily="34" charset="-120"/>
              </a:rPr>
              <a:t>Java Variables</a:t>
            </a:r>
            <a:endParaRPr lang="en-US" sz="3850" dirty="0"/>
          </a:p>
        </p:txBody>
      </p:sp>
      <p:pic>
        <p:nvPicPr>
          <p:cNvPr id="3" name="Image 0" descr="preencoded.png"/>
          <p:cNvPicPr>
            <a:picLocks noChangeAspect="1"/>
          </p:cNvPicPr>
          <p:nvPr/>
        </p:nvPicPr>
        <p:blipFill>
          <a:blip r:embed="rId3"/>
          <a:stretch>
            <a:fillRect/>
          </a:stretch>
        </p:blipFill>
        <p:spPr>
          <a:xfrm>
            <a:off x="782955" y="1542455"/>
            <a:ext cx="489347" cy="489347"/>
          </a:xfrm>
          <a:prstGeom prst="rect">
            <a:avLst/>
          </a:prstGeom>
        </p:spPr>
      </p:pic>
      <p:sp>
        <p:nvSpPr>
          <p:cNvPr id="4" name="Text 1"/>
          <p:cNvSpPr/>
          <p:nvPr/>
        </p:nvSpPr>
        <p:spPr>
          <a:xfrm>
            <a:off x="1516975" y="1658660"/>
            <a:ext cx="2446853" cy="305753"/>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String Variables</a:t>
            </a:r>
            <a:endParaRPr lang="en-US" sz="1900" dirty="0"/>
          </a:p>
        </p:txBody>
      </p:sp>
      <p:sp>
        <p:nvSpPr>
          <p:cNvPr id="5" name="Shape 2"/>
          <p:cNvSpPr/>
          <p:nvPr/>
        </p:nvSpPr>
        <p:spPr>
          <a:xfrm>
            <a:off x="1516975" y="2184559"/>
            <a:ext cx="3457694" cy="919877"/>
          </a:xfrm>
          <a:prstGeom prst="roundRect">
            <a:avLst>
              <a:gd name="adj" fmla="val 19153"/>
            </a:avLst>
          </a:prstGeom>
          <a:solidFill>
            <a:srgbClr val="F2F2F2"/>
          </a:solidFill>
          <a:ln/>
        </p:spPr>
        <p:txBody>
          <a:bodyPr/>
          <a:lstStyle/>
          <a:p>
            <a:endParaRPr lang="en-US"/>
          </a:p>
        </p:txBody>
      </p:sp>
      <p:sp>
        <p:nvSpPr>
          <p:cNvPr id="6" name="Shape 3"/>
          <p:cNvSpPr/>
          <p:nvPr/>
        </p:nvSpPr>
        <p:spPr>
          <a:xfrm>
            <a:off x="1507212" y="2184559"/>
            <a:ext cx="3477220" cy="919877"/>
          </a:xfrm>
          <a:prstGeom prst="roundRect">
            <a:avLst>
              <a:gd name="adj" fmla="val 3192"/>
            </a:avLst>
          </a:prstGeom>
          <a:solidFill>
            <a:srgbClr val="F2F2F2"/>
          </a:solidFill>
          <a:ln/>
        </p:spPr>
        <p:txBody>
          <a:bodyPr/>
          <a:lstStyle/>
          <a:p>
            <a:endParaRPr lang="en-US"/>
          </a:p>
        </p:txBody>
      </p:sp>
      <p:sp>
        <p:nvSpPr>
          <p:cNvPr id="7" name="Text 4"/>
          <p:cNvSpPr/>
          <p:nvPr/>
        </p:nvSpPr>
        <p:spPr>
          <a:xfrm>
            <a:off x="1702951" y="2331363"/>
            <a:ext cx="3085743" cy="62626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String name = "Alice";String message = "Hello World";</a:t>
            </a:r>
            <a:endParaRPr lang="en-US" sz="1500" dirty="0"/>
          </a:p>
        </p:txBody>
      </p:sp>
      <p:sp>
        <p:nvSpPr>
          <p:cNvPr id="8" name="Text 5"/>
          <p:cNvSpPr/>
          <p:nvPr/>
        </p:nvSpPr>
        <p:spPr>
          <a:xfrm>
            <a:off x="1516975" y="3324582"/>
            <a:ext cx="3457694" cy="1252538"/>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Store text values. Must be enclosed in double quotes. Can contain letters, numbers, spaces, and special characters.</a:t>
            </a:r>
            <a:endParaRPr lang="en-US" sz="1500" dirty="0"/>
          </a:p>
        </p:txBody>
      </p:sp>
      <p:pic>
        <p:nvPicPr>
          <p:cNvPr id="9" name="Image 1" descr="preencoded.png"/>
          <p:cNvPicPr>
            <a:picLocks noChangeAspect="1"/>
          </p:cNvPicPr>
          <p:nvPr/>
        </p:nvPicPr>
        <p:blipFill>
          <a:blip r:embed="rId4"/>
          <a:stretch>
            <a:fillRect/>
          </a:stretch>
        </p:blipFill>
        <p:spPr>
          <a:xfrm>
            <a:off x="5219343" y="1542455"/>
            <a:ext cx="489347" cy="489347"/>
          </a:xfrm>
          <a:prstGeom prst="rect">
            <a:avLst/>
          </a:prstGeom>
        </p:spPr>
      </p:pic>
      <p:sp>
        <p:nvSpPr>
          <p:cNvPr id="10" name="Text 6"/>
          <p:cNvSpPr/>
          <p:nvPr/>
        </p:nvSpPr>
        <p:spPr>
          <a:xfrm>
            <a:off x="5953363" y="1658660"/>
            <a:ext cx="2446853" cy="305753"/>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Integer Variables</a:t>
            </a:r>
            <a:endParaRPr lang="en-US" sz="1900" dirty="0"/>
          </a:p>
        </p:txBody>
      </p:sp>
      <p:sp>
        <p:nvSpPr>
          <p:cNvPr id="11" name="Shape 7"/>
          <p:cNvSpPr/>
          <p:nvPr/>
        </p:nvSpPr>
        <p:spPr>
          <a:xfrm>
            <a:off x="5953363" y="2184559"/>
            <a:ext cx="3457694" cy="919877"/>
          </a:xfrm>
          <a:prstGeom prst="roundRect">
            <a:avLst>
              <a:gd name="adj" fmla="val 19153"/>
            </a:avLst>
          </a:prstGeom>
          <a:solidFill>
            <a:srgbClr val="F2F2F2"/>
          </a:solidFill>
          <a:ln/>
        </p:spPr>
        <p:txBody>
          <a:bodyPr/>
          <a:lstStyle/>
          <a:p>
            <a:endParaRPr lang="en-US"/>
          </a:p>
        </p:txBody>
      </p:sp>
      <p:sp>
        <p:nvSpPr>
          <p:cNvPr id="12" name="Shape 8"/>
          <p:cNvSpPr/>
          <p:nvPr/>
        </p:nvSpPr>
        <p:spPr>
          <a:xfrm>
            <a:off x="5943600" y="2184559"/>
            <a:ext cx="3477220" cy="919877"/>
          </a:xfrm>
          <a:prstGeom prst="roundRect">
            <a:avLst>
              <a:gd name="adj" fmla="val 3192"/>
            </a:avLst>
          </a:prstGeom>
          <a:solidFill>
            <a:srgbClr val="F2F2F2"/>
          </a:solidFill>
          <a:ln/>
        </p:spPr>
        <p:txBody>
          <a:bodyPr/>
          <a:lstStyle/>
          <a:p>
            <a:endParaRPr lang="en-US"/>
          </a:p>
        </p:txBody>
      </p:sp>
      <p:sp>
        <p:nvSpPr>
          <p:cNvPr id="13" name="Text 9"/>
          <p:cNvSpPr/>
          <p:nvPr/>
        </p:nvSpPr>
        <p:spPr>
          <a:xfrm>
            <a:off x="6139339" y="2331363"/>
            <a:ext cx="3085743" cy="62626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int age = 25;int score = -10;</a:t>
            </a:r>
            <a:endParaRPr lang="en-US" sz="1500" dirty="0"/>
          </a:p>
        </p:txBody>
      </p:sp>
      <p:sp>
        <p:nvSpPr>
          <p:cNvPr id="14" name="Text 10"/>
          <p:cNvSpPr/>
          <p:nvPr/>
        </p:nvSpPr>
        <p:spPr>
          <a:xfrm>
            <a:off x="5953363" y="3324582"/>
            <a:ext cx="3457694" cy="939403"/>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Store whole numbers (positive or negative). Range: approximately -2 billion to +2 billion.</a:t>
            </a:r>
            <a:endParaRPr lang="en-US" sz="1500" dirty="0"/>
          </a:p>
        </p:txBody>
      </p:sp>
      <p:pic>
        <p:nvPicPr>
          <p:cNvPr id="15" name="Image 2" descr="preencoded.png"/>
          <p:cNvPicPr>
            <a:picLocks noChangeAspect="1"/>
          </p:cNvPicPr>
          <p:nvPr/>
        </p:nvPicPr>
        <p:blipFill>
          <a:blip r:embed="rId5"/>
          <a:stretch>
            <a:fillRect/>
          </a:stretch>
        </p:blipFill>
        <p:spPr>
          <a:xfrm>
            <a:off x="9655731" y="1542455"/>
            <a:ext cx="489347" cy="489347"/>
          </a:xfrm>
          <a:prstGeom prst="rect">
            <a:avLst/>
          </a:prstGeom>
        </p:spPr>
      </p:pic>
      <p:sp>
        <p:nvSpPr>
          <p:cNvPr id="16" name="Text 11"/>
          <p:cNvSpPr/>
          <p:nvPr/>
        </p:nvSpPr>
        <p:spPr>
          <a:xfrm>
            <a:off x="10389751" y="1658660"/>
            <a:ext cx="2446853" cy="305753"/>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Float Variables</a:t>
            </a:r>
            <a:endParaRPr lang="en-US" sz="1900" dirty="0"/>
          </a:p>
        </p:txBody>
      </p:sp>
      <p:sp>
        <p:nvSpPr>
          <p:cNvPr id="17" name="Shape 12"/>
          <p:cNvSpPr/>
          <p:nvPr/>
        </p:nvSpPr>
        <p:spPr>
          <a:xfrm>
            <a:off x="10389751" y="2184559"/>
            <a:ext cx="3457694" cy="919877"/>
          </a:xfrm>
          <a:prstGeom prst="roundRect">
            <a:avLst>
              <a:gd name="adj" fmla="val 19153"/>
            </a:avLst>
          </a:prstGeom>
          <a:solidFill>
            <a:srgbClr val="F2F2F2"/>
          </a:solidFill>
          <a:ln/>
        </p:spPr>
        <p:txBody>
          <a:bodyPr/>
          <a:lstStyle/>
          <a:p>
            <a:endParaRPr lang="en-US"/>
          </a:p>
        </p:txBody>
      </p:sp>
      <p:sp>
        <p:nvSpPr>
          <p:cNvPr id="18" name="Shape 13"/>
          <p:cNvSpPr/>
          <p:nvPr/>
        </p:nvSpPr>
        <p:spPr>
          <a:xfrm>
            <a:off x="10379988" y="2184559"/>
            <a:ext cx="3477220" cy="919877"/>
          </a:xfrm>
          <a:prstGeom prst="roundRect">
            <a:avLst>
              <a:gd name="adj" fmla="val 3192"/>
            </a:avLst>
          </a:prstGeom>
          <a:solidFill>
            <a:srgbClr val="F2F2F2"/>
          </a:solidFill>
          <a:ln/>
        </p:spPr>
        <p:txBody>
          <a:bodyPr/>
          <a:lstStyle/>
          <a:p>
            <a:endParaRPr lang="en-US"/>
          </a:p>
        </p:txBody>
      </p:sp>
      <p:sp>
        <p:nvSpPr>
          <p:cNvPr id="19" name="Text 14"/>
          <p:cNvSpPr/>
          <p:nvPr/>
        </p:nvSpPr>
        <p:spPr>
          <a:xfrm>
            <a:off x="10575727" y="2331363"/>
            <a:ext cx="3085743" cy="62626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float price = 19.99f;float temperature = -5.5f;</a:t>
            </a:r>
            <a:endParaRPr lang="en-US" sz="1500" dirty="0"/>
          </a:p>
        </p:txBody>
      </p:sp>
      <p:sp>
        <p:nvSpPr>
          <p:cNvPr id="20" name="Text 15"/>
          <p:cNvSpPr/>
          <p:nvPr/>
        </p:nvSpPr>
        <p:spPr>
          <a:xfrm>
            <a:off x="10389751" y="3324582"/>
            <a:ext cx="3457694" cy="939403"/>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Store decimal numbers. Must add 'f' suffix. Good for currency and measurements with decimals.</a:t>
            </a:r>
            <a:endParaRPr lang="en-US" sz="1500" dirty="0"/>
          </a:p>
        </p:txBody>
      </p:sp>
      <p:pic>
        <p:nvPicPr>
          <p:cNvPr id="21" name="Image 3" descr="preencoded.png"/>
          <p:cNvPicPr>
            <a:picLocks noChangeAspect="1"/>
          </p:cNvPicPr>
          <p:nvPr/>
        </p:nvPicPr>
        <p:blipFill>
          <a:blip r:embed="rId6"/>
          <a:stretch>
            <a:fillRect/>
          </a:stretch>
        </p:blipFill>
        <p:spPr>
          <a:xfrm>
            <a:off x="782955" y="4968597"/>
            <a:ext cx="489347" cy="489347"/>
          </a:xfrm>
          <a:prstGeom prst="rect">
            <a:avLst/>
          </a:prstGeom>
        </p:spPr>
      </p:pic>
      <p:sp>
        <p:nvSpPr>
          <p:cNvPr id="22" name="Text 16"/>
          <p:cNvSpPr/>
          <p:nvPr/>
        </p:nvSpPr>
        <p:spPr>
          <a:xfrm>
            <a:off x="1516975" y="5084802"/>
            <a:ext cx="2446853" cy="305753"/>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Character Variables</a:t>
            </a:r>
            <a:endParaRPr lang="en-US" sz="1900" dirty="0"/>
          </a:p>
        </p:txBody>
      </p:sp>
      <p:sp>
        <p:nvSpPr>
          <p:cNvPr id="23" name="Shape 17"/>
          <p:cNvSpPr/>
          <p:nvPr/>
        </p:nvSpPr>
        <p:spPr>
          <a:xfrm>
            <a:off x="1516975" y="5610701"/>
            <a:ext cx="3457694" cy="919877"/>
          </a:xfrm>
          <a:prstGeom prst="roundRect">
            <a:avLst>
              <a:gd name="adj" fmla="val 19153"/>
            </a:avLst>
          </a:prstGeom>
          <a:solidFill>
            <a:srgbClr val="F2F2F2"/>
          </a:solidFill>
          <a:ln/>
        </p:spPr>
        <p:txBody>
          <a:bodyPr/>
          <a:lstStyle/>
          <a:p>
            <a:endParaRPr lang="en-US"/>
          </a:p>
        </p:txBody>
      </p:sp>
      <p:sp>
        <p:nvSpPr>
          <p:cNvPr id="24" name="Shape 18"/>
          <p:cNvSpPr/>
          <p:nvPr/>
        </p:nvSpPr>
        <p:spPr>
          <a:xfrm>
            <a:off x="1507212" y="5610701"/>
            <a:ext cx="3477220" cy="919877"/>
          </a:xfrm>
          <a:prstGeom prst="roundRect">
            <a:avLst>
              <a:gd name="adj" fmla="val 3192"/>
            </a:avLst>
          </a:prstGeom>
          <a:solidFill>
            <a:srgbClr val="F2F2F2"/>
          </a:solidFill>
          <a:ln/>
        </p:spPr>
        <p:txBody>
          <a:bodyPr/>
          <a:lstStyle/>
          <a:p>
            <a:endParaRPr lang="en-US"/>
          </a:p>
        </p:txBody>
      </p:sp>
      <p:sp>
        <p:nvSpPr>
          <p:cNvPr id="25" name="Text 19"/>
          <p:cNvSpPr/>
          <p:nvPr/>
        </p:nvSpPr>
        <p:spPr>
          <a:xfrm>
            <a:off x="1702951" y="5757505"/>
            <a:ext cx="3085743" cy="62626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char grade = 'A';char symbol = '$';</a:t>
            </a:r>
            <a:endParaRPr lang="en-US" sz="1500" dirty="0"/>
          </a:p>
        </p:txBody>
      </p:sp>
      <p:sp>
        <p:nvSpPr>
          <p:cNvPr id="26" name="Text 20"/>
          <p:cNvSpPr/>
          <p:nvPr/>
        </p:nvSpPr>
        <p:spPr>
          <a:xfrm>
            <a:off x="1516975" y="6750725"/>
            <a:ext cx="3457694" cy="939403"/>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Store single characters. Must use single quotes. Can be letters, digits, or symbols.</a:t>
            </a:r>
            <a:endParaRPr lang="en-US" sz="1500" dirty="0"/>
          </a:p>
        </p:txBody>
      </p:sp>
      <p:pic>
        <p:nvPicPr>
          <p:cNvPr id="27" name="Image 4" descr="preencoded.png"/>
          <p:cNvPicPr>
            <a:picLocks noChangeAspect="1"/>
          </p:cNvPicPr>
          <p:nvPr/>
        </p:nvPicPr>
        <p:blipFill>
          <a:blip r:embed="rId7"/>
          <a:stretch>
            <a:fillRect/>
          </a:stretch>
        </p:blipFill>
        <p:spPr>
          <a:xfrm>
            <a:off x="5219343" y="4968597"/>
            <a:ext cx="489347" cy="489347"/>
          </a:xfrm>
          <a:prstGeom prst="rect">
            <a:avLst/>
          </a:prstGeom>
        </p:spPr>
      </p:pic>
      <p:sp>
        <p:nvSpPr>
          <p:cNvPr id="28" name="Text 21"/>
          <p:cNvSpPr/>
          <p:nvPr/>
        </p:nvSpPr>
        <p:spPr>
          <a:xfrm>
            <a:off x="5953363" y="5084802"/>
            <a:ext cx="2446853" cy="305753"/>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Boolean Variables</a:t>
            </a:r>
            <a:endParaRPr lang="en-US" sz="1900" dirty="0"/>
          </a:p>
        </p:txBody>
      </p:sp>
      <p:sp>
        <p:nvSpPr>
          <p:cNvPr id="29" name="Shape 22"/>
          <p:cNvSpPr/>
          <p:nvPr/>
        </p:nvSpPr>
        <p:spPr>
          <a:xfrm>
            <a:off x="5953363" y="5610701"/>
            <a:ext cx="3457694" cy="919877"/>
          </a:xfrm>
          <a:prstGeom prst="roundRect">
            <a:avLst>
              <a:gd name="adj" fmla="val 19153"/>
            </a:avLst>
          </a:prstGeom>
          <a:solidFill>
            <a:srgbClr val="F2F2F2"/>
          </a:solidFill>
          <a:ln/>
        </p:spPr>
        <p:txBody>
          <a:bodyPr/>
          <a:lstStyle/>
          <a:p>
            <a:endParaRPr lang="en-US"/>
          </a:p>
        </p:txBody>
      </p:sp>
      <p:sp>
        <p:nvSpPr>
          <p:cNvPr id="30" name="Shape 23"/>
          <p:cNvSpPr/>
          <p:nvPr/>
        </p:nvSpPr>
        <p:spPr>
          <a:xfrm>
            <a:off x="5943600" y="5610701"/>
            <a:ext cx="3477220" cy="919877"/>
          </a:xfrm>
          <a:prstGeom prst="roundRect">
            <a:avLst>
              <a:gd name="adj" fmla="val 3192"/>
            </a:avLst>
          </a:prstGeom>
          <a:solidFill>
            <a:srgbClr val="F2F2F2"/>
          </a:solidFill>
          <a:ln/>
        </p:spPr>
        <p:txBody>
          <a:bodyPr/>
          <a:lstStyle/>
          <a:p>
            <a:endParaRPr lang="en-US"/>
          </a:p>
        </p:txBody>
      </p:sp>
      <p:sp>
        <p:nvSpPr>
          <p:cNvPr id="31" name="Text 24"/>
          <p:cNvSpPr/>
          <p:nvPr/>
        </p:nvSpPr>
        <p:spPr>
          <a:xfrm>
            <a:off x="6139339" y="5757505"/>
            <a:ext cx="3085743" cy="62626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boolean isStudent = true;boolean isComplete = false;</a:t>
            </a:r>
            <a:endParaRPr lang="en-US" sz="1500" dirty="0"/>
          </a:p>
        </p:txBody>
      </p:sp>
      <p:sp>
        <p:nvSpPr>
          <p:cNvPr id="32" name="Text 25"/>
          <p:cNvSpPr/>
          <p:nvPr/>
        </p:nvSpPr>
        <p:spPr>
          <a:xfrm>
            <a:off x="5953363" y="6750725"/>
            <a:ext cx="3457694" cy="939403"/>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Store true/false values. Perfect for flags, conditions, and yes/no scenarios.</a:t>
            </a:r>
            <a:endParaRPr lang="en-US" sz="15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029653"/>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Java Data Types</a:t>
            </a:r>
            <a:endParaRPr lang="en-US" sz="3900" dirty="0"/>
          </a:p>
        </p:txBody>
      </p:sp>
      <p:sp>
        <p:nvSpPr>
          <p:cNvPr id="3" name="Shape 1"/>
          <p:cNvSpPr/>
          <p:nvPr/>
        </p:nvSpPr>
        <p:spPr>
          <a:xfrm>
            <a:off x="793790" y="2046565"/>
            <a:ext cx="13042821" cy="5153382"/>
          </a:xfrm>
          <a:prstGeom prst="roundRect">
            <a:avLst>
              <a:gd name="adj" fmla="val 3466"/>
            </a:avLst>
          </a:prstGeom>
          <a:noFill/>
          <a:ln w="7620">
            <a:solidFill>
              <a:srgbClr val="000000">
                <a:alpha val="8000"/>
              </a:srgbClr>
            </a:solidFill>
            <a:prstDash val="solid"/>
          </a:ln>
        </p:spPr>
        <p:txBody>
          <a:bodyPr/>
          <a:lstStyle/>
          <a:p>
            <a:endParaRPr lang="en-US"/>
          </a:p>
        </p:txBody>
      </p:sp>
      <p:sp>
        <p:nvSpPr>
          <p:cNvPr id="4" name="Shape 2"/>
          <p:cNvSpPr/>
          <p:nvPr/>
        </p:nvSpPr>
        <p:spPr>
          <a:xfrm>
            <a:off x="801410" y="2054185"/>
            <a:ext cx="13027581" cy="570905"/>
          </a:xfrm>
          <a:prstGeom prst="rect">
            <a:avLst/>
          </a:prstGeom>
          <a:solidFill>
            <a:srgbClr val="FFFFFF">
              <a:alpha val="4000"/>
            </a:srgbClr>
          </a:solidFill>
          <a:ln/>
        </p:spPr>
        <p:txBody>
          <a:bodyPr/>
          <a:lstStyle/>
          <a:p>
            <a:endParaRPr lang="en-US"/>
          </a:p>
        </p:txBody>
      </p:sp>
      <p:sp>
        <p:nvSpPr>
          <p:cNvPr id="5" name="Text 3"/>
          <p:cNvSpPr/>
          <p:nvPr/>
        </p:nvSpPr>
        <p:spPr>
          <a:xfrm>
            <a:off x="1000006" y="2180868"/>
            <a:ext cx="2204918"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Type</a:t>
            </a:r>
            <a:endParaRPr lang="en-US" sz="1550" dirty="0"/>
          </a:p>
        </p:txBody>
      </p:sp>
      <p:sp>
        <p:nvSpPr>
          <p:cNvPr id="6" name="Text 4"/>
          <p:cNvSpPr/>
          <p:nvPr/>
        </p:nvSpPr>
        <p:spPr>
          <a:xfrm>
            <a:off x="3609261" y="2180868"/>
            <a:ext cx="2201108"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Size</a:t>
            </a:r>
            <a:endParaRPr lang="en-US" sz="1550" dirty="0"/>
          </a:p>
        </p:txBody>
      </p:sp>
      <p:sp>
        <p:nvSpPr>
          <p:cNvPr id="7" name="Text 5"/>
          <p:cNvSpPr/>
          <p:nvPr/>
        </p:nvSpPr>
        <p:spPr>
          <a:xfrm>
            <a:off x="6214705" y="2180868"/>
            <a:ext cx="3503890"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Range</a:t>
            </a:r>
            <a:endParaRPr lang="en-US" sz="1550" dirty="0"/>
          </a:p>
        </p:txBody>
      </p:sp>
      <p:sp>
        <p:nvSpPr>
          <p:cNvPr id="8" name="Text 6"/>
          <p:cNvSpPr/>
          <p:nvPr/>
        </p:nvSpPr>
        <p:spPr>
          <a:xfrm>
            <a:off x="10122932" y="2180868"/>
            <a:ext cx="3507700"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Example</a:t>
            </a:r>
            <a:endParaRPr lang="en-US" sz="1550" dirty="0"/>
          </a:p>
        </p:txBody>
      </p:sp>
      <p:sp>
        <p:nvSpPr>
          <p:cNvPr id="9" name="Shape 7"/>
          <p:cNvSpPr/>
          <p:nvPr/>
        </p:nvSpPr>
        <p:spPr>
          <a:xfrm>
            <a:off x="801410" y="2625090"/>
            <a:ext cx="13027581" cy="570905"/>
          </a:xfrm>
          <a:prstGeom prst="rect">
            <a:avLst/>
          </a:prstGeom>
          <a:solidFill>
            <a:srgbClr val="000000">
              <a:alpha val="4000"/>
            </a:srgbClr>
          </a:solidFill>
          <a:ln/>
        </p:spPr>
        <p:txBody>
          <a:bodyPr/>
          <a:lstStyle/>
          <a:p>
            <a:endParaRPr lang="en-US"/>
          </a:p>
        </p:txBody>
      </p:sp>
      <p:sp>
        <p:nvSpPr>
          <p:cNvPr id="10" name="Text 8"/>
          <p:cNvSpPr/>
          <p:nvPr/>
        </p:nvSpPr>
        <p:spPr>
          <a:xfrm>
            <a:off x="1000006" y="2751773"/>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byte</a:t>
            </a:r>
            <a:endParaRPr lang="en-US" sz="1550" dirty="0"/>
          </a:p>
        </p:txBody>
      </p:sp>
      <p:sp>
        <p:nvSpPr>
          <p:cNvPr id="11" name="Text 9"/>
          <p:cNvSpPr/>
          <p:nvPr/>
        </p:nvSpPr>
        <p:spPr>
          <a:xfrm>
            <a:off x="3609261" y="2751773"/>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1 byte</a:t>
            </a:r>
            <a:endParaRPr lang="en-US" sz="1550" dirty="0"/>
          </a:p>
        </p:txBody>
      </p:sp>
      <p:sp>
        <p:nvSpPr>
          <p:cNvPr id="12" name="Text 10"/>
          <p:cNvSpPr/>
          <p:nvPr/>
        </p:nvSpPr>
        <p:spPr>
          <a:xfrm>
            <a:off x="6214705" y="2751773"/>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-128 to 127</a:t>
            </a:r>
            <a:endParaRPr lang="en-US" sz="1550" dirty="0"/>
          </a:p>
        </p:txBody>
      </p:sp>
      <p:sp>
        <p:nvSpPr>
          <p:cNvPr id="13" name="Text 11"/>
          <p:cNvSpPr/>
          <p:nvPr/>
        </p:nvSpPr>
        <p:spPr>
          <a:xfrm>
            <a:off x="10122932" y="2751773"/>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byte age = 25;</a:t>
            </a:r>
            <a:endParaRPr lang="en-US" sz="1550" dirty="0"/>
          </a:p>
        </p:txBody>
      </p:sp>
      <p:sp>
        <p:nvSpPr>
          <p:cNvPr id="14" name="Shape 12"/>
          <p:cNvSpPr/>
          <p:nvPr/>
        </p:nvSpPr>
        <p:spPr>
          <a:xfrm>
            <a:off x="801410" y="3195995"/>
            <a:ext cx="13027581" cy="570905"/>
          </a:xfrm>
          <a:prstGeom prst="rect">
            <a:avLst/>
          </a:prstGeom>
          <a:solidFill>
            <a:srgbClr val="FFFFFF">
              <a:alpha val="4000"/>
            </a:srgbClr>
          </a:solidFill>
          <a:ln/>
        </p:spPr>
        <p:txBody>
          <a:bodyPr/>
          <a:lstStyle/>
          <a:p>
            <a:endParaRPr lang="en-US"/>
          </a:p>
        </p:txBody>
      </p:sp>
      <p:sp>
        <p:nvSpPr>
          <p:cNvPr id="15" name="Text 13"/>
          <p:cNvSpPr/>
          <p:nvPr/>
        </p:nvSpPr>
        <p:spPr>
          <a:xfrm>
            <a:off x="1000006" y="3322677"/>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short</a:t>
            </a:r>
            <a:endParaRPr lang="en-US" sz="1550" dirty="0"/>
          </a:p>
        </p:txBody>
      </p:sp>
      <p:sp>
        <p:nvSpPr>
          <p:cNvPr id="16" name="Text 14"/>
          <p:cNvSpPr/>
          <p:nvPr/>
        </p:nvSpPr>
        <p:spPr>
          <a:xfrm>
            <a:off x="3609261" y="3322677"/>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2 bytes</a:t>
            </a:r>
            <a:endParaRPr lang="en-US" sz="1550" dirty="0"/>
          </a:p>
        </p:txBody>
      </p:sp>
      <p:sp>
        <p:nvSpPr>
          <p:cNvPr id="17" name="Text 15"/>
          <p:cNvSpPr/>
          <p:nvPr/>
        </p:nvSpPr>
        <p:spPr>
          <a:xfrm>
            <a:off x="6214705" y="3322677"/>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-32,768 to 32,767</a:t>
            </a:r>
            <a:endParaRPr lang="en-US" sz="1550" dirty="0"/>
          </a:p>
        </p:txBody>
      </p:sp>
      <p:sp>
        <p:nvSpPr>
          <p:cNvPr id="18" name="Text 16"/>
          <p:cNvSpPr/>
          <p:nvPr/>
        </p:nvSpPr>
        <p:spPr>
          <a:xfrm>
            <a:off x="10122932" y="3322677"/>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short year = 2024;</a:t>
            </a:r>
            <a:endParaRPr lang="en-US" sz="1550" dirty="0"/>
          </a:p>
        </p:txBody>
      </p:sp>
      <p:sp>
        <p:nvSpPr>
          <p:cNvPr id="19" name="Shape 17"/>
          <p:cNvSpPr/>
          <p:nvPr/>
        </p:nvSpPr>
        <p:spPr>
          <a:xfrm>
            <a:off x="801410" y="3766899"/>
            <a:ext cx="13027581" cy="570905"/>
          </a:xfrm>
          <a:prstGeom prst="rect">
            <a:avLst/>
          </a:prstGeom>
          <a:solidFill>
            <a:srgbClr val="000000">
              <a:alpha val="4000"/>
            </a:srgbClr>
          </a:solidFill>
          <a:ln/>
        </p:spPr>
        <p:txBody>
          <a:bodyPr/>
          <a:lstStyle/>
          <a:p>
            <a:endParaRPr lang="en-US"/>
          </a:p>
        </p:txBody>
      </p:sp>
      <p:sp>
        <p:nvSpPr>
          <p:cNvPr id="20" name="Text 18"/>
          <p:cNvSpPr/>
          <p:nvPr/>
        </p:nvSpPr>
        <p:spPr>
          <a:xfrm>
            <a:off x="1000006" y="3893582"/>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int</a:t>
            </a:r>
            <a:endParaRPr lang="en-US" sz="1550" dirty="0"/>
          </a:p>
        </p:txBody>
      </p:sp>
      <p:sp>
        <p:nvSpPr>
          <p:cNvPr id="21" name="Text 19"/>
          <p:cNvSpPr/>
          <p:nvPr/>
        </p:nvSpPr>
        <p:spPr>
          <a:xfrm>
            <a:off x="3609261" y="3893582"/>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4 bytes</a:t>
            </a:r>
            <a:endParaRPr lang="en-US" sz="1550" dirty="0"/>
          </a:p>
        </p:txBody>
      </p:sp>
      <p:sp>
        <p:nvSpPr>
          <p:cNvPr id="22" name="Text 20"/>
          <p:cNvSpPr/>
          <p:nvPr/>
        </p:nvSpPr>
        <p:spPr>
          <a:xfrm>
            <a:off x="6214705" y="3893582"/>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-2 billion to 2 billion</a:t>
            </a:r>
            <a:endParaRPr lang="en-US" sz="1550" dirty="0"/>
          </a:p>
        </p:txBody>
      </p:sp>
      <p:sp>
        <p:nvSpPr>
          <p:cNvPr id="23" name="Text 21"/>
          <p:cNvSpPr/>
          <p:nvPr/>
        </p:nvSpPr>
        <p:spPr>
          <a:xfrm>
            <a:off x="10122932" y="3893582"/>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int population = 50000;</a:t>
            </a:r>
            <a:endParaRPr lang="en-US" sz="1550" dirty="0"/>
          </a:p>
        </p:txBody>
      </p:sp>
      <p:sp>
        <p:nvSpPr>
          <p:cNvPr id="24" name="Shape 22"/>
          <p:cNvSpPr/>
          <p:nvPr/>
        </p:nvSpPr>
        <p:spPr>
          <a:xfrm>
            <a:off x="801410" y="4337804"/>
            <a:ext cx="13027581" cy="570905"/>
          </a:xfrm>
          <a:prstGeom prst="rect">
            <a:avLst/>
          </a:prstGeom>
          <a:solidFill>
            <a:srgbClr val="FFFFFF">
              <a:alpha val="4000"/>
            </a:srgbClr>
          </a:solidFill>
          <a:ln/>
        </p:spPr>
        <p:txBody>
          <a:bodyPr/>
          <a:lstStyle/>
          <a:p>
            <a:endParaRPr lang="en-US"/>
          </a:p>
        </p:txBody>
      </p:sp>
      <p:sp>
        <p:nvSpPr>
          <p:cNvPr id="25" name="Text 23"/>
          <p:cNvSpPr/>
          <p:nvPr/>
        </p:nvSpPr>
        <p:spPr>
          <a:xfrm>
            <a:off x="1000006" y="4464487"/>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long</a:t>
            </a:r>
            <a:endParaRPr lang="en-US" sz="1550" dirty="0"/>
          </a:p>
        </p:txBody>
      </p:sp>
      <p:sp>
        <p:nvSpPr>
          <p:cNvPr id="26" name="Text 24"/>
          <p:cNvSpPr/>
          <p:nvPr/>
        </p:nvSpPr>
        <p:spPr>
          <a:xfrm>
            <a:off x="3609261" y="4464487"/>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8 bytes</a:t>
            </a:r>
            <a:endParaRPr lang="en-US" sz="1550" dirty="0"/>
          </a:p>
        </p:txBody>
      </p:sp>
      <p:sp>
        <p:nvSpPr>
          <p:cNvPr id="27" name="Text 25"/>
          <p:cNvSpPr/>
          <p:nvPr/>
        </p:nvSpPr>
        <p:spPr>
          <a:xfrm>
            <a:off x="6214705" y="4464487"/>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Very large numbers</a:t>
            </a:r>
            <a:endParaRPr lang="en-US" sz="1550" dirty="0"/>
          </a:p>
        </p:txBody>
      </p:sp>
      <p:sp>
        <p:nvSpPr>
          <p:cNvPr id="28" name="Text 26"/>
          <p:cNvSpPr/>
          <p:nvPr/>
        </p:nvSpPr>
        <p:spPr>
          <a:xfrm>
            <a:off x="10122932" y="4464487"/>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long distance = 123456789L;</a:t>
            </a:r>
            <a:endParaRPr lang="en-US" sz="1550" dirty="0"/>
          </a:p>
        </p:txBody>
      </p:sp>
      <p:sp>
        <p:nvSpPr>
          <p:cNvPr id="29" name="Shape 27"/>
          <p:cNvSpPr/>
          <p:nvPr/>
        </p:nvSpPr>
        <p:spPr>
          <a:xfrm>
            <a:off x="801410" y="4908709"/>
            <a:ext cx="13027581" cy="570905"/>
          </a:xfrm>
          <a:prstGeom prst="rect">
            <a:avLst/>
          </a:prstGeom>
          <a:solidFill>
            <a:srgbClr val="000000">
              <a:alpha val="4000"/>
            </a:srgbClr>
          </a:solidFill>
          <a:ln/>
        </p:spPr>
        <p:txBody>
          <a:bodyPr/>
          <a:lstStyle/>
          <a:p>
            <a:endParaRPr lang="en-US"/>
          </a:p>
        </p:txBody>
      </p:sp>
      <p:sp>
        <p:nvSpPr>
          <p:cNvPr id="30" name="Text 28"/>
          <p:cNvSpPr/>
          <p:nvPr/>
        </p:nvSpPr>
        <p:spPr>
          <a:xfrm>
            <a:off x="1000006" y="5035391"/>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float</a:t>
            </a:r>
            <a:endParaRPr lang="en-US" sz="1550" dirty="0"/>
          </a:p>
        </p:txBody>
      </p:sp>
      <p:sp>
        <p:nvSpPr>
          <p:cNvPr id="31" name="Text 29"/>
          <p:cNvSpPr/>
          <p:nvPr/>
        </p:nvSpPr>
        <p:spPr>
          <a:xfrm>
            <a:off x="3609261" y="5035391"/>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4 bytes</a:t>
            </a:r>
            <a:endParaRPr lang="en-US" sz="1550" dirty="0"/>
          </a:p>
        </p:txBody>
      </p:sp>
      <p:sp>
        <p:nvSpPr>
          <p:cNvPr id="32" name="Text 30"/>
          <p:cNvSpPr/>
          <p:nvPr/>
        </p:nvSpPr>
        <p:spPr>
          <a:xfrm>
            <a:off x="6214705" y="5035391"/>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6-7 decimal digits</a:t>
            </a:r>
            <a:endParaRPr lang="en-US" sz="1550" dirty="0"/>
          </a:p>
        </p:txBody>
      </p:sp>
      <p:sp>
        <p:nvSpPr>
          <p:cNvPr id="33" name="Text 31"/>
          <p:cNvSpPr/>
          <p:nvPr/>
        </p:nvSpPr>
        <p:spPr>
          <a:xfrm>
            <a:off x="10122932" y="5035391"/>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float price = 19.99f;</a:t>
            </a:r>
            <a:endParaRPr lang="en-US" sz="1550" dirty="0"/>
          </a:p>
        </p:txBody>
      </p:sp>
      <p:sp>
        <p:nvSpPr>
          <p:cNvPr id="34" name="Shape 32"/>
          <p:cNvSpPr/>
          <p:nvPr/>
        </p:nvSpPr>
        <p:spPr>
          <a:xfrm>
            <a:off x="801410" y="5479613"/>
            <a:ext cx="13027581" cy="570905"/>
          </a:xfrm>
          <a:prstGeom prst="rect">
            <a:avLst/>
          </a:prstGeom>
          <a:solidFill>
            <a:srgbClr val="FFFFFF">
              <a:alpha val="4000"/>
            </a:srgbClr>
          </a:solidFill>
          <a:ln/>
        </p:spPr>
        <p:txBody>
          <a:bodyPr/>
          <a:lstStyle/>
          <a:p>
            <a:endParaRPr lang="en-US"/>
          </a:p>
        </p:txBody>
      </p:sp>
      <p:sp>
        <p:nvSpPr>
          <p:cNvPr id="35" name="Text 33"/>
          <p:cNvSpPr/>
          <p:nvPr/>
        </p:nvSpPr>
        <p:spPr>
          <a:xfrm>
            <a:off x="1000006" y="5606296"/>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double</a:t>
            </a:r>
            <a:endParaRPr lang="en-US" sz="1550" dirty="0"/>
          </a:p>
        </p:txBody>
      </p:sp>
      <p:sp>
        <p:nvSpPr>
          <p:cNvPr id="36" name="Text 34"/>
          <p:cNvSpPr/>
          <p:nvPr/>
        </p:nvSpPr>
        <p:spPr>
          <a:xfrm>
            <a:off x="3609261" y="5606296"/>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8 bytes</a:t>
            </a:r>
            <a:endParaRPr lang="en-US" sz="1550" dirty="0"/>
          </a:p>
        </p:txBody>
      </p:sp>
      <p:sp>
        <p:nvSpPr>
          <p:cNvPr id="37" name="Text 35"/>
          <p:cNvSpPr/>
          <p:nvPr/>
        </p:nvSpPr>
        <p:spPr>
          <a:xfrm>
            <a:off x="6214705" y="5606296"/>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15 decimal digits</a:t>
            </a:r>
            <a:endParaRPr lang="en-US" sz="1550" dirty="0"/>
          </a:p>
        </p:txBody>
      </p:sp>
      <p:sp>
        <p:nvSpPr>
          <p:cNvPr id="38" name="Text 36"/>
          <p:cNvSpPr/>
          <p:nvPr/>
        </p:nvSpPr>
        <p:spPr>
          <a:xfrm>
            <a:off x="10122932" y="5606296"/>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double pi = 3.14159265359;</a:t>
            </a:r>
            <a:endParaRPr lang="en-US" sz="1550" dirty="0"/>
          </a:p>
        </p:txBody>
      </p:sp>
      <p:sp>
        <p:nvSpPr>
          <p:cNvPr id="39" name="Shape 37"/>
          <p:cNvSpPr/>
          <p:nvPr/>
        </p:nvSpPr>
        <p:spPr>
          <a:xfrm>
            <a:off x="801410" y="6050518"/>
            <a:ext cx="13027581" cy="570905"/>
          </a:xfrm>
          <a:prstGeom prst="rect">
            <a:avLst/>
          </a:prstGeom>
          <a:solidFill>
            <a:srgbClr val="000000">
              <a:alpha val="4000"/>
            </a:srgbClr>
          </a:solidFill>
          <a:ln/>
        </p:spPr>
        <p:txBody>
          <a:bodyPr/>
          <a:lstStyle/>
          <a:p>
            <a:endParaRPr lang="en-US"/>
          </a:p>
        </p:txBody>
      </p:sp>
      <p:sp>
        <p:nvSpPr>
          <p:cNvPr id="40" name="Text 38"/>
          <p:cNvSpPr/>
          <p:nvPr/>
        </p:nvSpPr>
        <p:spPr>
          <a:xfrm>
            <a:off x="1000006" y="6177201"/>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char</a:t>
            </a:r>
            <a:endParaRPr lang="en-US" sz="1550" dirty="0"/>
          </a:p>
        </p:txBody>
      </p:sp>
      <p:sp>
        <p:nvSpPr>
          <p:cNvPr id="41" name="Text 39"/>
          <p:cNvSpPr/>
          <p:nvPr/>
        </p:nvSpPr>
        <p:spPr>
          <a:xfrm>
            <a:off x="3609261" y="6177201"/>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2 bytes</a:t>
            </a:r>
            <a:endParaRPr lang="en-US" sz="1550" dirty="0"/>
          </a:p>
        </p:txBody>
      </p:sp>
      <p:sp>
        <p:nvSpPr>
          <p:cNvPr id="42" name="Text 40"/>
          <p:cNvSpPr/>
          <p:nvPr/>
        </p:nvSpPr>
        <p:spPr>
          <a:xfrm>
            <a:off x="6214705" y="6177201"/>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Single character</a:t>
            </a:r>
            <a:endParaRPr lang="en-US" sz="1550" dirty="0"/>
          </a:p>
        </p:txBody>
      </p:sp>
      <p:sp>
        <p:nvSpPr>
          <p:cNvPr id="43" name="Text 41"/>
          <p:cNvSpPr/>
          <p:nvPr/>
        </p:nvSpPr>
        <p:spPr>
          <a:xfrm>
            <a:off x="10122932" y="6177201"/>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char grade = 'A';</a:t>
            </a:r>
            <a:endParaRPr lang="en-US" sz="1550" dirty="0"/>
          </a:p>
        </p:txBody>
      </p:sp>
      <p:sp>
        <p:nvSpPr>
          <p:cNvPr id="44" name="Shape 42"/>
          <p:cNvSpPr/>
          <p:nvPr/>
        </p:nvSpPr>
        <p:spPr>
          <a:xfrm>
            <a:off x="801410" y="6621423"/>
            <a:ext cx="13027581" cy="570905"/>
          </a:xfrm>
          <a:prstGeom prst="rect">
            <a:avLst/>
          </a:prstGeom>
          <a:solidFill>
            <a:srgbClr val="FFFFFF">
              <a:alpha val="4000"/>
            </a:srgbClr>
          </a:solidFill>
          <a:ln/>
        </p:spPr>
        <p:txBody>
          <a:bodyPr/>
          <a:lstStyle/>
          <a:p>
            <a:endParaRPr lang="en-US"/>
          </a:p>
        </p:txBody>
      </p:sp>
      <p:sp>
        <p:nvSpPr>
          <p:cNvPr id="45" name="Text 43"/>
          <p:cNvSpPr/>
          <p:nvPr/>
        </p:nvSpPr>
        <p:spPr>
          <a:xfrm>
            <a:off x="1000006" y="6748105"/>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boolean</a:t>
            </a:r>
            <a:endParaRPr lang="en-US" sz="1550" dirty="0"/>
          </a:p>
        </p:txBody>
      </p:sp>
      <p:sp>
        <p:nvSpPr>
          <p:cNvPr id="46" name="Text 44"/>
          <p:cNvSpPr/>
          <p:nvPr/>
        </p:nvSpPr>
        <p:spPr>
          <a:xfrm>
            <a:off x="3609261" y="6748105"/>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1 bit</a:t>
            </a:r>
            <a:endParaRPr lang="en-US" sz="1550" dirty="0"/>
          </a:p>
        </p:txBody>
      </p:sp>
      <p:sp>
        <p:nvSpPr>
          <p:cNvPr id="47" name="Text 45"/>
          <p:cNvSpPr/>
          <p:nvPr/>
        </p:nvSpPr>
        <p:spPr>
          <a:xfrm>
            <a:off x="6214705" y="6748105"/>
            <a:ext cx="350389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true or false</a:t>
            </a:r>
            <a:endParaRPr lang="en-US" sz="1550" dirty="0"/>
          </a:p>
        </p:txBody>
      </p:sp>
      <p:sp>
        <p:nvSpPr>
          <p:cNvPr id="48" name="Text 46"/>
          <p:cNvSpPr/>
          <p:nvPr/>
        </p:nvSpPr>
        <p:spPr>
          <a:xfrm>
            <a:off x="10122932" y="6748105"/>
            <a:ext cx="3507700"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boolean isReady = true;</a:t>
            </a:r>
            <a:endParaRPr lang="en-US" sz="15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4384" y="541139"/>
            <a:ext cx="5054798" cy="612815"/>
          </a:xfrm>
          <a:prstGeom prst="rect">
            <a:avLst/>
          </a:prstGeom>
          <a:noFill/>
          <a:ln/>
        </p:spPr>
        <p:txBody>
          <a:bodyPr wrap="none" lIns="0" tIns="0" rIns="0" bIns="0" rtlCol="0" anchor="t"/>
          <a:lstStyle/>
          <a:p>
            <a:pPr marL="0" indent="0" algn="l">
              <a:lnSpc>
                <a:spcPts val="4800"/>
              </a:lnSpc>
              <a:buNone/>
            </a:pPr>
            <a:r>
              <a:rPr lang="en-US" sz="3850" dirty="0">
                <a:solidFill>
                  <a:srgbClr val="74767D"/>
                </a:solidFill>
                <a:latin typeface="Montserrat Medium" pitchFamily="34" charset="0"/>
                <a:ea typeface="Montserrat Medium" pitchFamily="34" charset="-122"/>
                <a:cs typeface="Montserrat Medium" pitchFamily="34" charset="-120"/>
              </a:rPr>
              <a:t>Type Casting in Java</a:t>
            </a:r>
            <a:endParaRPr lang="en-US" sz="3850" dirty="0"/>
          </a:p>
        </p:txBody>
      </p:sp>
      <p:pic>
        <p:nvPicPr>
          <p:cNvPr id="4" name="Image 1" descr="preencoded.png"/>
          <p:cNvPicPr>
            <a:picLocks noChangeAspect="1"/>
          </p:cNvPicPr>
          <p:nvPr/>
        </p:nvPicPr>
        <p:blipFill>
          <a:blip r:embed="rId4"/>
          <a:stretch>
            <a:fillRect/>
          </a:stretch>
        </p:blipFill>
        <p:spPr>
          <a:xfrm>
            <a:off x="784384" y="1448038"/>
            <a:ext cx="980480" cy="3120152"/>
          </a:xfrm>
          <a:prstGeom prst="rect">
            <a:avLst/>
          </a:prstGeom>
        </p:spPr>
      </p:pic>
      <p:sp>
        <p:nvSpPr>
          <p:cNvPr id="5" name="Text 1"/>
          <p:cNvSpPr/>
          <p:nvPr/>
        </p:nvSpPr>
        <p:spPr>
          <a:xfrm>
            <a:off x="1960959" y="1644134"/>
            <a:ext cx="2451378" cy="306348"/>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Widening Casting</a:t>
            </a:r>
            <a:endParaRPr lang="en-US" sz="1900" dirty="0"/>
          </a:p>
        </p:txBody>
      </p:sp>
      <p:sp>
        <p:nvSpPr>
          <p:cNvPr id="6" name="Text 2"/>
          <p:cNvSpPr/>
          <p:nvPr/>
        </p:nvSpPr>
        <p:spPr>
          <a:xfrm>
            <a:off x="1960959" y="2068116"/>
            <a:ext cx="6398657" cy="313730"/>
          </a:xfrm>
          <a:prstGeom prst="rect">
            <a:avLst/>
          </a:prstGeom>
          <a:noFill/>
          <a:ln/>
        </p:spPr>
        <p:txBody>
          <a:bodyPr wrap="none" lIns="0" tIns="0" rIns="0" bIns="0" rtlCol="0" anchor="t"/>
          <a:lstStyle/>
          <a:p>
            <a:pPr marL="0" indent="0" algn="l">
              <a:lnSpc>
                <a:spcPts val="2450"/>
              </a:lnSpc>
              <a:buNone/>
            </a:pPr>
            <a:r>
              <a:rPr lang="en-US" sz="1500" b="1" dirty="0">
                <a:solidFill>
                  <a:srgbClr val="3D3E44"/>
                </a:solidFill>
                <a:latin typeface="Inter Light" pitchFamily="34" charset="0"/>
                <a:ea typeface="Inter Light" pitchFamily="34" charset="-122"/>
                <a:cs typeface="Inter Light" pitchFamily="34" charset="-120"/>
              </a:rPr>
              <a:t>(Automatic)</a:t>
            </a:r>
            <a:endParaRPr lang="en-US" sz="1500" dirty="0"/>
          </a:p>
        </p:txBody>
      </p:sp>
      <p:sp>
        <p:nvSpPr>
          <p:cNvPr id="7" name="Shape 3"/>
          <p:cNvSpPr/>
          <p:nvPr/>
        </p:nvSpPr>
        <p:spPr>
          <a:xfrm>
            <a:off x="1960959" y="2602468"/>
            <a:ext cx="6398657" cy="921544"/>
          </a:xfrm>
          <a:prstGeom prst="roundRect">
            <a:avLst>
              <a:gd name="adj" fmla="val 19153"/>
            </a:avLst>
          </a:prstGeom>
          <a:solidFill>
            <a:srgbClr val="F2F2F2"/>
          </a:solidFill>
          <a:ln/>
        </p:spPr>
        <p:txBody>
          <a:bodyPr/>
          <a:lstStyle/>
          <a:p>
            <a:endParaRPr lang="en-US"/>
          </a:p>
        </p:txBody>
      </p:sp>
      <p:sp>
        <p:nvSpPr>
          <p:cNvPr id="8" name="Shape 4"/>
          <p:cNvSpPr/>
          <p:nvPr/>
        </p:nvSpPr>
        <p:spPr>
          <a:xfrm>
            <a:off x="1951196" y="2602468"/>
            <a:ext cx="6418183" cy="921544"/>
          </a:xfrm>
          <a:prstGeom prst="roundRect">
            <a:avLst>
              <a:gd name="adj" fmla="val 3192"/>
            </a:avLst>
          </a:prstGeom>
          <a:solidFill>
            <a:srgbClr val="F2F2F2"/>
          </a:solidFill>
          <a:ln/>
        </p:spPr>
        <p:txBody>
          <a:bodyPr/>
          <a:lstStyle/>
          <a:p>
            <a:endParaRPr lang="en-US"/>
          </a:p>
        </p:txBody>
      </p:sp>
      <p:sp>
        <p:nvSpPr>
          <p:cNvPr id="9" name="Text 5"/>
          <p:cNvSpPr/>
          <p:nvPr/>
        </p:nvSpPr>
        <p:spPr>
          <a:xfrm>
            <a:off x="2147292" y="2749510"/>
            <a:ext cx="6025991" cy="62745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int myInt = 9;double myDouble = myInt;</a:t>
            </a:r>
            <a:endParaRPr lang="en-US" sz="1500" dirty="0"/>
          </a:p>
        </p:txBody>
      </p:sp>
      <p:sp>
        <p:nvSpPr>
          <p:cNvPr id="10" name="Text 6"/>
          <p:cNvSpPr/>
          <p:nvPr/>
        </p:nvSpPr>
        <p:spPr>
          <a:xfrm>
            <a:off x="1960959" y="3744635"/>
            <a:ext cx="6398657" cy="62745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Smaller type → Larger type happens automatically. No data loss occurs. Java does this conversion for you.</a:t>
            </a:r>
            <a:endParaRPr lang="en-US" sz="1500" dirty="0"/>
          </a:p>
        </p:txBody>
      </p:sp>
      <p:pic>
        <p:nvPicPr>
          <p:cNvPr id="11" name="Image 2" descr="preencoded.png"/>
          <p:cNvPicPr>
            <a:picLocks noChangeAspect="1"/>
          </p:cNvPicPr>
          <p:nvPr/>
        </p:nvPicPr>
        <p:blipFill>
          <a:blip r:embed="rId5"/>
          <a:stretch>
            <a:fillRect/>
          </a:stretch>
        </p:blipFill>
        <p:spPr>
          <a:xfrm>
            <a:off x="784384" y="4568190"/>
            <a:ext cx="980480" cy="3120152"/>
          </a:xfrm>
          <a:prstGeom prst="rect">
            <a:avLst/>
          </a:prstGeom>
        </p:spPr>
      </p:pic>
      <p:sp>
        <p:nvSpPr>
          <p:cNvPr id="12" name="Text 7"/>
          <p:cNvSpPr/>
          <p:nvPr/>
        </p:nvSpPr>
        <p:spPr>
          <a:xfrm>
            <a:off x="1960959" y="4764286"/>
            <a:ext cx="2451378" cy="306348"/>
          </a:xfrm>
          <a:prstGeom prst="rect">
            <a:avLst/>
          </a:prstGeom>
          <a:noFill/>
          <a:ln/>
        </p:spPr>
        <p:txBody>
          <a:bodyPr wrap="none" lIns="0" tIns="0" rIns="0" bIns="0" rtlCol="0" anchor="t"/>
          <a:lstStyle/>
          <a:p>
            <a:pPr marL="0" indent="0" algn="l">
              <a:lnSpc>
                <a:spcPts val="2400"/>
              </a:lnSpc>
              <a:buNone/>
            </a:pPr>
            <a:r>
              <a:rPr lang="en-US" sz="1900" dirty="0">
                <a:solidFill>
                  <a:srgbClr val="3D3E44"/>
                </a:solidFill>
                <a:latin typeface="Montserrat Medium" pitchFamily="34" charset="0"/>
                <a:ea typeface="Montserrat Medium" pitchFamily="34" charset="-122"/>
                <a:cs typeface="Montserrat Medium" pitchFamily="34" charset="-120"/>
              </a:rPr>
              <a:t>Narrowing Casting</a:t>
            </a:r>
            <a:endParaRPr lang="en-US" sz="1900" dirty="0"/>
          </a:p>
        </p:txBody>
      </p:sp>
      <p:sp>
        <p:nvSpPr>
          <p:cNvPr id="13" name="Text 8"/>
          <p:cNvSpPr/>
          <p:nvPr/>
        </p:nvSpPr>
        <p:spPr>
          <a:xfrm>
            <a:off x="1960959" y="5188268"/>
            <a:ext cx="6398657" cy="313730"/>
          </a:xfrm>
          <a:prstGeom prst="rect">
            <a:avLst/>
          </a:prstGeom>
          <a:noFill/>
          <a:ln/>
        </p:spPr>
        <p:txBody>
          <a:bodyPr wrap="none" lIns="0" tIns="0" rIns="0" bIns="0" rtlCol="0" anchor="t"/>
          <a:lstStyle/>
          <a:p>
            <a:pPr marL="0" indent="0" algn="l">
              <a:lnSpc>
                <a:spcPts val="2450"/>
              </a:lnSpc>
              <a:buNone/>
            </a:pPr>
            <a:r>
              <a:rPr lang="en-US" sz="1500" b="1" dirty="0">
                <a:solidFill>
                  <a:srgbClr val="3D3E44"/>
                </a:solidFill>
                <a:latin typeface="Inter Light" pitchFamily="34" charset="0"/>
                <a:ea typeface="Inter Light" pitchFamily="34" charset="-122"/>
                <a:cs typeface="Inter Light" pitchFamily="34" charset="-120"/>
              </a:rPr>
              <a:t>(Manual)</a:t>
            </a:r>
            <a:endParaRPr lang="en-US" sz="1500" dirty="0"/>
          </a:p>
        </p:txBody>
      </p:sp>
      <p:sp>
        <p:nvSpPr>
          <p:cNvPr id="14" name="Shape 9"/>
          <p:cNvSpPr/>
          <p:nvPr/>
        </p:nvSpPr>
        <p:spPr>
          <a:xfrm>
            <a:off x="1960959" y="5722620"/>
            <a:ext cx="6398657" cy="921544"/>
          </a:xfrm>
          <a:prstGeom prst="roundRect">
            <a:avLst>
              <a:gd name="adj" fmla="val 19153"/>
            </a:avLst>
          </a:prstGeom>
          <a:solidFill>
            <a:srgbClr val="F2F2F2"/>
          </a:solidFill>
          <a:ln/>
        </p:spPr>
        <p:txBody>
          <a:bodyPr/>
          <a:lstStyle/>
          <a:p>
            <a:endParaRPr lang="en-US"/>
          </a:p>
        </p:txBody>
      </p:sp>
      <p:sp>
        <p:nvSpPr>
          <p:cNvPr id="15" name="Shape 10"/>
          <p:cNvSpPr/>
          <p:nvPr/>
        </p:nvSpPr>
        <p:spPr>
          <a:xfrm>
            <a:off x="1951196" y="5722620"/>
            <a:ext cx="6418183" cy="921544"/>
          </a:xfrm>
          <a:prstGeom prst="roundRect">
            <a:avLst>
              <a:gd name="adj" fmla="val 3192"/>
            </a:avLst>
          </a:prstGeom>
          <a:solidFill>
            <a:srgbClr val="F2F2F2"/>
          </a:solidFill>
          <a:ln/>
        </p:spPr>
        <p:txBody>
          <a:bodyPr/>
          <a:lstStyle/>
          <a:p>
            <a:endParaRPr lang="en-US"/>
          </a:p>
        </p:txBody>
      </p:sp>
      <p:sp>
        <p:nvSpPr>
          <p:cNvPr id="16" name="Text 11"/>
          <p:cNvSpPr/>
          <p:nvPr/>
        </p:nvSpPr>
        <p:spPr>
          <a:xfrm>
            <a:off x="2147292" y="5869662"/>
            <a:ext cx="6025991" cy="62745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highlight>
                  <a:srgbClr val="F2F2F2"/>
                </a:highlight>
                <a:latin typeface="Consolas Light" pitchFamily="34" charset="0"/>
                <a:ea typeface="Consolas Light" pitchFamily="34" charset="-122"/>
                <a:cs typeface="Consolas Light" pitchFamily="34" charset="-120"/>
              </a:rPr>
              <a:t>double myDouble = 9.78;int myInt = (int) myDouble;</a:t>
            </a:r>
            <a:endParaRPr lang="en-US" sz="1500" dirty="0"/>
          </a:p>
        </p:txBody>
      </p:sp>
      <p:sp>
        <p:nvSpPr>
          <p:cNvPr id="17" name="Text 12"/>
          <p:cNvSpPr/>
          <p:nvPr/>
        </p:nvSpPr>
        <p:spPr>
          <a:xfrm>
            <a:off x="1960959" y="6864787"/>
            <a:ext cx="6398657" cy="627459"/>
          </a:xfrm>
          <a:prstGeom prst="rect">
            <a:avLst/>
          </a:prstGeom>
          <a:noFill/>
          <a:ln/>
        </p:spPr>
        <p:txBody>
          <a:bodyPr wrap="square" lIns="0" tIns="0" rIns="0" bIns="0" rtlCol="0" anchor="t"/>
          <a:lstStyle/>
          <a:p>
            <a:pPr marL="0" indent="0" algn="l">
              <a:lnSpc>
                <a:spcPts val="2450"/>
              </a:lnSpc>
              <a:buNone/>
            </a:pPr>
            <a:r>
              <a:rPr lang="en-US" sz="1500" dirty="0">
                <a:solidFill>
                  <a:srgbClr val="3D3E44"/>
                </a:solidFill>
                <a:latin typeface="Inter Light" pitchFamily="34" charset="0"/>
                <a:ea typeface="Inter Light" pitchFamily="34" charset="-122"/>
                <a:cs typeface="Inter Light" pitchFamily="34" charset="-120"/>
              </a:rPr>
              <a:t>Larger type → Smaller type requires explicit casting. Potential data loss (decimal part removed). You must specify the conversion.</a:t>
            </a: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275403"/>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Tasks - Part 1</a:t>
            </a:r>
            <a:endParaRPr lang="en-US" sz="3900" dirty="0"/>
          </a:p>
        </p:txBody>
      </p:sp>
      <p:sp>
        <p:nvSpPr>
          <p:cNvPr id="3" name="Shape 1"/>
          <p:cNvSpPr/>
          <p:nvPr/>
        </p:nvSpPr>
        <p:spPr>
          <a:xfrm>
            <a:off x="793790" y="3292316"/>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4" name="Text 2"/>
          <p:cNvSpPr/>
          <p:nvPr/>
        </p:nvSpPr>
        <p:spPr>
          <a:xfrm>
            <a:off x="868204" y="3329523"/>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1</a:t>
            </a:r>
            <a:endParaRPr lang="en-US" sz="2300" dirty="0"/>
          </a:p>
        </p:txBody>
      </p:sp>
      <p:sp>
        <p:nvSpPr>
          <p:cNvPr id="5" name="Text 3"/>
          <p:cNvSpPr/>
          <p:nvPr/>
        </p:nvSpPr>
        <p:spPr>
          <a:xfrm>
            <a:off x="1438632" y="3360539"/>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Factorial Program</a:t>
            </a:r>
            <a:endParaRPr lang="en-US" sz="1950" dirty="0"/>
          </a:p>
        </p:txBody>
      </p:sp>
      <p:sp>
        <p:nvSpPr>
          <p:cNvPr id="6" name="Text 4"/>
          <p:cNvSpPr/>
          <p:nvPr/>
        </p:nvSpPr>
        <p:spPr>
          <a:xfrm>
            <a:off x="1438632" y="3789759"/>
            <a:ext cx="5752505"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Write a program that calculates the factorial of a given number using loops. Include input validation for negative numbers.</a:t>
            </a:r>
            <a:endParaRPr lang="en-US" sz="1550" dirty="0"/>
          </a:p>
        </p:txBody>
      </p:sp>
      <p:sp>
        <p:nvSpPr>
          <p:cNvPr id="7" name="Shape 5"/>
          <p:cNvSpPr/>
          <p:nvPr/>
        </p:nvSpPr>
        <p:spPr>
          <a:xfrm>
            <a:off x="7439144" y="3292316"/>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8" name="Text 6"/>
          <p:cNvSpPr/>
          <p:nvPr/>
        </p:nvSpPr>
        <p:spPr>
          <a:xfrm>
            <a:off x="7513558" y="3329523"/>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2</a:t>
            </a:r>
            <a:endParaRPr lang="en-US" sz="2300" dirty="0"/>
          </a:p>
        </p:txBody>
      </p:sp>
      <p:sp>
        <p:nvSpPr>
          <p:cNvPr id="9" name="Text 7"/>
          <p:cNvSpPr/>
          <p:nvPr/>
        </p:nvSpPr>
        <p:spPr>
          <a:xfrm>
            <a:off x="8083987" y="3360539"/>
            <a:ext cx="2983349"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Switch-Case for Months</a:t>
            </a:r>
            <a:endParaRPr lang="en-US" sz="1950" dirty="0"/>
          </a:p>
        </p:txBody>
      </p:sp>
      <p:sp>
        <p:nvSpPr>
          <p:cNvPr id="10" name="Text 8"/>
          <p:cNvSpPr/>
          <p:nvPr/>
        </p:nvSpPr>
        <p:spPr>
          <a:xfrm>
            <a:off x="8083987" y="3789759"/>
            <a:ext cx="5752624"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Create a program that takes a month number (1-12) and displays the month name using switch-case statement.</a:t>
            </a:r>
            <a:endParaRPr lang="en-US" sz="1550" dirty="0"/>
          </a:p>
        </p:txBody>
      </p:sp>
      <p:sp>
        <p:nvSpPr>
          <p:cNvPr id="11" name="Shape 9"/>
          <p:cNvSpPr/>
          <p:nvPr/>
        </p:nvSpPr>
        <p:spPr>
          <a:xfrm>
            <a:off x="793790" y="4821674"/>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12" name="Text 10"/>
          <p:cNvSpPr/>
          <p:nvPr/>
        </p:nvSpPr>
        <p:spPr>
          <a:xfrm>
            <a:off x="868204" y="4858881"/>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3</a:t>
            </a:r>
            <a:endParaRPr lang="en-US" sz="2300" dirty="0"/>
          </a:p>
        </p:txBody>
      </p:sp>
      <p:sp>
        <p:nvSpPr>
          <p:cNvPr id="13" name="Text 11"/>
          <p:cNvSpPr/>
          <p:nvPr/>
        </p:nvSpPr>
        <p:spPr>
          <a:xfrm>
            <a:off x="1438632" y="4889897"/>
            <a:ext cx="3400663"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5-Digit Number Separation</a:t>
            </a:r>
            <a:endParaRPr lang="en-US" sz="1950" dirty="0"/>
          </a:p>
        </p:txBody>
      </p:sp>
      <p:sp>
        <p:nvSpPr>
          <p:cNvPr id="14" name="Text 12"/>
          <p:cNvSpPr/>
          <p:nvPr/>
        </p:nvSpPr>
        <p:spPr>
          <a:xfrm>
            <a:off x="1438632" y="5319117"/>
            <a:ext cx="5752505"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Write a program that takes a 5-digit number and separates each digit, displaying them individually.</a:t>
            </a:r>
            <a:endParaRPr lang="en-US" sz="1550" dirty="0"/>
          </a:p>
        </p:txBody>
      </p:sp>
      <p:sp>
        <p:nvSpPr>
          <p:cNvPr id="15" name="Shape 13"/>
          <p:cNvSpPr/>
          <p:nvPr/>
        </p:nvSpPr>
        <p:spPr>
          <a:xfrm>
            <a:off x="7439144" y="4821674"/>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16" name="Text 14"/>
          <p:cNvSpPr/>
          <p:nvPr/>
        </p:nvSpPr>
        <p:spPr>
          <a:xfrm>
            <a:off x="7513558" y="4858881"/>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4</a:t>
            </a:r>
            <a:endParaRPr lang="en-US" sz="2300" dirty="0"/>
          </a:p>
        </p:txBody>
      </p:sp>
      <p:sp>
        <p:nvSpPr>
          <p:cNvPr id="17" name="Text 15"/>
          <p:cNvSpPr/>
          <p:nvPr/>
        </p:nvSpPr>
        <p:spPr>
          <a:xfrm>
            <a:off x="8083987" y="488989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Grading System</a:t>
            </a:r>
            <a:endParaRPr lang="en-US" sz="1950" dirty="0"/>
          </a:p>
        </p:txBody>
      </p:sp>
      <p:sp>
        <p:nvSpPr>
          <p:cNvPr id="18" name="Text 16"/>
          <p:cNvSpPr/>
          <p:nvPr/>
        </p:nvSpPr>
        <p:spPr>
          <a:xfrm>
            <a:off x="8083987" y="5319117"/>
            <a:ext cx="5752624"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Develop a program that converts numerical scores to letter grades (A, B, C, D, F) based on standard grading scales.</a:t>
            </a:r>
            <a:endParaRPr lang="en-US" sz="15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512683" y="352425"/>
            <a:ext cx="4426625" cy="400645"/>
          </a:xfrm>
          <a:prstGeom prst="rect">
            <a:avLst/>
          </a:prstGeom>
          <a:noFill/>
          <a:ln/>
        </p:spPr>
        <p:txBody>
          <a:bodyPr wrap="none" lIns="0" tIns="0" rIns="0" bIns="0" rtlCol="0" anchor="t"/>
          <a:lstStyle/>
          <a:p>
            <a:pPr marL="0" indent="0" algn="l">
              <a:lnSpc>
                <a:spcPts val="3150"/>
              </a:lnSpc>
              <a:buNone/>
            </a:pPr>
            <a:r>
              <a:rPr lang="en-US" sz="2500" dirty="0">
                <a:solidFill>
                  <a:srgbClr val="74767D"/>
                </a:solidFill>
                <a:latin typeface="Montserrat Medium" pitchFamily="34" charset="0"/>
                <a:ea typeface="Montserrat Medium" pitchFamily="34" charset="-122"/>
                <a:cs typeface="Montserrat Medium" pitchFamily="34" charset="-120"/>
              </a:rPr>
              <a:t>Solution: Factorial Program</a:t>
            </a:r>
            <a:endParaRPr lang="en-US" sz="2500" dirty="0"/>
          </a:p>
        </p:txBody>
      </p:sp>
      <p:sp>
        <p:nvSpPr>
          <p:cNvPr id="3" name="Text 1"/>
          <p:cNvSpPr/>
          <p:nvPr/>
        </p:nvSpPr>
        <p:spPr>
          <a:xfrm>
            <a:off x="512683" y="1073468"/>
            <a:ext cx="1602343" cy="200263"/>
          </a:xfrm>
          <a:prstGeom prst="rect">
            <a:avLst/>
          </a:prstGeom>
          <a:noFill/>
          <a:ln/>
        </p:spPr>
        <p:txBody>
          <a:bodyPr wrap="none" lIns="0" tIns="0" rIns="0" bIns="0" rtlCol="0" anchor="t"/>
          <a:lstStyle/>
          <a:p>
            <a:pPr marL="0" indent="0" algn="l">
              <a:lnSpc>
                <a:spcPts val="1550"/>
              </a:lnSpc>
              <a:buNone/>
            </a:pPr>
            <a:r>
              <a:rPr lang="en-US" sz="1250" dirty="0">
                <a:solidFill>
                  <a:srgbClr val="74767D"/>
                </a:solidFill>
                <a:latin typeface="Montserrat Medium" pitchFamily="34" charset="0"/>
                <a:ea typeface="Montserrat Medium" pitchFamily="34" charset="-122"/>
                <a:cs typeface="Montserrat Medium" pitchFamily="34" charset="-120"/>
              </a:rPr>
              <a:t>Complete Solution</a:t>
            </a:r>
            <a:endParaRPr lang="en-US" sz="1250" dirty="0"/>
          </a:p>
        </p:txBody>
      </p:sp>
      <p:sp>
        <p:nvSpPr>
          <p:cNvPr id="4" name="Shape 2"/>
          <p:cNvSpPr/>
          <p:nvPr/>
        </p:nvSpPr>
        <p:spPr>
          <a:xfrm>
            <a:off x="512683" y="1417914"/>
            <a:ext cx="6646188" cy="6646187"/>
          </a:xfrm>
          <a:prstGeom prst="roundRect">
            <a:avLst>
              <a:gd name="adj" fmla="val 2452"/>
            </a:avLst>
          </a:prstGeom>
          <a:solidFill>
            <a:srgbClr val="F2F2F2"/>
          </a:solidFill>
          <a:ln/>
        </p:spPr>
        <p:txBody>
          <a:bodyPr/>
          <a:lstStyle/>
          <a:p>
            <a:endParaRPr lang="en-US"/>
          </a:p>
        </p:txBody>
      </p:sp>
      <p:sp>
        <p:nvSpPr>
          <p:cNvPr id="6" name="Text 4"/>
          <p:cNvSpPr/>
          <p:nvPr/>
        </p:nvSpPr>
        <p:spPr>
          <a:xfrm>
            <a:off x="634484" y="1513999"/>
            <a:ext cx="6402586" cy="5845806"/>
          </a:xfrm>
          <a:prstGeom prst="rect">
            <a:avLst/>
          </a:prstGeom>
          <a:noFill/>
          <a:ln/>
        </p:spPr>
        <p:txBody>
          <a:bodyPr wrap="square" lIns="0" tIns="0" rIns="0" bIns="0" rtlCol="0" anchor="t"/>
          <a:lstStyle/>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import </a:t>
            </a:r>
            <a:r>
              <a:rPr lang="en-US" sz="1600" dirty="0" err="1">
                <a:solidFill>
                  <a:srgbClr val="3D3E44"/>
                </a:solidFill>
                <a:latin typeface="Consolas Light" pitchFamily="34" charset="0"/>
                <a:ea typeface="Consolas Light" pitchFamily="34" charset="-122"/>
                <a:cs typeface="Consolas Light" pitchFamily="34" charset="-120"/>
              </a:rPr>
              <a:t>java.util.Scanner</a:t>
            </a:r>
            <a:r>
              <a:rPr lang="en-US" sz="1600" dirty="0">
                <a:solidFill>
                  <a:srgbClr val="3D3E44"/>
                </a:solidFill>
                <a:latin typeface="Consolas Light" pitchFamily="34" charset="0"/>
                <a:ea typeface="Consolas Light" pitchFamily="34" charset="-122"/>
                <a:cs typeface="Consolas Light" pitchFamily="34" charset="-120"/>
              </a:rPr>
              <a:t>;</a:t>
            </a:r>
          </a:p>
          <a:p>
            <a:pPr>
              <a:lnSpc>
                <a:spcPts val="1600"/>
              </a:lnSpc>
            </a:pPr>
            <a:endParaRPr lang="en-US" sz="1600" dirty="0">
              <a:solidFill>
                <a:srgbClr val="3D3E44"/>
              </a:solidFill>
              <a:latin typeface="Consolas Light" pitchFamily="34" charset="0"/>
              <a:ea typeface="Consolas Light" pitchFamily="34" charset="-122"/>
              <a:cs typeface="Consolas Light" pitchFamily="34" charset="-120"/>
            </a:endParaRP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public class Factorial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public static void main(String[] </a:t>
            </a:r>
            <a:r>
              <a:rPr lang="en-US" sz="1600" dirty="0" err="1">
                <a:solidFill>
                  <a:srgbClr val="3D3E44"/>
                </a:solidFill>
                <a:latin typeface="Consolas Light" pitchFamily="34" charset="0"/>
                <a:ea typeface="Consolas Light" pitchFamily="34" charset="-122"/>
                <a:cs typeface="Consolas Light" pitchFamily="34" charset="-120"/>
              </a:rPr>
              <a:t>args</a:t>
            </a:r>
            <a:r>
              <a:rPr lang="en-US" sz="1600" dirty="0">
                <a:solidFill>
                  <a:srgbClr val="3D3E44"/>
                </a:solidFill>
                <a:latin typeface="Consolas Light" pitchFamily="34" charset="0"/>
                <a:ea typeface="Consolas Light" pitchFamily="34" charset="-122"/>
                <a:cs typeface="Consolas Light" pitchFamily="34" charset="-120"/>
              </a:rPr>
              <a:t>)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Scanner input = new Scanner(System.in);</a:t>
            </a:r>
          </a:p>
          <a:p>
            <a:pPr>
              <a:lnSpc>
                <a:spcPts val="1600"/>
              </a:lnSpc>
            </a:pPr>
            <a:endParaRPr lang="en-US" sz="1600" dirty="0">
              <a:solidFill>
                <a:srgbClr val="3D3E44"/>
              </a:solidFill>
              <a:latin typeface="Consolas Light" pitchFamily="34" charset="0"/>
              <a:ea typeface="Consolas Light" pitchFamily="34" charset="-122"/>
              <a:cs typeface="Consolas Light" pitchFamily="34" charset="-120"/>
            </a:endParaRP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r>
              <a:rPr lang="en-US" sz="1600" dirty="0" err="1">
                <a:solidFill>
                  <a:srgbClr val="3D3E44"/>
                </a:solidFill>
                <a:latin typeface="Consolas Light" pitchFamily="34" charset="0"/>
                <a:ea typeface="Consolas Light" pitchFamily="34" charset="-122"/>
                <a:cs typeface="Consolas Light" pitchFamily="34" charset="-120"/>
              </a:rPr>
              <a:t>System.out.print</a:t>
            </a:r>
            <a:r>
              <a:rPr lang="en-US" sz="1600" dirty="0">
                <a:solidFill>
                  <a:srgbClr val="3D3E44"/>
                </a:solidFill>
                <a:latin typeface="Consolas Light" pitchFamily="34" charset="0"/>
                <a:ea typeface="Consolas Light" pitchFamily="34" charset="-122"/>
                <a:cs typeface="Consolas Light" pitchFamily="34" charset="-120"/>
              </a:rPr>
              <a:t>("Enter a positive number: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int number = </a:t>
            </a:r>
            <a:r>
              <a:rPr lang="en-US" sz="1600" dirty="0" err="1">
                <a:solidFill>
                  <a:srgbClr val="3D3E44"/>
                </a:solidFill>
                <a:latin typeface="Consolas Light" pitchFamily="34" charset="0"/>
                <a:ea typeface="Consolas Light" pitchFamily="34" charset="-122"/>
                <a:cs typeface="Consolas Light" pitchFamily="34" charset="-120"/>
              </a:rPr>
              <a:t>input.nextInt</a:t>
            </a:r>
            <a:r>
              <a:rPr lang="en-US" sz="1600" dirty="0">
                <a:solidFill>
                  <a:srgbClr val="3D3E44"/>
                </a:solidFill>
                <a:latin typeface="Consolas Light" pitchFamily="34" charset="0"/>
                <a:ea typeface="Consolas Light" pitchFamily="34" charset="-122"/>
                <a:cs typeface="Consolas Light" pitchFamily="34" charset="-120"/>
              </a:rPr>
              <a:t>();</a:t>
            </a:r>
          </a:p>
          <a:p>
            <a:pPr>
              <a:lnSpc>
                <a:spcPts val="1600"/>
              </a:lnSpc>
            </a:pPr>
            <a:endParaRPr lang="en-US" sz="1600" dirty="0">
              <a:solidFill>
                <a:srgbClr val="3D3E44"/>
              </a:solidFill>
              <a:latin typeface="Consolas Light" pitchFamily="34" charset="0"/>
              <a:ea typeface="Consolas Light" pitchFamily="34" charset="-122"/>
              <a:cs typeface="Consolas Light" pitchFamily="34" charset="-120"/>
            </a:endParaRP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if (number &lt; 0)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r>
              <a:rPr lang="en-US" sz="1600" dirty="0" err="1">
                <a:solidFill>
                  <a:srgbClr val="3D3E44"/>
                </a:solidFill>
                <a:latin typeface="Consolas Light" pitchFamily="34" charset="0"/>
                <a:ea typeface="Consolas Light" pitchFamily="34" charset="-122"/>
                <a:cs typeface="Consolas Light" pitchFamily="34" charset="-120"/>
              </a:rPr>
              <a:t>System.out.println</a:t>
            </a:r>
            <a:r>
              <a:rPr lang="en-US" sz="1600" dirty="0">
                <a:solidFill>
                  <a:srgbClr val="3D3E44"/>
                </a:solidFill>
                <a:latin typeface="Consolas Light" pitchFamily="34" charset="0"/>
                <a:ea typeface="Consolas Light" pitchFamily="34" charset="-122"/>
                <a:cs typeface="Consolas Light" pitchFamily="34" charset="-120"/>
              </a:rPr>
              <a:t>("Factorial not defined for negative numbers");</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 else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long factorial = 1;</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for (int </a:t>
            </a:r>
            <a:r>
              <a:rPr lang="en-US" sz="1600" dirty="0" err="1">
                <a:solidFill>
                  <a:srgbClr val="3D3E44"/>
                </a:solidFill>
                <a:latin typeface="Consolas Light" pitchFamily="34" charset="0"/>
                <a:ea typeface="Consolas Light" pitchFamily="34" charset="-122"/>
                <a:cs typeface="Consolas Light" pitchFamily="34" charset="-120"/>
              </a:rPr>
              <a:t>i</a:t>
            </a:r>
            <a:r>
              <a:rPr lang="en-US" sz="1600" dirty="0">
                <a:solidFill>
                  <a:srgbClr val="3D3E44"/>
                </a:solidFill>
                <a:latin typeface="Consolas Light" pitchFamily="34" charset="0"/>
                <a:ea typeface="Consolas Light" pitchFamily="34" charset="-122"/>
                <a:cs typeface="Consolas Light" pitchFamily="34" charset="-120"/>
              </a:rPr>
              <a:t> = 1; </a:t>
            </a:r>
            <a:r>
              <a:rPr lang="en-US" sz="1600" dirty="0" err="1">
                <a:solidFill>
                  <a:srgbClr val="3D3E44"/>
                </a:solidFill>
                <a:latin typeface="Consolas Light" pitchFamily="34" charset="0"/>
                <a:ea typeface="Consolas Light" pitchFamily="34" charset="-122"/>
                <a:cs typeface="Consolas Light" pitchFamily="34" charset="-120"/>
              </a:rPr>
              <a:t>i</a:t>
            </a:r>
            <a:r>
              <a:rPr lang="en-US" sz="1600" dirty="0">
                <a:solidFill>
                  <a:srgbClr val="3D3E44"/>
                </a:solidFill>
                <a:latin typeface="Consolas Light" pitchFamily="34" charset="0"/>
                <a:ea typeface="Consolas Light" pitchFamily="34" charset="-122"/>
                <a:cs typeface="Consolas Light" pitchFamily="34" charset="-120"/>
              </a:rPr>
              <a:t> &lt;= number; </a:t>
            </a:r>
            <a:r>
              <a:rPr lang="en-US" sz="1600" dirty="0" err="1">
                <a:solidFill>
                  <a:srgbClr val="3D3E44"/>
                </a:solidFill>
                <a:latin typeface="Consolas Light" pitchFamily="34" charset="0"/>
                <a:ea typeface="Consolas Light" pitchFamily="34" charset="-122"/>
                <a:cs typeface="Consolas Light" pitchFamily="34" charset="-120"/>
              </a:rPr>
              <a:t>i</a:t>
            </a:r>
            <a:r>
              <a:rPr lang="en-US" sz="1600" dirty="0">
                <a:solidFill>
                  <a:srgbClr val="3D3E44"/>
                </a:solidFill>
                <a:latin typeface="Consolas Light" pitchFamily="34" charset="0"/>
                <a:ea typeface="Consolas Light" pitchFamily="34" charset="-122"/>
                <a:cs typeface="Consolas Light" pitchFamily="34" charset="-120"/>
              </a:rPr>
              <a:t>++)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factorial *= </a:t>
            </a:r>
            <a:r>
              <a:rPr lang="en-US" sz="1600" dirty="0" err="1">
                <a:solidFill>
                  <a:srgbClr val="3D3E44"/>
                </a:solidFill>
                <a:latin typeface="Consolas Light" pitchFamily="34" charset="0"/>
                <a:ea typeface="Consolas Light" pitchFamily="34" charset="-122"/>
                <a:cs typeface="Consolas Light" pitchFamily="34" charset="-120"/>
              </a:rPr>
              <a:t>i</a:t>
            </a:r>
            <a:r>
              <a:rPr lang="en-US" sz="1600" dirty="0">
                <a:solidFill>
                  <a:srgbClr val="3D3E44"/>
                </a:solidFill>
                <a:latin typeface="Consolas Light" pitchFamily="34" charset="0"/>
                <a:ea typeface="Consolas Light" pitchFamily="34" charset="-122"/>
                <a:cs typeface="Consolas Light" pitchFamily="34" charset="-120"/>
              </a:rPr>
              <a:t>;</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r>
              <a:rPr lang="en-US" sz="1600" dirty="0" err="1">
                <a:solidFill>
                  <a:srgbClr val="3D3E44"/>
                </a:solidFill>
                <a:latin typeface="Consolas Light" pitchFamily="34" charset="0"/>
                <a:ea typeface="Consolas Light" pitchFamily="34" charset="-122"/>
                <a:cs typeface="Consolas Light" pitchFamily="34" charset="-120"/>
              </a:rPr>
              <a:t>System.out.println</a:t>
            </a:r>
            <a:r>
              <a:rPr lang="en-US" sz="1600" dirty="0">
                <a:solidFill>
                  <a:srgbClr val="3D3E44"/>
                </a:solidFill>
                <a:latin typeface="Consolas Light" pitchFamily="34" charset="0"/>
                <a:ea typeface="Consolas Light" pitchFamily="34" charset="-122"/>
                <a:cs typeface="Consolas Light" pitchFamily="34" charset="-120"/>
              </a:rPr>
              <a:t>("Factorial of " + number + " = " + factorial);</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p>
          <a:p>
            <a:pPr>
              <a:lnSpc>
                <a:spcPts val="1600"/>
              </a:lnSpc>
            </a:pPr>
            <a:endParaRPr lang="en-US" sz="1600" dirty="0">
              <a:solidFill>
                <a:srgbClr val="3D3E44"/>
              </a:solidFill>
              <a:latin typeface="Consolas Light" pitchFamily="34" charset="0"/>
              <a:ea typeface="Consolas Light" pitchFamily="34" charset="-122"/>
              <a:cs typeface="Consolas Light" pitchFamily="34" charset="-120"/>
            </a:endParaRP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r>
              <a:rPr lang="en-US" sz="1600" dirty="0" err="1">
                <a:solidFill>
                  <a:srgbClr val="3D3E44"/>
                </a:solidFill>
                <a:latin typeface="Consolas Light" pitchFamily="34" charset="0"/>
                <a:ea typeface="Consolas Light" pitchFamily="34" charset="-122"/>
                <a:cs typeface="Consolas Light" pitchFamily="34" charset="-120"/>
              </a:rPr>
              <a:t>input.close</a:t>
            </a:r>
            <a:r>
              <a:rPr lang="en-US" sz="1600" dirty="0">
                <a:solidFill>
                  <a:srgbClr val="3D3E44"/>
                </a:solidFill>
                <a:latin typeface="Consolas Light" pitchFamily="34" charset="0"/>
                <a:ea typeface="Consolas Light" pitchFamily="34" charset="-122"/>
                <a:cs typeface="Consolas Light" pitchFamily="34" charset="-120"/>
              </a:rPr>
              <a:t>();</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    }</a:t>
            </a:r>
          </a:p>
          <a:p>
            <a:pPr>
              <a:lnSpc>
                <a:spcPts val="1600"/>
              </a:lnSpc>
            </a:pPr>
            <a:r>
              <a:rPr lang="en-US" sz="1600" dirty="0">
                <a:solidFill>
                  <a:srgbClr val="3D3E44"/>
                </a:solidFill>
                <a:latin typeface="Consolas Light" pitchFamily="34" charset="0"/>
                <a:ea typeface="Consolas Light" pitchFamily="34" charset="-122"/>
                <a:cs typeface="Consolas Light" pitchFamily="34" charset="-120"/>
              </a:rPr>
              <a:t>}</a:t>
            </a:r>
          </a:p>
        </p:txBody>
      </p:sp>
      <p:pic>
        <p:nvPicPr>
          <p:cNvPr id="7" name="Image 0" descr="preencoded.png"/>
          <p:cNvPicPr>
            <a:picLocks noChangeAspect="1"/>
          </p:cNvPicPr>
          <p:nvPr/>
        </p:nvPicPr>
        <p:blipFill>
          <a:blip r:embed="rId3"/>
          <a:stretch>
            <a:fillRect/>
          </a:stretch>
        </p:blipFill>
        <p:spPr>
          <a:xfrm>
            <a:off x="8040656" y="151057"/>
            <a:ext cx="5523173" cy="5523173"/>
          </a:xfrm>
          <a:prstGeom prst="rect">
            <a:avLst/>
          </a:prstGeom>
        </p:spPr>
      </p:pic>
      <p:sp>
        <p:nvSpPr>
          <p:cNvPr id="8" name="Text 5"/>
          <p:cNvSpPr/>
          <p:nvPr/>
        </p:nvSpPr>
        <p:spPr>
          <a:xfrm>
            <a:off x="8125918" y="5928450"/>
            <a:ext cx="1623655" cy="200263"/>
          </a:xfrm>
          <a:prstGeom prst="rect">
            <a:avLst/>
          </a:prstGeom>
          <a:noFill/>
          <a:ln/>
        </p:spPr>
        <p:txBody>
          <a:bodyPr wrap="none" lIns="0" tIns="0" rIns="0" bIns="0" rtlCol="0" anchor="t"/>
          <a:lstStyle/>
          <a:p>
            <a:pPr marL="0" indent="0" algn="l">
              <a:lnSpc>
                <a:spcPts val="1550"/>
              </a:lnSpc>
              <a:buNone/>
            </a:pPr>
            <a:r>
              <a:rPr lang="en-US" sz="1250" dirty="0">
                <a:solidFill>
                  <a:srgbClr val="74767D"/>
                </a:solidFill>
                <a:latin typeface="Montserrat Medium" pitchFamily="34" charset="0"/>
                <a:ea typeface="Montserrat Medium" pitchFamily="34" charset="-122"/>
                <a:cs typeface="Montserrat Medium" pitchFamily="34" charset="-120"/>
              </a:rPr>
              <a:t>Key Learning Points</a:t>
            </a:r>
            <a:endParaRPr lang="en-US" sz="1250" dirty="0"/>
          </a:p>
        </p:txBody>
      </p:sp>
      <p:sp>
        <p:nvSpPr>
          <p:cNvPr id="9" name="Text 6"/>
          <p:cNvSpPr/>
          <p:nvPr/>
        </p:nvSpPr>
        <p:spPr>
          <a:xfrm>
            <a:off x="8125918" y="6256825"/>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Using Scanner for user input</a:t>
            </a:r>
            <a:endParaRPr lang="en-US" sz="1000" dirty="0"/>
          </a:p>
        </p:txBody>
      </p:sp>
      <p:sp>
        <p:nvSpPr>
          <p:cNvPr id="10" name="Text 7"/>
          <p:cNvSpPr/>
          <p:nvPr/>
        </p:nvSpPr>
        <p:spPr>
          <a:xfrm>
            <a:off x="8125918" y="6506737"/>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Input validation with if-else</a:t>
            </a:r>
            <a:endParaRPr lang="en-US" sz="1000" dirty="0"/>
          </a:p>
        </p:txBody>
      </p:sp>
      <p:sp>
        <p:nvSpPr>
          <p:cNvPr id="11" name="Text 8"/>
          <p:cNvSpPr/>
          <p:nvPr/>
        </p:nvSpPr>
        <p:spPr>
          <a:xfrm>
            <a:off x="8125918" y="6756649"/>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For loop implementation</a:t>
            </a:r>
            <a:endParaRPr lang="en-US" sz="1000" dirty="0"/>
          </a:p>
        </p:txBody>
      </p:sp>
      <p:sp>
        <p:nvSpPr>
          <p:cNvPr id="12" name="Text 9"/>
          <p:cNvSpPr/>
          <p:nvPr/>
        </p:nvSpPr>
        <p:spPr>
          <a:xfrm>
            <a:off x="8125918" y="7006561"/>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Long data type for large results</a:t>
            </a:r>
            <a:endParaRPr lang="en-US" sz="1000" dirty="0"/>
          </a:p>
        </p:txBody>
      </p:sp>
      <p:sp>
        <p:nvSpPr>
          <p:cNvPr id="13" name="Text 10"/>
          <p:cNvSpPr/>
          <p:nvPr/>
        </p:nvSpPr>
        <p:spPr>
          <a:xfrm>
            <a:off x="8125918" y="7256474"/>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Proper resource management (closing Scanner)</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578287" y="398859"/>
            <a:ext cx="6051352" cy="451842"/>
          </a:xfrm>
          <a:prstGeom prst="rect">
            <a:avLst/>
          </a:prstGeom>
          <a:noFill/>
          <a:ln/>
        </p:spPr>
        <p:txBody>
          <a:bodyPr wrap="none" lIns="0" tIns="0" rIns="0" bIns="0" rtlCol="0" anchor="t"/>
          <a:lstStyle/>
          <a:p>
            <a:pPr marL="0" indent="0" algn="l">
              <a:lnSpc>
                <a:spcPts val="3550"/>
              </a:lnSpc>
              <a:buNone/>
            </a:pPr>
            <a:r>
              <a:rPr lang="en-US" sz="2800" dirty="0">
                <a:solidFill>
                  <a:srgbClr val="74767D"/>
                </a:solidFill>
                <a:latin typeface="Montserrat Medium" pitchFamily="34" charset="0"/>
                <a:ea typeface="Montserrat Medium" pitchFamily="34" charset="-122"/>
                <a:cs typeface="Montserrat Medium" pitchFamily="34" charset="-120"/>
              </a:rPr>
              <a:t>Solution: Switch-Case for Months</a:t>
            </a:r>
            <a:endParaRPr lang="en-US" sz="2800" dirty="0"/>
          </a:p>
        </p:txBody>
      </p:sp>
      <p:sp>
        <p:nvSpPr>
          <p:cNvPr id="3" name="Shape 1"/>
          <p:cNvSpPr/>
          <p:nvPr/>
        </p:nvSpPr>
        <p:spPr>
          <a:xfrm>
            <a:off x="578287" y="1139785"/>
            <a:ext cx="13473827" cy="6690836"/>
          </a:xfrm>
          <a:prstGeom prst="roundRect">
            <a:avLst>
              <a:gd name="adj" fmla="val 1945"/>
            </a:avLst>
          </a:prstGeom>
          <a:solidFill>
            <a:srgbClr val="F2F2F2"/>
          </a:solidFill>
          <a:ln/>
        </p:spPr>
        <p:txBody>
          <a:bodyPr/>
          <a:lstStyle/>
          <a:p>
            <a:endParaRPr lang="en-US"/>
          </a:p>
        </p:txBody>
      </p:sp>
      <p:sp>
        <p:nvSpPr>
          <p:cNvPr id="4" name="Shape 2"/>
          <p:cNvSpPr/>
          <p:nvPr/>
        </p:nvSpPr>
        <p:spPr>
          <a:xfrm>
            <a:off x="571143" y="1139785"/>
            <a:ext cx="13488114" cy="6690836"/>
          </a:xfrm>
          <a:prstGeom prst="roundRect">
            <a:avLst>
              <a:gd name="adj" fmla="val 324"/>
            </a:avLst>
          </a:prstGeom>
          <a:solidFill>
            <a:srgbClr val="F2F2F2"/>
          </a:solidFill>
          <a:ln/>
        </p:spPr>
        <p:txBody>
          <a:bodyPr/>
          <a:lstStyle/>
          <a:p>
            <a:endParaRPr lang="en-US"/>
          </a:p>
        </p:txBody>
      </p:sp>
      <p:sp>
        <p:nvSpPr>
          <p:cNvPr id="5" name="Text 3"/>
          <p:cNvSpPr/>
          <p:nvPr/>
        </p:nvSpPr>
        <p:spPr>
          <a:xfrm>
            <a:off x="802888" y="1248131"/>
            <a:ext cx="4848775" cy="6474143"/>
          </a:xfrm>
          <a:prstGeom prst="rect">
            <a:avLst/>
          </a:prstGeom>
          <a:noFill/>
          <a:ln/>
        </p:spPr>
        <p:txBody>
          <a:bodyPr wrap="square" lIns="0" tIns="0" rIns="0" bIns="0" rtlCol="0" anchor="t"/>
          <a:lstStyle/>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import </a:t>
            </a:r>
            <a:r>
              <a:rPr lang="en-US" sz="1400" dirty="0" err="1">
                <a:solidFill>
                  <a:srgbClr val="3D3E44"/>
                </a:solidFill>
                <a:latin typeface="Consolas Light" pitchFamily="34" charset="0"/>
                <a:ea typeface="Consolas Light" pitchFamily="34" charset="-122"/>
                <a:cs typeface="Consolas Light" pitchFamily="34" charset="-120"/>
              </a:rPr>
              <a:t>java.util.Scanner</a:t>
            </a:r>
            <a:r>
              <a:rPr lang="en-US" sz="1400" dirty="0">
                <a:solidFill>
                  <a:srgbClr val="3D3E44"/>
                </a:solidFill>
                <a:latin typeface="Consolas Light" pitchFamily="34" charset="0"/>
                <a:ea typeface="Consolas Light" pitchFamily="34" charset="-122"/>
                <a:cs typeface="Consolas Light" pitchFamily="34" charset="-120"/>
              </a:rPr>
              <a:t>;</a:t>
            </a:r>
          </a:p>
          <a:p>
            <a:pPr>
              <a:lnSpc>
                <a:spcPts val="1800"/>
              </a:lnSpc>
            </a:pPr>
            <a:endParaRPr lang="en-US" sz="14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public class </a:t>
            </a:r>
            <a:r>
              <a:rPr lang="en-US" sz="1400" dirty="0" err="1">
                <a:solidFill>
                  <a:srgbClr val="3D3E44"/>
                </a:solidFill>
                <a:latin typeface="Consolas Light" pitchFamily="34" charset="0"/>
                <a:ea typeface="Consolas Light" pitchFamily="34" charset="-122"/>
                <a:cs typeface="Consolas Light" pitchFamily="34" charset="-120"/>
              </a:rPr>
              <a:t>MonthName</a:t>
            </a:r>
            <a:r>
              <a:rPr lang="en-US" sz="14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public static void main(String[] </a:t>
            </a:r>
            <a:r>
              <a:rPr lang="en-US" sz="1400" dirty="0" err="1">
                <a:solidFill>
                  <a:srgbClr val="3D3E44"/>
                </a:solidFill>
                <a:latin typeface="Consolas Light" pitchFamily="34" charset="0"/>
                <a:ea typeface="Consolas Light" pitchFamily="34" charset="-122"/>
                <a:cs typeface="Consolas Light" pitchFamily="34" charset="-120"/>
              </a:rPr>
              <a:t>args</a:t>
            </a:r>
            <a:r>
              <a:rPr lang="en-US" sz="14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Scanner input = new Scanner(System.in);</a:t>
            </a:r>
          </a:p>
          <a:p>
            <a:pPr>
              <a:lnSpc>
                <a:spcPts val="1800"/>
              </a:lnSpc>
            </a:pPr>
            <a:endParaRPr lang="en-US" sz="14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a:t>
            </a:r>
            <a:r>
              <a:rPr lang="en-US" sz="1400" dirty="0" err="1">
                <a:solidFill>
                  <a:srgbClr val="3D3E44"/>
                </a:solidFill>
                <a:latin typeface="Consolas Light" pitchFamily="34" charset="0"/>
                <a:ea typeface="Consolas Light" pitchFamily="34" charset="-122"/>
                <a:cs typeface="Consolas Light" pitchFamily="34" charset="-120"/>
              </a:rPr>
              <a:t>System.out.print</a:t>
            </a:r>
            <a:r>
              <a:rPr lang="en-US" sz="1400" dirty="0">
                <a:solidFill>
                  <a:srgbClr val="3D3E44"/>
                </a:solidFill>
                <a:latin typeface="Consolas Light" pitchFamily="34" charset="0"/>
                <a:ea typeface="Consolas Light" pitchFamily="34" charset="-122"/>
                <a:cs typeface="Consolas Light" pitchFamily="34" charset="-120"/>
              </a:rPr>
              <a:t>("Enter month number (1-12): ");</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int month = </a:t>
            </a:r>
            <a:r>
              <a:rPr lang="en-US" sz="1400" dirty="0" err="1">
                <a:solidFill>
                  <a:srgbClr val="3D3E44"/>
                </a:solidFill>
                <a:latin typeface="Consolas Light" pitchFamily="34" charset="0"/>
                <a:ea typeface="Consolas Light" pitchFamily="34" charset="-122"/>
                <a:cs typeface="Consolas Light" pitchFamily="34" charset="-120"/>
              </a:rPr>
              <a:t>input.nextInt</a:t>
            </a:r>
            <a:r>
              <a:rPr lang="en-US" sz="1400" dirty="0">
                <a:solidFill>
                  <a:srgbClr val="3D3E44"/>
                </a:solidFill>
                <a:latin typeface="Consolas Light" pitchFamily="34" charset="0"/>
                <a:ea typeface="Consolas Light" pitchFamily="34" charset="-122"/>
                <a:cs typeface="Consolas Light" pitchFamily="34" charset="-120"/>
              </a:rPr>
              <a:t>();</a:t>
            </a:r>
          </a:p>
          <a:p>
            <a:pPr>
              <a:lnSpc>
                <a:spcPts val="1800"/>
              </a:lnSpc>
            </a:pPr>
            <a:endParaRPr lang="en-US" sz="14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switch (month) {</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case 1:</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a:t>
            </a:r>
            <a:r>
              <a:rPr lang="en-US" sz="1400" dirty="0" err="1">
                <a:solidFill>
                  <a:srgbClr val="3D3E44"/>
                </a:solidFill>
                <a:latin typeface="Consolas Light" pitchFamily="34" charset="0"/>
                <a:ea typeface="Consolas Light" pitchFamily="34" charset="-122"/>
                <a:cs typeface="Consolas Light" pitchFamily="34" charset="-120"/>
              </a:rPr>
              <a:t>System.out.println</a:t>
            </a:r>
            <a:r>
              <a:rPr lang="en-US" sz="1400" dirty="0">
                <a:solidFill>
                  <a:srgbClr val="3D3E44"/>
                </a:solidFill>
                <a:latin typeface="Consolas Light" pitchFamily="34" charset="0"/>
                <a:ea typeface="Consolas Light" pitchFamily="34" charset="-122"/>
                <a:cs typeface="Consolas Light" pitchFamily="34" charset="-120"/>
              </a:rPr>
              <a:t>("January");</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case 2:</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a:t>
            </a:r>
            <a:r>
              <a:rPr lang="en-US" sz="1400" dirty="0" err="1">
                <a:solidFill>
                  <a:srgbClr val="3D3E44"/>
                </a:solidFill>
                <a:latin typeface="Consolas Light" pitchFamily="34" charset="0"/>
                <a:ea typeface="Consolas Light" pitchFamily="34" charset="-122"/>
                <a:cs typeface="Consolas Light" pitchFamily="34" charset="-120"/>
              </a:rPr>
              <a:t>System.out.println</a:t>
            </a:r>
            <a:r>
              <a:rPr lang="en-US" sz="1400" dirty="0">
                <a:solidFill>
                  <a:srgbClr val="3D3E44"/>
                </a:solidFill>
                <a:latin typeface="Consolas Light" pitchFamily="34" charset="0"/>
                <a:ea typeface="Consolas Light" pitchFamily="34" charset="-122"/>
                <a:cs typeface="Consolas Light" pitchFamily="34" charset="-120"/>
              </a:rPr>
              <a:t>("February");</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case 3:</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a:t>
            </a:r>
            <a:r>
              <a:rPr lang="en-US" sz="1400" dirty="0" err="1">
                <a:solidFill>
                  <a:srgbClr val="3D3E44"/>
                </a:solidFill>
                <a:latin typeface="Consolas Light" pitchFamily="34" charset="0"/>
                <a:ea typeface="Consolas Light" pitchFamily="34" charset="-122"/>
                <a:cs typeface="Consolas Light" pitchFamily="34" charset="-120"/>
              </a:rPr>
              <a:t>System.out.println</a:t>
            </a:r>
            <a:r>
              <a:rPr lang="en-US" sz="1400" dirty="0">
                <a:solidFill>
                  <a:srgbClr val="3D3E44"/>
                </a:solidFill>
                <a:latin typeface="Consolas Light" pitchFamily="34" charset="0"/>
                <a:ea typeface="Consolas Light" pitchFamily="34" charset="-122"/>
                <a:cs typeface="Consolas Light" pitchFamily="34" charset="-120"/>
              </a:rPr>
              <a:t>("March");</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case 4:</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a:t>
            </a:r>
            <a:r>
              <a:rPr lang="en-US" sz="1400" dirty="0" err="1">
                <a:solidFill>
                  <a:srgbClr val="3D3E44"/>
                </a:solidFill>
                <a:latin typeface="Consolas Light" pitchFamily="34" charset="0"/>
                <a:ea typeface="Consolas Light" pitchFamily="34" charset="-122"/>
                <a:cs typeface="Consolas Light" pitchFamily="34" charset="-120"/>
              </a:rPr>
              <a:t>System.out.println</a:t>
            </a:r>
            <a:r>
              <a:rPr lang="en-US" sz="1400" dirty="0">
                <a:solidFill>
                  <a:srgbClr val="3D3E44"/>
                </a:solidFill>
                <a:latin typeface="Consolas Light" pitchFamily="34" charset="0"/>
                <a:ea typeface="Consolas Light" pitchFamily="34" charset="-122"/>
                <a:cs typeface="Consolas Light" pitchFamily="34" charset="-120"/>
              </a:rPr>
              <a:t>("April");</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case 5:</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a:t>
            </a:r>
            <a:r>
              <a:rPr lang="en-US" sz="1400" dirty="0" err="1">
                <a:solidFill>
                  <a:srgbClr val="3D3E44"/>
                </a:solidFill>
                <a:latin typeface="Consolas Light" pitchFamily="34" charset="0"/>
                <a:ea typeface="Consolas Light" pitchFamily="34" charset="-122"/>
                <a:cs typeface="Consolas Light" pitchFamily="34" charset="-120"/>
              </a:rPr>
              <a:t>System.out.println</a:t>
            </a:r>
            <a:r>
              <a:rPr lang="en-US" sz="1400" dirty="0">
                <a:solidFill>
                  <a:srgbClr val="3D3E44"/>
                </a:solidFill>
                <a:latin typeface="Consolas Light" pitchFamily="34" charset="0"/>
                <a:ea typeface="Consolas Light" pitchFamily="34" charset="-122"/>
                <a:cs typeface="Consolas Light" pitchFamily="34" charset="-120"/>
              </a:rPr>
              <a:t>("May");</a:t>
            </a:r>
          </a:p>
          <a:p>
            <a:pPr>
              <a:lnSpc>
                <a:spcPts val="1800"/>
              </a:lnSpc>
            </a:pPr>
            <a:r>
              <a:rPr lang="en-US" sz="1400" dirty="0">
                <a:solidFill>
                  <a:srgbClr val="3D3E44"/>
                </a:solidFill>
                <a:latin typeface="Consolas Light" pitchFamily="34" charset="0"/>
                <a:ea typeface="Consolas Light" pitchFamily="34" charset="-122"/>
                <a:cs typeface="Consolas Light" pitchFamily="34" charset="-120"/>
              </a:rPr>
              <a:t>                break;</a:t>
            </a:r>
          </a:p>
          <a:p>
            <a:pPr>
              <a:lnSpc>
                <a:spcPts val="1800"/>
              </a:lnSpc>
            </a:pPr>
            <a:endParaRPr lang="en-US" sz="1400" dirty="0">
              <a:solidFill>
                <a:srgbClr val="3D3E44"/>
              </a:solidFill>
              <a:latin typeface="Consolas Light" pitchFamily="34" charset="0"/>
              <a:ea typeface="Consolas Light" pitchFamily="34" charset="-122"/>
              <a:cs typeface="Consolas Light" pitchFamily="34" charset="-120"/>
            </a:endParaRPr>
          </a:p>
          <a:p>
            <a:pPr>
              <a:lnSpc>
                <a:spcPts val="1800"/>
              </a:lnSpc>
            </a:pPr>
            <a:endParaRPr lang="en-US" sz="1400" dirty="0">
              <a:solidFill>
                <a:srgbClr val="3D3E44"/>
              </a:solidFill>
              <a:latin typeface="Consolas Light" pitchFamily="34" charset="0"/>
              <a:ea typeface="Consolas Light" pitchFamily="34" charset="-122"/>
              <a:cs typeface="Consolas Light" pitchFamily="34" charset="-120"/>
            </a:endParaRPr>
          </a:p>
        </p:txBody>
      </p:sp>
      <p:sp>
        <p:nvSpPr>
          <p:cNvPr id="6" name="Text 3">
            <a:extLst>
              <a:ext uri="{FF2B5EF4-FFF2-40B4-BE49-F238E27FC236}">
                <a16:creationId xmlns:a16="http://schemas.microsoft.com/office/drawing/2014/main" id="{9E21921A-D23A-4AA2-C10C-3C6AC64EB2DF}"/>
              </a:ext>
            </a:extLst>
          </p:cNvPr>
          <p:cNvSpPr/>
          <p:nvPr/>
        </p:nvSpPr>
        <p:spPr>
          <a:xfrm>
            <a:off x="7410627" y="1248130"/>
            <a:ext cx="4848775" cy="6474143"/>
          </a:xfrm>
          <a:prstGeom prst="rect">
            <a:avLst/>
          </a:prstGeom>
          <a:noFill/>
          <a:ln/>
        </p:spPr>
        <p:txBody>
          <a:bodyPr wrap="square" lIns="0" tIns="0" rIns="0" bIns="0" rtlCol="0" anchor="t"/>
          <a:lstStyle/>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case 6:</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("June");</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case 7:</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("July");</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case 8:</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("August");</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case 9:</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("September");</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case 10:</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("October");</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case 11:</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("November");</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case 12:</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("December");</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break;</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default:</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("Invalid month number!");</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p>
          <a:p>
            <a:pPr>
              <a:lnSpc>
                <a:spcPts val="18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input.close</a:t>
            </a:r>
            <a:r>
              <a:rPr lang="en-US" sz="12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200" dirty="0">
                <a:solidFill>
                  <a:srgbClr val="3D3E44"/>
                </a:solidFill>
                <a:latin typeface="Consolas Light" pitchFamily="34" charset="0"/>
                <a:ea typeface="Consolas Light" pitchFamily="34" charset="-122"/>
                <a:cs typeface="Consolas Light" pitchFamily="34" charset="-120"/>
              </a:rPr>
              <a:t>}</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542687" y="373142"/>
            <a:ext cx="6249114" cy="423982"/>
          </a:xfrm>
          <a:prstGeom prst="rect">
            <a:avLst/>
          </a:prstGeom>
          <a:noFill/>
          <a:ln/>
        </p:spPr>
        <p:txBody>
          <a:bodyPr wrap="none" lIns="0" tIns="0" rIns="0" bIns="0" rtlCol="0" anchor="t"/>
          <a:lstStyle/>
          <a:p>
            <a:pPr marL="0" indent="0" algn="l">
              <a:lnSpc>
                <a:spcPts val="3300"/>
              </a:lnSpc>
              <a:buNone/>
            </a:pPr>
            <a:r>
              <a:rPr lang="en-US" sz="2650" dirty="0">
                <a:solidFill>
                  <a:srgbClr val="74767D"/>
                </a:solidFill>
                <a:latin typeface="Montserrat Medium" pitchFamily="34" charset="0"/>
                <a:ea typeface="Montserrat Medium" pitchFamily="34" charset="-122"/>
                <a:cs typeface="Montserrat Medium" pitchFamily="34" charset="-120"/>
              </a:rPr>
              <a:t>Solution: 5-Digit Number Separation</a:t>
            </a:r>
            <a:endParaRPr lang="en-US" sz="2650" dirty="0"/>
          </a:p>
        </p:txBody>
      </p:sp>
      <p:sp>
        <p:nvSpPr>
          <p:cNvPr id="3" name="Shape 1"/>
          <p:cNvSpPr/>
          <p:nvPr/>
        </p:nvSpPr>
        <p:spPr>
          <a:xfrm>
            <a:off x="542687" y="1153239"/>
            <a:ext cx="6607016" cy="5849779"/>
          </a:xfrm>
          <a:prstGeom prst="roundRect">
            <a:avLst>
              <a:gd name="adj" fmla="val 2088"/>
            </a:avLst>
          </a:prstGeom>
          <a:solidFill>
            <a:srgbClr val="F2F2F2"/>
          </a:solidFill>
          <a:ln/>
        </p:spPr>
        <p:txBody>
          <a:bodyPr/>
          <a:lstStyle/>
          <a:p>
            <a:endParaRPr lang="en-US"/>
          </a:p>
        </p:txBody>
      </p:sp>
      <p:sp>
        <p:nvSpPr>
          <p:cNvPr id="4" name="Shape 2"/>
          <p:cNvSpPr/>
          <p:nvPr/>
        </p:nvSpPr>
        <p:spPr>
          <a:xfrm>
            <a:off x="536019" y="1153239"/>
            <a:ext cx="6620351" cy="5849779"/>
          </a:xfrm>
          <a:prstGeom prst="roundRect">
            <a:avLst>
              <a:gd name="adj" fmla="val 348"/>
            </a:avLst>
          </a:prstGeom>
          <a:solidFill>
            <a:srgbClr val="F2F2F2"/>
          </a:solidFill>
          <a:ln/>
        </p:spPr>
        <p:txBody>
          <a:bodyPr/>
          <a:lstStyle/>
          <a:p>
            <a:endParaRPr lang="en-US"/>
          </a:p>
        </p:txBody>
      </p:sp>
      <p:sp>
        <p:nvSpPr>
          <p:cNvPr id="5" name="Text 3"/>
          <p:cNvSpPr/>
          <p:nvPr/>
        </p:nvSpPr>
        <p:spPr>
          <a:xfrm>
            <a:off x="671632" y="1254919"/>
            <a:ext cx="6349127" cy="5646420"/>
          </a:xfrm>
          <a:prstGeom prst="rect">
            <a:avLst/>
          </a:prstGeom>
          <a:noFill/>
          <a:ln/>
        </p:spPr>
        <p:txBody>
          <a:bodyPr wrap="square" lIns="0" tIns="0" rIns="0" bIns="0" rtlCol="0" anchor="t"/>
          <a:lstStyle/>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import </a:t>
            </a:r>
            <a:r>
              <a:rPr lang="en-US" sz="1200" dirty="0" err="1">
                <a:solidFill>
                  <a:srgbClr val="3D3E44"/>
                </a:solidFill>
                <a:latin typeface="Consolas Light" pitchFamily="34" charset="0"/>
                <a:ea typeface="Consolas Light" pitchFamily="34" charset="-122"/>
                <a:cs typeface="Consolas Light" pitchFamily="34" charset="-120"/>
              </a:rPr>
              <a:t>java.util.Scanner</a:t>
            </a:r>
            <a:r>
              <a:rPr lang="en-US" sz="1200" dirty="0">
                <a:solidFill>
                  <a:srgbClr val="3D3E44"/>
                </a:solidFill>
                <a:latin typeface="Consolas Light" pitchFamily="34" charset="0"/>
                <a:ea typeface="Consolas Light" pitchFamily="34" charset="-122"/>
                <a:cs typeface="Consolas Light" pitchFamily="34" charset="-120"/>
              </a:rPr>
              <a:t>;</a:t>
            </a:r>
          </a:p>
          <a:p>
            <a:pPr>
              <a:lnSpc>
                <a:spcPts val="17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public class </a:t>
            </a:r>
            <a:r>
              <a:rPr lang="en-US" sz="1200" dirty="0" err="1">
                <a:solidFill>
                  <a:srgbClr val="3D3E44"/>
                </a:solidFill>
                <a:latin typeface="Consolas Light" pitchFamily="34" charset="0"/>
                <a:ea typeface="Consolas Light" pitchFamily="34" charset="-122"/>
                <a:cs typeface="Consolas Light" pitchFamily="34" charset="-120"/>
              </a:rPr>
              <a:t>DigitSeparator</a:t>
            </a:r>
            <a:r>
              <a:rPr lang="en-US" sz="1200" dirty="0">
                <a:solidFill>
                  <a:srgbClr val="3D3E44"/>
                </a:solidFill>
                <a:latin typeface="Consolas Light" pitchFamily="34" charset="0"/>
                <a:ea typeface="Consolas Light" pitchFamily="34" charset="-122"/>
                <a:cs typeface="Consolas Light" pitchFamily="34" charset="-120"/>
              </a:rPr>
              <a:t> {</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public static void main(String[] </a:t>
            </a:r>
            <a:r>
              <a:rPr lang="en-US" sz="1200" dirty="0" err="1">
                <a:solidFill>
                  <a:srgbClr val="3D3E44"/>
                </a:solidFill>
                <a:latin typeface="Consolas Light" pitchFamily="34" charset="0"/>
                <a:ea typeface="Consolas Light" pitchFamily="34" charset="-122"/>
                <a:cs typeface="Consolas Light" pitchFamily="34" charset="-120"/>
              </a:rPr>
              <a:t>args</a:t>
            </a:r>
            <a:r>
              <a:rPr lang="en-US" sz="1200" dirty="0">
                <a:solidFill>
                  <a:srgbClr val="3D3E44"/>
                </a:solidFill>
                <a:latin typeface="Consolas Light" pitchFamily="34" charset="0"/>
                <a:ea typeface="Consolas Light" pitchFamily="34" charset="-122"/>
                <a:cs typeface="Consolas Light" pitchFamily="34" charset="-120"/>
              </a:rPr>
              <a:t>) {</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Scanner input = new Scanner(System.in);</a:t>
            </a:r>
          </a:p>
          <a:p>
            <a:pPr>
              <a:lnSpc>
                <a:spcPts val="17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a:t>
            </a:r>
            <a:r>
              <a:rPr lang="en-US" sz="1200" dirty="0">
                <a:solidFill>
                  <a:srgbClr val="3D3E44"/>
                </a:solidFill>
                <a:latin typeface="Consolas Light" pitchFamily="34" charset="0"/>
                <a:ea typeface="Consolas Light" pitchFamily="34" charset="-122"/>
                <a:cs typeface="Consolas Light" pitchFamily="34" charset="-120"/>
              </a:rPr>
              <a:t>("Enter a 5-digit number: ");</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int number = </a:t>
            </a:r>
            <a:r>
              <a:rPr lang="en-US" sz="1200" dirty="0" err="1">
                <a:solidFill>
                  <a:srgbClr val="3D3E44"/>
                </a:solidFill>
                <a:latin typeface="Consolas Light" pitchFamily="34" charset="0"/>
                <a:ea typeface="Consolas Light" pitchFamily="34" charset="-122"/>
                <a:cs typeface="Consolas Light" pitchFamily="34" charset="-120"/>
              </a:rPr>
              <a:t>input.nextInt</a:t>
            </a:r>
            <a:r>
              <a:rPr lang="en-US" sz="1200" dirty="0">
                <a:solidFill>
                  <a:srgbClr val="3D3E44"/>
                </a:solidFill>
                <a:latin typeface="Consolas Light" pitchFamily="34" charset="0"/>
                <a:ea typeface="Consolas Light" pitchFamily="34" charset="-122"/>
                <a:cs typeface="Consolas Light" pitchFamily="34" charset="-120"/>
              </a:rPr>
              <a:t>();</a:t>
            </a:r>
          </a:p>
          <a:p>
            <a:pPr>
              <a:lnSpc>
                <a:spcPts val="17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if (number &lt; 10000 || number &gt; 99999) {</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("Please enter exactly 5 digits!");</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 else {</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("Digits separated:");</a:t>
            </a:r>
          </a:p>
          <a:p>
            <a:pPr>
              <a:lnSpc>
                <a:spcPts val="17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int digit1 = number / 10000;</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int digit2 = (number / 1000) % 10;</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int digit3 = (number / 100) % 10;</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int digit4 = (number / 10) % 10;</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int digit5 = number % 10;</a:t>
            </a:r>
          </a:p>
          <a:p>
            <a:pPr>
              <a:lnSpc>
                <a:spcPts val="17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System.out.println</a:t>
            </a:r>
            <a:r>
              <a:rPr lang="en-US" sz="1200" dirty="0">
                <a:solidFill>
                  <a:srgbClr val="3D3E44"/>
                </a:solidFill>
                <a:latin typeface="Consolas Light" pitchFamily="34" charset="0"/>
                <a:ea typeface="Consolas Light" pitchFamily="34" charset="-122"/>
                <a:cs typeface="Consolas Light" pitchFamily="34" charset="-120"/>
              </a:rPr>
              <a:t>(digit1 + "   " + digit2 + "   " + digit3 + "   " + digit4 + "   " + digit5);</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p>
          <a:p>
            <a:pPr>
              <a:lnSpc>
                <a:spcPts val="1700"/>
              </a:lnSpc>
            </a:pPr>
            <a:endParaRPr lang="en-US" sz="1200" dirty="0">
              <a:solidFill>
                <a:srgbClr val="3D3E44"/>
              </a:solidFill>
              <a:latin typeface="Consolas Light" pitchFamily="34" charset="0"/>
              <a:ea typeface="Consolas Light" pitchFamily="34" charset="-122"/>
              <a:cs typeface="Consolas Light" pitchFamily="34" charset="-120"/>
            </a:endParaRP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r>
              <a:rPr lang="en-US" sz="1200" dirty="0" err="1">
                <a:solidFill>
                  <a:srgbClr val="3D3E44"/>
                </a:solidFill>
                <a:latin typeface="Consolas Light" pitchFamily="34" charset="0"/>
                <a:ea typeface="Consolas Light" pitchFamily="34" charset="-122"/>
                <a:cs typeface="Consolas Light" pitchFamily="34" charset="-120"/>
              </a:rPr>
              <a:t>input.close</a:t>
            </a:r>
            <a:r>
              <a:rPr lang="en-US" sz="1200" dirty="0">
                <a:solidFill>
                  <a:srgbClr val="3D3E44"/>
                </a:solidFill>
                <a:latin typeface="Consolas Light" pitchFamily="34" charset="0"/>
                <a:ea typeface="Consolas Light" pitchFamily="34" charset="-122"/>
                <a:cs typeface="Consolas Light" pitchFamily="34" charset="-120"/>
              </a:rPr>
              <a:t>();</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    }</a:t>
            </a:r>
          </a:p>
          <a:p>
            <a:pPr>
              <a:lnSpc>
                <a:spcPts val="1700"/>
              </a:lnSpc>
            </a:pPr>
            <a:r>
              <a:rPr lang="en-US" sz="1200" dirty="0">
                <a:solidFill>
                  <a:srgbClr val="3D3E44"/>
                </a:solidFill>
                <a:latin typeface="Consolas Light" pitchFamily="34" charset="0"/>
                <a:ea typeface="Consolas Light" pitchFamily="34" charset="-122"/>
                <a:cs typeface="Consolas Light" pitchFamily="34" charset="-120"/>
              </a:rPr>
              <a:t>}</a:t>
            </a:r>
          </a:p>
        </p:txBody>
      </p:sp>
      <p:pic>
        <p:nvPicPr>
          <p:cNvPr id="6" name="Image 0" descr="preencoded.png"/>
          <p:cNvPicPr>
            <a:picLocks noChangeAspect="1"/>
          </p:cNvPicPr>
          <p:nvPr/>
        </p:nvPicPr>
        <p:blipFill>
          <a:blip r:embed="rId3"/>
          <a:stretch>
            <a:fillRect/>
          </a:stretch>
        </p:blipFill>
        <p:spPr>
          <a:xfrm>
            <a:off x="8514229" y="359042"/>
            <a:ext cx="4934142" cy="4934142"/>
          </a:xfrm>
          <a:prstGeom prst="rect">
            <a:avLst/>
          </a:prstGeom>
        </p:spPr>
      </p:pic>
      <p:sp>
        <p:nvSpPr>
          <p:cNvPr id="7" name="Text 4"/>
          <p:cNvSpPr/>
          <p:nvPr/>
        </p:nvSpPr>
        <p:spPr>
          <a:xfrm>
            <a:off x="8525380" y="5671503"/>
            <a:ext cx="2536269" cy="212050"/>
          </a:xfrm>
          <a:prstGeom prst="rect">
            <a:avLst/>
          </a:prstGeom>
          <a:noFill/>
          <a:ln/>
        </p:spPr>
        <p:txBody>
          <a:bodyPr wrap="none" lIns="0" tIns="0" rIns="0" bIns="0" rtlCol="0" anchor="t"/>
          <a:lstStyle/>
          <a:p>
            <a:pPr marL="0" indent="0" algn="l">
              <a:lnSpc>
                <a:spcPts val="1650"/>
              </a:lnSpc>
              <a:buNone/>
            </a:pPr>
            <a:r>
              <a:rPr lang="en-US" sz="1300" dirty="0">
                <a:solidFill>
                  <a:srgbClr val="74767D"/>
                </a:solidFill>
                <a:latin typeface="Montserrat Medium" pitchFamily="34" charset="0"/>
                <a:ea typeface="Montserrat Medium" pitchFamily="34" charset="-122"/>
                <a:cs typeface="Montserrat Medium" pitchFamily="34" charset="-120"/>
              </a:rPr>
              <a:t>Mathematical Concepts Used</a:t>
            </a:r>
            <a:endParaRPr lang="en-US" sz="1300" dirty="0"/>
          </a:p>
        </p:txBody>
      </p:sp>
      <p:sp>
        <p:nvSpPr>
          <p:cNvPr id="8" name="Text 5"/>
          <p:cNvSpPr/>
          <p:nvPr/>
        </p:nvSpPr>
        <p:spPr>
          <a:xfrm>
            <a:off x="8525380" y="6019165"/>
            <a:ext cx="6607016" cy="217170"/>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3D3E44"/>
                </a:solidFill>
                <a:latin typeface="Inter Light" pitchFamily="34" charset="0"/>
                <a:ea typeface="Inter Light" pitchFamily="34" charset="-122"/>
                <a:cs typeface="Inter Light" pitchFamily="34" charset="-120"/>
              </a:rPr>
              <a:t>Integer division (/) extracts left digits</a:t>
            </a:r>
            <a:endParaRPr lang="en-US" sz="1050" dirty="0"/>
          </a:p>
        </p:txBody>
      </p:sp>
      <p:sp>
        <p:nvSpPr>
          <p:cNvPr id="9" name="Text 6"/>
          <p:cNvSpPr/>
          <p:nvPr/>
        </p:nvSpPr>
        <p:spPr>
          <a:xfrm>
            <a:off x="8525380" y="6283722"/>
            <a:ext cx="6607016" cy="217170"/>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3D3E44"/>
                </a:solidFill>
                <a:latin typeface="Inter Light" pitchFamily="34" charset="0"/>
                <a:ea typeface="Inter Light" pitchFamily="34" charset="-122"/>
                <a:cs typeface="Inter Light" pitchFamily="34" charset="-120"/>
              </a:rPr>
              <a:t>Modulo operator (%) extracts rightmost digit</a:t>
            </a:r>
            <a:endParaRPr lang="en-US" sz="1050" dirty="0"/>
          </a:p>
        </p:txBody>
      </p:sp>
      <p:sp>
        <p:nvSpPr>
          <p:cNvPr id="10" name="Text 7"/>
          <p:cNvSpPr/>
          <p:nvPr/>
        </p:nvSpPr>
        <p:spPr>
          <a:xfrm>
            <a:off x="8525380" y="6548279"/>
            <a:ext cx="6607016" cy="217170"/>
          </a:xfrm>
          <a:prstGeom prst="rect">
            <a:avLst/>
          </a:prstGeom>
          <a:noFill/>
          <a:ln/>
        </p:spPr>
        <p:txBody>
          <a:bodyPr wrap="none" lIns="0" tIns="0" rIns="0" bIns="0" rtlCol="0" anchor="t"/>
          <a:lstStyle/>
          <a:p>
            <a:pPr marL="342900" indent="-342900" algn="l">
              <a:lnSpc>
                <a:spcPts val="1700"/>
              </a:lnSpc>
              <a:buSzPct val="100000"/>
              <a:buChar char="•"/>
            </a:pPr>
            <a:r>
              <a:rPr lang="en-US" sz="1050" dirty="0">
                <a:solidFill>
                  <a:srgbClr val="3D3E44"/>
                </a:solidFill>
                <a:latin typeface="Inter Light" pitchFamily="34" charset="0"/>
                <a:ea typeface="Inter Light" pitchFamily="34" charset="-122"/>
                <a:cs typeface="Inter Light" pitchFamily="34" charset="-120"/>
              </a:rPr>
              <a:t>Input validation for 5-digit requirement</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537805" y="369689"/>
            <a:ext cx="4300299" cy="420053"/>
          </a:xfrm>
          <a:prstGeom prst="rect">
            <a:avLst/>
          </a:prstGeom>
          <a:noFill/>
          <a:ln/>
        </p:spPr>
        <p:txBody>
          <a:bodyPr wrap="none" lIns="0" tIns="0" rIns="0" bIns="0" rtlCol="0" anchor="t"/>
          <a:lstStyle/>
          <a:p>
            <a:pPr marL="0" indent="0" algn="l">
              <a:lnSpc>
                <a:spcPts val="3300"/>
              </a:lnSpc>
              <a:buNone/>
            </a:pPr>
            <a:r>
              <a:rPr lang="en-US" sz="2600" dirty="0">
                <a:solidFill>
                  <a:srgbClr val="74767D"/>
                </a:solidFill>
                <a:latin typeface="Montserrat Medium" pitchFamily="34" charset="0"/>
                <a:ea typeface="Montserrat Medium" pitchFamily="34" charset="-122"/>
                <a:cs typeface="Montserrat Medium" pitchFamily="34" charset="-120"/>
              </a:rPr>
              <a:t>Solution: Grading System</a:t>
            </a:r>
            <a:endParaRPr lang="en-US" sz="2600" dirty="0"/>
          </a:p>
        </p:txBody>
      </p:sp>
      <p:sp>
        <p:nvSpPr>
          <p:cNvPr id="3" name="Shape 1"/>
          <p:cNvSpPr/>
          <p:nvPr/>
        </p:nvSpPr>
        <p:spPr>
          <a:xfrm>
            <a:off x="537805" y="1058585"/>
            <a:ext cx="13554789" cy="6437471"/>
          </a:xfrm>
          <a:prstGeom prst="roundRect">
            <a:avLst>
              <a:gd name="adj" fmla="val 1880"/>
            </a:avLst>
          </a:prstGeom>
          <a:solidFill>
            <a:srgbClr val="F2F2F2"/>
          </a:solidFill>
          <a:ln/>
        </p:spPr>
        <p:txBody>
          <a:bodyPr/>
          <a:lstStyle/>
          <a:p>
            <a:endParaRPr lang="en-US"/>
          </a:p>
        </p:txBody>
      </p:sp>
      <p:sp>
        <p:nvSpPr>
          <p:cNvPr id="4" name="Shape 2"/>
          <p:cNvSpPr/>
          <p:nvPr/>
        </p:nvSpPr>
        <p:spPr>
          <a:xfrm>
            <a:off x="531138" y="1058585"/>
            <a:ext cx="13568124" cy="6437471"/>
          </a:xfrm>
          <a:prstGeom prst="roundRect">
            <a:avLst>
              <a:gd name="adj" fmla="val 313"/>
            </a:avLst>
          </a:prstGeom>
          <a:solidFill>
            <a:srgbClr val="F2F2F2"/>
          </a:solidFill>
          <a:ln/>
        </p:spPr>
        <p:txBody>
          <a:bodyPr/>
          <a:lstStyle/>
          <a:p>
            <a:endParaRPr lang="en-US"/>
          </a:p>
        </p:txBody>
      </p:sp>
      <p:sp>
        <p:nvSpPr>
          <p:cNvPr id="5" name="Text 3"/>
          <p:cNvSpPr/>
          <p:nvPr/>
        </p:nvSpPr>
        <p:spPr>
          <a:xfrm>
            <a:off x="665559" y="1159431"/>
            <a:ext cx="13299281" cy="6235779"/>
          </a:xfrm>
          <a:prstGeom prst="rect">
            <a:avLst/>
          </a:prstGeom>
          <a:noFill/>
          <a:ln/>
        </p:spPr>
        <p:txBody>
          <a:bodyPr wrap="square" lIns="0" tIns="0" rIns="0" bIns="0" rtlCol="0" anchor="t"/>
          <a:lstStyle/>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import </a:t>
            </a:r>
            <a:r>
              <a:rPr lang="en-US" sz="1050" dirty="0" err="1">
                <a:solidFill>
                  <a:srgbClr val="3D3E44"/>
                </a:solidFill>
                <a:latin typeface="Consolas Light" pitchFamily="34" charset="0"/>
                <a:ea typeface="Consolas Light" pitchFamily="34" charset="-122"/>
                <a:cs typeface="Consolas Light" pitchFamily="34" charset="-120"/>
              </a:rPr>
              <a:t>java.util.Scanner</a:t>
            </a:r>
            <a:r>
              <a:rPr lang="en-US" sz="1050" dirty="0">
                <a:solidFill>
                  <a:srgbClr val="3D3E44"/>
                </a:solidFill>
                <a:latin typeface="Consolas Light" pitchFamily="34" charset="0"/>
                <a:ea typeface="Consolas Light" pitchFamily="34" charset="-122"/>
                <a:cs typeface="Consolas Light" pitchFamily="34" charset="-120"/>
              </a:rPr>
              <a:t>;</a:t>
            </a:r>
          </a:p>
          <a:p>
            <a:pPr>
              <a:lnSpc>
                <a:spcPts val="1650"/>
              </a:lnSpc>
            </a:pPr>
            <a:endParaRPr lang="en-US" sz="1050" dirty="0">
              <a:solidFill>
                <a:srgbClr val="3D3E44"/>
              </a:solidFill>
              <a:latin typeface="Consolas Light" pitchFamily="34" charset="0"/>
              <a:ea typeface="Consolas Light" pitchFamily="34" charset="-122"/>
              <a:cs typeface="Consolas Light" pitchFamily="34" charset="-120"/>
            </a:endParaRP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public class </a:t>
            </a:r>
            <a:r>
              <a:rPr lang="en-US" sz="1050" dirty="0" err="1">
                <a:solidFill>
                  <a:srgbClr val="3D3E44"/>
                </a:solidFill>
                <a:latin typeface="Consolas Light" pitchFamily="34" charset="0"/>
                <a:ea typeface="Consolas Light" pitchFamily="34" charset="-122"/>
                <a:cs typeface="Consolas Light" pitchFamily="34" charset="-120"/>
              </a:rPr>
              <a:t>GradingSystem</a:t>
            </a:r>
            <a:r>
              <a:rPr lang="en-US" sz="1050" dirty="0">
                <a:solidFill>
                  <a:srgbClr val="3D3E44"/>
                </a:solidFill>
                <a:latin typeface="Consolas Light" pitchFamily="34" charset="0"/>
                <a:ea typeface="Consolas Light" pitchFamily="34" charset="-122"/>
                <a:cs typeface="Consolas Light" pitchFamily="34" charset="-120"/>
              </a:rPr>
              <a:t>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public static void main(String[] </a:t>
            </a:r>
            <a:r>
              <a:rPr lang="en-US" sz="1050" dirty="0" err="1">
                <a:solidFill>
                  <a:srgbClr val="3D3E44"/>
                </a:solidFill>
                <a:latin typeface="Consolas Light" pitchFamily="34" charset="0"/>
                <a:ea typeface="Consolas Light" pitchFamily="34" charset="-122"/>
                <a:cs typeface="Consolas Light" pitchFamily="34" charset="-120"/>
              </a:rPr>
              <a:t>args</a:t>
            </a:r>
            <a:r>
              <a:rPr lang="en-US" sz="1050" dirty="0">
                <a:solidFill>
                  <a:srgbClr val="3D3E44"/>
                </a:solidFill>
                <a:latin typeface="Consolas Light" pitchFamily="34" charset="0"/>
                <a:ea typeface="Consolas Light" pitchFamily="34" charset="-122"/>
                <a:cs typeface="Consolas Light" pitchFamily="34" charset="-120"/>
              </a:rPr>
              <a:t>)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Scanner input = new Scanner(System.in);</a:t>
            </a:r>
          </a:p>
          <a:p>
            <a:pPr>
              <a:lnSpc>
                <a:spcPts val="1650"/>
              </a:lnSpc>
            </a:pPr>
            <a:endParaRPr lang="en-US" sz="1050" dirty="0">
              <a:solidFill>
                <a:srgbClr val="3D3E44"/>
              </a:solidFill>
              <a:latin typeface="Consolas Light" pitchFamily="34" charset="0"/>
              <a:ea typeface="Consolas Light" pitchFamily="34" charset="-122"/>
              <a:cs typeface="Consolas Light" pitchFamily="34" charset="-120"/>
            </a:endParaRP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System.out.print</a:t>
            </a:r>
            <a:r>
              <a:rPr lang="en-US" sz="1050" dirty="0">
                <a:solidFill>
                  <a:srgbClr val="3D3E44"/>
                </a:solidFill>
                <a:latin typeface="Consolas Light" pitchFamily="34" charset="0"/>
                <a:ea typeface="Consolas Light" pitchFamily="34" charset="-122"/>
                <a:cs typeface="Consolas Light" pitchFamily="34" charset="-120"/>
              </a:rPr>
              <a:t>("Enter numerical score (0-100):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int score = </a:t>
            </a:r>
            <a:r>
              <a:rPr lang="en-US" sz="1050" dirty="0" err="1">
                <a:solidFill>
                  <a:srgbClr val="3D3E44"/>
                </a:solidFill>
                <a:latin typeface="Consolas Light" pitchFamily="34" charset="0"/>
                <a:ea typeface="Consolas Light" pitchFamily="34" charset="-122"/>
                <a:cs typeface="Consolas Light" pitchFamily="34" charset="-120"/>
              </a:rPr>
              <a:t>input.nextInt</a:t>
            </a:r>
            <a:r>
              <a:rPr lang="en-US" sz="1050" dirty="0">
                <a:solidFill>
                  <a:srgbClr val="3D3E44"/>
                </a:solidFill>
                <a:latin typeface="Consolas Light" pitchFamily="34" charset="0"/>
                <a:ea typeface="Consolas Light" pitchFamily="34" charset="-122"/>
                <a:cs typeface="Consolas Light" pitchFamily="34" charset="-120"/>
              </a:rPr>
              <a:t>();</a:t>
            </a:r>
          </a:p>
          <a:p>
            <a:pPr>
              <a:lnSpc>
                <a:spcPts val="1650"/>
              </a:lnSpc>
            </a:pPr>
            <a:endParaRPr lang="en-US" sz="1050" dirty="0">
              <a:solidFill>
                <a:srgbClr val="3D3E44"/>
              </a:solidFill>
              <a:latin typeface="Consolas Light" pitchFamily="34" charset="0"/>
              <a:ea typeface="Consolas Light" pitchFamily="34" charset="-122"/>
              <a:cs typeface="Consolas Light" pitchFamily="34" charset="-120"/>
            </a:endParaRP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char </a:t>
            </a:r>
            <a:r>
              <a:rPr lang="en-US" sz="1050" dirty="0" err="1">
                <a:solidFill>
                  <a:srgbClr val="3D3E44"/>
                </a:solidFill>
                <a:latin typeface="Consolas Light" pitchFamily="34" charset="0"/>
                <a:ea typeface="Consolas Light" pitchFamily="34" charset="-122"/>
                <a:cs typeface="Consolas Light" pitchFamily="34" charset="-120"/>
              </a:rPr>
              <a:t>letterGrade</a:t>
            </a:r>
            <a:r>
              <a:rPr lang="en-US" sz="1050" dirty="0">
                <a:solidFill>
                  <a:srgbClr val="3D3E44"/>
                </a:solidFill>
                <a:latin typeface="Consolas Light" pitchFamily="34" charset="0"/>
                <a:ea typeface="Consolas Light" pitchFamily="34" charset="-122"/>
                <a:cs typeface="Consolas Light" pitchFamily="34" charset="-120"/>
              </a:rPr>
              <a:t>;</a:t>
            </a:r>
          </a:p>
          <a:p>
            <a:pPr>
              <a:lnSpc>
                <a:spcPts val="1650"/>
              </a:lnSpc>
            </a:pPr>
            <a:endParaRPr lang="en-US" sz="1050" dirty="0">
              <a:solidFill>
                <a:srgbClr val="3D3E44"/>
              </a:solidFill>
              <a:latin typeface="Consolas Light" pitchFamily="34" charset="0"/>
              <a:ea typeface="Consolas Light" pitchFamily="34" charset="-122"/>
              <a:cs typeface="Consolas Light" pitchFamily="34" charset="-120"/>
            </a:endParaRP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if (score &gt;= 90)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letterGrade</a:t>
            </a:r>
            <a:r>
              <a:rPr lang="en-US" sz="1050" dirty="0">
                <a:solidFill>
                  <a:srgbClr val="3D3E44"/>
                </a:solidFill>
                <a:latin typeface="Consolas Light" pitchFamily="34" charset="0"/>
                <a:ea typeface="Consolas Light" pitchFamily="34" charset="-122"/>
                <a:cs typeface="Consolas Light" pitchFamily="34" charset="-120"/>
              </a:rPr>
              <a:t> = 'A';</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 else if (score &gt;= 70)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letterGrade</a:t>
            </a:r>
            <a:r>
              <a:rPr lang="en-US" sz="1050" dirty="0">
                <a:solidFill>
                  <a:srgbClr val="3D3E44"/>
                </a:solidFill>
                <a:latin typeface="Consolas Light" pitchFamily="34" charset="0"/>
                <a:ea typeface="Consolas Light" pitchFamily="34" charset="-122"/>
                <a:cs typeface="Consolas Light" pitchFamily="34" charset="-120"/>
              </a:rPr>
              <a:t> = 'B';</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 else if (score &gt;= 50)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letterGrade</a:t>
            </a:r>
            <a:r>
              <a:rPr lang="en-US" sz="1050" dirty="0">
                <a:solidFill>
                  <a:srgbClr val="3D3E44"/>
                </a:solidFill>
                <a:latin typeface="Consolas Light" pitchFamily="34" charset="0"/>
                <a:ea typeface="Consolas Light" pitchFamily="34" charset="-122"/>
                <a:cs typeface="Consolas Light" pitchFamily="34" charset="-120"/>
              </a:rPr>
              <a:t> = 'C';</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 else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letterGrade</a:t>
            </a:r>
            <a:r>
              <a:rPr lang="en-US" sz="1050" dirty="0">
                <a:solidFill>
                  <a:srgbClr val="3D3E44"/>
                </a:solidFill>
                <a:latin typeface="Consolas Light" pitchFamily="34" charset="0"/>
                <a:ea typeface="Consolas Light" pitchFamily="34" charset="-122"/>
                <a:cs typeface="Consolas Light" pitchFamily="34" charset="-120"/>
              </a:rPr>
              <a:t> = 'F';</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p>
          <a:p>
            <a:pPr>
              <a:lnSpc>
                <a:spcPts val="1650"/>
              </a:lnSpc>
            </a:pPr>
            <a:endParaRPr lang="en-US" sz="1050" dirty="0">
              <a:solidFill>
                <a:srgbClr val="3D3E44"/>
              </a:solidFill>
              <a:latin typeface="Consolas Light" pitchFamily="34" charset="0"/>
              <a:ea typeface="Consolas Light" pitchFamily="34" charset="-122"/>
              <a:cs typeface="Consolas Light" pitchFamily="34" charset="-120"/>
            </a:endParaRP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System.out.println</a:t>
            </a:r>
            <a:r>
              <a:rPr lang="en-US" sz="1050" dirty="0">
                <a:solidFill>
                  <a:srgbClr val="3D3E44"/>
                </a:solidFill>
                <a:latin typeface="Consolas Light" pitchFamily="34" charset="0"/>
                <a:ea typeface="Consolas Light" pitchFamily="34" charset="-122"/>
                <a:cs typeface="Consolas Light" pitchFamily="34" charset="-120"/>
              </a:rPr>
              <a:t>("Score: " + score);</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System.out.println</a:t>
            </a:r>
            <a:r>
              <a:rPr lang="en-US" sz="1050" dirty="0">
                <a:solidFill>
                  <a:srgbClr val="3D3E44"/>
                </a:solidFill>
                <a:latin typeface="Consolas Light" pitchFamily="34" charset="0"/>
                <a:ea typeface="Consolas Light" pitchFamily="34" charset="-122"/>
                <a:cs typeface="Consolas Light" pitchFamily="34" charset="-120"/>
              </a:rPr>
              <a:t>("Letter Grade: " + </a:t>
            </a:r>
            <a:r>
              <a:rPr lang="en-US" sz="1050" dirty="0" err="1">
                <a:solidFill>
                  <a:srgbClr val="3D3E44"/>
                </a:solidFill>
                <a:latin typeface="Consolas Light" pitchFamily="34" charset="0"/>
                <a:ea typeface="Consolas Light" pitchFamily="34" charset="-122"/>
                <a:cs typeface="Consolas Light" pitchFamily="34" charset="-120"/>
              </a:rPr>
              <a:t>letterGrade</a:t>
            </a:r>
            <a:r>
              <a:rPr lang="en-US" sz="1050" dirty="0">
                <a:solidFill>
                  <a:srgbClr val="3D3E44"/>
                </a:solidFill>
                <a:latin typeface="Consolas Light" pitchFamily="34" charset="0"/>
                <a:ea typeface="Consolas Light" pitchFamily="34" charset="-122"/>
                <a:cs typeface="Consolas Light" pitchFamily="34" charset="-120"/>
              </a:rPr>
              <a:t>);</a:t>
            </a:r>
          </a:p>
          <a:p>
            <a:pPr>
              <a:lnSpc>
                <a:spcPts val="1650"/>
              </a:lnSpc>
            </a:pPr>
            <a:endParaRPr lang="en-US" sz="1050" dirty="0">
              <a:solidFill>
                <a:srgbClr val="3D3E44"/>
              </a:solidFill>
              <a:latin typeface="Consolas Light" pitchFamily="34" charset="0"/>
              <a:ea typeface="Consolas Light" pitchFamily="34" charset="-122"/>
              <a:cs typeface="Consolas Light" pitchFamily="34" charset="-120"/>
            </a:endParaRP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r>
              <a:rPr lang="en-US" sz="1050" dirty="0" err="1">
                <a:solidFill>
                  <a:srgbClr val="3D3E44"/>
                </a:solidFill>
                <a:latin typeface="Consolas Light" pitchFamily="34" charset="0"/>
                <a:ea typeface="Consolas Light" pitchFamily="34" charset="-122"/>
                <a:cs typeface="Consolas Light" pitchFamily="34" charset="-120"/>
              </a:rPr>
              <a:t>input.close</a:t>
            </a:r>
            <a:r>
              <a:rPr lang="en-US" sz="1050" dirty="0">
                <a:solidFill>
                  <a:srgbClr val="3D3E44"/>
                </a:solidFill>
                <a:latin typeface="Consolas Light" pitchFamily="34" charset="0"/>
                <a:ea typeface="Consolas Light" pitchFamily="34" charset="-122"/>
                <a:cs typeface="Consolas Light" pitchFamily="34" charset="-120"/>
              </a:rPr>
              <a:t>();</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    }</a:t>
            </a:r>
          </a:p>
          <a:p>
            <a:pPr>
              <a:lnSpc>
                <a:spcPts val="1650"/>
              </a:lnSpc>
            </a:pPr>
            <a:r>
              <a:rPr lang="en-US" sz="1050" dirty="0">
                <a:solidFill>
                  <a:srgbClr val="3D3E44"/>
                </a:solidFill>
                <a:latin typeface="Consolas Light" pitchFamily="34" charset="0"/>
                <a:ea typeface="Consolas Light" pitchFamily="34" charset="-122"/>
                <a:cs typeface="Consolas Light" pitchFamily="34" charset="-120"/>
              </a:rPr>
              <a:t>}</a:t>
            </a:r>
          </a:p>
        </p:txBody>
      </p:sp>
      <p:sp>
        <p:nvSpPr>
          <p:cNvPr id="6" name="Text 4"/>
          <p:cNvSpPr/>
          <p:nvPr/>
        </p:nvSpPr>
        <p:spPr>
          <a:xfrm>
            <a:off x="537805" y="7647265"/>
            <a:ext cx="13554789" cy="215027"/>
          </a:xfrm>
          <a:prstGeom prst="rect">
            <a:avLst/>
          </a:prstGeom>
          <a:noFill/>
          <a:ln/>
        </p:spPr>
        <p:txBody>
          <a:bodyPr wrap="none" lIns="0" tIns="0" rIns="0" bIns="0" rtlCol="0" anchor="t"/>
          <a:lstStyle/>
          <a:p>
            <a:pPr marL="0" indent="0" algn="l">
              <a:lnSpc>
                <a:spcPts val="1650"/>
              </a:lnSpc>
              <a:buNone/>
            </a:pPr>
            <a:r>
              <a:rPr lang="en-US" sz="1050" b="1" dirty="0">
                <a:solidFill>
                  <a:srgbClr val="3D3E44"/>
                </a:solidFill>
                <a:latin typeface="Inter Light" pitchFamily="34" charset="0"/>
                <a:ea typeface="Inter Light" pitchFamily="34" charset="-122"/>
                <a:cs typeface="Inter Light" pitchFamily="34" charset="-120"/>
              </a:rPr>
              <a:t>Alternative:</a:t>
            </a:r>
            <a:r>
              <a:rPr lang="en-US" sz="1050" dirty="0">
                <a:solidFill>
                  <a:srgbClr val="3D3E44"/>
                </a:solidFill>
                <a:latin typeface="Inter Light" pitchFamily="34" charset="0"/>
                <a:ea typeface="Inter Light" pitchFamily="34" charset="-122"/>
                <a:cs typeface="Inter Light" pitchFamily="34" charset="-120"/>
              </a:rPr>
              <a:t> This could also be implemented using switch-case with score ranges divided by 10.</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45419"/>
            <a:ext cx="5464493"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1 - Key Takeaways</a:t>
            </a:r>
            <a:endParaRPr lang="en-US" sz="3900" dirty="0"/>
          </a:p>
        </p:txBody>
      </p:sp>
      <p:sp>
        <p:nvSpPr>
          <p:cNvPr id="4" name="Shape 1"/>
          <p:cNvSpPr/>
          <p:nvPr/>
        </p:nvSpPr>
        <p:spPr>
          <a:xfrm>
            <a:off x="793790" y="2363153"/>
            <a:ext cx="3679031" cy="2746415"/>
          </a:xfrm>
          <a:prstGeom prst="roundRect">
            <a:avLst>
              <a:gd name="adj" fmla="val 6504"/>
            </a:avLst>
          </a:prstGeom>
          <a:solidFill>
            <a:srgbClr val="EFF0F6"/>
          </a:solidFill>
          <a:ln w="7620">
            <a:solidFill>
              <a:srgbClr val="C5C7D2"/>
            </a:solidFill>
            <a:prstDash val="solid"/>
          </a:ln>
        </p:spPr>
        <p:txBody>
          <a:bodyPr/>
          <a:lstStyle/>
          <a:p>
            <a:endParaRPr lang="en-US"/>
          </a:p>
        </p:txBody>
      </p:sp>
      <p:sp>
        <p:nvSpPr>
          <p:cNvPr id="5" name="Text 2"/>
          <p:cNvSpPr/>
          <p:nvPr/>
        </p:nvSpPr>
        <p:spPr>
          <a:xfrm>
            <a:off x="999768" y="2569131"/>
            <a:ext cx="3267075" cy="620316"/>
          </a:xfrm>
          <a:prstGeom prst="rect">
            <a:avLst/>
          </a:prstGeom>
          <a:noFill/>
          <a:ln/>
        </p:spPr>
        <p:txBody>
          <a:bodyPr wrap="squar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Object-Oriented Foundation</a:t>
            </a:r>
            <a:endParaRPr lang="en-US" sz="1950" dirty="0"/>
          </a:p>
        </p:txBody>
      </p:sp>
      <p:sp>
        <p:nvSpPr>
          <p:cNvPr id="6" name="Text 3"/>
          <p:cNvSpPr/>
          <p:nvPr/>
        </p:nvSpPr>
        <p:spPr>
          <a:xfrm>
            <a:off x="999768" y="3308509"/>
            <a:ext cx="3267075" cy="158769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Java is fundamentally object-oriented. Even simple programs require classes and methods. This structure promotes organized, reusable code.</a:t>
            </a:r>
            <a:endParaRPr lang="en-US" sz="1550" dirty="0"/>
          </a:p>
        </p:txBody>
      </p:sp>
      <p:sp>
        <p:nvSpPr>
          <p:cNvPr id="7" name="Shape 4"/>
          <p:cNvSpPr/>
          <p:nvPr/>
        </p:nvSpPr>
        <p:spPr>
          <a:xfrm>
            <a:off x="4671179" y="2363153"/>
            <a:ext cx="3679031" cy="2746415"/>
          </a:xfrm>
          <a:prstGeom prst="roundRect">
            <a:avLst>
              <a:gd name="adj" fmla="val 6504"/>
            </a:avLst>
          </a:prstGeom>
          <a:solidFill>
            <a:srgbClr val="EFF0F6"/>
          </a:solidFill>
          <a:ln w="7620">
            <a:solidFill>
              <a:srgbClr val="C5C7D2"/>
            </a:solidFill>
            <a:prstDash val="solid"/>
          </a:ln>
        </p:spPr>
        <p:txBody>
          <a:bodyPr/>
          <a:lstStyle/>
          <a:p>
            <a:endParaRPr lang="en-US"/>
          </a:p>
        </p:txBody>
      </p:sp>
      <p:sp>
        <p:nvSpPr>
          <p:cNvPr id="8" name="Text 5"/>
          <p:cNvSpPr/>
          <p:nvPr/>
        </p:nvSpPr>
        <p:spPr>
          <a:xfrm>
            <a:off x="4877157" y="256913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Syntax Similarities</a:t>
            </a:r>
            <a:endParaRPr lang="en-US" sz="1950" dirty="0"/>
          </a:p>
        </p:txBody>
      </p:sp>
      <p:sp>
        <p:nvSpPr>
          <p:cNvPr id="9" name="Text 6"/>
          <p:cNvSpPr/>
          <p:nvPr/>
        </p:nvSpPr>
        <p:spPr>
          <a:xfrm>
            <a:off x="4877157" y="2998351"/>
            <a:ext cx="3267075" cy="190523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Java syntax is similar to C, C++, and C#, making it easier to learn if you know these languages. Key differences include garbage collection and platform independence.</a:t>
            </a:r>
            <a:endParaRPr lang="en-US" sz="1550" dirty="0"/>
          </a:p>
        </p:txBody>
      </p:sp>
      <p:sp>
        <p:nvSpPr>
          <p:cNvPr id="10" name="Shape 7"/>
          <p:cNvSpPr/>
          <p:nvPr/>
        </p:nvSpPr>
        <p:spPr>
          <a:xfrm>
            <a:off x="793790" y="5307925"/>
            <a:ext cx="7556421" cy="1476256"/>
          </a:xfrm>
          <a:prstGeom prst="roundRect">
            <a:avLst>
              <a:gd name="adj" fmla="val 12100"/>
            </a:avLst>
          </a:prstGeom>
          <a:solidFill>
            <a:srgbClr val="EFF0F6"/>
          </a:solidFill>
          <a:ln w="7620">
            <a:solidFill>
              <a:srgbClr val="C5C7D2"/>
            </a:solidFill>
            <a:prstDash val="solid"/>
          </a:ln>
        </p:spPr>
        <p:txBody>
          <a:bodyPr/>
          <a:lstStyle/>
          <a:p>
            <a:endParaRPr lang="en-US"/>
          </a:p>
        </p:txBody>
      </p:sp>
      <p:sp>
        <p:nvSpPr>
          <p:cNvPr id="11" name="Text 8"/>
          <p:cNvSpPr/>
          <p:nvPr/>
        </p:nvSpPr>
        <p:spPr>
          <a:xfrm>
            <a:off x="999768" y="5513903"/>
            <a:ext cx="2776299"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Strong Typing System</a:t>
            </a:r>
            <a:endParaRPr lang="en-US" sz="1950" dirty="0"/>
          </a:p>
        </p:txBody>
      </p:sp>
      <p:sp>
        <p:nvSpPr>
          <p:cNvPr id="12" name="Text 9"/>
          <p:cNvSpPr/>
          <p:nvPr/>
        </p:nvSpPr>
        <p:spPr>
          <a:xfrm>
            <a:off x="999768" y="5943124"/>
            <a:ext cx="7144464"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Java enforces strict data type rules. This prevents many runtime errors but requires careful attention to variable declarations and type casting.</a:t>
            </a:r>
            <a:endParaRPr lang="en-US" sz="15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281595"/>
            <a:ext cx="7556421" cy="1240155"/>
          </a:xfrm>
          <a:prstGeom prst="rect">
            <a:avLst/>
          </a:prstGeom>
          <a:noFill/>
          <a:ln/>
        </p:spPr>
        <p:txBody>
          <a:bodyPr wrap="squar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2: Understanding Class Definitions - I</a:t>
            </a:r>
            <a:endParaRPr lang="en-US" sz="3900" dirty="0"/>
          </a:p>
        </p:txBody>
      </p:sp>
      <p:sp>
        <p:nvSpPr>
          <p:cNvPr id="4" name="Text 1"/>
          <p:cNvSpPr/>
          <p:nvPr/>
        </p:nvSpPr>
        <p:spPr>
          <a:xfrm>
            <a:off x="793790" y="3819406"/>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Welcome to Lab 2! Now that you understand Java basics, we'll dive into object-oriented programming concepts. Classes and objects are the heart of Java programming.</a:t>
            </a:r>
            <a:endParaRPr lang="en-US" sz="1550" dirty="0"/>
          </a:p>
        </p:txBody>
      </p:sp>
      <p:sp>
        <p:nvSpPr>
          <p:cNvPr id="5" name="Text 2"/>
          <p:cNvSpPr/>
          <p:nvPr/>
        </p:nvSpPr>
        <p:spPr>
          <a:xfrm>
            <a:off x="793790" y="4995267"/>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In this lab, you'll learn how to create classes, instantiate objects, and understand the relationship between blueprints (classes) and instances (objects). We'll also introduce BlueJ, a beginner-friendly development environment.</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91633"/>
            <a:ext cx="6548080"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1: Introduction to Java</a:t>
            </a:r>
            <a:endParaRPr lang="en-US" sz="3900" dirty="0"/>
          </a:p>
        </p:txBody>
      </p:sp>
      <p:sp>
        <p:nvSpPr>
          <p:cNvPr id="4" name="Text 1"/>
          <p:cNvSpPr/>
          <p:nvPr/>
        </p:nvSpPr>
        <p:spPr>
          <a:xfrm>
            <a:off x="6280190" y="3509367"/>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Welcome to your first Java lab! Today we'll explore the fundamentals of Java programming, from understanding what Java is to writing your first programs. This lab will give you the foundation you need to start your programming journey.</a:t>
            </a:r>
            <a:endParaRPr lang="en-US" sz="1550" dirty="0"/>
          </a:p>
        </p:txBody>
      </p:sp>
      <p:sp>
        <p:nvSpPr>
          <p:cNvPr id="5" name="Text 2"/>
          <p:cNvSpPr/>
          <p:nvPr/>
        </p:nvSpPr>
        <p:spPr>
          <a:xfrm>
            <a:off x="6280190" y="4685228"/>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By the end of this session, you'll understand Java's core concepts, have it installed on your system, and write your first programs using basic syntax and data types.</a:t>
            </a:r>
            <a:endParaRPr lang="en-US" sz="15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93790" y="1206222"/>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What is a Class?</a:t>
            </a:r>
            <a:endParaRPr lang="en-US" sz="3900" dirty="0"/>
          </a:p>
        </p:txBody>
      </p:sp>
      <p:pic>
        <p:nvPicPr>
          <p:cNvPr id="3" name="Image 0" descr="preencoded.png"/>
          <p:cNvPicPr>
            <a:picLocks noChangeAspect="1"/>
          </p:cNvPicPr>
          <p:nvPr/>
        </p:nvPicPr>
        <p:blipFill>
          <a:blip r:embed="rId3"/>
          <a:stretch>
            <a:fillRect/>
          </a:stretch>
        </p:blipFill>
        <p:spPr>
          <a:xfrm>
            <a:off x="793790" y="2223135"/>
            <a:ext cx="4182189" cy="2584728"/>
          </a:xfrm>
          <a:prstGeom prst="rect">
            <a:avLst/>
          </a:prstGeom>
        </p:spPr>
      </p:pic>
      <p:sp>
        <p:nvSpPr>
          <p:cNvPr id="4" name="Text 1"/>
          <p:cNvSpPr/>
          <p:nvPr/>
        </p:nvSpPr>
        <p:spPr>
          <a:xfrm>
            <a:off x="793790" y="500622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Blueprint Concept</a:t>
            </a:r>
            <a:endParaRPr lang="en-US" sz="1950" dirty="0"/>
          </a:p>
        </p:txBody>
      </p:sp>
      <p:sp>
        <p:nvSpPr>
          <p:cNvPr id="5" name="Text 2"/>
          <p:cNvSpPr/>
          <p:nvPr/>
        </p:nvSpPr>
        <p:spPr>
          <a:xfrm>
            <a:off x="793790" y="5435441"/>
            <a:ext cx="4182189" cy="158769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A class is like a blueprint or template that defines the structure and behavior of objects. Just as an architect's blueprint shows how to build houses, a class shows how to create objects.</a:t>
            </a:r>
            <a:endParaRPr lang="en-US" sz="1550" dirty="0"/>
          </a:p>
        </p:txBody>
      </p:sp>
      <p:pic>
        <p:nvPicPr>
          <p:cNvPr id="6" name="Image 1" descr="preencoded.png"/>
          <p:cNvPicPr>
            <a:picLocks noChangeAspect="1"/>
          </p:cNvPicPr>
          <p:nvPr/>
        </p:nvPicPr>
        <p:blipFill>
          <a:blip r:embed="rId4"/>
          <a:stretch>
            <a:fillRect/>
          </a:stretch>
        </p:blipFill>
        <p:spPr>
          <a:xfrm>
            <a:off x="5223986" y="2223135"/>
            <a:ext cx="4182308" cy="2584847"/>
          </a:xfrm>
          <a:prstGeom prst="rect">
            <a:avLst/>
          </a:prstGeom>
        </p:spPr>
      </p:pic>
      <p:sp>
        <p:nvSpPr>
          <p:cNvPr id="7" name="Text 3"/>
          <p:cNvSpPr/>
          <p:nvPr/>
        </p:nvSpPr>
        <p:spPr>
          <a:xfrm>
            <a:off x="5223986" y="5006340"/>
            <a:ext cx="2801779"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Attributes (Properties)</a:t>
            </a:r>
            <a:endParaRPr lang="en-US" sz="1950" dirty="0"/>
          </a:p>
        </p:txBody>
      </p:sp>
      <p:sp>
        <p:nvSpPr>
          <p:cNvPr id="8" name="Text 4"/>
          <p:cNvSpPr/>
          <p:nvPr/>
        </p:nvSpPr>
        <p:spPr>
          <a:xfrm>
            <a:off x="5223986" y="5435560"/>
            <a:ext cx="4182308" cy="127015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Attributes are variables that store data about the object. For a Car class, attributes might include color, model, year, and speed. These represent the object's characteristics.</a:t>
            </a:r>
            <a:endParaRPr lang="en-US" sz="1550" dirty="0"/>
          </a:p>
        </p:txBody>
      </p:sp>
      <p:pic>
        <p:nvPicPr>
          <p:cNvPr id="9" name="Image 2" descr="preencoded.png"/>
          <p:cNvPicPr>
            <a:picLocks noChangeAspect="1"/>
          </p:cNvPicPr>
          <p:nvPr/>
        </p:nvPicPr>
        <p:blipFill>
          <a:blip r:embed="rId5"/>
          <a:stretch>
            <a:fillRect/>
          </a:stretch>
        </p:blipFill>
        <p:spPr>
          <a:xfrm>
            <a:off x="9654302" y="2223135"/>
            <a:ext cx="4182308" cy="2584847"/>
          </a:xfrm>
          <a:prstGeom prst="rect">
            <a:avLst/>
          </a:prstGeom>
        </p:spPr>
      </p:pic>
      <p:sp>
        <p:nvSpPr>
          <p:cNvPr id="10" name="Text 5"/>
          <p:cNvSpPr/>
          <p:nvPr/>
        </p:nvSpPr>
        <p:spPr>
          <a:xfrm>
            <a:off x="9654302" y="5006340"/>
            <a:ext cx="2590443"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Methods (Behaviors)</a:t>
            </a:r>
            <a:endParaRPr lang="en-US" sz="1950" dirty="0"/>
          </a:p>
        </p:txBody>
      </p:sp>
      <p:sp>
        <p:nvSpPr>
          <p:cNvPr id="11" name="Text 6"/>
          <p:cNvSpPr/>
          <p:nvPr/>
        </p:nvSpPr>
        <p:spPr>
          <a:xfrm>
            <a:off x="9654302" y="5435560"/>
            <a:ext cx="4182308" cy="158769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Methods are functions that define what the object can do. For a Car class, methods might include start(), stop(), accelerate(), and brake(). These represent the object's behaviors.</a:t>
            </a:r>
            <a:endParaRPr lang="en-US" sz="15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577096" y="396716"/>
            <a:ext cx="4541996" cy="450890"/>
          </a:xfrm>
          <a:prstGeom prst="rect">
            <a:avLst/>
          </a:prstGeom>
          <a:noFill/>
          <a:ln/>
        </p:spPr>
        <p:txBody>
          <a:bodyPr wrap="none" lIns="0" tIns="0" rIns="0" bIns="0" rtlCol="0" anchor="t"/>
          <a:lstStyle/>
          <a:p>
            <a:pPr marL="0" indent="0" algn="l">
              <a:lnSpc>
                <a:spcPts val="3550"/>
              </a:lnSpc>
              <a:buNone/>
            </a:pPr>
            <a:r>
              <a:rPr lang="en-US" sz="2800" dirty="0">
                <a:solidFill>
                  <a:srgbClr val="74767D"/>
                </a:solidFill>
                <a:latin typeface="Montserrat Medium" pitchFamily="34" charset="0"/>
                <a:ea typeface="Montserrat Medium" pitchFamily="34" charset="-122"/>
                <a:cs typeface="Montserrat Medium" pitchFamily="34" charset="-120"/>
              </a:rPr>
              <a:t>Example Class Definition</a:t>
            </a:r>
            <a:endParaRPr lang="en-US" sz="2800" dirty="0"/>
          </a:p>
        </p:txBody>
      </p:sp>
      <p:sp>
        <p:nvSpPr>
          <p:cNvPr id="3" name="Text 1"/>
          <p:cNvSpPr/>
          <p:nvPr/>
        </p:nvSpPr>
        <p:spPr>
          <a:xfrm>
            <a:off x="577096" y="1208127"/>
            <a:ext cx="1803440" cy="225385"/>
          </a:xfrm>
          <a:prstGeom prst="rect">
            <a:avLst/>
          </a:prstGeom>
          <a:noFill/>
          <a:ln/>
        </p:spPr>
        <p:txBody>
          <a:bodyPr wrap="none" lIns="0" tIns="0" rIns="0" bIns="0" rtlCol="0" anchor="t"/>
          <a:lstStyle/>
          <a:p>
            <a:pPr marL="0" indent="0" algn="l">
              <a:lnSpc>
                <a:spcPts val="1750"/>
              </a:lnSpc>
              <a:buNone/>
            </a:pPr>
            <a:r>
              <a:rPr lang="en-US" sz="1400" dirty="0">
                <a:solidFill>
                  <a:srgbClr val="74767D"/>
                </a:solidFill>
                <a:latin typeface="Montserrat Medium" pitchFamily="34" charset="0"/>
                <a:ea typeface="Montserrat Medium" pitchFamily="34" charset="-122"/>
                <a:cs typeface="Montserrat Medium" pitchFamily="34" charset="-120"/>
              </a:rPr>
              <a:t>MyClass.java</a:t>
            </a:r>
            <a:endParaRPr lang="en-US" sz="1400" dirty="0"/>
          </a:p>
        </p:txBody>
      </p:sp>
      <p:sp>
        <p:nvSpPr>
          <p:cNvPr id="4" name="Shape 2"/>
          <p:cNvSpPr/>
          <p:nvPr/>
        </p:nvSpPr>
        <p:spPr>
          <a:xfrm>
            <a:off x="577096" y="1595795"/>
            <a:ext cx="6562130" cy="3217426"/>
          </a:xfrm>
          <a:prstGeom prst="roundRect">
            <a:avLst>
              <a:gd name="adj" fmla="val 4036"/>
            </a:avLst>
          </a:prstGeom>
          <a:solidFill>
            <a:srgbClr val="F2F2F2"/>
          </a:solidFill>
          <a:ln/>
        </p:spPr>
        <p:txBody>
          <a:bodyPr/>
          <a:lstStyle/>
          <a:p>
            <a:endParaRPr lang="en-US"/>
          </a:p>
        </p:txBody>
      </p:sp>
      <p:sp>
        <p:nvSpPr>
          <p:cNvPr id="5" name="Shape 3"/>
          <p:cNvSpPr/>
          <p:nvPr/>
        </p:nvSpPr>
        <p:spPr>
          <a:xfrm>
            <a:off x="569952" y="1595795"/>
            <a:ext cx="6576417" cy="3217426"/>
          </a:xfrm>
          <a:prstGeom prst="roundRect">
            <a:avLst>
              <a:gd name="adj" fmla="val 673"/>
            </a:avLst>
          </a:prstGeom>
          <a:solidFill>
            <a:srgbClr val="F2F2F2"/>
          </a:solidFill>
          <a:ln/>
        </p:spPr>
        <p:txBody>
          <a:bodyPr/>
          <a:lstStyle/>
          <a:p>
            <a:endParaRPr lang="en-US"/>
          </a:p>
        </p:txBody>
      </p:sp>
      <p:sp>
        <p:nvSpPr>
          <p:cNvPr id="6" name="Text 4"/>
          <p:cNvSpPr/>
          <p:nvPr/>
        </p:nvSpPr>
        <p:spPr>
          <a:xfrm>
            <a:off x="714137" y="1703903"/>
            <a:ext cx="6288048" cy="3001208"/>
          </a:xfrm>
          <a:prstGeom prst="rect">
            <a:avLst/>
          </a:prstGeom>
          <a:noFill/>
          <a:ln/>
        </p:spPr>
        <p:txBody>
          <a:bodyPr wrap="square" lIns="0" tIns="0" rIns="0" bIns="0" rtlCol="0" anchor="t"/>
          <a:lstStyle/>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public class </a:t>
            </a:r>
            <a:r>
              <a:rPr lang="en-US" sz="1100" dirty="0" err="1">
                <a:solidFill>
                  <a:srgbClr val="3D3E44"/>
                </a:solidFill>
                <a:latin typeface="Consolas Light" pitchFamily="34" charset="0"/>
                <a:ea typeface="Consolas Light" pitchFamily="34" charset="-122"/>
                <a:cs typeface="Consolas Light" pitchFamily="34" charset="-120"/>
              </a:rPr>
              <a:t>MyClass</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 Attribute (field)</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int x = 5;  </a:t>
            </a:r>
          </a:p>
          <a:p>
            <a:pPr>
              <a:lnSpc>
                <a:spcPts val="1800"/>
              </a:lnSpc>
            </a:pPr>
            <a:endParaRPr lang="en-US" sz="11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 Method to display the value of x</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public void </a:t>
            </a:r>
            <a:r>
              <a:rPr lang="en-US" sz="1100" dirty="0" err="1">
                <a:solidFill>
                  <a:srgbClr val="3D3E44"/>
                </a:solidFill>
                <a:latin typeface="Consolas Light" pitchFamily="34" charset="0"/>
                <a:ea typeface="Consolas Light" pitchFamily="34" charset="-122"/>
                <a:cs typeface="Consolas Light" pitchFamily="34" charset="-120"/>
              </a:rPr>
              <a:t>displayX</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r>
              <a:rPr lang="en-US" sz="1100" dirty="0" err="1">
                <a:solidFill>
                  <a:srgbClr val="3D3E44"/>
                </a:solidFill>
                <a:latin typeface="Consolas Light" pitchFamily="34" charset="0"/>
                <a:ea typeface="Consolas Light" pitchFamily="34" charset="-122"/>
                <a:cs typeface="Consolas Light" pitchFamily="34" charset="-120"/>
              </a:rPr>
              <a:t>System.out.println</a:t>
            </a:r>
            <a:r>
              <a:rPr lang="en-US" sz="1100" dirty="0">
                <a:solidFill>
                  <a:srgbClr val="3D3E44"/>
                </a:solidFill>
                <a:latin typeface="Consolas Light" pitchFamily="34" charset="0"/>
                <a:ea typeface="Consolas Light" pitchFamily="34" charset="-122"/>
                <a:cs typeface="Consolas Light" pitchFamily="34" charset="-120"/>
              </a:rPr>
              <a:t>("Value of x: " + x);</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endParaRPr lang="en-US" sz="11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 Method to change the value of x</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public void </a:t>
            </a:r>
            <a:r>
              <a:rPr lang="en-US" sz="1100" dirty="0" err="1">
                <a:solidFill>
                  <a:srgbClr val="3D3E44"/>
                </a:solidFill>
                <a:latin typeface="Consolas Light" pitchFamily="34" charset="0"/>
                <a:ea typeface="Consolas Light" pitchFamily="34" charset="-122"/>
                <a:cs typeface="Consolas Light" pitchFamily="34" charset="-120"/>
              </a:rPr>
              <a:t>setX</a:t>
            </a:r>
            <a:r>
              <a:rPr lang="en-US" sz="1100" dirty="0">
                <a:solidFill>
                  <a:srgbClr val="3D3E44"/>
                </a:solidFill>
                <a:latin typeface="Consolas Light" pitchFamily="34" charset="0"/>
                <a:ea typeface="Consolas Light" pitchFamily="34" charset="-122"/>
                <a:cs typeface="Consolas Light" pitchFamily="34" charset="-120"/>
              </a:rPr>
              <a:t>(int </a:t>
            </a:r>
            <a:r>
              <a:rPr lang="en-US" sz="1100" dirty="0" err="1">
                <a:solidFill>
                  <a:srgbClr val="3D3E44"/>
                </a:solidFill>
                <a:latin typeface="Consolas Light" pitchFamily="34" charset="0"/>
                <a:ea typeface="Consolas Light" pitchFamily="34" charset="-122"/>
                <a:cs typeface="Consolas Light" pitchFamily="34" charset="-120"/>
              </a:rPr>
              <a:t>newValue</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x = </a:t>
            </a:r>
            <a:r>
              <a:rPr lang="en-US" sz="1100" dirty="0" err="1">
                <a:solidFill>
                  <a:srgbClr val="3D3E44"/>
                </a:solidFill>
                <a:latin typeface="Consolas Light" pitchFamily="34" charset="0"/>
                <a:ea typeface="Consolas Light" pitchFamily="34" charset="-122"/>
                <a:cs typeface="Consolas Light" pitchFamily="34" charset="-120"/>
              </a:rPr>
              <a:t>newValue</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a:t>
            </a:r>
          </a:p>
        </p:txBody>
      </p:sp>
      <p:sp>
        <p:nvSpPr>
          <p:cNvPr id="7" name="Text 5"/>
          <p:cNvSpPr/>
          <p:nvPr/>
        </p:nvSpPr>
        <p:spPr>
          <a:xfrm>
            <a:off x="577096" y="4975503"/>
            <a:ext cx="6562130" cy="461724"/>
          </a:xfrm>
          <a:prstGeom prst="rect">
            <a:avLst/>
          </a:prstGeom>
          <a:noFill/>
          <a:ln/>
        </p:spPr>
        <p:txBody>
          <a:bodyPr wrap="square" lIns="0" tIns="0" rIns="0" bIns="0" rtlCol="0" anchor="t"/>
          <a:lstStyle/>
          <a:p>
            <a:pPr marL="0" indent="0" algn="l">
              <a:lnSpc>
                <a:spcPts val="1800"/>
              </a:lnSpc>
              <a:buNone/>
            </a:pPr>
            <a:r>
              <a:rPr lang="en-US" sz="1100" dirty="0">
                <a:solidFill>
                  <a:srgbClr val="3D3E44"/>
                </a:solidFill>
                <a:latin typeface="Inter Light" pitchFamily="34" charset="0"/>
                <a:ea typeface="Inter Light" pitchFamily="34" charset="-122"/>
                <a:cs typeface="Inter Light" pitchFamily="34" charset="-120"/>
              </a:rPr>
              <a:t>This simple class has one attribute (x) and two methods. The attribute stores data, while methods provide functionality to interact with that data.</a:t>
            </a:r>
            <a:endParaRPr lang="en-US" sz="1100" dirty="0"/>
          </a:p>
        </p:txBody>
      </p:sp>
      <p:pic>
        <p:nvPicPr>
          <p:cNvPr id="8" name="Image 0" descr="preencoded.png"/>
          <p:cNvPicPr>
            <a:picLocks noChangeAspect="1"/>
          </p:cNvPicPr>
          <p:nvPr/>
        </p:nvPicPr>
        <p:blipFill>
          <a:blip r:embed="rId3"/>
          <a:stretch>
            <a:fillRect/>
          </a:stretch>
        </p:blipFill>
        <p:spPr>
          <a:xfrm>
            <a:off x="7661016" y="122254"/>
            <a:ext cx="6562130" cy="6562130"/>
          </a:xfrm>
          <a:prstGeom prst="rect">
            <a:avLst/>
          </a:prstGeom>
        </p:spPr>
      </p:pic>
      <p:sp>
        <p:nvSpPr>
          <p:cNvPr id="9" name="Shape 6"/>
          <p:cNvSpPr/>
          <p:nvPr/>
        </p:nvSpPr>
        <p:spPr>
          <a:xfrm>
            <a:off x="7710666" y="6891275"/>
            <a:ext cx="6562130" cy="843677"/>
          </a:xfrm>
          <a:prstGeom prst="roundRect">
            <a:avLst>
              <a:gd name="adj" fmla="val 15391"/>
            </a:avLst>
          </a:prstGeom>
          <a:solidFill>
            <a:srgbClr val="B6D6FC"/>
          </a:solidFill>
          <a:ln/>
        </p:spPr>
        <p:txBody>
          <a:bodyPr/>
          <a:lstStyle/>
          <a:p>
            <a:endParaRPr lang="en-US"/>
          </a:p>
        </p:txBody>
      </p:sp>
      <p:pic>
        <p:nvPicPr>
          <p:cNvPr id="10" name="Image 1" descr="preencoded.png"/>
          <p:cNvPicPr>
            <a:picLocks noChangeAspect="1"/>
          </p:cNvPicPr>
          <p:nvPr/>
        </p:nvPicPr>
        <p:blipFill>
          <a:blip r:embed="rId4"/>
          <a:stretch>
            <a:fillRect/>
          </a:stretch>
        </p:blipFill>
        <p:spPr>
          <a:xfrm>
            <a:off x="7854851" y="7105230"/>
            <a:ext cx="180261" cy="144185"/>
          </a:xfrm>
          <a:prstGeom prst="rect">
            <a:avLst/>
          </a:prstGeom>
        </p:spPr>
      </p:pic>
      <p:sp>
        <p:nvSpPr>
          <p:cNvPr id="11" name="Text 7"/>
          <p:cNvSpPr/>
          <p:nvPr/>
        </p:nvSpPr>
        <p:spPr>
          <a:xfrm>
            <a:off x="8179296" y="7071416"/>
            <a:ext cx="5949315" cy="461724"/>
          </a:xfrm>
          <a:prstGeom prst="rect">
            <a:avLst/>
          </a:prstGeom>
          <a:noFill/>
          <a:ln/>
        </p:spPr>
        <p:txBody>
          <a:bodyPr wrap="square" lIns="0" tIns="0" rIns="0" bIns="0" rtlCol="0" anchor="t"/>
          <a:lstStyle/>
          <a:p>
            <a:pPr marL="0" indent="0" algn="l">
              <a:lnSpc>
                <a:spcPts val="1800"/>
              </a:lnSpc>
              <a:buNone/>
            </a:pPr>
            <a:r>
              <a:rPr lang="en-US" sz="1100" b="1" dirty="0">
                <a:solidFill>
                  <a:srgbClr val="000000"/>
                </a:solidFill>
                <a:latin typeface="Inter Light" pitchFamily="34" charset="0"/>
                <a:ea typeface="Inter Light" pitchFamily="34" charset="-122"/>
                <a:cs typeface="Inter Light" pitchFamily="34" charset="-120"/>
              </a:rPr>
              <a:t>Naming Convention:</a:t>
            </a:r>
            <a:r>
              <a:rPr lang="en-US" sz="1100" dirty="0">
                <a:solidFill>
                  <a:srgbClr val="000000"/>
                </a:solidFill>
                <a:latin typeface="Inter Light" pitchFamily="34" charset="0"/>
                <a:ea typeface="Inter Light" pitchFamily="34" charset="-122"/>
                <a:cs typeface="Inter Light" pitchFamily="34" charset="-120"/>
              </a:rPr>
              <a:t> Class names should start with a capital letter and use CamelCase (e.g., MyClass, StudentRecord, BankAccount).</a:t>
            </a:r>
            <a:endParaRPr lang="en-US" sz="11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793790" y="1710928"/>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Objects in Java</a:t>
            </a:r>
            <a:endParaRPr lang="en-US" sz="3900" dirty="0"/>
          </a:p>
        </p:txBody>
      </p:sp>
      <p:sp>
        <p:nvSpPr>
          <p:cNvPr id="3" name="Text 1"/>
          <p:cNvSpPr/>
          <p:nvPr/>
        </p:nvSpPr>
        <p:spPr>
          <a:xfrm>
            <a:off x="793790" y="2727841"/>
            <a:ext cx="198358" cy="248007"/>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Montserrat Light" pitchFamily="34" charset="0"/>
                <a:ea typeface="Montserrat Light" pitchFamily="34" charset="-122"/>
                <a:cs typeface="Montserrat Light" pitchFamily="34" charset="-120"/>
              </a:rPr>
              <a:t>01</a:t>
            </a:r>
            <a:endParaRPr lang="en-US" sz="1550" dirty="0"/>
          </a:p>
        </p:txBody>
      </p:sp>
      <p:pic>
        <p:nvPicPr>
          <p:cNvPr id="4" name="Image 0" descr="preencoded.png"/>
          <p:cNvPicPr>
            <a:picLocks noChangeAspect="1"/>
          </p:cNvPicPr>
          <p:nvPr/>
        </p:nvPicPr>
        <p:blipFill>
          <a:blip r:embed="rId3"/>
          <a:stretch>
            <a:fillRect/>
          </a:stretch>
        </p:blipFill>
        <p:spPr>
          <a:xfrm>
            <a:off x="793790" y="3042166"/>
            <a:ext cx="4215289" cy="22860"/>
          </a:xfrm>
          <a:prstGeom prst="rect">
            <a:avLst/>
          </a:prstGeom>
        </p:spPr>
      </p:pic>
      <p:sp>
        <p:nvSpPr>
          <p:cNvPr id="5" name="Text 2"/>
          <p:cNvSpPr/>
          <p:nvPr/>
        </p:nvSpPr>
        <p:spPr>
          <a:xfrm>
            <a:off x="793790" y="318706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Creating an Object</a:t>
            </a:r>
            <a:endParaRPr lang="en-US" sz="1950" dirty="0"/>
          </a:p>
        </p:txBody>
      </p:sp>
      <p:sp>
        <p:nvSpPr>
          <p:cNvPr id="6" name="Shape 3"/>
          <p:cNvSpPr/>
          <p:nvPr/>
        </p:nvSpPr>
        <p:spPr>
          <a:xfrm>
            <a:off x="793790" y="3680817"/>
            <a:ext cx="4215289" cy="615196"/>
          </a:xfrm>
          <a:prstGeom prst="roundRect">
            <a:avLst>
              <a:gd name="adj" fmla="val 29036"/>
            </a:avLst>
          </a:prstGeom>
          <a:solidFill>
            <a:srgbClr val="F2F2F2"/>
          </a:solidFill>
          <a:ln/>
        </p:spPr>
        <p:txBody>
          <a:bodyPr/>
          <a:lstStyle/>
          <a:p>
            <a:endParaRPr lang="en-US"/>
          </a:p>
        </p:txBody>
      </p:sp>
      <p:sp>
        <p:nvSpPr>
          <p:cNvPr id="7" name="Shape 4"/>
          <p:cNvSpPr/>
          <p:nvPr/>
        </p:nvSpPr>
        <p:spPr>
          <a:xfrm>
            <a:off x="783908" y="3680817"/>
            <a:ext cx="4235053" cy="615196"/>
          </a:xfrm>
          <a:prstGeom prst="roundRect">
            <a:avLst>
              <a:gd name="adj" fmla="val 4839"/>
            </a:avLst>
          </a:prstGeom>
          <a:solidFill>
            <a:srgbClr val="F2F2F2"/>
          </a:solidFill>
          <a:ln/>
        </p:spPr>
        <p:txBody>
          <a:bodyPr/>
          <a:lstStyle/>
          <a:p>
            <a:endParaRPr lang="en-US"/>
          </a:p>
        </p:txBody>
      </p:sp>
      <p:sp>
        <p:nvSpPr>
          <p:cNvPr id="8" name="Text 5"/>
          <p:cNvSpPr/>
          <p:nvPr/>
        </p:nvSpPr>
        <p:spPr>
          <a:xfrm>
            <a:off x="982266" y="3869293"/>
            <a:ext cx="3838337"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highlight>
                  <a:srgbClr val="F2F2F2"/>
                </a:highlight>
                <a:latin typeface="Consolas Light" pitchFamily="34" charset="0"/>
                <a:ea typeface="Consolas Light" pitchFamily="34" charset="-122"/>
                <a:cs typeface="Consolas Light" pitchFamily="34" charset="-120"/>
              </a:rPr>
              <a:t>MyClass obj = new MyClass();</a:t>
            </a:r>
            <a:endParaRPr lang="en-US" sz="1550" dirty="0"/>
          </a:p>
        </p:txBody>
      </p:sp>
      <p:sp>
        <p:nvSpPr>
          <p:cNvPr id="9" name="Text 6"/>
          <p:cNvSpPr/>
          <p:nvPr/>
        </p:nvSpPr>
        <p:spPr>
          <a:xfrm>
            <a:off x="793790" y="4558903"/>
            <a:ext cx="4215289"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Use the </a:t>
            </a:r>
            <a:r>
              <a:rPr lang="en-US" sz="1550" dirty="0">
                <a:solidFill>
                  <a:srgbClr val="3D3E44"/>
                </a:solidFill>
                <a:highlight>
                  <a:srgbClr val="F2F2F2"/>
                </a:highlight>
                <a:latin typeface="Consolas" pitchFamily="34" charset="0"/>
                <a:ea typeface="Consolas" pitchFamily="34" charset="-122"/>
                <a:cs typeface="Consolas" pitchFamily="34" charset="-120"/>
              </a:rPr>
              <a:t>new</a:t>
            </a:r>
            <a:r>
              <a:rPr lang="en-US" sz="1550" dirty="0">
                <a:solidFill>
                  <a:srgbClr val="3D3E44"/>
                </a:solidFill>
                <a:latin typeface="Inter Light" pitchFamily="34" charset="0"/>
                <a:ea typeface="Inter Light" pitchFamily="34" charset="-122"/>
                <a:cs typeface="Inter Light" pitchFamily="34" charset="-120"/>
              </a:rPr>
              <a:t> keyword followed by the class constructor. This creates an instance of the class in memory.</a:t>
            </a:r>
            <a:endParaRPr lang="en-US" sz="1550" dirty="0"/>
          </a:p>
        </p:txBody>
      </p:sp>
      <p:sp>
        <p:nvSpPr>
          <p:cNvPr id="10" name="Text 7"/>
          <p:cNvSpPr/>
          <p:nvPr/>
        </p:nvSpPr>
        <p:spPr>
          <a:xfrm>
            <a:off x="5207437" y="2727841"/>
            <a:ext cx="198358" cy="248007"/>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Montserrat Light" pitchFamily="34" charset="0"/>
                <a:ea typeface="Montserrat Light" pitchFamily="34" charset="-122"/>
                <a:cs typeface="Montserrat Light" pitchFamily="34" charset="-120"/>
              </a:rPr>
              <a:t>02</a:t>
            </a:r>
            <a:endParaRPr lang="en-US" sz="1550" dirty="0"/>
          </a:p>
        </p:txBody>
      </p:sp>
      <p:pic>
        <p:nvPicPr>
          <p:cNvPr id="11" name="Image 1" descr="preencoded.png"/>
          <p:cNvPicPr>
            <a:picLocks noChangeAspect="1"/>
          </p:cNvPicPr>
          <p:nvPr/>
        </p:nvPicPr>
        <p:blipFill>
          <a:blip r:embed="rId3"/>
          <a:stretch>
            <a:fillRect/>
          </a:stretch>
        </p:blipFill>
        <p:spPr>
          <a:xfrm>
            <a:off x="5207437" y="3042166"/>
            <a:ext cx="4215408" cy="22860"/>
          </a:xfrm>
          <a:prstGeom prst="rect">
            <a:avLst/>
          </a:prstGeom>
        </p:spPr>
      </p:pic>
      <p:sp>
        <p:nvSpPr>
          <p:cNvPr id="12" name="Text 8"/>
          <p:cNvSpPr/>
          <p:nvPr/>
        </p:nvSpPr>
        <p:spPr>
          <a:xfrm>
            <a:off x="5207437" y="3187065"/>
            <a:ext cx="2598658"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Accessing Attributes</a:t>
            </a:r>
            <a:endParaRPr lang="en-US" sz="1950" dirty="0"/>
          </a:p>
        </p:txBody>
      </p:sp>
      <p:sp>
        <p:nvSpPr>
          <p:cNvPr id="13" name="Shape 9"/>
          <p:cNvSpPr/>
          <p:nvPr/>
        </p:nvSpPr>
        <p:spPr>
          <a:xfrm>
            <a:off x="5207437" y="3680817"/>
            <a:ext cx="4215408" cy="615196"/>
          </a:xfrm>
          <a:prstGeom prst="roundRect">
            <a:avLst>
              <a:gd name="adj" fmla="val 29036"/>
            </a:avLst>
          </a:prstGeom>
          <a:solidFill>
            <a:srgbClr val="F2F2F2"/>
          </a:solidFill>
          <a:ln/>
        </p:spPr>
        <p:txBody>
          <a:bodyPr/>
          <a:lstStyle/>
          <a:p>
            <a:endParaRPr lang="en-US"/>
          </a:p>
        </p:txBody>
      </p:sp>
      <p:sp>
        <p:nvSpPr>
          <p:cNvPr id="14" name="Shape 10"/>
          <p:cNvSpPr/>
          <p:nvPr/>
        </p:nvSpPr>
        <p:spPr>
          <a:xfrm>
            <a:off x="5197554" y="3680817"/>
            <a:ext cx="4235172" cy="615196"/>
          </a:xfrm>
          <a:prstGeom prst="roundRect">
            <a:avLst>
              <a:gd name="adj" fmla="val 4839"/>
            </a:avLst>
          </a:prstGeom>
          <a:solidFill>
            <a:srgbClr val="F2F2F2"/>
          </a:solidFill>
          <a:ln/>
        </p:spPr>
        <p:txBody>
          <a:bodyPr/>
          <a:lstStyle/>
          <a:p>
            <a:endParaRPr lang="en-US"/>
          </a:p>
        </p:txBody>
      </p:sp>
      <p:sp>
        <p:nvSpPr>
          <p:cNvPr id="15" name="Text 11"/>
          <p:cNvSpPr/>
          <p:nvPr/>
        </p:nvSpPr>
        <p:spPr>
          <a:xfrm>
            <a:off x="5395912" y="3869293"/>
            <a:ext cx="3838456"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highlight>
                  <a:srgbClr val="F2F2F2"/>
                </a:highlight>
                <a:latin typeface="Consolas Light" pitchFamily="34" charset="0"/>
                <a:ea typeface="Consolas Light" pitchFamily="34" charset="-122"/>
                <a:cs typeface="Consolas Light" pitchFamily="34" charset="-120"/>
              </a:rPr>
              <a:t>System.out.println(obj.x); // Prints 5</a:t>
            </a:r>
            <a:endParaRPr lang="en-US" sz="1550" dirty="0"/>
          </a:p>
        </p:txBody>
      </p:sp>
      <p:sp>
        <p:nvSpPr>
          <p:cNvPr id="16" name="Text 12"/>
          <p:cNvSpPr/>
          <p:nvPr/>
        </p:nvSpPr>
        <p:spPr>
          <a:xfrm>
            <a:off x="5207437" y="4558903"/>
            <a:ext cx="4215408"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Use dot notation to access public attributes. The object name followed by a dot, then the attribute name.</a:t>
            </a:r>
            <a:endParaRPr lang="en-US" sz="1550" dirty="0"/>
          </a:p>
        </p:txBody>
      </p:sp>
      <p:sp>
        <p:nvSpPr>
          <p:cNvPr id="17" name="Text 13"/>
          <p:cNvSpPr/>
          <p:nvPr/>
        </p:nvSpPr>
        <p:spPr>
          <a:xfrm>
            <a:off x="9621203" y="2727841"/>
            <a:ext cx="198358" cy="248007"/>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Montserrat Light" pitchFamily="34" charset="0"/>
                <a:ea typeface="Montserrat Light" pitchFamily="34" charset="-122"/>
                <a:cs typeface="Montserrat Light" pitchFamily="34" charset="-120"/>
              </a:rPr>
              <a:t>03</a:t>
            </a:r>
            <a:endParaRPr lang="en-US" sz="1550" dirty="0"/>
          </a:p>
        </p:txBody>
      </p:sp>
      <p:pic>
        <p:nvPicPr>
          <p:cNvPr id="18" name="Image 2" descr="preencoded.png"/>
          <p:cNvPicPr>
            <a:picLocks noChangeAspect="1"/>
          </p:cNvPicPr>
          <p:nvPr/>
        </p:nvPicPr>
        <p:blipFill>
          <a:blip r:embed="rId3"/>
          <a:stretch>
            <a:fillRect/>
          </a:stretch>
        </p:blipFill>
        <p:spPr>
          <a:xfrm>
            <a:off x="9621203" y="3042166"/>
            <a:ext cx="4215289" cy="22860"/>
          </a:xfrm>
          <a:prstGeom prst="rect">
            <a:avLst/>
          </a:prstGeom>
        </p:spPr>
      </p:pic>
      <p:sp>
        <p:nvSpPr>
          <p:cNvPr id="19" name="Text 14"/>
          <p:cNvSpPr/>
          <p:nvPr/>
        </p:nvSpPr>
        <p:spPr>
          <a:xfrm>
            <a:off x="9621203" y="318706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Calling Methods</a:t>
            </a:r>
            <a:endParaRPr lang="en-US" sz="1950" dirty="0"/>
          </a:p>
        </p:txBody>
      </p:sp>
      <p:sp>
        <p:nvSpPr>
          <p:cNvPr id="20" name="Shape 15"/>
          <p:cNvSpPr/>
          <p:nvPr/>
        </p:nvSpPr>
        <p:spPr>
          <a:xfrm>
            <a:off x="9621203" y="3700582"/>
            <a:ext cx="4215289" cy="932736"/>
          </a:xfrm>
          <a:prstGeom prst="roundRect">
            <a:avLst>
              <a:gd name="adj" fmla="val 19151"/>
            </a:avLst>
          </a:prstGeom>
          <a:solidFill>
            <a:srgbClr val="F2F2F2"/>
          </a:solidFill>
          <a:ln/>
        </p:spPr>
        <p:txBody>
          <a:bodyPr/>
          <a:lstStyle/>
          <a:p>
            <a:endParaRPr lang="en-US"/>
          </a:p>
        </p:txBody>
      </p:sp>
      <p:sp>
        <p:nvSpPr>
          <p:cNvPr id="21" name="Shape 16"/>
          <p:cNvSpPr/>
          <p:nvPr/>
        </p:nvSpPr>
        <p:spPr>
          <a:xfrm>
            <a:off x="9611320" y="3700582"/>
            <a:ext cx="4235053" cy="932736"/>
          </a:xfrm>
          <a:prstGeom prst="roundRect">
            <a:avLst>
              <a:gd name="adj" fmla="val 3192"/>
            </a:avLst>
          </a:prstGeom>
          <a:solidFill>
            <a:srgbClr val="F2F2F2"/>
          </a:solidFill>
          <a:ln/>
        </p:spPr>
        <p:txBody>
          <a:bodyPr/>
          <a:lstStyle/>
          <a:p>
            <a:endParaRPr lang="en-US"/>
          </a:p>
        </p:txBody>
      </p:sp>
      <p:sp>
        <p:nvSpPr>
          <p:cNvPr id="22" name="Text 17"/>
          <p:cNvSpPr/>
          <p:nvPr/>
        </p:nvSpPr>
        <p:spPr>
          <a:xfrm>
            <a:off x="9809678" y="3869293"/>
            <a:ext cx="3838337"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highlight>
                  <a:srgbClr val="F2F2F2"/>
                </a:highlight>
                <a:latin typeface="Consolas Light" pitchFamily="34" charset="0"/>
                <a:ea typeface="Consolas Light" pitchFamily="34" charset="-122"/>
                <a:cs typeface="Consolas Light" pitchFamily="34" charset="-120"/>
              </a:rPr>
              <a:t>obj.displayX(); // Calls the methodobj.setX(10);   // Changes x to 10</a:t>
            </a:r>
            <a:endParaRPr lang="en-US" sz="1550" dirty="0"/>
          </a:p>
        </p:txBody>
      </p:sp>
      <p:sp>
        <p:nvSpPr>
          <p:cNvPr id="23" name="Text 18"/>
          <p:cNvSpPr/>
          <p:nvPr/>
        </p:nvSpPr>
        <p:spPr>
          <a:xfrm>
            <a:off x="9621203" y="4876443"/>
            <a:ext cx="4215289"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Use dot notation to call methods. The object name followed by a dot, then the method name with parentheses.</a:t>
            </a:r>
            <a:endParaRPr lang="en-US" sz="1550" dirty="0"/>
          </a:p>
        </p:txBody>
      </p:sp>
      <p:sp>
        <p:nvSpPr>
          <p:cNvPr id="24" name="Text 19"/>
          <p:cNvSpPr/>
          <p:nvPr/>
        </p:nvSpPr>
        <p:spPr>
          <a:xfrm>
            <a:off x="793790" y="6201132"/>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Each object created from a class maintains its own copy of the attributes, allowing multiple objects with different states.</a:t>
            </a:r>
            <a:endParaRPr lang="en-US" sz="15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1083469"/>
            <a:ext cx="6372939"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Multiple Classes Example</a:t>
            </a:r>
            <a:endParaRPr lang="en-US" sz="3900" dirty="0"/>
          </a:p>
        </p:txBody>
      </p:sp>
      <p:sp>
        <p:nvSpPr>
          <p:cNvPr id="3" name="Text 1"/>
          <p:cNvSpPr/>
          <p:nvPr/>
        </p:nvSpPr>
        <p:spPr>
          <a:xfrm>
            <a:off x="793790" y="219956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74767D"/>
                </a:solidFill>
                <a:latin typeface="Montserrat Medium" pitchFamily="34" charset="0"/>
                <a:ea typeface="Montserrat Medium" pitchFamily="34" charset="-122"/>
                <a:cs typeface="Montserrat Medium" pitchFamily="34" charset="-120"/>
              </a:rPr>
              <a:t>Main.java</a:t>
            </a:r>
            <a:endParaRPr lang="en-US" sz="1950" dirty="0"/>
          </a:p>
        </p:txBody>
      </p:sp>
      <p:sp>
        <p:nvSpPr>
          <p:cNvPr id="4" name="Shape 2"/>
          <p:cNvSpPr/>
          <p:nvPr/>
        </p:nvSpPr>
        <p:spPr>
          <a:xfrm>
            <a:off x="793790" y="2732961"/>
            <a:ext cx="6279356" cy="2202894"/>
          </a:xfrm>
          <a:prstGeom prst="roundRect">
            <a:avLst>
              <a:gd name="adj" fmla="val 8109"/>
            </a:avLst>
          </a:prstGeom>
          <a:solidFill>
            <a:srgbClr val="F2F2F2"/>
          </a:solidFill>
          <a:ln/>
        </p:spPr>
        <p:txBody>
          <a:bodyPr/>
          <a:lstStyle/>
          <a:p>
            <a:endParaRPr lang="en-US"/>
          </a:p>
        </p:txBody>
      </p:sp>
      <p:sp>
        <p:nvSpPr>
          <p:cNvPr id="5" name="Shape 3"/>
          <p:cNvSpPr/>
          <p:nvPr/>
        </p:nvSpPr>
        <p:spPr>
          <a:xfrm>
            <a:off x="783908" y="2732961"/>
            <a:ext cx="6299121" cy="2202894"/>
          </a:xfrm>
          <a:prstGeom prst="roundRect">
            <a:avLst>
              <a:gd name="adj" fmla="val 1351"/>
            </a:avLst>
          </a:prstGeom>
          <a:solidFill>
            <a:srgbClr val="F2F2F2"/>
          </a:solidFill>
          <a:ln/>
        </p:spPr>
        <p:txBody>
          <a:bodyPr/>
          <a:lstStyle/>
          <a:p>
            <a:endParaRPr lang="en-US"/>
          </a:p>
        </p:txBody>
      </p:sp>
      <p:sp>
        <p:nvSpPr>
          <p:cNvPr id="6" name="Text 4"/>
          <p:cNvSpPr/>
          <p:nvPr/>
        </p:nvSpPr>
        <p:spPr>
          <a:xfrm>
            <a:off x="982266" y="2881789"/>
            <a:ext cx="5902404" cy="1905238"/>
          </a:xfrm>
          <a:prstGeom prst="rect">
            <a:avLst/>
          </a:prstGeom>
          <a:noFill/>
          <a:ln/>
        </p:spPr>
        <p:txBody>
          <a:bodyPr wrap="square" lIns="0" tIns="0" rIns="0" bIns="0" rtlCol="0" anchor="t"/>
          <a:lstStyle/>
          <a:p>
            <a:pPr>
              <a:lnSpc>
                <a:spcPts val="2500"/>
              </a:lnSpc>
            </a:pPr>
            <a:r>
              <a:rPr lang="en-US" sz="1550" dirty="0"/>
              <a:t>public class Main {</a:t>
            </a:r>
          </a:p>
          <a:p>
            <a:pPr>
              <a:lnSpc>
                <a:spcPts val="2500"/>
              </a:lnSpc>
            </a:pPr>
            <a:r>
              <a:rPr lang="en-US" sz="1550" dirty="0"/>
              <a:t>    public static void main(String[] </a:t>
            </a:r>
            <a:r>
              <a:rPr lang="en-US" sz="1550" dirty="0" err="1"/>
              <a:t>args</a:t>
            </a:r>
            <a:r>
              <a:rPr lang="en-US" sz="1550" dirty="0"/>
              <a:t>) {</a:t>
            </a:r>
          </a:p>
          <a:p>
            <a:pPr>
              <a:lnSpc>
                <a:spcPts val="2500"/>
              </a:lnSpc>
            </a:pPr>
            <a:r>
              <a:rPr lang="en-US" sz="1550" dirty="0"/>
              <a:t>        Second </a:t>
            </a:r>
            <a:r>
              <a:rPr lang="en-US" sz="1550" dirty="0" err="1"/>
              <a:t>myObj</a:t>
            </a:r>
            <a:r>
              <a:rPr lang="en-US" sz="1550" dirty="0"/>
              <a:t> = new Second();   // create object of Second</a:t>
            </a:r>
          </a:p>
          <a:p>
            <a:pPr>
              <a:lnSpc>
                <a:spcPts val="2500"/>
              </a:lnSpc>
            </a:pPr>
            <a:r>
              <a:rPr lang="en-US" sz="1550" dirty="0"/>
              <a:t>        </a:t>
            </a:r>
            <a:r>
              <a:rPr lang="en-US" sz="1550" dirty="0" err="1"/>
              <a:t>System.out.println</a:t>
            </a:r>
            <a:r>
              <a:rPr lang="en-US" sz="1550" dirty="0"/>
              <a:t>(</a:t>
            </a:r>
            <a:r>
              <a:rPr lang="en-US" sz="1550" dirty="0" err="1"/>
              <a:t>myObj.x</a:t>
            </a:r>
            <a:r>
              <a:rPr lang="en-US" sz="1550" dirty="0"/>
              <a:t>);   // print value of x</a:t>
            </a:r>
          </a:p>
          <a:p>
            <a:pPr>
              <a:lnSpc>
                <a:spcPts val="2500"/>
              </a:lnSpc>
            </a:pPr>
            <a:r>
              <a:rPr lang="en-US" sz="1550" dirty="0"/>
              <a:t>    }</a:t>
            </a:r>
          </a:p>
          <a:p>
            <a:pPr>
              <a:lnSpc>
                <a:spcPts val="2500"/>
              </a:lnSpc>
            </a:pPr>
            <a:r>
              <a:rPr lang="en-US" sz="1550" dirty="0"/>
              <a:t>}</a:t>
            </a:r>
          </a:p>
          <a:p>
            <a:pPr marL="0" indent="0" algn="l">
              <a:lnSpc>
                <a:spcPts val="2500"/>
              </a:lnSpc>
              <a:buNone/>
            </a:pPr>
            <a:endParaRPr lang="en-US" sz="1550" dirty="0"/>
          </a:p>
        </p:txBody>
      </p:sp>
      <p:sp>
        <p:nvSpPr>
          <p:cNvPr id="7" name="Text 5"/>
          <p:cNvSpPr/>
          <p:nvPr/>
        </p:nvSpPr>
        <p:spPr>
          <a:xfrm>
            <a:off x="793790" y="515909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74767D"/>
                </a:solidFill>
                <a:latin typeface="Montserrat Medium" pitchFamily="34" charset="0"/>
                <a:ea typeface="Montserrat Medium" pitchFamily="34" charset="-122"/>
                <a:cs typeface="Montserrat Medium" pitchFamily="34" charset="-120"/>
              </a:rPr>
              <a:t>Key Points:</a:t>
            </a:r>
            <a:endParaRPr lang="en-US" sz="1950" dirty="0"/>
          </a:p>
        </p:txBody>
      </p:sp>
      <p:sp>
        <p:nvSpPr>
          <p:cNvPr id="8" name="Text 6"/>
          <p:cNvSpPr/>
          <p:nvPr/>
        </p:nvSpPr>
        <p:spPr>
          <a:xfrm>
            <a:off x="793790" y="566761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Contains the main() method</a:t>
            </a:r>
            <a:endParaRPr lang="en-US" sz="1550" dirty="0"/>
          </a:p>
        </p:txBody>
      </p:sp>
      <p:sp>
        <p:nvSpPr>
          <p:cNvPr id="9" name="Text 7"/>
          <p:cNvSpPr/>
          <p:nvPr/>
        </p:nvSpPr>
        <p:spPr>
          <a:xfrm>
            <a:off x="793790" y="6054566"/>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Creates object of Second class</a:t>
            </a:r>
            <a:endParaRPr lang="en-US" sz="1550" dirty="0"/>
          </a:p>
        </p:txBody>
      </p:sp>
      <p:sp>
        <p:nvSpPr>
          <p:cNvPr id="10" name="Text 8"/>
          <p:cNvSpPr/>
          <p:nvPr/>
        </p:nvSpPr>
        <p:spPr>
          <a:xfrm>
            <a:off x="793790" y="6441519"/>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Entry point of the program</a:t>
            </a:r>
            <a:endParaRPr lang="en-US" sz="1550" dirty="0"/>
          </a:p>
        </p:txBody>
      </p:sp>
      <p:sp>
        <p:nvSpPr>
          <p:cNvPr id="11" name="Text 9"/>
          <p:cNvSpPr/>
          <p:nvPr/>
        </p:nvSpPr>
        <p:spPr>
          <a:xfrm>
            <a:off x="7564874" y="219956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74767D"/>
                </a:solidFill>
                <a:latin typeface="Montserrat Medium" pitchFamily="34" charset="0"/>
                <a:ea typeface="Montserrat Medium" pitchFamily="34" charset="-122"/>
                <a:cs typeface="Montserrat Medium" pitchFamily="34" charset="-120"/>
              </a:rPr>
              <a:t>Second.java</a:t>
            </a:r>
            <a:endParaRPr lang="en-US" sz="1950" dirty="0"/>
          </a:p>
        </p:txBody>
      </p:sp>
      <p:sp>
        <p:nvSpPr>
          <p:cNvPr id="12" name="Shape 10"/>
          <p:cNvSpPr/>
          <p:nvPr/>
        </p:nvSpPr>
        <p:spPr>
          <a:xfrm>
            <a:off x="7564874" y="2732961"/>
            <a:ext cx="6279356" cy="2520434"/>
          </a:xfrm>
          <a:prstGeom prst="roundRect">
            <a:avLst>
              <a:gd name="adj" fmla="val 7087"/>
            </a:avLst>
          </a:prstGeom>
          <a:solidFill>
            <a:srgbClr val="F2F2F2"/>
          </a:solidFill>
          <a:ln/>
        </p:spPr>
        <p:txBody>
          <a:bodyPr/>
          <a:lstStyle/>
          <a:p>
            <a:endParaRPr lang="en-US"/>
          </a:p>
        </p:txBody>
      </p:sp>
      <p:sp>
        <p:nvSpPr>
          <p:cNvPr id="13" name="Shape 11"/>
          <p:cNvSpPr/>
          <p:nvPr/>
        </p:nvSpPr>
        <p:spPr>
          <a:xfrm>
            <a:off x="7554992" y="2732961"/>
            <a:ext cx="6299121" cy="2520434"/>
          </a:xfrm>
          <a:prstGeom prst="roundRect">
            <a:avLst>
              <a:gd name="adj" fmla="val 1181"/>
            </a:avLst>
          </a:prstGeom>
          <a:solidFill>
            <a:srgbClr val="F2F2F2"/>
          </a:solidFill>
          <a:ln/>
        </p:spPr>
        <p:txBody>
          <a:bodyPr/>
          <a:lstStyle/>
          <a:p>
            <a:endParaRPr lang="en-US"/>
          </a:p>
        </p:txBody>
      </p:sp>
      <p:sp>
        <p:nvSpPr>
          <p:cNvPr id="14" name="Text 12"/>
          <p:cNvSpPr/>
          <p:nvPr/>
        </p:nvSpPr>
        <p:spPr>
          <a:xfrm>
            <a:off x="7753350" y="2881789"/>
            <a:ext cx="5902404" cy="2222778"/>
          </a:xfrm>
          <a:prstGeom prst="rect">
            <a:avLst/>
          </a:prstGeom>
          <a:noFill/>
          <a:ln/>
        </p:spPr>
        <p:txBody>
          <a:bodyPr wrap="square" lIns="0" tIns="0" rIns="0" bIns="0" rtlCol="0" anchor="t"/>
          <a:lstStyle/>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public class Second {</a:t>
            </a:r>
          </a:p>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    int x = 5;  // attribute</a:t>
            </a:r>
          </a:p>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    // Method to print a message</a:t>
            </a:r>
          </a:p>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    public void </a:t>
            </a:r>
            <a:r>
              <a:rPr lang="en-US" sz="1550" dirty="0" err="1">
                <a:solidFill>
                  <a:srgbClr val="3D3E44"/>
                </a:solidFill>
                <a:latin typeface="Consolas Light" pitchFamily="34" charset="0"/>
                <a:ea typeface="Consolas Light" pitchFamily="34" charset="-122"/>
                <a:cs typeface="Consolas Light" pitchFamily="34" charset="-120"/>
              </a:rPr>
              <a:t>printMessage</a:t>
            </a:r>
            <a:r>
              <a:rPr lang="en-US" sz="1550" dirty="0">
                <a:solidFill>
                  <a:srgbClr val="3D3E44"/>
                </a:solidFill>
                <a:latin typeface="Consolas Light" pitchFamily="34" charset="0"/>
                <a:ea typeface="Consolas Light" pitchFamily="34" charset="-122"/>
                <a:cs typeface="Consolas Light" pitchFamily="34" charset="-120"/>
              </a:rPr>
              <a:t>() {</a:t>
            </a:r>
          </a:p>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        </a:t>
            </a:r>
            <a:r>
              <a:rPr lang="en-US" sz="1550" dirty="0" err="1">
                <a:solidFill>
                  <a:srgbClr val="3D3E44"/>
                </a:solidFill>
                <a:latin typeface="Consolas Light" pitchFamily="34" charset="0"/>
                <a:ea typeface="Consolas Light" pitchFamily="34" charset="-122"/>
                <a:cs typeface="Consolas Light" pitchFamily="34" charset="-120"/>
              </a:rPr>
              <a:t>System.out.println</a:t>
            </a:r>
            <a:r>
              <a:rPr lang="en-US" sz="1550" dirty="0">
                <a:solidFill>
                  <a:srgbClr val="3D3E44"/>
                </a:solidFill>
                <a:latin typeface="Consolas Light" pitchFamily="34" charset="0"/>
                <a:ea typeface="Consolas Light" pitchFamily="34" charset="-122"/>
                <a:cs typeface="Consolas Light" pitchFamily="34" charset="-120"/>
              </a:rPr>
              <a:t>("Hello from Second class!");</a:t>
            </a:r>
          </a:p>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    }</a:t>
            </a:r>
          </a:p>
          <a:p>
            <a:pPr>
              <a:lnSpc>
                <a:spcPts val="2500"/>
              </a:lnSpc>
            </a:pPr>
            <a:r>
              <a:rPr lang="en-US" sz="1550" dirty="0">
                <a:solidFill>
                  <a:srgbClr val="3D3E44"/>
                </a:solidFill>
                <a:latin typeface="Consolas Light" pitchFamily="34" charset="0"/>
                <a:ea typeface="Consolas Light" pitchFamily="34" charset="-122"/>
                <a:cs typeface="Consolas Light" pitchFamily="34" charset="-120"/>
              </a:rPr>
              <a:t>}</a:t>
            </a:r>
          </a:p>
        </p:txBody>
      </p:sp>
      <p:sp>
        <p:nvSpPr>
          <p:cNvPr id="15" name="Text 13"/>
          <p:cNvSpPr/>
          <p:nvPr/>
        </p:nvSpPr>
        <p:spPr>
          <a:xfrm>
            <a:off x="7564874" y="547663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74767D"/>
                </a:solidFill>
                <a:latin typeface="Montserrat Medium" pitchFamily="34" charset="0"/>
                <a:ea typeface="Montserrat Medium" pitchFamily="34" charset="-122"/>
                <a:cs typeface="Montserrat Medium" pitchFamily="34" charset="-120"/>
              </a:rPr>
              <a:t>Key Points:</a:t>
            </a:r>
            <a:endParaRPr lang="en-US" sz="1950" dirty="0"/>
          </a:p>
        </p:txBody>
      </p:sp>
      <p:sp>
        <p:nvSpPr>
          <p:cNvPr id="16" name="Text 14"/>
          <p:cNvSpPr/>
          <p:nvPr/>
        </p:nvSpPr>
        <p:spPr>
          <a:xfrm>
            <a:off x="7564874" y="598515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Contains class definition</a:t>
            </a:r>
            <a:endParaRPr lang="en-US" sz="1550" dirty="0"/>
          </a:p>
        </p:txBody>
      </p:sp>
      <p:sp>
        <p:nvSpPr>
          <p:cNvPr id="17" name="Text 15"/>
          <p:cNvSpPr/>
          <p:nvPr/>
        </p:nvSpPr>
        <p:spPr>
          <a:xfrm>
            <a:off x="7564874" y="6372106"/>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Has attributes and methods</a:t>
            </a:r>
            <a:endParaRPr lang="en-US" sz="1550" dirty="0"/>
          </a:p>
        </p:txBody>
      </p:sp>
      <p:sp>
        <p:nvSpPr>
          <p:cNvPr id="18" name="Text 16"/>
          <p:cNvSpPr/>
          <p:nvPr/>
        </p:nvSpPr>
        <p:spPr>
          <a:xfrm>
            <a:off x="7564874" y="6759059"/>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Separate file from Main class</a:t>
            </a:r>
            <a:endParaRPr lang="en-US" sz="155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6042" y="535305"/>
            <a:ext cx="6929080" cy="559356"/>
          </a:xfrm>
          <a:prstGeom prst="rect">
            <a:avLst/>
          </a:prstGeom>
          <a:noFill/>
          <a:ln/>
        </p:spPr>
        <p:txBody>
          <a:bodyPr wrap="none" lIns="0" tIns="0" rIns="0" bIns="0" rtlCol="0" anchor="t"/>
          <a:lstStyle/>
          <a:p>
            <a:pPr marL="0" indent="0" algn="l">
              <a:lnSpc>
                <a:spcPts val="4400"/>
              </a:lnSpc>
              <a:buNone/>
            </a:pPr>
            <a:r>
              <a:rPr lang="en-US" sz="3500" dirty="0">
                <a:solidFill>
                  <a:srgbClr val="74767D"/>
                </a:solidFill>
                <a:latin typeface="Montserrat Medium" pitchFamily="34" charset="0"/>
                <a:ea typeface="Montserrat Medium" pitchFamily="34" charset="-122"/>
                <a:cs typeface="Montserrat Medium" pitchFamily="34" charset="-120"/>
              </a:rPr>
              <a:t>Running Multi-Class Programs</a:t>
            </a:r>
            <a:endParaRPr lang="en-US" sz="3500" dirty="0"/>
          </a:p>
        </p:txBody>
      </p:sp>
      <p:sp>
        <p:nvSpPr>
          <p:cNvPr id="4" name="Shape 1"/>
          <p:cNvSpPr/>
          <p:nvPr/>
        </p:nvSpPr>
        <p:spPr>
          <a:xfrm>
            <a:off x="917377" y="1363147"/>
            <a:ext cx="22860" cy="6331029"/>
          </a:xfrm>
          <a:prstGeom prst="roundRect">
            <a:avLst>
              <a:gd name="adj" fmla="val 704860"/>
            </a:avLst>
          </a:prstGeom>
          <a:solidFill>
            <a:srgbClr val="C5C7D2"/>
          </a:solidFill>
          <a:ln/>
        </p:spPr>
        <p:txBody>
          <a:bodyPr/>
          <a:lstStyle/>
          <a:p>
            <a:endParaRPr lang="en-US"/>
          </a:p>
        </p:txBody>
      </p:sp>
      <p:sp>
        <p:nvSpPr>
          <p:cNvPr id="5" name="Shape 2"/>
          <p:cNvSpPr/>
          <p:nvPr/>
        </p:nvSpPr>
        <p:spPr>
          <a:xfrm>
            <a:off x="1095911" y="1553051"/>
            <a:ext cx="537091" cy="22860"/>
          </a:xfrm>
          <a:prstGeom prst="roundRect">
            <a:avLst>
              <a:gd name="adj" fmla="val 704860"/>
            </a:avLst>
          </a:prstGeom>
          <a:solidFill>
            <a:srgbClr val="C5C7D2"/>
          </a:solidFill>
          <a:ln/>
        </p:spPr>
        <p:txBody>
          <a:bodyPr/>
          <a:lstStyle/>
          <a:p>
            <a:endParaRPr lang="en-US"/>
          </a:p>
        </p:txBody>
      </p:sp>
      <p:sp>
        <p:nvSpPr>
          <p:cNvPr id="6" name="Shape 3"/>
          <p:cNvSpPr/>
          <p:nvPr/>
        </p:nvSpPr>
        <p:spPr>
          <a:xfrm>
            <a:off x="715982" y="1363147"/>
            <a:ext cx="402788" cy="402788"/>
          </a:xfrm>
          <a:prstGeom prst="roundRect">
            <a:avLst>
              <a:gd name="adj" fmla="val 40004"/>
            </a:avLst>
          </a:prstGeom>
          <a:solidFill>
            <a:srgbClr val="EFF0F6"/>
          </a:solidFill>
          <a:ln w="7620">
            <a:solidFill>
              <a:srgbClr val="C5C7D2"/>
            </a:solidFill>
            <a:prstDash val="solid"/>
          </a:ln>
        </p:spPr>
        <p:txBody>
          <a:bodyPr/>
          <a:lstStyle/>
          <a:p>
            <a:endParaRPr lang="en-US"/>
          </a:p>
        </p:txBody>
      </p:sp>
      <p:sp>
        <p:nvSpPr>
          <p:cNvPr id="7" name="Text 4"/>
          <p:cNvSpPr/>
          <p:nvPr/>
        </p:nvSpPr>
        <p:spPr>
          <a:xfrm>
            <a:off x="783074" y="1396663"/>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3D3E44"/>
                </a:solidFill>
                <a:latin typeface="Montserrat Medium" pitchFamily="34" charset="0"/>
                <a:ea typeface="Montserrat Medium" pitchFamily="34" charset="-122"/>
                <a:cs typeface="Montserrat Medium" pitchFamily="34" charset="-120"/>
              </a:rPr>
              <a:t>1</a:t>
            </a:r>
            <a:endParaRPr lang="en-US" sz="2100" dirty="0"/>
          </a:p>
        </p:txBody>
      </p:sp>
      <p:sp>
        <p:nvSpPr>
          <p:cNvPr id="8" name="Text 5"/>
          <p:cNvSpPr/>
          <p:nvPr/>
        </p:nvSpPr>
        <p:spPr>
          <a:xfrm>
            <a:off x="1812608" y="1424583"/>
            <a:ext cx="2237899" cy="279797"/>
          </a:xfrm>
          <a:prstGeom prst="rect">
            <a:avLst/>
          </a:prstGeom>
          <a:noFill/>
          <a:ln/>
        </p:spPr>
        <p:txBody>
          <a:bodyPr wrap="none" lIns="0" tIns="0" rIns="0" bIns="0" rtlCol="0" anchor="t"/>
          <a:lstStyle/>
          <a:p>
            <a:pPr marL="0" indent="0" algn="l">
              <a:lnSpc>
                <a:spcPts val="2200"/>
              </a:lnSpc>
              <a:buNone/>
            </a:pPr>
            <a:r>
              <a:rPr lang="en-US" sz="1750" dirty="0">
                <a:solidFill>
                  <a:srgbClr val="3D3E44"/>
                </a:solidFill>
                <a:latin typeface="Montserrat Medium" pitchFamily="34" charset="0"/>
                <a:ea typeface="Montserrat Medium" pitchFamily="34" charset="-122"/>
                <a:cs typeface="Montserrat Medium" pitchFamily="34" charset="-120"/>
              </a:rPr>
              <a:t>Compile Both Files</a:t>
            </a:r>
            <a:endParaRPr lang="en-US" sz="1750" dirty="0"/>
          </a:p>
        </p:txBody>
      </p:sp>
      <p:sp>
        <p:nvSpPr>
          <p:cNvPr id="9" name="Shape 6"/>
          <p:cNvSpPr/>
          <p:nvPr/>
        </p:nvSpPr>
        <p:spPr>
          <a:xfrm>
            <a:off x="1812608" y="1905714"/>
            <a:ext cx="6615351" cy="554831"/>
          </a:xfrm>
          <a:prstGeom prst="roundRect">
            <a:avLst>
              <a:gd name="adj" fmla="val 29041"/>
            </a:avLst>
          </a:prstGeom>
          <a:solidFill>
            <a:srgbClr val="F2F2F2"/>
          </a:solidFill>
          <a:ln/>
        </p:spPr>
        <p:txBody>
          <a:bodyPr/>
          <a:lstStyle/>
          <a:p>
            <a:endParaRPr lang="en-US"/>
          </a:p>
        </p:txBody>
      </p:sp>
      <p:sp>
        <p:nvSpPr>
          <p:cNvPr id="10" name="Shape 7"/>
          <p:cNvSpPr/>
          <p:nvPr/>
        </p:nvSpPr>
        <p:spPr>
          <a:xfrm>
            <a:off x="1803678" y="1905714"/>
            <a:ext cx="6633210" cy="554831"/>
          </a:xfrm>
          <a:prstGeom prst="roundRect">
            <a:avLst>
              <a:gd name="adj" fmla="val 4840"/>
            </a:avLst>
          </a:prstGeom>
          <a:solidFill>
            <a:srgbClr val="F2F2F2"/>
          </a:solidFill>
          <a:ln/>
        </p:spPr>
        <p:txBody>
          <a:bodyPr/>
          <a:lstStyle/>
          <a:p>
            <a:endParaRPr lang="en-US"/>
          </a:p>
        </p:txBody>
      </p:sp>
      <p:sp>
        <p:nvSpPr>
          <p:cNvPr id="11" name="Text 8"/>
          <p:cNvSpPr/>
          <p:nvPr/>
        </p:nvSpPr>
        <p:spPr>
          <a:xfrm>
            <a:off x="1982629" y="2039898"/>
            <a:ext cx="6275308" cy="286464"/>
          </a:xfrm>
          <a:prstGeom prst="rect">
            <a:avLst/>
          </a:prstGeom>
          <a:noFill/>
          <a:ln/>
        </p:spPr>
        <p:txBody>
          <a:bodyPr wrap="none" lIns="0" tIns="0" rIns="0" bIns="0" rtlCol="0" anchor="t"/>
          <a:lstStyle/>
          <a:p>
            <a:pPr marL="0" indent="0" algn="l">
              <a:lnSpc>
                <a:spcPts val="2250"/>
              </a:lnSpc>
              <a:buNone/>
            </a:pPr>
            <a:r>
              <a:rPr lang="en-US" sz="1400" dirty="0">
                <a:solidFill>
                  <a:srgbClr val="3D3E44"/>
                </a:solidFill>
                <a:highlight>
                  <a:srgbClr val="F2F2F2"/>
                </a:highlight>
                <a:latin typeface="Consolas Light" pitchFamily="34" charset="0"/>
                <a:ea typeface="Consolas Light" pitchFamily="34" charset="-122"/>
                <a:cs typeface="Consolas Light" pitchFamily="34" charset="-120"/>
              </a:rPr>
              <a:t>javac *.java</a:t>
            </a:r>
            <a:endParaRPr lang="en-US" sz="1400" dirty="0"/>
          </a:p>
        </p:txBody>
      </p:sp>
      <p:sp>
        <p:nvSpPr>
          <p:cNvPr id="12" name="Text 9"/>
          <p:cNvSpPr/>
          <p:nvPr/>
        </p:nvSpPr>
        <p:spPr>
          <a:xfrm>
            <a:off x="1812608" y="2661880"/>
            <a:ext cx="6615351" cy="572929"/>
          </a:xfrm>
          <a:prstGeom prst="rect">
            <a:avLst/>
          </a:prstGeom>
          <a:noFill/>
          <a:ln/>
        </p:spPr>
        <p:txBody>
          <a:bodyPr wrap="square" lIns="0" tIns="0" rIns="0" bIns="0" rtlCol="0" anchor="t"/>
          <a:lstStyle/>
          <a:p>
            <a:pPr marL="0" indent="0" algn="l">
              <a:lnSpc>
                <a:spcPts val="2250"/>
              </a:lnSpc>
              <a:buNone/>
            </a:pPr>
            <a:r>
              <a:rPr lang="en-US" sz="1400" dirty="0">
                <a:solidFill>
                  <a:srgbClr val="3D3E44"/>
                </a:solidFill>
                <a:latin typeface="Inter Light" pitchFamily="34" charset="0"/>
                <a:ea typeface="Inter Light" pitchFamily="34" charset="-122"/>
                <a:cs typeface="Inter Light" pitchFamily="34" charset="-120"/>
              </a:rPr>
              <a:t>This command compiles all Java files in the directory, creating .class files for each source file.</a:t>
            </a:r>
            <a:endParaRPr lang="en-US" sz="1400" dirty="0"/>
          </a:p>
        </p:txBody>
      </p:sp>
      <p:sp>
        <p:nvSpPr>
          <p:cNvPr id="13" name="Shape 10"/>
          <p:cNvSpPr/>
          <p:nvPr/>
        </p:nvSpPr>
        <p:spPr>
          <a:xfrm>
            <a:off x="1095911" y="3782735"/>
            <a:ext cx="537091" cy="22860"/>
          </a:xfrm>
          <a:prstGeom prst="roundRect">
            <a:avLst>
              <a:gd name="adj" fmla="val 704860"/>
            </a:avLst>
          </a:prstGeom>
          <a:solidFill>
            <a:srgbClr val="C5C7D2"/>
          </a:solidFill>
          <a:ln/>
        </p:spPr>
        <p:txBody>
          <a:bodyPr/>
          <a:lstStyle/>
          <a:p>
            <a:endParaRPr lang="en-US"/>
          </a:p>
        </p:txBody>
      </p:sp>
      <p:sp>
        <p:nvSpPr>
          <p:cNvPr id="14" name="Shape 11"/>
          <p:cNvSpPr/>
          <p:nvPr/>
        </p:nvSpPr>
        <p:spPr>
          <a:xfrm>
            <a:off x="715982" y="3592830"/>
            <a:ext cx="402788" cy="402788"/>
          </a:xfrm>
          <a:prstGeom prst="roundRect">
            <a:avLst>
              <a:gd name="adj" fmla="val 40004"/>
            </a:avLst>
          </a:prstGeom>
          <a:solidFill>
            <a:srgbClr val="EFF0F6"/>
          </a:solidFill>
          <a:ln w="7620">
            <a:solidFill>
              <a:srgbClr val="C5C7D2"/>
            </a:solidFill>
            <a:prstDash val="solid"/>
          </a:ln>
        </p:spPr>
        <p:txBody>
          <a:bodyPr/>
          <a:lstStyle/>
          <a:p>
            <a:endParaRPr lang="en-US"/>
          </a:p>
        </p:txBody>
      </p:sp>
      <p:sp>
        <p:nvSpPr>
          <p:cNvPr id="15" name="Text 12"/>
          <p:cNvSpPr/>
          <p:nvPr/>
        </p:nvSpPr>
        <p:spPr>
          <a:xfrm>
            <a:off x="783074" y="3626346"/>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3D3E44"/>
                </a:solidFill>
                <a:latin typeface="Montserrat Medium" pitchFamily="34" charset="0"/>
                <a:ea typeface="Montserrat Medium" pitchFamily="34" charset="-122"/>
                <a:cs typeface="Montserrat Medium" pitchFamily="34" charset="-120"/>
              </a:rPr>
              <a:t>2</a:t>
            </a:r>
            <a:endParaRPr lang="en-US" sz="2100" dirty="0"/>
          </a:p>
        </p:txBody>
      </p:sp>
      <p:sp>
        <p:nvSpPr>
          <p:cNvPr id="16" name="Text 13"/>
          <p:cNvSpPr/>
          <p:nvPr/>
        </p:nvSpPr>
        <p:spPr>
          <a:xfrm>
            <a:off x="1812608" y="3654266"/>
            <a:ext cx="2237899" cy="279797"/>
          </a:xfrm>
          <a:prstGeom prst="rect">
            <a:avLst/>
          </a:prstGeom>
          <a:noFill/>
          <a:ln/>
        </p:spPr>
        <p:txBody>
          <a:bodyPr wrap="none" lIns="0" tIns="0" rIns="0" bIns="0" rtlCol="0" anchor="t"/>
          <a:lstStyle/>
          <a:p>
            <a:pPr marL="0" indent="0" algn="l">
              <a:lnSpc>
                <a:spcPts val="2200"/>
              </a:lnSpc>
              <a:buNone/>
            </a:pPr>
            <a:r>
              <a:rPr lang="en-US" sz="1750" dirty="0">
                <a:solidFill>
                  <a:srgbClr val="3D3E44"/>
                </a:solidFill>
                <a:latin typeface="Montserrat Medium" pitchFamily="34" charset="0"/>
                <a:ea typeface="Montserrat Medium" pitchFamily="34" charset="-122"/>
                <a:cs typeface="Montserrat Medium" pitchFamily="34" charset="-120"/>
              </a:rPr>
              <a:t>Run Main Class</a:t>
            </a:r>
            <a:endParaRPr lang="en-US" sz="1750" dirty="0"/>
          </a:p>
        </p:txBody>
      </p:sp>
      <p:sp>
        <p:nvSpPr>
          <p:cNvPr id="17" name="Shape 14"/>
          <p:cNvSpPr/>
          <p:nvPr/>
        </p:nvSpPr>
        <p:spPr>
          <a:xfrm>
            <a:off x="1812608" y="4135398"/>
            <a:ext cx="6615351" cy="554831"/>
          </a:xfrm>
          <a:prstGeom prst="roundRect">
            <a:avLst>
              <a:gd name="adj" fmla="val 29041"/>
            </a:avLst>
          </a:prstGeom>
          <a:solidFill>
            <a:srgbClr val="F2F2F2"/>
          </a:solidFill>
          <a:ln/>
        </p:spPr>
        <p:txBody>
          <a:bodyPr/>
          <a:lstStyle/>
          <a:p>
            <a:endParaRPr lang="en-US"/>
          </a:p>
        </p:txBody>
      </p:sp>
      <p:sp>
        <p:nvSpPr>
          <p:cNvPr id="18" name="Shape 15"/>
          <p:cNvSpPr/>
          <p:nvPr/>
        </p:nvSpPr>
        <p:spPr>
          <a:xfrm>
            <a:off x="1803678" y="4135398"/>
            <a:ext cx="6633210" cy="554831"/>
          </a:xfrm>
          <a:prstGeom prst="roundRect">
            <a:avLst>
              <a:gd name="adj" fmla="val 4840"/>
            </a:avLst>
          </a:prstGeom>
          <a:solidFill>
            <a:srgbClr val="F2F2F2"/>
          </a:solidFill>
          <a:ln/>
        </p:spPr>
        <p:txBody>
          <a:bodyPr/>
          <a:lstStyle/>
          <a:p>
            <a:endParaRPr lang="en-US"/>
          </a:p>
        </p:txBody>
      </p:sp>
      <p:sp>
        <p:nvSpPr>
          <p:cNvPr id="19" name="Text 16"/>
          <p:cNvSpPr/>
          <p:nvPr/>
        </p:nvSpPr>
        <p:spPr>
          <a:xfrm>
            <a:off x="1982629" y="4269581"/>
            <a:ext cx="6275308" cy="286464"/>
          </a:xfrm>
          <a:prstGeom prst="rect">
            <a:avLst/>
          </a:prstGeom>
          <a:noFill/>
          <a:ln/>
        </p:spPr>
        <p:txBody>
          <a:bodyPr wrap="none" lIns="0" tIns="0" rIns="0" bIns="0" rtlCol="0" anchor="t"/>
          <a:lstStyle/>
          <a:p>
            <a:pPr marL="0" indent="0" algn="l">
              <a:lnSpc>
                <a:spcPts val="2250"/>
              </a:lnSpc>
              <a:buNone/>
            </a:pPr>
            <a:r>
              <a:rPr lang="en-US" sz="1400" dirty="0">
                <a:solidFill>
                  <a:srgbClr val="3D3E44"/>
                </a:solidFill>
                <a:highlight>
                  <a:srgbClr val="F2F2F2"/>
                </a:highlight>
                <a:latin typeface="Consolas Light" pitchFamily="34" charset="0"/>
                <a:ea typeface="Consolas Light" pitchFamily="34" charset="-122"/>
                <a:cs typeface="Consolas Light" pitchFamily="34" charset="-120"/>
              </a:rPr>
              <a:t>java Main</a:t>
            </a:r>
            <a:endParaRPr lang="en-US" sz="1400" dirty="0"/>
          </a:p>
        </p:txBody>
      </p:sp>
      <p:sp>
        <p:nvSpPr>
          <p:cNvPr id="20" name="Text 17"/>
          <p:cNvSpPr/>
          <p:nvPr/>
        </p:nvSpPr>
        <p:spPr>
          <a:xfrm>
            <a:off x="1812608" y="4891564"/>
            <a:ext cx="6615351" cy="572929"/>
          </a:xfrm>
          <a:prstGeom prst="rect">
            <a:avLst/>
          </a:prstGeom>
          <a:noFill/>
          <a:ln/>
        </p:spPr>
        <p:txBody>
          <a:bodyPr wrap="square" lIns="0" tIns="0" rIns="0" bIns="0" rtlCol="0" anchor="t"/>
          <a:lstStyle/>
          <a:p>
            <a:pPr marL="0" indent="0" algn="l">
              <a:lnSpc>
                <a:spcPts val="2250"/>
              </a:lnSpc>
              <a:buNone/>
            </a:pPr>
            <a:r>
              <a:rPr lang="en-US" sz="1400" dirty="0">
                <a:solidFill>
                  <a:srgbClr val="3D3E44"/>
                </a:solidFill>
                <a:latin typeface="Inter Light" pitchFamily="34" charset="0"/>
                <a:ea typeface="Inter Light" pitchFamily="34" charset="-122"/>
                <a:cs typeface="Inter Light" pitchFamily="34" charset="-120"/>
              </a:rPr>
              <a:t>Execute the class containing the main() method. Java will load other classes as needed.</a:t>
            </a:r>
            <a:endParaRPr lang="en-US" sz="1400" dirty="0"/>
          </a:p>
        </p:txBody>
      </p:sp>
      <p:sp>
        <p:nvSpPr>
          <p:cNvPr id="21" name="Shape 18"/>
          <p:cNvSpPr/>
          <p:nvPr/>
        </p:nvSpPr>
        <p:spPr>
          <a:xfrm>
            <a:off x="1095911" y="6012418"/>
            <a:ext cx="537091" cy="22860"/>
          </a:xfrm>
          <a:prstGeom prst="roundRect">
            <a:avLst>
              <a:gd name="adj" fmla="val 704860"/>
            </a:avLst>
          </a:prstGeom>
          <a:solidFill>
            <a:srgbClr val="C5C7D2"/>
          </a:solidFill>
          <a:ln/>
        </p:spPr>
        <p:txBody>
          <a:bodyPr/>
          <a:lstStyle/>
          <a:p>
            <a:endParaRPr lang="en-US"/>
          </a:p>
        </p:txBody>
      </p:sp>
      <p:sp>
        <p:nvSpPr>
          <p:cNvPr id="22" name="Shape 19"/>
          <p:cNvSpPr/>
          <p:nvPr/>
        </p:nvSpPr>
        <p:spPr>
          <a:xfrm>
            <a:off x="715982" y="5822513"/>
            <a:ext cx="402788" cy="402788"/>
          </a:xfrm>
          <a:prstGeom prst="roundRect">
            <a:avLst>
              <a:gd name="adj" fmla="val 40004"/>
            </a:avLst>
          </a:prstGeom>
          <a:solidFill>
            <a:srgbClr val="EFF0F6"/>
          </a:solidFill>
          <a:ln w="7620">
            <a:solidFill>
              <a:srgbClr val="C5C7D2"/>
            </a:solidFill>
            <a:prstDash val="solid"/>
          </a:ln>
        </p:spPr>
        <p:txBody>
          <a:bodyPr/>
          <a:lstStyle/>
          <a:p>
            <a:endParaRPr lang="en-US"/>
          </a:p>
        </p:txBody>
      </p:sp>
      <p:sp>
        <p:nvSpPr>
          <p:cNvPr id="23" name="Text 20"/>
          <p:cNvSpPr/>
          <p:nvPr/>
        </p:nvSpPr>
        <p:spPr>
          <a:xfrm>
            <a:off x="783074" y="5856030"/>
            <a:ext cx="268486" cy="335637"/>
          </a:xfrm>
          <a:prstGeom prst="rect">
            <a:avLst/>
          </a:prstGeom>
          <a:noFill/>
          <a:ln/>
        </p:spPr>
        <p:txBody>
          <a:bodyPr wrap="none" lIns="0" tIns="0" rIns="0" bIns="0" rtlCol="0" anchor="t"/>
          <a:lstStyle/>
          <a:p>
            <a:pPr marL="0" indent="0" algn="ctr">
              <a:lnSpc>
                <a:spcPts val="2100"/>
              </a:lnSpc>
              <a:buNone/>
            </a:pPr>
            <a:r>
              <a:rPr lang="en-US" sz="2100" dirty="0">
                <a:solidFill>
                  <a:srgbClr val="3D3E44"/>
                </a:solidFill>
                <a:latin typeface="Montserrat Medium" pitchFamily="34" charset="0"/>
                <a:ea typeface="Montserrat Medium" pitchFamily="34" charset="-122"/>
                <a:cs typeface="Montserrat Medium" pitchFamily="34" charset="-120"/>
              </a:rPr>
              <a:t>3</a:t>
            </a:r>
            <a:endParaRPr lang="en-US" sz="2100" dirty="0"/>
          </a:p>
        </p:txBody>
      </p:sp>
      <p:sp>
        <p:nvSpPr>
          <p:cNvPr id="24" name="Text 21"/>
          <p:cNvSpPr/>
          <p:nvPr/>
        </p:nvSpPr>
        <p:spPr>
          <a:xfrm>
            <a:off x="1812608" y="5883950"/>
            <a:ext cx="2237899" cy="279797"/>
          </a:xfrm>
          <a:prstGeom prst="rect">
            <a:avLst/>
          </a:prstGeom>
          <a:noFill/>
          <a:ln/>
        </p:spPr>
        <p:txBody>
          <a:bodyPr wrap="none" lIns="0" tIns="0" rIns="0" bIns="0" rtlCol="0" anchor="t"/>
          <a:lstStyle/>
          <a:p>
            <a:pPr marL="0" indent="0" algn="l">
              <a:lnSpc>
                <a:spcPts val="2200"/>
              </a:lnSpc>
              <a:buNone/>
            </a:pPr>
            <a:r>
              <a:rPr lang="en-US" sz="1750" dirty="0">
                <a:solidFill>
                  <a:srgbClr val="3D3E44"/>
                </a:solidFill>
                <a:latin typeface="Montserrat Medium" pitchFamily="34" charset="0"/>
                <a:ea typeface="Montserrat Medium" pitchFamily="34" charset="-122"/>
                <a:cs typeface="Montserrat Medium" pitchFamily="34" charset="-120"/>
              </a:rPr>
              <a:t>Expected Output</a:t>
            </a:r>
            <a:endParaRPr lang="en-US" sz="1750" dirty="0"/>
          </a:p>
        </p:txBody>
      </p:sp>
      <p:sp>
        <p:nvSpPr>
          <p:cNvPr id="25" name="Shape 22"/>
          <p:cNvSpPr/>
          <p:nvPr/>
        </p:nvSpPr>
        <p:spPr>
          <a:xfrm>
            <a:off x="1812608" y="6365081"/>
            <a:ext cx="6615351" cy="554831"/>
          </a:xfrm>
          <a:prstGeom prst="roundRect">
            <a:avLst>
              <a:gd name="adj" fmla="val 29041"/>
            </a:avLst>
          </a:prstGeom>
          <a:solidFill>
            <a:srgbClr val="F2F2F2"/>
          </a:solidFill>
          <a:ln/>
        </p:spPr>
        <p:txBody>
          <a:bodyPr/>
          <a:lstStyle/>
          <a:p>
            <a:endParaRPr lang="en-US"/>
          </a:p>
        </p:txBody>
      </p:sp>
      <p:sp>
        <p:nvSpPr>
          <p:cNvPr id="26" name="Shape 23"/>
          <p:cNvSpPr/>
          <p:nvPr/>
        </p:nvSpPr>
        <p:spPr>
          <a:xfrm>
            <a:off x="1803678" y="6365081"/>
            <a:ext cx="6633210" cy="554831"/>
          </a:xfrm>
          <a:prstGeom prst="roundRect">
            <a:avLst>
              <a:gd name="adj" fmla="val 4840"/>
            </a:avLst>
          </a:prstGeom>
          <a:solidFill>
            <a:srgbClr val="F2F2F2"/>
          </a:solidFill>
          <a:ln/>
        </p:spPr>
        <p:txBody>
          <a:bodyPr/>
          <a:lstStyle/>
          <a:p>
            <a:endParaRPr lang="en-US"/>
          </a:p>
        </p:txBody>
      </p:sp>
      <p:sp>
        <p:nvSpPr>
          <p:cNvPr id="27" name="Text 24"/>
          <p:cNvSpPr/>
          <p:nvPr/>
        </p:nvSpPr>
        <p:spPr>
          <a:xfrm>
            <a:off x="1982629" y="6499265"/>
            <a:ext cx="6275308" cy="286464"/>
          </a:xfrm>
          <a:prstGeom prst="rect">
            <a:avLst/>
          </a:prstGeom>
          <a:noFill/>
          <a:ln/>
        </p:spPr>
        <p:txBody>
          <a:bodyPr wrap="none" lIns="0" tIns="0" rIns="0" bIns="0" rtlCol="0" anchor="t"/>
          <a:lstStyle/>
          <a:p>
            <a:pPr marL="0" indent="0" algn="l">
              <a:lnSpc>
                <a:spcPts val="2250"/>
              </a:lnSpc>
              <a:buNone/>
            </a:pPr>
            <a:r>
              <a:rPr lang="en-US" sz="1400" dirty="0">
                <a:solidFill>
                  <a:srgbClr val="3D3E44"/>
                </a:solidFill>
                <a:highlight>
                  <a:srgbClr val="F2F2F2"/>
                </a:highlight>
                <a:latin typeface="Consolas Light" pitchFamily="34" charset="0"/>
                <a:ea typeface="Consolas Light" pitchFamily="34" charset="-122"/>
                <a:cs typeface="Consolas Light" pitchFamily="34" charset="-120"/>
              </a:rPr>
              <a:t>5</a:t>
            </a:r>
            <a:endParaRPr lang="en-US" sz="1400" dirty="0"/>
          </a:p>
        </p:txBody>
      </p:sp>
      <p:sp>
        <p:nvSpPr>
          <p:cNvPr id="28" name="Text 25"/>
          <p:cNvSpPr/>
          <p:nvPr/>
        </p:nvSpPr>
        <p:spPr>
          <a:xfrm>
            <a:off x="1812608" y="7121247"/>
            <a:ext cx="6615351" cy="572929"/>
          </a:xfrm>
          <a:prstGeom prst="rect">
            <a:avLst/>
          </a:prstGeom>
          <a:noFill/>
          <a:ln/>
        </p:spPr>
        <p:txBody>
          <a:bodyPr wrap="square" lIns="0" tIns="0" rIns="0" bIns="0" rtlCol="0" anchor="t"/>
          <a:lstStyle/>
          <a:p>
            <a:pPr marL="0" indent="0" algn="l">
              <a:lnSpc>
                <a:spcPts val="2250"/>
              </a:lnSpc>
              <a:buNone/>
            </a:pPr>
            <a:r>
              <a:rPr lang="en-US" sz="1400" dirty="0">
                <a:solidFill>
                  <a:srgbClr val="3D3E44"/>
                </a:solidFill>
                <a:latin typeface="Inter Light" pitchFamily="34" charset="0"/>
                <a:ea typeface="Inter Light" pitchFamily="34" charset="-122"/>
                <a:cs typeface="Inter Light" pitchFamily="34" charset="-120"/>
              </a:rPr>
              <a:t>The program creates a Second object and prints the value of its x attribute, which is 5.</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80905"/>
          </a:xfrm>
          <a:prstGeom prst="rect">
            <a:avLst/>
          </a:prstGeom>
        </p:spPr>
      </p:pic>
      <p:sp>
        <p:nvSpPr>
          <p:cNvPr id="3" name="Text 0"/>
          <p:cNvSpPr/>
          <p:nvPr/>
        </p:nvSpPr>
        <p:spPr>
          <a:xfrm>
            <a:off x="793790" y="3198376"/>
            <a:ext cx="5738336"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BlueJ IDE Introduction</a:t>
            </a:r>
            <a:endParaRPr lang="en-US" sz="3900" dirty="0"/>
          </a:p>
        </p:txBody>
      </p:sp>
      <p:pic>
        <p:nvPicPr>
          <p:cNvPr id="4" name="Image 1" descr="preencoded.png"/>
          <p:cNvPicPr>
            <a:picLocks noChangeAspect="1"/>
          </p:cNvPicPr>
          <p:nvPr/>
        </p:nvPicPr>
        <p:blipFill>
          <a:blip r:embed="rId4"/>
          <a:stretch>
            <a:fillRect/>
          </a:stretch>
        </p:blipFill>
        <p:spPr>
          <a:xfrm>
            <a:off x="793790" y="4116110"/>
            <a:ext cx="496133" cy="496133"/>
          </a:xfrm>
          <a:prstGeom prst="rect">
            <a:avLst/>
          </a:prstGeom>
        </p:spPr>
      </p:pic>
      <p:sp>
        <p:nvSpPr>
          <p:cNvPr id="5" name="Text 1"/>
          <p:cNvSpPr/>
          <p:nvPr/>
        </p:nvSpPr>
        <p:spPr>
          <a:xfrm>
            <a:off x="1537930" y="4233863"/>
            <a:ext cx="2747486"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Visual Class Diagrams</a:t>
            </a:r>
            <a:endParaRPr lang="en-US" sz="1950" dirty="0"/>
          </a:p>
        </p:txBody>
      </p:sp>
      <p:sp>
        <p:nvSpPr>
          <p:cNvPr id="6" name="Text 2"/>
          <p:cNvSpPr/>
          <p:nvPr/>
        </p:nvSpPr>
        <p:spPr>
          <a:xfrm>
            <a:off x="1537930" y="4663083"/>
            <a:ext cx="5653207"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BlueJ shows your classes as boxes with visual connections, making it easy to understand class relationships and project structure at a glance.</a:t>
            </a:r>
            <a:endParaRPr lang="en-US" sz="1550" dirty="0"/>
          </a:p>
        </p:txBody>
      </p:sp>
      <p:pic>
        <p:nvPicPr>
          <p:cNvPr id="7" name="Image 2" descr="preencoded.png"/>
          <p:cNvPicPr>
            <a:picLocks noChangeAspect="1"/>
          </p:cNvPicPr>
          <p:nvPr/>
        </p:nvPicPr>
        <p:blipFill>
          <a:blip r:embed="rId5"/>
          <a:stretch>
            <a:fillRect/>
          </a:stretch>
        </p:blipFill>
        <p:spPr>
          <a:xfrm>
            <a:off x="7439144" y="4116110"/>
            <a:ext cx="496133" cy="496133"/>
          </a:xfrm>
          <a:prstGeom prst="rect">
            <a:avLst/>
          </a:prstGeom>
        </p:spPr>
      </p:pic>
      <p:sp>
        <p:nvSpPr>
          <p:cNvPr id="8" name="Text 3"/>
          <p:cNvSpPr/>
          <p:nvPr/>
        </p:nvSpPr>
        <p:spPr>
          <a:xfrm>
            <a:off x="8183285" y="4233863"/>
            <a:ext cx="3385304"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Interactive Object Creation</a:t>
            </a:r>
            <a:endParaRPr lang="en-US" sz="1950" dirty="0"/>
          </a:p>
        </p:txBody>
      </p:sp>
      <p:sp>
        <p:nvSpPr>
          <p:cNvPr id="9" name="Text 4"/>
          <p:cNvSpPr/>
          <p:nvPr/>
        </p:nvSpPr>
        <p:spPr>
          <a:xfrm>
            <a:off x="8183285" y="4663083"/>
            <a:ext cx="5653326"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Right-click on classes to create objects instantly. No need to write main() methods for testing - perfect for experimenting with your code.</a:t>
            </a:r>
            <a:endParaRPr lang="en-US" sz="1550" dirty="0"/>
          </a:p>
        </p:txBody>
      </p:sp>
      <p:pic>
        <p:nvPicPr>
          <p:cNvPr id="10" name="Image 3" descr="preencoded.png"/>
          <p:cNvPicPr>
            <a:picLocks noChangeAspect="1"/>
          </p:cNvPicPr>
          <p:nvPr/>
        </p:nvPicPr>
        <p:blipFill>
          <a:blip r:embed="rId6"/>
          <a:stretch>
            <a:fillRect/>
          </a:stretch>
        </p:blipFill>
        <p:spPr>
          <a:xfrm>
            <a:off x="793790" y="6012537"/>
            <a:ext cx="496133" cy="496133"/>
          </a:xfrm>
          <a:prstGeom prst="rect">
            <a:avLst/>
          </a:prstGeom>
        </p:spPr>
      </p:pic>
      <p:sp>
        <p:nvSpPr>
          <p:cNvPr id="11" name="Text 5"/>
          <p:cNvSpPr/>
          <p:nvPr/>
        </p:nvSpPr>
        <p:spPr>
          <a:xfrm>
            <a:off x="1537930" y="6130290"/>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Object Inspector</a:t>
            </a:r>
            <a:endParaRPr lang="en-US" sz="1950" dirty="0"/>
          </a:p>
        </p:txBody>
      </p:sp>
      <p:sp>
        <p:nvSpPr>
          <p:cNvPr id="12" name="Text 6"/>
          <p:cNvSpPr/>
          <p:nvPr/>
        </p:nvSpPr>
        <p:spPr>
          <a:xfrm>
            <a:off x="1537930" y="6559510"/>
            <a:ext cx="5653207"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Inspect object states in real-time. View attribute values and call methods directly on created objects through the graphical interface.</a:t>
            </a:r>
            <a:endParaRPr lang="en-US" sz="1550" dirty="0"/>
          </a:p>
        </p:txBody>
      </p:sp>
      <p:pic>
        <p:nvPicPr>
          <p:cNvPr id="13" name="Image 4" descr="preencoded.png"/>
          <p:cNvPicPr>
            <a:picLocks noChangeAspect="1"/>
          </p:cNvPicPr>
          <p:nvPr/>
        </p:nvPicPr>
        <p:blipFill>
          <a:blip r:embed="rId7"/>
          <a:stretch>
            <a:fillRect/>
          </a:stretch>
        </p:blipFill>
        <p:spPr>
          <a:xfrm>
            <a:off x="7439144" y="6012537"/>
            <a:ext cx="496133" cy="496133"/>
          </a:xfrm>
          <a:prstGeom prst="rect">
            <a:avLst/>
          </a:prstGeom>
        </p:spPr>
      </p:pic>
      <p:sp>
        <p:nvSpPr>
          <p:cNvPr id="14" name="Text 7"/>
          <p:cNvSpPr/>
          <p:nvPr/>
        </p:nvSpPr>
        <p:spPr>
          <a:xfrm>
            <a:off x="8183285" y="6130290"/>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Direct Method Calls</a:t>
            </a:r>
            <a:endParaRPr lang="en-US" sz="1950" dirty="0"/>
          </a:p>
        </p:txBody>
      </p:sp>
      <p:sp>
        <p:nvSpPr>
          <p:cNvPr id="15" name="Text 8"/>
          <p:cNvSpPr/>
          <p:nvPr/>
        </p:nvSpPr>
        <p:spPr>
          <a:xfrm>
            <a:off x="8183285" y="6559510"/>
            <a:ext cx="5653326"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Test individual methods without writing test code. Right-click on objects to see available methods and call them with different parameters.</a:t>
            </a:r>
            <a:endParaRPr lang="en-US" sz="15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506492" y="348258"/>
            <a:ext cx="3801666" cy="395645"/>
          </a:xfrm>
          <a:prstGeom prst="rect">
            <a:avLst/>
          </a:prstGeom>
          <a:noFill/>
          <a:ln/>
        </p:spPr>
        <p:txBody>
          <a:bodyPr wrap="none" lIns="0" tIns="0" rIns="0" bIns="0" rtlCol="0" anchor="t"/>
          <a:lstStyle/>
          <a:p>
            <a:pPr marL="0" indent="0" algn="l">
              <a:lnSpc>
                <a:spcPts val="3100"/>
              </a:lnSpc>
              <a:buNone/>
            </a:pPr>
            <a:r>
              <a:rPr lang="en-US" sz="2450" dirty="0">
                <a:solidFill>
                  <a:srgbClr val="74767D"/>
                </a:solidFill>
                <a:latin typeface="Montserrat Medium" pitchFamily="34" charset="0"/>
                <a:ea typeface="Montserrat Medium" pitchFamily="34" charset="-122"/>
                <a:cs typeface="Montserrat Medium" pitchFamily="34" charset="-120"/>
              </a:rPr>
              <a:t>BlueJ Features in Detail</a:t>
            </a:r>
            <a:endParaRPr lang="en-US" sz="2450" dirty="0"/>
          </a:p>
        </p:txBody>
      </p:sp>
      <p:sp>
        <p:nvSpPr>
          <p:cNvPr id="3" name="Text 1"/>
          <p:cNvSpPr/>
          <p:nvPr/>
        </p:nvSpPr>
        <p:spPr>
          <a:xfrm>
            <a:off x="506492" y="1060371"/>
            <a:ext cx="2134910" cy="197882"/>
          </a:xfrm>
          <a:prstGeom prst="rect">
            <a:avLst/>
          </a:prstGeom>
          <a:noFill/>
          <a:ln/>
        </p:spPr>
        <p:txBody>
          <a:bodyPr wrap="none" lIns="0" tIns="0" rIns="0" bIns="0" rtlCol="0" anchor="t"/>
          <a:lstStyle/>
          <a:p>
            <a:pPr marL="0" indent="0" algn="l">
              <a:lnSpc>
                <a:spcPts val="1550"/>
              </a:lnSpc>
              <a:buNone/>
            </a:pPr>
            <a:r>
              <a:rPr lang="en-US" sz="1200" dirty="0">
                <a:solidFill>
                  <a:srgbClr val="74767D"/>
                </a:solidFill>
                <a:latin typeface="Montserrat Medium" pitchFamily="34" charset="0"/>
                <a:ea typeface="Montserrat Medium" pitchFamily="34" charset="-122"/>
                <a:cs typeface="Montserrat Medium" pitchFamily="34" charset="-120"/>
              </a:rPr>
              <a:t>Getting Started with BlueJ</a:t>
            </a:r>
            <a:endParaRPr lang="en-US" sz="1200" dirty="0"/>
          </a:p>
        </p:txBody>
      </p:sp>
      <p:sp>
        <p:nvSpPr>
          <p:cNvPr id="4" name="Text 2"/>
          <p:cNvSpPr/>
          <p:nvPr/>
        </p:nvSpPr>
        <p:spPr>
          <a:xfrm>
            <a:off x="506492" y="1384816"/>
            <a:ext cx="6654284" cy="202644"/>
          </a:xfrm>
          <a:prstGeom prst="rect">
            <a:avLst/>
          </a:prstGeom>
          <a:noFill/>
          <a:ln/>
        </p:spPr>
        <p:txBody>
          <a:bodyPr wrap="none" lIns="0" tIns="0" rIns="0" bIns="0" rtlCol="0" anchor="t"/>
          <a:lstStyle/>
          <a:p>
            <a:pPr marL="342900" indent="-342900" algn="l">
              <a:lnSpc>
                <a:spcPts val="1550"/>
              </a:lnSpc>
              <a:buSzPct val="100000"/>
              <a:buFont typeface="+mj-lt"/>
              <a:buAutoNum type="arabicPeriod"/>
            </a:pPr>
            <a:r>
              <a:rPr lang="en-US" sz="950" dirty="0">
                <a:solidFill>
                  <a:srgbClr val="3D3E44"/>
                </a:solidFill>
                <a:latin typeface="Inter Light" pitchFamily="34" charset="0"/>
                <a:ea typeface="Inter Light" pitchFamily="34" charset="-122"/>
                <a:cs typeface="Inter Light" pitchFamily="34" charset="-120"/>
              </a:rPr>
              <a:t>Download and install BlueJ from www.bluej.org</a:t>
            </a:r>
            <a:endParaRPr lang="en-US" sz="950" dirty="0"/>
          </a:p>
        </p:txBody>
      </p:sp>
      <p:sp>
        <p:nvSpPr>
          <p:cNvPr id="5" name="Text 3"/>
          <p:cNvSpPr/>
          <p:nvPr/>
        </p:nvSpPr>
        <p:spPr>
          <a:xfrm>
            <a:off x="506492" y="1631752"/>
            <a:ext cx="6654284" cy="202644"/>
          </a:xfrm>
          <a:prstGeom prst="rect">
            <a:avLst/>
          </a:prstGeom>
          <a:noFill/>
          <a:ln/>
        </p:spPr>
        <p:txBody>
          <a:bodyPr wrap="none" lIns="0" tIns="0" rIns="0" bIns="0" rtlCol="0" anchor="t"/>
          <a:lstStyle/>
          <a:p>
            <a:pPr marL="342900" indent="-342900" algn="l">
              <a:lnSpc>
                <a:spcPts val="1550"/>
              </a:lnSpc>
              <a:buSzPct val="100000"/>
              <a:buFont typeface="+mj-lt"/>
              <a:buAutoNum type="arabicPeriod" startAt="2"/>
            </a:pPr>
            <a:r>
              <a:rPr lang="en-US" sz="950" dirty="0">
                <a:solidFill>
                  <a:srgbClr val="3D3E44"/>
                </a:solidFill>
                <a:latin typeface="Inter Light" pitchFamily="34" charset="0"/>
                <a:ea typeface="Inter Light" pitchFamily="34" charset="-122"/>
                <a:cs typeface="Inter Light" pitchFamily="34" charset="-120"/>
              </a:rPr>
              <a:t>Create a new project</a:t>
            </a:r>
            <a:endParaRPr lang="en-US" sz="950" dirty="0"/>
          </a:p>
        </p:txBody>
      </p:sp>
      <p:sp>
        <p:nvSpPr>
          <p:cNvPr id="6" name="Text 4"/>
          <p:cNvSpPr/>
          <p:nvPr/>
        </p:nvSpPr>
        <p:spPr>
          <a:xfrm>
            <a:off x="506492" y="1878687"/>
            <a:ext cx="6654284" cy="202644"/>
          </a:xfrm>
          <a:prstGeom prst="rect">
            <a:avLst/>
          </a:prstGeom>
          <a:noFill/>
          <a:ln/>
        </p:spPr>
        <p:txBody>
          <a:bodyPr wrap="none" lIns="0" tIns="0" rIns="0" bIns="0" rtlCol="0" anchor="t"/>
          <a:lstStyle/>
          <a:p>
            <a:pPr marL="342900" indent="-342900" algn="l">
              <a:lnSpc>
                <a:spcPts val="1550"/>
              </a:lnSpc>
              <a:buSzPct val="100000"/>
              <a:buFont typeface="+mj-lt"/>
              <a:buAutoNum type="arabicPeriod" startAt="3"/>
            </a:pPr>
            <a:r>
              <a:rPr lang="en-US" sz="950" dirty="0">
                <a:solidFill>
                  <a:srgbClr val="3D3E44"/>
                </a:solidFill>
                <a:latin typeface="Inter Light" pitchFamily="34" charset="0"/>
                <a:ea typeface="Inter Light" pitchFamily="34" charset="-122"/>
                <a:cs typeface="Inter Light" pitchFamily="34" charset="-120"/>
              </a:rPr>
              <a:t>Add classes using "New Class" button</a:t>
            </a:r>
            <a:endParaRPr lang="en-US" sz="950" dirty="0"/>
          </a:p>
        </p:txBody>
      </p:sp>
      <p:sp>
        <p:nvSpPr>
          <p:cNvPr id="7" name="Text 5"/>
          <p:cNvSpPr/>
          <p:nvPr/>
        </p:nvSpPr>
        <p:spPr>
          <a:xfrm>
            <a:off x="506492" y="2125623"/>
            <a:ext cx="6654284" cy="202644"/>
          </a:xfrm>
          <a:prstGeom prst="rect">
            <a:avLst/>
          </a:prstGeom>
          <a:noFill/>
          <a:ln/>
        </p:spPr>
        <p:txBody>
          <a:bodyPr wrap="none" lIns="0" tIns="0" rIns="0" bIns="0" rtlCol="0" anchor="t"/>
          <a:lstStyle/>
          <a:p>
            <a:pPr marL="342900" indent="-342900" algn="l">
              <a:lnSpc>
                <a:spcPts val="1550"/>
              </a:lnSpc>
              <a:buSzPct val="100000"/>
              <a:buFont typeface="+mj-lt"/>
              <a:buAutoNum type="arabicPeriod" startAt="4"/>
            </a:pPr>
            <a:r>
              <a:rPr lang="en-US" sz="950" dirty="0">
                <a:solidFill>
                  <a:srgbClr val="3D3E44"/>
                </a:solidFill>
                <a:latin typeface="Inter Light" pitchFamily="34" charset="0"/>
                <a:ea typeface="Inter Light" pitchFamily="34" charset="-122"/>
                <a:cs typeface="Inter Light" pitchFamily="34" charset="-120"/>
              </a:rPr>
              <a:t>Write your code in the editor</a:t>
            </a:r>
            <a:endParaRPr lang="en-US" sz="950" dirty="0"/>
          </a:p>
        </p:txBody>
      </p:sp>
      <p:sp>
        <p:nvSpPr>
          <p:cNvPr id="8" name="Text 6"/>
          <p:cNvSpPr/>
          <p:nvPr/>
        </p:nvSpPr>
        <p:spPr>
          <a:xfrm>
            <a:off x="506492" y="2372558"/>
            <a:ext cx="6654284" cy="202644"/>
          </a:xfrm>
          <a:prstGeom prst="rect">
            <a:avLst/>
          </a:prstGeom>
          <a:noFill/>
          <a:ln/>
        </p:spPr>
        <p:txBody>
          <a:bodyPr wrap="none" lIns="0" tIns="0" rIns="0" bIns="0" rtlCol="0" anchor="t"/>
          <a:lstStyle/>
          <a:p>
            <a:pPr marL="342900" indent="-342900" algn="l">
              <a:lnSpc>
                <a:spcPts val="1550"/>
              </a:lnSpc>
              <a:buSzPct val="100000"/>
              <a:buFont typeface="+mj-lt"/>
              <a:buAutoNum type="arabicPeriod" startAt="5"/>
            </a:pPr>
            <a:r>
              <a:rPr lang="en-US" sz="950" dirty="0">
                <a:solidFill>
                  <a:srgbClr val="3D3E44"/>
                </a:solidFill>
                <a:latin typeface="Inter Light" pitchFamily="34" charset="0"/>
                <a:ea typeface="Inter Light" pitchFamily="34" charset="-122"/>
                <a:cs typeface="Inter Light" pitchFamily="34" charset="-120"/>
              </a:rPr>
              <a:t>Compile by clicking "Compile" button</a:t>
            </a:r>
            <a:endParaRPr lang="en-US" sz="950" dirty="0"/>
          </a:p>
        </p:txBody>
      </p:sp>
      <p:sp>
        <p:nvSpPr>
          <p:cNvPr id="9" name="Text 7"/>
          <p:cNvSpPr/>
          <p:nvPr/>
        </p:nvSpPr>
        <p:spPr>
          <a:xfrm>
            <a:off x="506492" y="2619494"/>
            <a:ext cx="6654284" cy="202644"/>
          </a:xfrm>
          <a:prstGeom prst="rect">
            <a:avLst/>
          </a:prstGeom>
          <a:noFill/>
          <a:ln/>
        </p:spPr>
        <p:txBody>
          <a:bodyPr wrap="none" lIns="0" tIns="0" rIns="0" bIns="0" rtlCol="0" anchor="t"/>
          <a:lstStyle/>
          <a:p>
            <a:pPr marL="342900" indent="-342900" algn="l">
              <a:lnSpc>
                <a:spcPts val="1550"/>
              </a:lnSpc>
              <a:buSzPct val="100000"/>
              <a:buFont typeface="+mj-lt"/>
              <a:buAutoNum type="arabicPeriod" startAt="6"/>
            </a:pPr>
            <a:r>
              <a:rPr lang="en-US" sz="950" dirty="0">
                <a:solidFill>
                  <a:srgbClr val="3D3E44"/>
                </a:solidFill>
                <a:latin typeface="Inter Light" pitchFamily="34" charset="0"/>
                <a:ea typeface="Inter Light" pitchFamily="34" charset="-122"/>
                <a:cs typeface="Inter Light" pitchFamily="34" charset="-120"/>
              </a:rPr>
              <a:t>Right-click classes to create objects</a:t>
            </a:r>
            <a:endParaRPr lang="en-US" sz="950" dirty="0"/>
          </a:p>
        </p:txBody>
      </p:sp>
      <p:pic>
        <p:nvPicPr>
          <p:cNvPr id="10" name="Image 0" descr="preencoded.png"/>
          <p:cNvPicPr>
            <a:picLocks noChangeAspect="1"/>
          </p:cNvPicPr>
          <p:nvPr/>
        </p:nvPicPr>
        <p:blipFill>
          <a:blip r:embed="rId3"/>
          <a:stretch>
            <a:fillRect/>
          </a:stretch>
        </p:blipFill>
        <p:spPr>
          <a:xfrm>
            <a:off x="7477244" y="1076206"/>
            <a:ext cx="6654284" cy="6654284"/>
          </a:xfrm>
          <a:prstGeom prst="rect">
            <a:avLst/>
          </a:prstGeom>
        </p:spPr>
      </p:pic>
      <p:sp>
        <p:nvSpPr>
          <p:cNvPr id="11" name="Text 8"/>
          <p:cNvSpPr/>
          <p:nvPr/>
        </p:nvSpPr>
        <p:spPr>
          <a:xfrm>
            <a:off x="7477244" y="7872889"/>
            <a:ext cx="1583055" cy="197882"/>
          </a:xfrm>
          <a:prstGeom prst="rect">
            <a:avLst/>
          </a:prstGeom>
          <a:noFill/>
          <a:ln/>
        </p:spPr>
        <p:txBody>
          <a:bodyPr wrap="none" lIns="0" tIns="0" rIns="0" bIns="0" rtlCol="0" anchor="t"/>
          <a:lstStyle/>
          <a:p>
            <a:pPr marL="0" indent="0" algn="l">
              <a:lnSpc>
                <a:spcPts val="1550"/>
              </a:lnSpc>
              <a:buNone/>
            </a:pPr>
            <a:r>
              <a:rPr lang="en-US" sz="1200" dirty="0">
                <a:solidFill>
                  <a:srgbClr val="74767D"/>
                </a:solidFill>
                <a:latin typeface="Montserrat Medium" pitchFamily="34" charset="0"/>
                <a:ea typeface="Montserrat Medium" pitchFamily="34" charset="-122"/>
                <a:cs typeface="Montserrat Medium" pitchFamily="34" charset="-120"/>
              </a:rPr>
              <a:t>Object Bench</a:t>
            </a:r>
            <a:endParaRPr lang="en-US" sz="1200" dirty="0"/>
          </a:p>
        </p:txBody>
      </p:sp>
      <p:sp>
        <p:nvSpPr>
          <p:cNvPr id="12" name="Text 9"/>
          <p:cNvSpPr/>
          <p:nvPr/>
        </p:nvSpPr>
        <p:spPr>
          <a:xfrm>
            <a:off x="7477244" y="8197334"/>
            <a:ext cx="6654284" cy="202644"/>
          </a:xfrm>
          <a:prstGeom prst="rect">
            <a:avLst/>
          </a:prstGeom>
          <a:noFill/>
          <a:ln/>
        </p:spPr>
        <p:txBody>
          <a:bodyPr wrap="none" lIns="0" tIns="0" rIns="0" bIns="0" rtlCol="0" anchor="t"/>
          <a:lstStyle/>
          <a:p>
            <a:pPr marL="0" indent="0" algn="l">
              <a:lnSpc>
                <a:spcPts val="1550"/>
              </a:lnSpc>
              <a:buNone/>
            </a:pPr>
            <a:r>
              <a:rPr lang="en-US" sz="950" dirty="0">
                <a:solidFill>
                  <a:srgbClr val="3D3E44"/>
                </a:solidFill>
                <a:latin typeface="Inter Light" pitchFamily="34" charset="0"/>
                <a:ea typeface="Inter Light" pitchFamily="34" charset="-122"/>
                <a:cs typeface="Inter Light" pitchFamily="34" charset="-120"/>
              </a:rPr>
              <a:t>The red area at the bottom shows created objects. You can:</a:t>
            </a:r>
            <a:endParaRPr lang="en-US" sz="950" dirty="0"/>
          </a:p>
        </p:txBody>
      </p:sp>
      <p:sp>
        <p:nvSpPr>
          <p:cNvPr id="13" name="Text 10"/>
          <p:cNvSpPr/>
          <p:nvPr/>
        </p:nvSpPr>
        <p:spPr>
          <a:xfrm>
            <a:off x="7477244" y="8513921"/>
            <a:ext cx="6654284" cy="202644"/>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3D3E44"/>
                </a:solidFill>
                <a:latin typeface="Inter Light" pitchFamily="34" charset="0"/>
                <a:ea typeface="Inter Light" pitchFamily="34" charset="-122"/>
                <a:cs typeface="Inter Light" pitchFamily="34" charset="-120"/>
              </a:rPr>
              <a:t>Right-click objects to call methods</a:t>
            </a:r>
            <a:endParaRPr lang="en-US" sz="950" dirty="0"/>
          </a:p>
        </p:txBody>
      </p:sp>
      <p:sp>
        <p:nvSpPr>
          <p:cNvPr id="14" name="Text 11"/>
          <p:cNvSpPr/>
          <p:nvPr/>
        </p:nvSpPr>
        <p:spPr>
          <a:xfrm>
            <a:off x="7477244" y="8760857"/>
            <a:ext cx="6654284" cy="202644"/>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3D3E44"/>
                </a:solidFill>
                <a:latin typeface="Inter Light" pitchFamily="34" charset="0"/>
                <a:ea typeface="Inter Light" pitchFamily="34" charset="-122"/>
                <a:cs typeface="Inter Light" pitchFamily="34" charset="-120"/>
              </a:rPr>
              <a:t>Inspect object attributes</a:t>
            </a:r>
            <a:endParaRPr lang="en-US" sz="950" dirty="0"/>
          </a:p>
        </p:txBody>
      </p:sp>
      <p:sp>
        <p:nvSpPr>
          <p:cNvPr id="15" name="Text 12"/>
          <p:cNvSpPr/>
          <p:nvPr/>
        </p:nvSpPr>
        <p:spPr>
          <a:xfrm>
            <a:off x="7477244" y="9007793"/>
            <a:ext cx="6654284" cy="202644"/>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3D3E44"/>
                </a:solidFill>
                <a:latin typeface="Inter Light" pitchFamily="34" charset="0"/>
                <a:ea typeface="Inter Light" pitchFamily="34" charset="-122"/>
                <a:cs typeface="Inter Light" pitchFamily="34" charset="-120"/>
              </a:rPr>
              <a:t>Pass objects as parameters to methods</a:t>
            </a:r>
            <a:endParaRPr lang="en-US" sz="950" dirty="0"/>
          </a:p>
        </p:txBody>
      </p:sp>
      <p:sp>
        <p:nvSpPr>
          <p:cNvPr id="16" name="Text 13"/>
          <p:cNvSpPr/>
          <p:nvPr/>
        </p:nvSpPr>
        <p:spPr>
          <a:xfrm>
            <a:off x="7477244" y="9254728"/>
            <a:ext cx="6654284" cy="202644"/>
          </a:xfrm>
          <a:prstGeom prst="rect">
            <a:avLst/>
          </a:prstGeom>
          <a:noFill/>
          <a:ln/>
        </p:spPr>
        <p:txBody>
          <a:bodyPr wrap="none" lIns="0" tIns="0" rIns="0" bIns="0" rtlCol="0" anchor="t"/>
          <a:lstStyle/>
          <a:p>
            <a:pPr marL="342900" indent="-342900" algn="l">
              <a:lnSpc>
                <a:spcPts val="1550"/>
              </a:lnSpc>
              <a:buSzPct val="100000"/>
              <a:buChar char="•"/>
            </a:pPr>
            <a:r>
              <a:rPr lang="en-US" sz="950" dirty="0">
                <a:solidFill>
                  <a:srgbClr val="3D3E44"/>
                </a:solidFill>
                <a:latin typeface="Inter Light" pitchFamily="34" charset="0"/>
                <a:ea typeface="Inter Light" pitchFamily="34" charset="-122"/>
                <a:cs typeface="Inter Light" pitchFamily="34" charset="-120"/>
              </a:rPr>
              <a:t>Remove objects when done testing</a:t>
            </a:r>
            <a:endParaRPr lang="en-US" sz="9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93790" y="1344811"/>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Tasks - Part 2</a:t>
            </a:r>
            <a:endParaRPr lang="en-US" sz="3900" dirty="0"/>
          </a:p>
        </p:txBody>
      </p:sp>
      <p:sp>
        <p:nvSpPr>
          <p:cNvPr id="3" name="Shape 1"/>
          <p:cNvSpPr/>
          <p:nvPr/>
        </p:nvSpPr>
        <p:spPr>
          <a:xfrm>
            <a:off x="793790" y="2361724"/>
            <a:ext cx="6422231" cy="4523065"/>
          </a:xfrm>
          <a:prstGeom prst="roundRect">
            <a:avLst>
              <a:gd name="adj" fmla="val 3949"/>
            </a:avLst>
          </a:prstGeom>
          <a:solidFill>
            <a:srgbClr val="FFFFFF"/>
          </a:solidFill>
          <a:ln w="22860">
            <a:solidFill>
              <a:srgbClr val="C5C7D2"/>
            </a:solidFill>
            <a:prstDash val="solid"/>
          </a:ln>
        </p:spPr>
        <p:txBody>
          <a:bodyPr/>
          <a:lstStyle/>
          <a:p>
            <a:endParaRPr lang="en-US"/>
          </a:p>
        </p:txBody>
      </p:sp>
      <p:sp>
        <p:nvSpPr>
          <p:cNvPr id="4" name="Shape 2"/>
          <p:cNvSpPr/>
          <p:nvPr/>
        </p:nvSpPr>
        <p:spPr>
          <a:xfrm>
            <a:off x="816650" y="2384584"/>
            <a:ext cx="6376511" cy="595313"/>
          </a:xfrm>
          <a:prstGeom prst="roundRect">
            <a:avLst>
              <a:gd name="adj" fmla="val 25398"/>
            </a:avLst>
          </a:prstGeom>
          <a:solidFill>
            <a:srgbClr val="EFF0F6"/>
          </a:solidFill>
          <a:ln/>
        </p:spPr>
        <p:txBody>
          <a:bodyPr/>
          <a:lstStyle/>
          <a:p>
            <a:endParaRPr lang="en-US"/>
          </a:p>
        </p:txBody>
      </p:sp>
      <p:sp>
        <p:nvSpPr>
          <p:cNvPr id="5" name="Text 3"/>
          <p:cNvSpPr/>
          <p:nvPr/>
        </p:nvSpPr>
        <p:spPr>
          <a:xfrm>
            <a:off x="3856077" y="2492335"/>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1</a:t>
            </a:r>
            <a:endParaRPr lang="en-US" sz="2300" dirty="0"/>
          </a:p>
        </p:txBody>
      </p:sp>
      <p:sp>
        <p:nvSpPr>
          <p:cNvPr id="6" name="Text 4"/>
          <p:cNvSpPr/>
          <p:nvPr/>
        </p:nvSpPr>
        <p:spPr>
          <a:xfrm>
            <a:off x="1015008" y="3178254"/>
            <a:ext cx="2959537"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BlueJ Shapes &amp; Objects</a:t>
            </a:r>
            <a:endParaRPr lang="en-US" sz="1950" dirty="0"/>
          </a:p>
        </p:txBody>
      </p:sp>
      <p:sp>
        <p:nvSpPr>
          <p:cNvPr id="7" name="Text 5"/>
          <p:cNvSpPr/>
          <p:nvPr/>
        </p:nvSpPr>
        <p:spPr>
          <a:xfrm>
            <a:off x="1015008" y="3607475"/>
            <a:ext cx="5979795"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Objective:</a:t>
            </a:r>
            <a:r>
              <a:rPr lang="en-US" sz="1550" dirty="0">
                <a:solidFill>
                  <a:srgbClr val="3D3E44"/>
                </a:solidFill>
                <a:latin typeface="Inter Light" pitchFamily="34" charset="0"/>
                <a:ea typeface="Inter Light" pitchFamily="34" charset="-122"/>
                <a:cs typeface="Inter Light" pitchFamily="34" charset="-120"/>
              </a:rPr>
              <a:t> Explore BlueJ's built-in shapes demo</a:t>
            </a:r>
            <a:endParaRPr lang="en-US" sz="1550" dirty="0"/>
          </a:p>
        </p:txBody>
      </p:sp>
      <p:sp>
        <p:nvSpPr>
          <p:cNvPr id="8" name="Text 6"/>
          <p:cNvSpPr/>
          <p:nvPr/>
        </p:nvSpPr>
        <p:spPr>
          <a:xfrm>
            <a:off x="1015008" y="4044077"/>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Open the "shapes" demo project in BlueJ</a:t>
            </a:r>
            <a:endParaRPr lang="en-US" sz="1550" dirty="0"/>
          </a:p>
        </p:txBody>
      </p:sp>
      <p:sp>
        <p:nvSpPr>
          <p:cNvPr id="9" name="Text 7"/>
          <p:cNvSpPr/>
          <p:nvPr/>
        </p:nvSpPr>
        <p:spPr>
          <a:xfrm>
            <a:off x="1015008" y="4431030"/>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Create Circle and Square objects</a:t>
            </a:r>
            <a:endParaRPr lang="en-US" sz="1550" dirty="0"/>
          </a:p>
        </p:txBody>
      </p:sp>
      <p:sp>
        <p:nvSpPr>
          <p:cNvPr id="10" name="Text 8"/>
          <p:cNvSpPr/>
          <p:nvPr/>
        </p:nvSpPr>
        <p:spPr>
          <a:xfrm>
            <a:off x="1015008" y="4817983"/>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Use methods to move, resize, and change colors</a:t>
            </a:r>
            <a:endParaRPr lang="en-US" sz="1550" dirty="0"/>
          </a:p>
        </p:txBody>
      </p:sp>
      <p:sp>
        <p:nvSpPr>
          <p:cNvPr id="11" name="Text 9"/>
          <p:cNvSpPr/>
          <p:nvPr/>
        </p:nvSpPr>
        <p:spPr>
          <a:xfrm>
            <a:off x="1015008" y="5204936"/>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Build a simple house using multiple shape objects</a:t>
            </a:r>
            <a:endParaRPr lang="en-US" sz="1550" dirty="0"/>
          </a:p>
        </p:txBody>
      </p:sp>
      <p:sp>
        <p:nvSpPr>
          <p:cNvPr id="12" name="Text 10"/>
          <p:cNvSpPr/>
          <p:nvPr/>
        </p:nvSpPr>
        <p:spPr>
          <a:xfrm>
            <a:off x="1015008" y="5591889"/>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Experiment with method parameters</a:t>
            </a:r>
            <a:endParaRPr lang="en-US" sz="1550" dirty="0"/>
          </a:p>
        </p:txBody>
      </p:sp>
      <p:sp>
        <p:nvSpPr>
          <p:cNvPr id="13" name="Text 11"/>
          <p:cNvSpPr/>
          <p:nvPr/>
        </p:nvSpPr>
        <p:spPr>
          <a:xfrm>
            <a:off x="1015008" y="6028492"/>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This hands-on exercise helps you understand object interaction and method calls in a visual way.</a:t>
            </a:r>
            <a:endParaRPr lang="en-US" sz="1550" dirty="0"/>
          </a:p>
        </p:txBody>
      </p:sp>
      <p:sp>
        <p:nvSpPr>
          <p:cNvPr id="14" name="Shape 12"/>
          <p:cNvSpPr/>
          <p:nvPr/>
        </p:nvSpPr>
        <p:spPr>
          <a:xfrm>
            <a:off x="7414379" y="2361724"/>
            <a:ext cx="6422231" cy="4523065"/>
          </a:xfrm>
          <a:prstGeom prst="roundRect">
            <a:avLst>
              <a:gd name="adj" fmla="val 3949"/>
            </a:avLst>
          </a:prstGeom>
          <a:solidFill>
            <a:srgbClr val="FFFFFF"/>
          </a:solidFill>
          <a:ln w="22860">
            <a:solidFill>
              <a:srgbClr val="C5C7D2"/>
            </a:solidFill>
            <a:prstDash val="solid"/>
          </a:ln>
        </p:spPr>
        <p:txBody>
          <a:bodyPr/>
          <a:lstStyle/>
          <a:p>
            <a:endParaRPr lang="en-US"/>
          </a:p>
        </p:txBody>
      </p:sp>
      <p:sp>
        <p:nvSpPr>
          <p:cNvPr id="15" name="Shape 13"/>
          <p:cNvSpPr/>
          <p:nvPr/>
        </p:nvSpPr>
        <p:spPr>
          <a:xfrm>
            <a:off x="7437239" y="2384584"/>
            <a:ext cx="6376511" cy="595313"/>
          </a:xfrm>
          <a:prstGeom prst="roundRect">
            <a:avLst>
              <a:gd name="adj" fmla="val 25398"/>
            </a:avLst>
          </a:prstGeom>
          <a:solidFill>
            <a:srgbClr val="EFF0F6"/>
          </a:solidFill>
          <a:ln/>
        </p:spPr>
        <p:txBody>
          <a:bodyPr/>
          <a:lstStyle/>
          <a:p>
            <a:endParaRPr lang="en-US"/>
          </a:p>
        </p:txBody>
      </p:sp>
      <p:sp>
        <p:nvSpPr>
          <p:cNvPr id="16" name="Text 14"/>
          <p:cNvSpPr/>
          <p:nvPr/>
        </p:nvSpPr>
        <p:spPr>
          <a:xfrm>
            <a:off x="10476667" y="2492335"/>
            <a:ext cx="297656" cy="372070"/>
          </a:xfrm>
          <a:prstGeom prst="rect">
            <a:avLst/>
          </a:prstGeom>
          <a:noFill/>
          <a:ln/>
        </p:spPr>
        <p:txBody>
          <a:bodyPr wrap="none" lIns="0" tIns="0" rIns="0" bIns="0" rtlCol="0" anchor="t"/>
          <a:lstStyle/>
          <a:p>
            <a:pPr marL="0" indent="0" algn="l">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2</a:t>
            </a:r>
            <a:endParaRPr lang="en-US" sz="2300" dirty="0"/>
          </a:p>
        </p:txBody>
      </p:sp>
      <p:sp>
        <p:nvSpPr>
          <p:cNvPr id="17" name="Text 15"/>
          <p:cNvSpPr/>
          <p:nvPr/>
        </p:nvSpPr>
        <p:spPr>
          <a:xfrm>
            <a:off x="7635597" y="3178254"/>
            <a:ext cx="4752380"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Student Record Management System</a:t>
            </a:r>
            <a:endParaRPr lang="en-US" sz="1950" dirty="0"/>
          </a:p>
        </p:txBody>
      </p:sp>
      <p:sp>
        <p:nvSpPr>
          <p:cNvPr id="18" name="Text 16"/>
          <p:cNvSpPr/>
          <p:nvPr/>
        </p:nvSpPr>
        <p:spPr>
          <a:xfrm>
            <a:off x="7635597" y="3607475"/>
            <a:ext cx="5979795"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Objective:</a:t>
            </a:r>
            <a:r>
              <a:rPr lang="en-US" sz="1550" dirty="0">
                <a:solidFill>
                  <a:srgbClr val="3D3E44"/>
                </a:solidFill>
                <a:latin typeface="Inter Light" pitchFamily="34" charset="0"/>
                <a:ea typeface="Inter Light" pitchFamily="34" charset="-122"/>
                <a:cs typeface="Inter Light" pitchFamily="34" charset="-120"/>
              </a:rPr>
              <a:t> Create a complete class-based system</a:t>
            </a:r>
            <a:endParaRPr lang="en-US" sz="1550" dirty="0"/>
          </a:p>
        </p:txBody>
      </p:sp>
      <p:sp>
        <p:nvSpPr>
          <p:cNvPr id="19" name="Text 17"/>
          <p:cNvSpPr/>
          <p:nvPr/>
        </p:nvSpPr>
        <p:spPr>
          <a:xfrm>
            <a:off x="7635597" y="4044077"/>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Design a Student class with attributes (name, ID, grades)</a:t>
            </a:r>
            <a:endParaRPr lang="en-US" sz="1550" dirty="0"/>
          </a:p>
        </p:txBody>
      </p:sp>
      <p:sp>
        <p:nvSpPr>
          <p:cNvPr id="20" name="Text 18"/>
          <p:cNvSpPr/>
          <p:nvPr/>
        </p:nvSpPr>
        <p:spPr>
          <a:xfrm>
            <a:off x="7635597" y="4431030"/>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Add methods for setting/getting student information</a:t>
            </a:r>
            <a:endParaRPr lang="en-US" sz="1550" dirty="0"/>
          </a:p>
        </p:txBody>
      </p:sp>
      <p:sp>
        <p:nvSpPr>
          <p:cNvPr id="21" name="Text 19"/>
          <p:cNvSpPr/>
          <p:nvPr/>
        </p:nvSpPr>
        <p:spPr>
          <a:xfrm>
            <a:off x="7635597" y="4817983"/>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Create methods to calculate average grades</a:t>
            </a:r>
            <a:endParaRPr lang="en-US" sz="1550" dirty="0"/>
          </a:p>
        </p:txBody>
      </p:sp>
      <p:sp>
        <p:nvSpPr>
          <p:cNvPr id="22" name="Text 20"/>
          <p:cNvSpPr/>
          <p:nvPr/>
        </p:nvSpPr>
        <p:spPr>
          <a:xfrm>
            <a:off x="7635597" y="5204936"/>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Test your class by creating multiple Student objects</a:t>
            </a:r>
            <a:endParaRPr lang="en-US" sz="1550" dirty="0"/>
          </a:p>
        </p:txBody>
      </p:sp>
      <p:sp>
        <p:nvSpPr>
          <p:cNvPr id="23" name="Text 21"/>
          <p:cNvSpPr/>
          <p:nvPr/>
        </p:nvSpPr>
        <p:spPr>
          <a:xfrm>
            <a:off x="7635597" y="5591889"/>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Demonstrate different students with different data</a:t>
            </a:r>
            <a:endParaRPr lang="en-US" sz="1550" dirty="0"/>
          </a:p>
        </p:txBody>
      </p:sp>
      <p:sp>
        <p:nvSpPr>
          <p:cNvPr id="24" name="Text 22"/>
          <p:cNvSpPr/>
          <p:nvPr/>
        </p:nvSpPr>
        <p:spPr>
          <a:xfrm>
            <a:off x="7635597" y="6028492"/>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This project reinforces class design, object creation, and method implementation.</a:t>
            </a:r>
            <a:endParaRPr lang="en-US" sz="15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477322" y="328136"/>
            <a:ext cx="5398175" cy="372904"/>
          </a:xfrm>
          <a:prstGeom prst="rect">
            <a:avLst/>
          </a:prstGeom>
          <a:noFill/>
          <a:ln/>
        </p:spPr>
        <p:txBody>
          <a:bodyPr wrap="none" lIns="0" tIns="0" rIns="0" bIns="0" rtlCol="0" anchor="t"/>
          <a:lstStyle/>
          <a:p>
            <a:pPr marL="0" indent="0" algn="l">
              <a:lnSpc>
                <a:spcPts val="2900"/>
              </a:lnSpc>
              <a:buNone/>
            </a:pPr>
            <a:r>
              <a:rPr lang="en-US" sz="2300" dirty="0">
                <a:solidFill>
                  <a:srgbClr val="74767D"/>
                </a:solidFill>
                <a:latin typeface="Montserrat Medium" pitchFamily="34" charset="0"/>
                <a:ea typeface="Montserrat Medium" pitchFamily="34" charset="-122"/>
                <a:cs typeface="Montserrat Medium" pitchFamily="34" charset="-120"/>
              </a:rPr>
              <a:t>Task 1 Solution: BlueJ Shapes Demo</a:t>
            </a:r>
            <a:endParaRPr lang="en-US" sz="2300" dirty="0"/>
          </a:p>
        </p:txBody>
      </p:sp>
      <p:sp>
        <p:nvSpPr>
          <p:cNvPr id="3" name="Text 1"/>
          <p:cNvSpPr/>
          <p:nvPr/>
        </p:nvSpPr>
        <p:spPr>
          <a:xfrm>
            <a:off x="477322" y="999292"/>
            <a:ext cx="1491615" cy="186452"/>
          </a:xfrm>
          <a:prstGeom prst="rect">
            <a:avLst/>
          </a:prstGeom>
          <a:noFill/>
          <a:ln/>
        </p:spPr>
        <p:txBody>
          <a:bodyPr wrap="none" lIns="0" tIns="0" rIns="0" bIns="0" rtlCol="0" anchor="t"/>
          <a:lstStyle/>
          <a:p>
            <a:pPr marL="0" indent="0" algn="l">
              <a:lnSpc>
                <a:spcPts val="1450"/>
              </a:lnSpc>
              <a:buNone/>
            </a:pPr>
            <a:r>
              <a:rPr lang="en-US" sz="1150" dirty="0">
                <a:solidFill>
                  <a:srgbClr val="74767D"/>
                </a:solidFill>
                <a:latin typeface="Montserrat Medium" pitchFamily="34" charset="0"/>
                <a:ea typeface="Montserrat Medium" pitchFamily="34" charset="-122"/>
                <a:cs typeface="Montserrat Medium" pitchFamily="34" charset="-120"/>
              </a:rPr>
              <a:t>Step-by-Step Guide</a:t>
            </a:r>
            <a:endParaRPr lang="en-US" sz="1150" dirty="0"/>
          </a:p>
        </p:txBody>
      </p:sp>
      <p:sp>
        <p:nvSpPr>
          <p:cNvPr id="4" name="Text 2"/>
          <p:cNvSpPr/>
          <p:nvPr/>
        </p:nvSpPr>
        <p:spPr>
          <a:xfrm>
            <a:off x="477322" y="1305044"/>
            <a:ext cx="6692384" cy="190857"/>
          </a:xfrm>
          <a:prstGeom prst="rect">
            <a:avLst/>
          </a:prstGeom>
          <a:noFill/>
          <a:ln/>
        </p:spPr>
        <p:txBody>
          <a:bodyPr wrap="none" lIns="0" tIns="0" rIns="0" bIns="0" rtlCol="0" anchor="t"/>
          <a:lstStyle/>
          <a:p>
            <a:pPr marL="342900" indent="-342900" algn="l">
              <a:lnSpc>
                <a:spcPts val="1500"/>
              </a:lnSpc>
              <a:buSzPct val="100000"/>
              <a:buFont typeface="+mj-lt"/>
              <a:buAutoNum type="arabicPeriod"/>
            </a:pPr>
            <a:r>
              <a:rPr lang="en-US" sz="900" b="1" dirty="0">
                <a:solidFill>
                  <a:srgbClr val="3D3E44"/>
                </a:solidFill>
                <a:latin typeface="Inter Light" pitchFamily="34" charset="0"/>
                <a:ea typeface="Inter Light" pitchFamily="34" charset="-122"/>
                <a:cs typeface="Inter Light" pitchFamily="34" charset="-120"/>
              </a:rPr>
              <a:t>Open Demo:</a:t>
            </a:r>
            <a:r>
              <a:rPr lang="en-US" sz="900" dirty="0">
                <a:solidFill>
                  <a:srgbClr val="3D3E44"/>
                </a:solidFill>
                <a:latin typeface="Inter Light" pitchFamily="34" charset="0"/>
                <a:ea typeface="Inter Light" pitchFamily="34" charset="-122"/>
                <a:cs typeface="Inter Light" pitchFamily="34" charset="-120"/>
              </a:rPr>
              <a:t> File → Open Project → shapes</a:t>
            </a:r>
            <a:endParaRPr lang="en-US" sz="900" dirty="0"/>
          </a:p>
        </p:txBody>
      </p:sp>
      <p:sp>
        <p:nvSpPr>
          <p:cNvPr id="5" name="Text 3"/>
          <p:cNvSpPr/>
          <p:nvPr/>
        </p:nvSpPr>
        <p:spPr>
          <a:xfrm>
            <a:off x="477322" y="1537573"/>
            <a:ext cx="6692384" cy="190857"/>
          </a:xfrm>
          <a:prstGeom prst="rect">
            <a:avLst/>
          </a:prstGeom>
          <a:noFill/>
          <a:ln/>
        </p:spPr>
        <p:txBody>
          <a:bodyPr wrap="none" lIns="0" tIns="0" rIns="0" bIns="0" rtlCol="0" anchor="t"/>
          <a:lstStyle/>
          <a:p>
            <a:pPr marL="342900" indent="-342900" algn="l">
              <a:lnSpc>
                <a:spcPts val="1500"/>
              </a:lnSpc>
              <a:buSzPct val="100000"/>
              <a:buFont typeface="+mj-lt"/>
              <a:buAutoNum type="arabicPeriod" startAt="2"/>
            </a:pPr>
            <a:r>
              <a:rPr lang="en-US" sz="900" b="1" dirty="0">
                <a:solidFill>
                  <a:srgbClr val="3D3E44"/>
                </a:solidFill>
                <a:latin typeface="Inter Light" pitchFamily="34" charset="0"/>
                <a:ea typeface="Inter Light" pitchFamily="34" charset="-122"/>
                <a:cs typeface="Inter Light" pitchFamily="34" charset="-120"/>
              </a:rPr>
              <a:t>Create Objects:</a:t>
            </a:r>
            <a:r>
              <a:rPr lang="en-US" sz="900" dirty="0">
                <a:solidFill>
                  <a:srgbClr val="3D3E44"/>
                </a:solidFill>
                <a:latin typeface="Inter Light" pitchFamily="34" charset="0"/>
                <a:ea typeface="Inter Light" pitchFamily="34" charset="-122"/>
                <a:cs typeface="Inter Light" pitchFamily="34" charset="-120"/>
              </a:rPr>
              <a:t> Right-click Circle → new Circle()</a:t>
            </a:r>
            <a:endParaRPr lang="en-US" sz="900" dirty="0"/>
          </a:p>
        </p:txBody>
      </p:sp>
      <p:sp>
        <p:nvSpPr>
          <p:cNvPr id="6" name="Text 4"/>
          <p:cNvSpPr/>
          <p:nvPr/>
        </p:nvSpPr>
        <p:spPr>
          <a:xfrm>
            <a:off x="477322" y="1770102"/>
            <a:ext cx="6692384" cy="190857"/>
          </a:xfrm>
          <a:prstGeom prst="rect">
            <a:avLst/>
          </a:prstGeom>
          <a:noFill/>
          <a:ln/>
        </p:spPr>
        <p:txBody>
          <a:bodyPr wrap="none" lIns="0" tIns="0" rIns="0" bIns="0" rtlCol="0" anchor="t"/>
          <a:lstStyle/>
          <a:p>
            <a:pPr marL="342900" indent="-342900" algn="l">
              <a:lnSpc>
                <a:spcPts val="1500"/>
              </a:lnSpc>
              <a:buSzPct val="100000"/>
              <a:buFont typeface="+mj-lt"/>
              <a:buAutoNum type="arabicPeriod" startAt="3"/>
            </a:pPr>
            <a:r>
              <a:rPr lang="en-US" sz="900" b="1" dirty="0">
                <a:solidFill>
                  <a:srgbClr val="3D3E44"/>
                </a:solidFill>
                <a:latin typeface="Inter Light" pitchFamily="34" charset="0"/>
                <a:ea typeface="Inter Light" pitchFamily="34" charset="-122"/>
                <a:cs typeface="Inter Light" pitchFamily="34" charset="-120"/>
              </a:rPr>
              <a:t>Make Visible:</a:t>
            </a:r>
            <a:r>
              <a:rPr lang="en-US" sz="900" dirty="0">
                <a:solidFill>
                  <a:srgbClr val="3D3E44"/>
                </a:solidFill>
                <a:latin typeface="Inter Light" pitchFamily="34" charset="0"/>
                <a:ea typeface="Inter Light" pitchFamily="34" charset="-122"/>
                <a:cs typeface="Inter Light" pitchFamily="34" charset="-120"/>
              </a:rPr>
              <a:t> Right-click circle1 → makeVisible()</a:t>
            </a:r>
            <a:endParaRPr lang="en-US" sz="900" dirty="0"/>
          </a:p>
        </p:txBody>
      </p:sp>
      <p:sp>
        <p:nvSpPr>
          <p:cNvPr id="7" name="Text 5"/>
          <p:cNvSpPr/>
          <p:nvPr/>
        </p:nvSpPr>
        <p:spPr>
          <a:xfrm>
            <a:off x="477322" y="2002631"/>
            <a:ext cx="6692384" cy="190857"/>
          </a:xfrm>
          <a:prstGeom prst="rect">
            <a:avLst/>
          </a:prstGeom>
          <a:noFill/>
          <a:ln/>
        </p:spPr>
        <p:txBody>
          <a:bodyPr wrap="none" lIns="0" tIns="0" rIns="0" bIns="0" rtlCol="0" anchor="t"/>
          <a:lstStyle/>
          <a:p>
            <a:pPr marL="342900" indent="-342900" algn="l">
              <a:lnSpc>
                <a:spcPts val="1500"/>
              </a:lnSpc>
              <a:buSzPct val="100000"/>
              <a:buFont typeface="+mj-lt"/>
              <a:buAutoNum type="arabicPeriod" startAt="4"/>
            </a:pPr>
            <a:r>
              <a:rPr lang="en-US" sz="900" b="1" dirty="0">
                <a:solidFill>
                  <a:srgbClr val="3D3E44"/>
                </a:solidFill>
                <a:latin typeface="Inter Light" pitchFamily="34" charset="0"/>
                <a:ea typeface="Inter Light" pitchFamily="34" charset="-122"/>
                <a:cs typeface="Inter Light" pitchFamily="34" charset="-120"/>
              </a:rPr>
              <a:t>Move Shape:</a:t>
            </a:r>
            <a:r>
              <a:rPr lang="en-US" sz="900" dirty="0">
                <a:solidFill>
                  <a:srgbClr val="3D3E44"/>
                </a:solidFill>
                <a:latin typeface="Inter Light" pitchFamily="34" charset="0"/>
                <a:ea typeface="Inter Light" pitchFamily="34" charset="-122"/>
                <a:cs typeface="Inter Light" pitchFamily="34" charset="-120"/>
              </a:rPr>
              <a:t> Right-click circle1 → slowMoveHorizontal(60)</a:t>
            </a:r>
            <a:endParaRPr lang="en-US" sz="900" dirty="0"/>
          </a:p>
        </p:txBody>
      </p:sp>
      <p:sp>
        <p:nvSpPr>
          <p:cNvPr id="8" name="Text 6"/>
          <p:cNvSpPr/>
          <p:nvPr/>
        </p:nvSpPr>
        <p:spPr>
          <a:xfrm>
            <a:off x="477322" y="2235160"/>
            <a:ext cx="6692384" cy="190857"/>
          </a:xfrm>
          <a:prstGeom prst="rect">
            <a:avLst/>
          </a:prstGeom>
          <a:noFill/>
          <a:ln/>
        </p:spPr>
        <p:txBody>
          <a:bodyPr wrap="none" lIns="0" tIns="0" rIns="0" bIns="0" rtlCol="0" anchor="t"/>
          <a:lstStyle/>
          <a:p>
            <a:pPr marL="342900" indent="-342900" algn="l">
              <a:lnSpc>
                <a:spcPts val="1500"/>
              </a:lnSpc>
              <a:buSzPct val="100000"/>
              <a:buFont typeface="+mj-lt"/>
              <a:buAutoNum type="arabicPeriod" startAt="5"/>
            </a:pPr>
            <a:r>
              <a:rPr lang="en-US" sz="900" b="1" dirty="0">
                <a:solidFill>
                  <a:srgbClr val="3D3E44"/>
                </a:solidFill>
                <a:latin typeface="Inter Light" pitchFamily="34" charset="0"/>
                <a:ea typeface="Inter Light" pitchFamily="34" charset="-122"/>
                <a:cs typeface="Inter Light" pitchFamily="34" charset="-120"/>
              </a:rPr>
              <a:t>Resize:</a:t>
            </a:r>
            <a:r>
              <a:rPr lang="en-US" sz="900" dirty="0">
                <a:solidFill>
                  <a:srgbClr val="3D3E44"/>
                </a:solidFill>
                <a:latin typeface="Inter Light" pitchFamily="34" charset="0"/>
                <a:ea typeface="Inter Light" pitchFamily="34" charset="-122"/>
                <a:cs typeface="Inter Light" pitchFamily="34" charset="-120"/>
              </a:rPr>
              <a:t> Right-click circle1 → changeSize(80)</a:t>
            </a:r>
            <a:endParaRPr lang="en-US" sz="900" dirty="0"/>
          </a:p>
        </p:txBody>
      </p:sp>
      <p:sp>
        <p:nvSpPr>
          <p:cNvPr id="9" name="Text 7"/>
          <p:cNvSpPr/>
          <p:nvPr/>
        </p:nvSpPr>
        <p:spPr>
          <a:xfrm>
            <a:off x="477322" y="2467689"/>
            <a:ext cx="6692384" cy="190857"/>
          </a:xfrm>
          <a:prstGeom prst="rect">
            <a:avLst/>
          </a:prstGeom>
          <a:noFill/>
          <a:ln/>
        </p:spPr>
        <p:txBody>
          <a:bodyPr wrap="none" lIns="0" tIns="0" rIns="0" bIns="0" rtlCol="0" anchor="t"/>
          <a:lstStyle/>
          <a:p>
            <a:pPr marL="342900" indent="-342900" algn="l">
              <a:lnSpc>
                <a:spcPts val="1500"/>
              </a:lnSpc>
              <a:buSzPct val="100000"/>
              <a:buFont typeface="+mj-lt"/>
              <a:buAutoNum type="arabicPeriod" startAt="6"/>
            </a:pPr>
            <a:r>
              <a:rPr lang="en-US" sz="900" b="1" dirty="0">
                <a:solidFill>
                  <a:srgbClr val="3D3E44"/>
                </a:solidFill>
                <a:latin typeface="Inter Light" pitchFamily="34" charset="0"/>
                <a:ea typeface="Inter Light" pitchFamily="34" charset="-122"/>
                <a:cs typeface="Inter Light" pitchFamily="34" charset="-120"/>
              </a:rPr>
              <a:t>Color Change:</a:t>
            </a:r>
            <a:r>
              <a:rPr lang="en-US" sz="900" dirty="0">
                <a:solidFill>
                  <a:srgbClr val="3D3E44"/>
                </a:solidFill>
                <a:latin typeface="Inter Light" pitchFamily="34" charset="0"/>
                <a:ea typeface="Inter Light" pitchFamily="34" charset="-122"/>
                <a:cs typeface="Inter Light" pitchFamily="34" charset="-120"/>
              </a:rPr>
              <a:t> Right-click circle1 → changeColor("red")</a:t>
            </a:r>
            <a:endParaRPr lang="en-US" sz="900" dirty="0"/>
          </a:p>
        </p:txBody>
      </p:sp>
      <p:pic>
        <p:nvPicPr>
          <p:cNvPr id="10" name="Image 0" descr="preencoded.png"/>
          <p:cNvPicPr>
            <a:picLocks noChangeAspect="1"/>
          </p:cNvPicPr>
          <p:nvPr/>
        </p:nvPicPr>
        <p:blipFill>
          <a:blip r:embed="rId3"/>
          <a:stretch>
            <a:fillRect/>
          </a:stretch>
        </p:blipFill>
        <p:spPr>
          <a:xfrm>
            <a:off x="7468314" y="1014174"/>
            <a:ext cx="6692384" cy="6692384"/>
          </a:xfrm>
          <a:prstGeom prst="rect">
            <a:avLst/>
          </a:prstGeom>
        </p:spPr>
      </p:pic>
      <p:sp>
        <p:nvSpPr>
          <p:cNvPr id="11" name="Text 8"/>
          <p:cNvSpPr/>
          <p:nvPr/>
        </p:nvSpPr>
        <p:spPr>
          <a:xfrm>
            <a:off x="7468314" y="7840742"/>
            <a:ext cx="1491615" cy="186452"/>
          </a:xfrm>
          <a:prstGeom prst="rect">
            <a:avLst/>
          </a:prstGeom>
          <a:noFill/>
          <a:ln/>
        </p:spPr>
        <p:txBody>
          <a:bodyPr wrap="none" lIns="0" tIns="0" rIns="0" bIns="0" rtlCol="0" anchor="t"/>
          <a:lstStyle/>
          <a:p>
            <a:pPr marL="0" indent="0" algn="l">
              <a:lnSpc>
                <a:spcPts val="1450"/>
              </a:lnSpc>
              <a:buNone/>
            </a:pPr>
            <a:r>
              <a:rPr lang="en-US" sz="1150" dirty="0">
                <a:solidFill>
                  <a:srgbClr val="74767D"/>
                </a:solidFill>
                <a:latin typeface="Montserrat Medium" pitchFamily="34" charset="0"/>
                <a:ea typeface="Montserrat Medium" pitchFamily="34" charset="-122"/>
                <a:cs typeface="Montserrat Medium" pitchFamily="34" charset="-120"/>
              </a:rPr>
              <a:t>Building a House</a:t>
            </a:r>
            <a:endParaRPr lang="en-US" sz="1150" dirty="0"/>
          </a:p>
        </p:txBody>
      </p:sp>
      <p:sp>
        <p:nvSpPr>
          <p:cNvPr id="12" name="Text 9"/>
          <p:cNvSpPr/>
          <p:nvPr/>
        </p:nvSpPr>
        <p:spPr>
          <a:xfrm>
            <a:off x="7468314" y="8146494"/>
            <a:ext cx="6692384" cy="190857"/>
          </a:xfrm>
          <a:prstGeom prst="rect">
            <a:avLst/>
          </a:prstGeom>
          <a:noFill/>
          <a:ln/>
        </p:spPr>
        <p:txBody>
          <a:bodyPr wrap="none" lIns="0" tIns="0" rIns="0" bIns="0" rtlCol="0" anchor="t"/>
          <a:lstStyle/>
          <a:p>
            <a:pPr marL="0" indent="0" algn="l">
              <a:lnSpc>
                <a:spcPts val="1500"/>
              </a:lnSpc>
              <a:buNone/>
            </a:pPr>
            <a:r>
              <a:rPr lang="en-US" sz="900" dirty="0">
                <a:solidFill>
                  <a:srgbClr val="3D3E44"/>
                </a:solidFill>
                <a:latin typeface="Inter Light" pitchFamily="34" charset="0"/>
                <a:ea typeface="Inter Light" pitchFamily="34" charset="-122"/>
                <a:cs typeface="Inter Light" pitchFamily="34" charset="-120"/>
              </a:rPr>
              <a:t>Combine shapes to create a house:</a:t>
            </a:r>
            <a:endParaRPr lang="en-US" sz="900" dirty="0"/>
          </a:p>
        </p:txBody>
      </p:sp>
      <p:sp>
        <p:nvSpPr>
          <p:cNvPr id="13" name="Text 10"/>
          <p:cNvSpPr/>
          <p:nvPr/>
        </p:nvSpPr>
        <p:spPr>
          <a:xfrm>
            <a:off x="7468314" y="8444746"/>
            <a:ext cx="6692384" cy="190857"/>
          </a:xfrm>
          <a:prstGeom prst="rect">
            <a:avLst/>
          </a:prstGeom>
          <a:noFill/>
          <a:ln/>
        </p:spPr>
        <p:txBody>
          <a:bodyPr wrap="none" lIns="0" tIns="0" rIns="0" bIns="0" rtlCol="0" anchor="t"/>
          <a:lstStyle/>
          <a:p>
            <a:pPr marL="342900" indent="-342900" algn="l">
              <a:lnSpc>
                <a:spcPts val="1500"/>
              </a:lnSpc>
              <a:buSzPct val="100000"/>
              <a:buChar char="•"/>
            </a:pPr>
            <a:r>
              <a:rPr lang="en-US" sz="900" dirty="0">
                <a:solidFill>
                  <a:srgbClr val="3D3E44"/>
                </a:solidFill>
                <a:latin typeface="Inter Light" pitchFamily="34" charset="0"/>
                <a:ea typeface="Inter Light" pitchFamily="34" charset="-122"/>
                <a:cs typeface="Inter Light" pitchFamily="34" charset="-120"/>
              </a:rPr>
              <a:t>Square for the main structure</a:t>
            </a:r>
            <a:endParaRPr lang="en-US" sz="900" dirty="0"/>
          </a:p>
        </p:txBody>
      </p:sp>
      <p:sp>
        <p:nvSpPr>
          <p:cNvPr id="14" name="Text 11"/>
          <p:cNvSpPr/>
          <p:nvPr/>
        </p:nvSpPr>
        <p:spPr>
          <a:xfrm>
            <a:off x="7468314" y="8677275"/>
            <a:ext cx="6692384" cy="190857"/>
          </a:xfrm>
          <a:prstGeom prst="rect">
            <a:avLst/>
          </a:prstGeom>
          <a:noFill/>
          <a:ln/>
        </p:spPr>
        <p:txBody>
          <a:bodyPr wrap="none" lIns="0" tIns="0" rIns="0" bIns="0" rtlCol="0" anchor="t"/>
          <a:lstStyle/>
          <a:p>
            <a:pPr marL="342900" indent="-342900" algn="l">
              <a:lnSpc>
                <a:spcPts val="1500"/>
              </a:lnSpc>
              <a:buSzPct val="100000"/>
              <a:buChar char="•"/>
            </a:pPr>
            <a:r>
              <a:rPr lang="en-US" sz="900" dirty="0">
                <a:solidFill>
                  <a:srgbClr val="3D3E44"/>
                </a:solidFill>
                <a:latin typeface="Inter Light" pitchFamily="34" charset="0"/>
                <a:ea typeface="Inter Light" pitchFamily="34" charset="-122"/>
                <a:cs typeface="Inter Light" pitchFamily="34" charset="-120"/>
              </a:rPr>
              <a:t>Triangle for the roof</a:t>
            </a:r>
            <a:endParaRPr lang="en-US" sz="900" dirty="0"/>
          </a:p>
        </p:txBody>
      </p:sp>
      <p:sp>
        <p:nvSpPr>
          <p:cNvPr id="15" name="Text 12"/>
          <p:cNvSpPr/>
          <p:nvPr/>
        </p:nvSpPr>
        <p:spPr>
          <a:xfrm>
            <a:off x="7468314" y="8909804"/>
            <a:ext cx="6692384" cy="190857"/>
          </a:xfrm>
          <a:prstGeom prst="rect">
            <a:avLst/>
          </a:prstGeom>
          <a:noFill/>
          <a:ln/>
        </p:spPr>
        <p:txBody>
          <a:bodyPr wrap="none" lIns="0" tIns="0" rIns="0" bIns="0" rtlCol="0" anchor="t"/>
          <a:lstStyle/>
          <a:p>
            <a:pPr marL="342900" indent="-342900" algn="l">
              <a:lnSpc>
                <a:spcPts val="1500"/>
              </a:lnSpc>
              <a:buSzPct val="100000"/>
              <a:buChar char="•"/>
            </a:pPr>
            <a:r>
              <a:rPr lang="en-US" sz="900" dirty="0">
                <a:solidFill>
                  <a:srgbClr val="3D3E44"/>
                </a:solidFill>
                <a:latin typeface="Inter Light" pitchFamily="34" charset="0"/>
                <a:ea typeface="Inter Light" pitchFamily="34" charset="-122"/>
                <a:cs typeface="Inter Light" pitchFamily="34" charset="-120"/>
              </a:rPr>
              <a:t>Small squares for windows</a:t>
            </a:r>
            <a:endParaRPr lang="en-US" sz="900" dirty="0"/>
          </a:p>
        </p:txBody>
      </p:sp>
      <p:sp>
        <p:nvSpPr>
          <p:cNvPr id="16" name="Text 13"/>
          <p:cNvSpPr/>
          <p:nvPr/>
        </p:nvSpPr>
        <p:spPr>
          <a:xfrm>
            <a:off x="7468314" y="9142333"/>
            <a:ext cx="6692384" cy="190857"/>
          </a:xfrm>
          <a:prstGeom prst="rect">
            <a:avLst/>
          </a:prstGeom>
          <a:noFill/>
          <a:ln/>
        </p:spPr>
        <p:txBody>
          <a:bodyPr wrap="none" lIns="0" tIns="0" rIns="0" bIns="0" rtlCol="0" anchor="t"/>
          <a:lstStyle/>
          <a:p>
            <a:pPr marL="342900" indent="-342900" algn="l">
              <a:lnSpc>
                <a:spcPts val="1500"/>
              </a:lnSpc>
              <a:buSzPct val="100000"/>
              <a:buChar char="•"/>
            </a:pPr>
            <a:r>
              <a:rPr lang="en-US" sz="900" dirty="0">
                <a:solidFill>
                  <a:srgbClr val="3D3E44"/>
                </a:solidFill>
                <a:latin typeface="Inter Light" pitchFamily="34" charset="0"/>
                <a:ea typeface="Inter Light" pitchFamily="34" charset="-122"/>
                <a:cs typeface="Inter Light" pitchFamily="34" charset="-120"/>
              </a:rPr>
              <a:t>Rectangle for the door</a:t>
            </a:r>
            <a:endParaRPr lang="en-US" sz="900" dirty="0"/>
          </a:p>
        </p:txBody>
      </p:sp>
      <p:sp>
        <p:nvSpPr>
          <p:cNvPr id="17" name="Text 14"/>
          <p:cNvSpPr/>
          <p:nvPr/>
        </p:nvSpPr>
        <p:spPr>
          <a:xfrm>
            <a:off x="477322" y="9509046"/>
            <a:ext cx="13675757" cy="190857"/>
          </a:xfrm>
          <a:prstGeom prst="rect">
            <a:avLst/>
          </a:prstGeom>
          <a:noFill/>
          <a:ln/>
        </p:spPr>
        <p:txBody>
          <a:bodyPr wrap="none" lIns="0" tIns="0" rIns="0" bIns="0" rtlCol="0" anchor="t"/>
          <a:lstStyle/>
          <a:p>
            <a:pPr marL="0" indent="0" algn="l">
              <a:lnSpc>
                <a:spcPts val="1500"/>
              </a:lnSpc>
              <a:buNone/>
            </a:pPr>
            <a:r>
              <a:rPr lang="en-US" sz="900" dirty="0">
                <a:solidFill>
                  <a:srgbClr val="3D3E44"/>
                </a:solidFill>
                <a:latin typeface="Inter Light" pitchFamily="34" charset="0"/>
                <a:ea typeface="Inter Light" pitchFamily="34" charset="-122"/>
                <a:cs typeface="Inter Light" pitchFamily="34" charset="-120"/>
              </a:rPr>
              <a:t>This exercise demonstrates how objects maintain their own state while providing methods to modify their behavior and appearance.</a:t>
            </a:r>
            <a:endParaRPr lang="en-US" sz="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471845" y="327184"/>
            <a:ext cx="5578197" cy="368618"/>
          </a:xfrm>
          <a:prstGeom prst="rect">
            <a:avLst/>
          </a:prstGeom>
          <a:noFill/>
          <a:ln/>
        </p:spPr>
        <p:txBody>
          <a:bodyPr wrap="none" lIns="0" tIns="0" rIns="0" bIns="0" rtlCol="0" anchor="t"/>
          <a:lstStyle/>
          <a:p>
            <a:pPr marL="0" indent="0" algn="l">
              <a:lnSpc>
                <a:spcPts val="2900"/>
              </a:lnSpc>
              <a:buNone/>
            </a:pPr>
            <a:r>
              <a:rPr lang="en-US" sz="2300" dirty="0">
                <a:solidFill>
                  <a:srgbClr val="74767D"/>
                </a:solidFill>
                <a:latin typeface="Montserrat Medium" pitchFamily="34" charset="0"/>
                <a:ea typeface="Montserrat Medium" pitchFamily="34" charset="-122"/>
                <a:cs typeface="Montserrat Medium" pitchFamily="34" charset="-120"/>
              </a:rPr>
              <a:t>Task 2 Solution: Student Class Design</a:t>
            </a:r>
            <a:endParaRPr lang="en-US" sz="2300" dirty="0"/>
          </a:p>
        </p:txBody>
      </p:sp>
      <p:sp>
        <p:nvSpPr>
          <p:cNvPr id="3" name="Shape 1"/>
          <p:cNvSpPr/>
          <p:nvPr/>
        </p:nvSpPr>
        <p:spPr>
          <a:xfrm>
            <a:off x="471845" y="931664"/>
            <a:ext cx="13686711" cy="6970633"/>
          </a:xfrm>
          <a:prstGeom prst="roundRect">
            <a:avLst>
              <a:gd name="adj" fmla="val 1523"/>
            </a:avLst>
          </a:prstGeom>
          <a:solidFill>
            <a:srgbClr val="F2F2F2"/>
          </a:solidFill>
          <a:ln/>
        </p:spPr>
        <p:txBody>
          <a:bodyPr/>
          <a:lstStyle/>
          <a:p>
            <a:endParaRPr lang="en-US"/>
          </a:p>
        </p:txBody>
      </p:sp>
      <p:sp>
        <p:nvSpPr>
          <p:cNvPr id="4" name="Shape 2"/>
          <p:cNvSpPr/>
          <p:nvPr/>
        </p:nvSpPr>
        <p:spPr>
          <a:xfrm>
            <a:off x="466011" y="931664"/>
            <a:ext cx="13698379" cy="6970633"/>
          </a:xfrm>
          <a:prstGeom prst="roundRect">
            <a:avLst>
              <a:gd name="adj" fmla="val 254"/>
            </a:avLst>
          </a:prstGeom>
          <a:solidFill>
            <a:srgbClr val="F2F2F2"/>
          </a:solidFill>
          <a:ln/>
        </p:spPr>
        <p:txBody>
          <a:bodyPr/>
          <a:lstStyle/>
          <a:p>
            <a:endParaRPr lang="en-US"/>
          </a:p>
        </p:txBody>
      </p:sp>
      <p:sp>
        <p:nvSpPr>
          <p:cNvPr id="5" name="Text 3"/>
          <p:cNvSpPr/>
          <p:nvPr/>
        </p:nvSpPr>
        <p:spPr>
          <a:xfrm>
            <a:off x="583883" y="1020128"/>
            <a:ext cx="13462635" cy="6793706"/>
          </a:xfrm>
          <a:prstGeom prst="rect">
            <a:avLst/>
          </a:prstGeom>
          <a:noFill/>
          <a:ln/>
        </p:spPr>
        <p:txBody>
          <a:bodyPr wrap="square" lIns="0" tIns="0" rIns="0" bIns="0" rtlCol="0" anchor="t"/>
          <a:lstStyle/>
          <a:p>
            <a:pPr>
              <a:lnSpc>
                <a:spcPts val="1450"/>
              </a:lnSpc>
            </a:pPr>
            <a:r>
              <a:rPr lang="en-US" sz="900" dirty="0">
                <a:solidFill>
                  <a:srgbClr val="3D3E44"/>
                </a:solidFill>
                <a:latin typeface="Consolas Light" pitchFamily="34" charset="0"/>
                <a:ea typeface="Consolas Light" pitchFamily="34" charset="-122"/>
                <a:cs typeface="Consolas Light" pitchFamily="34" charset="-120"/>
              </a:rPr>
              <a:t>public class Student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 Attributes</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private String name;</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private int </a:t>
            </a:r>
            <a:r>
              <a:rPr lang="en-US" sz="900" dirty="0" err="1">
                <a:solidFill>
                  <a:srgbClr val="3D3E44"/>
                </a:solidFill>
                <a:latin typeface="Consolas Light" pitchFamily="34" charset="0"/>
                <a:ea typeface="Consolas Light" pitchFamily="34" charset="-122"/>
                <a:cs typeface="Consolas Light" pitchFamily="34" charset="-120"/>
              </a:rPr>
              <a:t>studentID</a:t>
            </a:r>
            <a:r>
              <a:rPr lang="en-US" sz="900" dirty="0">
                <a:solidFill>
                  <a:srgbClr val="3D3E44"/>
                </a:solidFill>
                <a:latin typeface="Consolas Light" pitchFamily="34" charset="0"/>
                <a:ea typeface="Consolas Light" pitchFamily="34" charset="-122"/>
                <a:cs typeface="Consolas Light" pitchFamily="34" charset="-120"/>
              </a:rPr>
              <a:t>;</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private double[] grades;</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private int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a:t>
            </a:r>
          </a:p>
          <a:p>
            <a:pPr>
              <a:lnSpc>
                <a:spcPts val="1450"/>
              </a:lnSpc>
            </a:pPr>
            <a:endParaRPr lang="en-US" sz="900" dirty="0">
              <a:solidFill>
                <a:srgbClr val="3D3E44"/>
              </a:solidFill>
              <a:latin typeface="Consolas Light" pitchFamily="34" charset="0"/>
              <a:ea typeface="Consolas Light" pitchFamily="34" charset="-122"/>
              <a:cs typeface="Consolas Light" pitchFamily="34" charset="-120"/>
            </a:endParaRP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 Constructor</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public Student(String </a:t>
            </a:r>
            <a:r>
              <a:rPr lang="en-US" sz="900" dirty="0" err="1">
                <a:solidFill>
                  <a:srgbClr val="3D3E44"/>
                </a:solidFill>
                <a:latin typeface="Consolas Light" pitchFamily="34" charset="0"/>
                <a:ea typeface="Consolas Light" pitchFamily="34" charset="-122"/>
                <a:cs typeface="Consolas Light" pitchFamily="34" charset="-120"/>
              </a:rPr>
              <a:t>studentName</a:t>
            </a:r>
            <a:r>
              <a:rPr lang="en-US" sz="900" dirty="0">
                <a:solidFill>
                  <a:srgbClr val="3D3E44"/>
                </a:solidFill>
                <a:latin typeface="Consolas Light" pitchFamily="34" charset="0"/>
                <a:ea typeface="Consolas Light" pitchFamily="34" charset="-122"/>
                <a:cs typeface="Consolas Light" pitchFamily="34" charset="-120"/>
              </a:rPr>
              <a:t>, int id)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name = </a:t>
            </a:r>
            <a:r>
              <a:rPr lang="en-US" sz="900" dirty="0" err="1">
                <a:solidFill>
                  <a:srgbClr val="3D3E44"/>
                </a:solidFill>
                <a:latin typeface="Consolas Light" pitchFamily="34" charset="0"/>
                <a:ea typeface="Consolas Light" pitchFamily="34" charset="-122"/>
                <a:cs typeface="Consolas Light" pitchFamily="34" charset="-120"/>
              </a:rPr>
              <a:t>studentName</a:t>
            </a:r>
            <a:r>
              <a:rPr lang="en-US" sz="900" dirty="0">
                <a:solidFill>
                  <a:srgbClr val="3D3E44"/>
                </a:solidFill>
                <a:latin typeface="Consolas Light" pitchFamily="34" charset="0"/>
                <a:ea typeface="Consolas Light" pitchFamily="34" charset="-122"/>
                <a:cs typeface="Consolas Light" pitchFamily="34" charset="-120"/>
              </a:rPr>
              <a:t>;</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r>
              <a:rPr lang="en-US" sz="900" dirty="0" err="1">
                <a:solidFill>
                  <a:srgbClr val="3D3E44"/>
                </a:solidFill>
                <a:latin typeface="Consolas Light" pitchFamily="34" charset="0"/>
                <a:ea typeface="Consolas Light" pitchFamily="34" charset="-122"/>
                <a:cs typeface="Consolas Light" pitchFamily="34" charset="-120"/>
              </a:rPr>
              <a:t>studentID</a:t>
            </a:r>
            <a:r>
              <a:rPr lang="en-US" sz="900" dirty="0">
                <a:solidFill>
                  <a:srgbClr val="3D3E44"/>
                </a:solidFill>
                <a:latin typeface="Consolas Light" pitchFamily="34" charset="0"/>
                <a:ea typeface="Consolas Light" pitchFamily="34" charset="-122"/>
                <a:cs typeface="Consolas Light" pitchFamily="34" charset="-120"/>
              </a:rPr>
              <a:t> = id;</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grades = new double[10]; // Maximum 10 grades</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 = 0;</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endParaRPr lang="en-US" sz="900" dirty="0">
              <a:solidFill>
                <a:srgbClr val="3D3E44"/>
              </a:solidFill>
              <a:latin typeface="Consolas Light" pitchFamily="34" charset="0"/>
              <a:ea typeface="Consolas Light" pitchFamily="34" charset="-122"/>
              <a:cs typeface="Consolas Light" pitchFamily="34" charset="-120"/>
            </a:endParaRP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 Method to add a grade</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public void </a:t>
            </a:r>
            <a:r>
              <a:rPr lang="en-US" sz="900" dirty="0" err="1">
                <a:solidFill>
                  <a:srgbClr val="3D3E44"/>
                </a:solidFill>
                <a:latin typeface="Consolas Light" pitchFamily="34" charset="0"/>
                <a:ea typeface="Consolas Light" pitchFamily="34" charset="-122"/>
                <a:cs typeface="Consolas Light" pitchFamily="34" charset="-120"/>
              </a:rPr>
              <a:t>addGrade</a:t>
            </a:r>
            <a:r>
              <a:rPr lang="en-US" sz="900" dirty="0">
                <a:solidFill>
                  <a:srgbClr val="3D3E44"/>
                </a:solidFill>
                <a:latin typeface="Consolas Light" pitchFamily="34" charset="0"/>
                <a:ea typeface="Consolas Light" pitchFamily="34" charset="-122"/>
                <a:cs typeface="Consolas Light" pitchFamily="34" charset="-120"/>
              </a:rPr>
              <a:t>(double grade)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if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 &lt; </a:t>
            </a:r>
            <a:r>
              <a:rPr lang="en-US" sz="900" dirty="0" err="1">
                <a:solidFill>
                  <a:srgbClr val="3D3E44"/>
                </a:solidFill>
                <a:latin typeface="Consolas Light" pitchFamily="34" charset="0"/>
                <a:ea typeface="Consolas Light" pitchFamily="34" charset="-122"/>
                <a:cs typeface="Consolas Light" pitchFamily="34" charset="-120"/>
              </a:rPr>
              <a:t>grades.length</a:t>
            </a: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grades[</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 = grade;</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 else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r>
              <a:rPr lang="en-US" sz="900" dirty="0" err="1">
                <a:solidFill>
                  <a:srgbClr val="3D3E44"/>
                </a:solidFill>
                <a:latin typeface="Consolas Light" pitchFamily="34" charset="0"/>
                <a:ea typeface="Consolas Light" pitchFamily="34" charset="-122"/>
                <a:cs typeface="Consolas Light" pitchFamily="34" charset="-120"/>
              </a:rPr>
              <a:t>System.out.println</a:t>
            </a:r>
            <a:r>
              <a:rPr lang="en-US" sz="900" dirty="0">
                <a:solidFill>
                  <a:srgbClr val="3D3E44"/>
                </a:solidFill>
                <a:latin typeface="Consolas Light" pitchFamily="34" charset="0"/>
                <a:ea typeface="Consolas Light" pitchFamily="34" charset="-122"/>
                <a:cs typeface="Consolas Light" pitchFamily="34" charset="-120"/>
              </a:rPr>
              <a:t>("Cannot add more grades!");</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endParaRPr lang="en-US" sz="900" dirty="0">
              <a:solidFill>
                <a:srgbClr val="3D3E44"/>
              </a:solidFill>
              <a:latin typeface="Consolas Light" pitchFamily="34" charset="0"/>
              <a:ea typeface="Consolas Light" pitchFamily="34" charset="-122"/>
              <a:cs typeface="Consolas Light" pitchFamily="34" charset="-120"/>
            </a:endParaRP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 Method to calculate average</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public double </a:t>
            </a:r>
            <a:r>
              <a:rPr lang="en-US" sz="900" dirty="0" err="1">
                <a:solidFill>
                  <a:srgbClr val="3D3E44"/>
                </a:solidFill>
                <a:latin typeface="Consolas Light" pitchFamily="34" charset="0"/>
                <a:ea typeface="Consolas Light" pitchFamily="34" charset="-122"/>
                <a:cs typeface="Consolas Light" pitchFamily="34" charset="-120"/>
              </a:rPr>
              <a:t>calculateAverage</a:t>
            </a: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if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 == 0) return 0.0;</a:t>
            </a:r>
          </a:p>
          <a:p>
            <a:pPr>
              <a:lnSpc>
                <a:spcPts val="1450"/>
              </a:lnSpc>
            </a:pPr>
            <a:endParaRPr lang="en-US" sz="900" dirty="0">
              <a:solidFill>
                <a:srgbClr val="3D3E44"/>
              </a:solidFill>
              <a:latin typeface="Consolas Light" pitchFamily="34" charset="0"/>
              <a:ea typeface="Consolas Light" pitchFamily="34" charset="-122"/>
              <a:cs typeface="Consolas Light" pitchFamily="34" charset="-120"/>
            </a:endParaRP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double sum = 0;</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for (int </a:t>
            </a:r>
            <a:r>
              <a:rPr lang="en-US" sz="900" dirty="0" err="1">
                <a:solidFill>
                  <a:srgbClr val="3D3E44"/>
                </a:solidFill>
                <a:latin typeface="Consolas Light" pitchFamily="34" charset="0"/>
                <a:ea typeface="Consolas Light" pitchFamily="34" charset="-122"/>
                <a:cs typeface="Consolas Light" pitchFamily="34" charset="-120"/>
              </a:rPr>
              <a:t>i</a:t>
            </a:r>
            <a:r>
              <a:rPr lang="en-US" sz="900" dirty="0">
                <a:solidFill>
                  <a:srgbClr val="3D3E44"/>
                </a:solidFill>
                <a:latin typeface="Consolas Light" pitchFamily="34" charset="0"/>
                <a:ea typeface="Consolas Light" pitchFamily="34" charset="-122"/>
                <a:cs typeface="Consolas Light" pitchFamily="34" charset="-120"/>
              </a:rPr>
              <a:t> = 0; </a:t>
            </a:r>
            <a:r>
              <a:rPr lang="en-US" sz="900" dirty="0" err="1">
                <a:solidFill>
                  <a:srgbClr val="3D3E44"/>
                </a:solidFill>
                <a:latin typeface="Consolas Light" pitchFamily="34" charset="0"/>
                <a:ea typeface="Consolas Light" pitchFamily="34" charset="-122"/>
                <a:cs typeface="Consolas Light" pitchFamily="34" charset="-120"/>
              </a:rPr>
              <a:t>i</a:t>
            </a:r>
            <a:r>
              <a:rPr lang="en-US" sz="900" dirty="0">
                <a:solidFill>
                  <a:srgbClr val="3D3E44"/>
                </a:solidFill>
                <a:latin typeface="Consolas Light" pitchFamily="34" charset="0"/>
                <a:ea typeface="Consolas Light" pitchFamily="34" charset="-122"/>
                <a:cs typeface="Consolas Light" pitchFamily="34" charset="-120"/>
              </a:rPr>
              <a:t> &lt;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 </a:t>
            </a:r>
            <a:r>
              <a:rPr lang="en-US" sz="900" dirty="0" err="1">
                <a:solidFill>
                  <a:srgbClr val="3D3E44"/>
                </a:solidFill>
                <a:latin typeface="Consolas Light" pitchFamily="34" charset="0"/>
                <a:ea typeface="Consolas Light" pitchFamily="34" charset="-122"/>
                <a:cs typeface="Consolas Light" pitchFamily="34" charset="-120"/>
              </a:rPr>
              <a:t>i</a:t>
            </a: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sum += grades[</a:t>
            </a:r>
            <a:r>
              <a:rPr lang="en-US" sz="900" dirty="0" err="1">
                <a:solidFill>
                  <a:srgbClr val="3D3E44"/>
                </a:solidFill>
                <a:latin typeface="Consolas Light" pitchFamily="34" charset="0"/>
                <a:ea typeface="Consolas Light" pitchFamily="34" charset="-122"/>
                <a:cs typeface="Consolas Light" pitchFamily="34" charset="-120"/>
              </a:rPr>
              <a:t>i</a:t>
            </a:r>
            <a:r>
              <a:rPr lang="en-US" sz="900" dirty="0">
                <a:solidFill>
                  <a:srgbClr val="3D3E44"/>
                </a:solidFill>
                <a:latin typeface="Consolas Light" pitchFamily="34" charset="0"/>
                <a:ea typeface="Consolas Light" pitchFamily="34" charset="-122"/>
                <a:cs typeface="Consolas Light" pitchFamily="34" charset="-120"/>
              </a:rPr>
              <a:t>];</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return sum / </a:t>
            </a:r>
            <a:r>
              <a:rPr lang="en-US" sz="900" dirty="0" err="1">
                <a:solidFill>
                  <a:srgbClr val="3D3E44"/>
                </a:solidFill>
                <a:latin typeface="Consolas Light" pitchFamily="34" charset="0"/>
                <a:ea typeface="Consolas Light" pitchFamily="34" charset="-122"/>
                <a:cs typeface="Consolas Light" pitchFamily="34" charset="-120"/>
              </a:rPr>
              <a:t>gradeCount</a:t>
            </a:r>
            <a:r>
              <a:rPr lang="en-US" sz="900" dirty="0">
                <a:solidFill>
                  <a:srgbClr val="3D3E44"/>
                </a:solidFill>
                <a:latin typeface="Consolas Light" pitchFamily="34" charset="0"/>
                <a:ea typeface="Consolas Light" pitchFamily="34" charset="-122"/>
                <a:cs typeface="Consolas Light" pitchFamily="34" charset="-120"/>
              </a:rPr>
              <a:t>;</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    }</a:t>
            </a:r>
          </a:p>
          <a:p>
            <a:pPr>
              <a:lnSpc>
                <a:spcPts val="1450"/>
              </a:lnSpc>
            </a:pPr>
            <a:r>
              <a:rPr lang="en-US" sz="900" dirty="0">
                <a:solidFill>
                  <a:srgbClr val="3D3E44"/>
                </a:solidFill>
                <a:latin typeface="Consolas Light" pitchFamily="34" charset="0"/>
                <a:ea typeface="Consolas Light" pitchFamily="34" charset="-122"/>
                <a:cs typeface="Consolas Light" pitchFamily="34" charset="-12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12683" y="352425"/>
            <a:ext cx="3204805" cy="400645"/>
          </a:xfrm>
          <a:prstGeom prst="rect">
            <a:avLst/>
          </a:prstGeom>
          <a:noFill/>
          <a:ln/>
        </p:spPr>
        <p:txBody>
          <a:bodyPr wrap="none" lIns="0" tIns="0" rIns="0" bIns="0" rtlCol="0" anchor="t"/>
          <a:lstStyle/>
          <a:p>
            <a:pPr marL="0" indent="0" algn="l">
              <a:lnSpc>
                <a:spcPts val="3150"/>
              </a:lnSpc>
              <a:buNone/>
            </a:pPr>
            <a:r>
              <a:rPr lang="en-US" sz="2500" dirty="0">
                <a:solidFill>
                  <a:srgbClr val="74767D"/>
                </a:solidFill>
                <a:latin typeface="Montserrat Medium" pitchFamily="34" charset="0"/>
                <a:ea typeface="Montserrat Medium" pitchFamily="34" charset="-122"/>
                <a:cs typeface="Montserrat Medium" pitchFamily="34" charset="-120"/>
              </a:rPr>
              <a:t>What is Java?</a:t>
            </a:r>
            <a:endParaRPr lang="en-US" sz="2500" dirty="0"/>
          </a:p>
        </p:txBody>
      </p:sp>
      <p:sp>
        <p:nvSpPr>
          <p:cNvPr id="3" name="Text 1"/>
          <p:cNvSpPr/>
          <p:nvPr/>
        </p:nvSpPr>
        <p:spPr>
          <a:xfrm>
            <a:off x="512683" y="1073468"/>
            <a:ext cx="1602343" cy="200263"/>
          </a:xfrm>
          <a:prstGeom prst="rect">
            <a:avLst/>
          </a:prstGeom>
          <a:noFill/>
          <a:ln/>
        </p:spPr>
        <p:txBody>
          <a:bodyPr wrap="none" lIns="0" tIns="0" rIns="0" bIns="0" rtlCol="0" anchor="t"/>
          <a:lstStyle/>
          <a:p>
            <a:pPr marL="0" indent="0" algn="l">
              <a:lnSpc>
                <a:spcPts val="1550"/>
              </a:lnSpc>
              <a:buNone/>
            </a:pPr>
            <a:r>
              <a:rPr lang="en-US" sz="1250" dirty="0">
                <a:solidFill>
                  <a:srgbClr val="74767D"/>
                </a:solidFill>
                <a:latin typeface="Montserrat Medium" pitchFamily="34" charset="0"/>
                <a:ea typeface="Montserrat Medium" pitchFamily="34" charset="-122"/>
                <a:cs typeface="Montserrat Medium" pitchFamily="34" charset="-120"/>
              </a:rPr>
              <a:t>A Brief History</a:t>
            </a:r>
            <a:endParaRPr lang="en-US" sz="1250" dirty="0"/>
          </a:p>
        </p:txBody>
      </p:sp>
      <p:sp>
        <p:nvSpPr>
          <p:cNvPr id="4" name="Text 2"/>
          <p:cNvSpPr/>
          <p:nvPr/>
        </p:nvSpPr>
        <p:spPr>
          <a:xfrm>
            <a:off x="512683" y="1401842"/>
            <a:ext cx="6646188" cy="410289"/>
          </a:xfrm>
          <a:prstGeom prst="rect">
            <a:avLst/>
          </a:prstGeom>
          <a:noFill/>
          <a:ln/>
        </p:spPr>
        <p:txBody>
          <a:bodyPr wrap="square" lIns="0" tIns="0" rIns="0" bIns="0" rtlCol="0" anchor="t"/>
          <a:lstStyle/>
          <a:p>
            <a:pPr marL="0" indent="0" algn="l">
              <a:lnSpc>
                <a:spcPts val="1600"/>
              </a:lnSpc>
              <a:buNone/>
            </a:pPr>
            <a:r>
              <a:rPr lang="en-US" sz="1200" dirty="0">
                <a:solidFill>
                  <a:srgbClr val="3D3E44"/>
                </a:solidFill>
                <a:latin typeface="Inter Light" pitchFamily="34" charset="0"/>
                <a:ea typeface="Inter Light" pitchFamily="34" charset="-122"/>
                <a:cs typeface="Inter Light" pitchFamily="34" charset="-120"/>
              </a:rPr>
              <a:t>Java was developed by James Gosling at Sun Microsystems in 1995. Originally called "Oak," it was designed for interactive television but proved too advanced for the cable TV industry at the time.</a:t>
            </a:r>
            <a:endParaRPr lang="en-US" sz="1200" dirty="0"/>
          </a:p>
        </p:txBody>
      </p:sp>
      <p:sp>
        <p:nvSpPr>
          <p:cNvPr id="5" name="Text 3"/>
          <p:cNvSpPr/>
          <p:nvPr/>
        </p:nvSpPr>
        <p:spPr>
          <a:xfrm>
            <a:off x="512683" y="2132647"/>
            <a:ext cx="6646188" cy="410289"/>
          </a:xfrm>
          <a:prstGeom prst="rect">
            <a:avLst/>
          </a:prstGeom>
          <a:noFill/>
          <a:ln/>
        </p:spPr>
        <p:txBody>
          <a:bodyPr wrap="square" lIns="0" tIns="0" rIns="0" bIns="0" rtlCol="0" anchor="t"/>
          <a:lstStyle/>
          <a:p>
            <a:pPr marL="0" indent="0" algn="l">
              <a:lnSpc>
                <a:spcPts val="1600"/>
              </a:lnSpc>
              <a:buNone/>
            </a:pPr>
            <a:r>
              <a:rPr lang="en-US" sz="1400" dirty="0">
                <a:solidFill>
                  <a:srgbClr val="3D3E44"/>
                </a:solidFill>
                <a:latin typeface="Inter Light" pitchFamily="34" charset="0"/>
                <a:ea typeface="Inter Light" pitchFamily="34" charset="-122"/>
                <a:cs typeface="Inter Light" pitchFamily="34" charset="-120"/>
              </a:rPr>
              <a:t>The name "Java" comes from Java coffee, reflecting the team's love for coffee during development. Sun Microsystems was later acquired by Oracle Corporation in 2010.</a:t>
            </a:r>
            <a:endParaRPr lang="en-US" sz="1400" dirty="0"/>
          </a:p>
        </p:txBody>
      </p:sp>
      <p:pic>
        <p:nvPicPr>
          <p:cNvPr id="6" name="Image 0" descr="preencoded.png"/>
          <p:cNvPicPr>
            <a:picLocks noChangeAspect="1"/>
          </p:cNvPicPr>
          <p:nvPr/>
        </p:nvPicPr>
        <p:blipFill>
          <a:blip r:embed="rId3"/>
          <a:stretch>
            <a:fillRect/>
          </a:stretch>
        </p:blipFill>
        <p:spPr>
          <a:xfrm>
            <a:off x="7479149" y="1089541"/>
            <a:ext cx="6646188" cy="6646188"/>
          </a:xfrm>
          <a:prstGeom prst="rect">
            <a:avLst/>
          </a:prstGeom>
        </p:spPr>
      </p:pic>
      <p:sp>
        <p:nvSpPr>
          <p:cNvPr id="7" name="Text 4"/>
          <p:cNvSpPr/>
          <p:nvPr/>
        </p:nvSpPr>
        <p:spPr>
          <a:xfrm>
            <a:off x="7479149" y="7879913"/>
            <a:ext cx="1602343" cy="200263"/>
          </a:xfrm>
          <a:prstGeom prst="rect">
            <a:avLst/>
          </a:prstGeom>
          <a:noFill/>
          <a:ln/>
        </p:spPr>
        <p:txBody>
          <a:bodyPr wrap="none" lIns="0" tIns="0" rIns="0" bIns="0" rtlCol="0" anchor="t"/>
          <a:lstStyle/>
          <a:p>
            <a:pPr marL="0" indent="0" algn="l">
              <a:lnSpc>
                <a:spcPts val="1550"/>
              </a:lnSpc>
              <a:buNone/>
            </a:pPr>
            <a:r>
              <a:rPr lang="en-US" sz="1250" dirty="0">
                <a:solidFill>
                  <a:srgbClr val="74767D"/>
                </a:solidFill>
                <a:latin typeface="Montserrat Medium" pitchFamily="34" charset="0"/>
                <a:ea typeface="Montserrat Medium" pitchFamily="34" charset="-122"/>
                <a:cs typeface="Montserrat Medium" pitchFamily="34" charset="-120"/>
              </a:rPr>
              <a:t>Key Applications</a:t>
            </a:r>
            <a:endParaRPr lang="en-US" sz="1250" dirty="0"/>
          </a:p>
        </p:txBody>
      </p:sp>
      <p:sp>
        <p:nvSpPr>
          <p:cNvPr id="8" name="Text 5"/>
          <p:cNvSpPr/>
          <p:nvPr/>
        </p:nvSpPr>
        <p:spPr>
          <a:xfrm>
            <a:off x="7479149" y="8208288"/>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Web applications (server-side)</a:t>
            </a:r>
            <a:endParaRPr lang="en-US" sz="1000" dirty="0"/>
          </a:p>
        </p:txBody>
      </p:sp>
      <p:sp>
        <p:nvSpPr>
          <p:cNvPr id="9" name="Text 6"/>
          <p:cNvSpPr/>
          <p:nvPr/>
        </p:nvSpPr>
        <p:spPr>
          <a:xfrm>
            <a:off x="7479149" y="8458200"/>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Mobile apps (Android development)</a:t>
            </a:r>
            <a:endParaRPr lang="en-US" sz="1000" dirty="0"/>
          </a:p>
        </p:txBody>
      </p:sp>
      <p:sp>
        <p:nvSpPr>
          <p:cNvPr id="10" name="Text 7"/>
          <p:cNvSpPr/>
          <p:nvPr/>
        </p:nvSpPr>
        <p:spPr>
          <a:xfrm>
            <a:off x="7479149" y="8708112"/>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Desktop applications</a:t>
            </a:r>
            <a:endParaRPr lang="en-US" sz="1000" dirty="0"/>
          </a:p>
        </p:txBody>
      </p:sp>
      <p:sp>
        <p:nvSpPr>
          <p:cNvPr id="11" name="Text 8"/>
          <p:cNvSpPr/>
          <p:nvPr/>
        </p:nvSpPr>
        <p:spPr>
          <a:xfrm>
            <a:off x="7479149" y="8958024"/>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Enterprise software</a:t>
            </a:r>
            <a:endParaRPr lang="en-US" sz="1000" dirty="0"/>
          </a:p>
        </p:txBody>
      </p:sp>
      <p:sp>
        <p:nvSpPr>
          <p:cNvPr id="12" name="Text 9"/>
          <p:cNvSpPr/>
          <p:nvPr/>
        </p:nvSpPr>
        <p:spPr>
          <a:xfrm>
            <a:off x="7479149" y="9207937"/>
            <a:ext cx="6646188" cy="205145"/>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3D3E44"/>
                </a:solidFill>
                <a:latin typeface="Inter Light" pitchFamily="34" charset="0"/>
                <a:ea typeface="Inter Light" pitchFamily="34" charset="-122"/>
                <a:cs typeface="Inter Light" pitchFamily="34" charset="-120"/>
              </a:rPr>
              <a:t>Scientific applications</a:t>
            </a:r>
            <a:endParaRPr lang="en-US" sz="1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583168" y="400883"/>
            <a:ext cx="6518315" cy="455652"/>
          </a:xfrm>
          <a:prstGeom prst="rect">
            <a:avLst/>
          </a:prstGeom>
          <a:noFill/>
          <a:ln/>
        </p:spPr>
        <p:txBody>
          <a:bodyPr wrap="none" lIns="0" tIns="0" rIns="0" bIns="0" rtlCol="0" anchor="t"/>
          <a:lstStyle/>
          <a:p>
            <a:pPr marL="0" indent="0" algn="l">
              <a:lnSpc>
                <a:spcPts val="3550"/>
              </a:lnSpc>
              <a:buNone/>
            </a:pPr>
            <a:r>
              <a:rPr lang="en-US" sz="2850" dirty="0">
                <a:solidFill>
                  <a:srgbClr val="74767D"/>
                </a:solidFill>
                <a:latin typeface="Montserrat Medium" pitchFamily="34" charset="0"/>
                <a:ea typeface="Montserrat Medium" pitchFamily="34" charset="-122"/>
                <a:cs typeface="Montserrat Medium" pitchFamily="34" charset="-120"/>
              </a:rPr>
              <a:t>Student Class - Additional Methods</a:t>
            </a:r>
            <a:endParaRPr lang="en-US" sz="2850" dirty="0"/>
          </a:p>
        </p:txBody>
      </p:sp>
      <p:sp>
        <p:nvSpPr>
          <p:cNvPr id="3" name="Shape 1"/>
          <p:cNvSpPr/>
          <p:nvPr/>
        </p:nvSpPr>
        <p:spPr>
          <a:xfrm>
            <a:off x="583168" y="1148120"/>
            <a:ext cx="13464064" cy="6286024"/>
          </a:xfrm>
          <a:prstGeom prst="roundRect">
            <a:avLst>
              <a:gd name="adj" fmla="val 2088"/>
            </a:avLst>
          </a:prstGeom>
          <a:solidFill>
            <a:srgbClr val="F2F2F2"/>
          </a:solidFill>
          <a:ln/>
        </p:spPr>
        <p:txBody>
          <a:bodyPr/>
          <a:lstStyle/>
          <a:p>
            <a:endParaRPr lang="en-US"/>
          </a:p>
        </p:txBody>
      </p:sp>
      <p:sp>
        <p:nvSpPr>
          <p:cNvPr id="4" name="Shape 2"/>
          <p:cNvSpPr/>
          <p:nvPr/>
        </p:nvSpPr>
        <p:spPr>
          <a:xfrm>
            <a:off x="575905" y="1148120"/>
            <a:ext cx="13478589" cy="6286024"/>
          </a:xfrm>
          <a:prstGeom prst="roundRect">
            <a:avLst>
              <a:gd name="adj" fmla="val 348"/>
            </a:avLst>
          </a:prstGeom>
          <a:solidFill>
            <a:srgbClr val="F2F2F2"/>
          </a:solidFill>
          <a:ln/>
        </p:spPr>
        <p:txBody>
          <a:bodyPr/>
          <a:lstStyle/>
          <a:p>
            <a:endParaRPr lang="en-US"/>
          </a:p>
        </p:txBody>
      </p:sp>
      <p:sp>
        <p:nvSpPr>
          <p:cNvPr id="5" name="Text 3"/>
          <p:cNvSpPr/>
          <p:nvPr/>
        </p:nvSpPr>
        <p:spPr>
          <a:xfrm>
            <a:off x="721638" y="1257419"/>
            <a:ext cx="13187124" cy="6067425"/>
          </a:xfrm>
          <a:prstGeom prst="rect">
            <a:avLst/>
          </a:prstGeom>
          <a:noFill/>
          <a:ln/>
        </p:spPr>
        <p:txBody>
          <a:bodyPr wrap="square" lIns="0" tIns="0" rIns="0" bIns="0" rtlCol="0" anchor="t"/>
          <a:lstStyle/>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Getter methods</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public String </a:t>
            </a:r>
            <a:r>
              <a:rPr lang="en-US" sz="1100" dirty="0" err="1">
                <a:solidFill>
                  <a:srgbClr val="3D3E44"/>
                </a:solidFill>
                <a:latin typeface="Consolas Light" pitchFamily="34" charset="0"/>
                <a:ea typeface="Consolas Light" pitchFamily="34" charset="-122"/>
                <a:cs typeface="Consolas Light" pitchFamily="34" charset="-120"/>
              </a:rPr>
              <a:t>getName</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return name;</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endParaRPr lang="en-US" sz="11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public int </a:t>
            </a:r>
            <a:r>
              <a:rPr lang="en-US" sz="1100" dirty="0" err="1">
                <a:solidFill>
                  <a:srgbClr val="3D3E44"/>
                </a:solidFill>
                <a:latin typeface="Consolas Light" pitchFamily="34" charset="0"/>
                <a:ea typeface="Consolas Light" pitchFamily="34" charset="-122"/>
                <a:cs typeface="Consolas Light" pitchFamily="34" charset="-120"/>
              </a:rPr>
              <a:t>getStudentID</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return </a:t>
            </a:r>
            <a:r>
              <a:rPr lang="en-US" sz="1100" dirty="0" err="1">
                <a:solidFill>
                  <a:srgbClr val="3D3E44"/>
                </a:solidFill>
                <a:latin typeface="Consolas Light" pitchFamily="34" charset="0"/>
                <a:ea typeface="Consolas Light" pitchFamily="34" charset="-122"/>
                <a:cs typeface="Consolas Light" pitchFamily="34" charset="-120"/>
              </a:rPr>
              <a:t>studentID</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endParaRPr lang="en-US" sz="11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 Display method</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public void </a:t>
            </a:r>
            <a:r>
              <a:rPr lang="en-US" sz="1100" dirty="0" err="1">
                <a:solidFill>
                  <a:srgbClr val="3D3E44"/>
                </a:solidFill>
                <a:latin typeface="Consolas Light" pitchFamily="34" charset="0"/>
                <a:ea typeface="Consolas Light" pitchFamily="34" charset="-122"/>
                <a:cs typeface="Consolas Light" pitchFamily="34" charset="-120"/>
              </a:rPr>
              <a:t>displayStudentInfo</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r>
              <a:rPr lang="en-US" sz="1100" dirty="0" err="1">
                <a:solidFill>
                  <a:srgbClr val="3D3E44"/>
                </a:solidFill>
                <a:latin typeface="Consolas Light" pitchFamily="34" charset="0"/>
                <a:ea typeface="Consolas Light" pitchFamily="34" charset="-122"/>
                <a:cs typeface="Consolas Light" pitchFamily="34" charset="-120"/>
              </a:rPr>
              <a:t>System.out.println</a:t>
            </a:r>
            <a:r>
              <a:rPr lang="en-US" sz="1100" dirty="0">
                <a:solidFill>
                  <a:srgbClr val="3D3E44"/>
                </a:solidFill>
                <a:latin typeface="Consolas Light" pitchFamily="34" charset="0"/>
                <a:ea typeface="Consolas Light" pitchFamily="34" charset="-122"/>
                <a:cs typeface="Consolas Light" pitchFamily="34" charset="-120"/>
              </a:rPr>
              <a:t>("Student Name: " + name);</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r>
              <a:rPr lang="en-US" sz="1100" dirty="0" err="1">
                <a:solidFill>
                  <a:srgbClr val="3D3E44"/>
                </a:solidFill>
                <a:latin typeface="Consolas Light" pitchFamily="34" charset="0"/>
                <a:ea typeface="Consolas Light" pitchFamily="34" charset="-122"/>
                <a:cs typeface="Consolas Light" pitchFamily="34" charset="-120"/>
              </a:rPr>
              <a:t>System.out.println</a:t>
            </a:r>
            <a:r>
              <a:rPr lang="en-US" sz="1100" dirty="0">
                <a:solidFill>
                  <a:srgbClr val="3D3E44"/>
                </a:solidFill>
                <a:latin typeface="Consolas Light" pitchFamily="34" charset="0"/>
                <a:ea typeface="Consolas Light" pitchFamily="34" charset="-122"/>
                <a:cs typeface="Consolas Light" pitchFamily="34" charset="-120"/>
              </a:rPr>
              <a:t>("Student ID: " + </a:t>
            </a:r>
            <a:r>
              <a:rPr lang="en-US" sz="1100" dirty="0" err="1">
                <a:solidFill>
                  <a:srgbClr val="3D3E44"/>
                </a:solidFill>
                <a:latin typeface="Consolas Light" pitchFamily="34" charset="0"/>
                <a:ea typeface="Consolas Light" pitchFamily="34" charset="-122"/>
                <a:cs typeface="Consolas Light" pitchFamily="34" charset="-120"/>
              </a:rPr>
              <a:t>studentID</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r>
              <a:rPr lang="en-US" sz="1100" dirty="0" err="1">
                <a:solidFill>
                  <a:srgbClr val="3D3E44"/>
                </a:solidFill>
                <a:latin typeface="Consolas Light" pitchFamily="34" charset="0"/>
                <a:ea typeface="Consolas Light" pitchFamily="34" charset="-122"/>
                <a:cs typeface="Consolas Light" pitchFamily="34" charset="-120"/>
              </a:rPr>
              <a:t>System.out.println</a:t>
            </a:r>
            <a:r>
              <a:rPr lang="en-US" sz="1100" dirty="0">
                <a:solidFill>
                  <a:srgbClr val="3D3E44"/>
                </a:solidFill>
                <a:latin typeface="Consolas Light" pitchFamily="34" charset="0"/>
                <a:ea typeface="Consolas Light" pitchFamily="34" charset="-122"/>
                <a:cs typeface="Consolas Light" pitchFamily="34" charset="-120"/>
              </a:rPr>
              <a:t>("Number of grades: " + </a:t>
            </a:r>
            <a:r>
              <a:rPr lang="en-US" sz="1100" dirty="0" err="1">
                <a:solidFill>
                  <a:srgbClr val="3D3E44"/>
                </a:solidFill>
                <a:latin typeface="Consolas Light" pitchFamily="34" charset="0"/>
                <a:ea typeface="Consolas Light" pitchFamily="34" charset="-122"/>
                <a:cs typeface="Consolas Light" pitchFamily="34" charset="-120"/>
              </a:rPr>
              <a:t>gradeCount</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r>
              <a:rPr lang="en-US" sz="1100" dirty="0" err="1">
                <a:solidFill>
                  <a:srgbClr val="3D3E44"/>
                </a:solidFill>
                <a:latin typeface="Consolas Light" pitchFamily="34" charset="0"/>
                <a:ea typeface="Consolas Light" pitchFamily="34" charset="-122"/>
                <a:cs typeface="Consolas Light" pitchFamily="34" charset="-120"/>
              </a:rPr>
              <a:t>System.out.println</a:t>
            </a:r>
            <a:r>
              <a:rPr lang="en-US" sz="1100" dirty="0">
                <a:solidFill>
                  <a:srgbClr val="3D3E44"/>
                </a:solidFill>
                <a:latin typeface="Consolas Light" pitchFamily="34" charset="0"/>
                <a:ea typeface="Consolas Light" pitchFamily="34" charset="-122"/>
                <a:cs typeface="Consolas Light" pitchFamily="34" charset="-120"/>
              </a:rPr>
              <a:t>("Average grade: " + </a:t>
            </a:r>
            <a:r>
              <a:rPr lang="en-US" sz="1100" dirty="0" err="1">
                <a:solidFill>
                  <a:srgbClr val="3D3E44"/>
                </a:solidFill>
                <a:latin typeface="Consolas Light" pitchFamily="34" charset="0"/>
                <a:ea typeface="Consolas Light" pitchFamily="34" charset="-122"/>
                <a:cs typeface="Consolas Light" pitchFamily="34" charset="-120"/>
              </a:rPr>
              <a:t>String.format</a:t>
            </a:r>
            <a:r>
              <a:rPr lang="en-US" sz="1100" dirty="0">
                <a:solidFill>
                  <a:srgbClr val="3D3E44"/>
                </a:solidFill>
                <a:latin typeface="Consolas Light" pitchFamily="34" charset="0"/>
                <a:ea typeface="Consolas Light" pitchFamily="34" charset="-122"/>
                <a:cs typeface="Consolas Light" pitchFamily="34" charset="-120"/>
              </a:rPr>
              <a:t>("%.2f", </a:t>
            </a:r>
            <a:r>
              <a:rPr lang="en-US" sz="1100" dirty="0" err="1">
                <a:solidFill>
                  <a:srgbClr val="3D3E44"/>
                </a:solidFill>
                <a:latin typeface="Consolas Light" pitchFamily="34" charset="0"/>
                <a:ea typeface="Consolas Light" pitchFamily="34" charset="-122"/>
                <a:cs typeface="Consolas Light" pitchFamily="34" charset="-120"/>
              </a:rPr>
              <a:t>calculateAverage</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r>
              <a:rPr lang="en-US" sz="1100" dirty="0" err="1">
                <a:solidFill>
                  <a:srgbClr val="3D3E44"/>
                </a:solidFill>
                <a:latin typeface="Consolas Light" pitchFamily="34" charset="0"/>
                <a:ea typeface="Consolas Light" pitchFamily="34" charset="-122"/>
                <a:cs typeface="Consolas Light" pitchFamily="34" charset="-120"/>
              </a:rPr>
              <a:t>System.out.println</a:t>
            </a:r>
            <a:r>
              <a:rPr lang="en-US" sz="1100" dirty="0">
                <a:solidFill>
                  <a:srgbClr val="3D3E44"/>
                </a:solidFill>
                <a:latin typeface="Consolas Light" pitchFamily="34" charset="0"/>
                <a:ea typeface="Consolas Light" pitchFamily="34" charset="-122"/>
                <a:cs typeface="Consolas Light" pitchFamily="34" charset="-120"/>
              </a:rPr>
              <a:t>("Letter grade: " + </a:t>
            </a:r>
            <a:r>
              <a:rPr lang="en-US" sz="1100" dirty="0" err="1">
                <a:solidFill>
                  <a:srgbClr val="3D3E44"/>
                </a:solidFill>
                <a:latin typeface="Consolas Light" pitchFamily="34" charset="0"/>
                <a:ea typeface="Consolas Light" pitchFamily="34" charset="-122"/>
                <a:cs typeface="Consolas Light" pitchFamily="34" charset="-120"/>
              </a:rPr>
              <a:t>getLetterGrade</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endParaRPr lang="en-US" sz="1100" dirty="0">
              <a:solidFill>
                <a:srgbClr val="3D3E44"/>
              </a:solidFill>
              <a:latin typeface="Consolas Light" pitchFamily="34" charset="0"/>
              <a:ea typeface="Consolas Light" pitchFamily="34" charset="-122"/>
              <a:cs typeface="Consolas Light" pitchFamily="34" charset="-120"/>
            </a:endParaRP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 Method to get letter grade</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public char </a:t>
            </a:r>
            <a:r>
              <a:rPr lang="en-US" sz="1100" dirty="0" err="1">
                <a:solidFill>
                  <a:srgbClr val="3D3E44"/>
                </a:solidFill>
                <a:latin typeface="Consolas Light" pitchFamily="34" charset="0"/>
                <a:ea typeface="Consolas Light" pitchFamily="34" charset="-122"/>
                <a:cs typeface="Consolas Light" pitchFamily="34" charset="-120"/>
              </a:rPr>
              <a:t>getLetterGrade</a:t>
            </a: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double avg = </a:t>
            </a:r>
            <a:r>
              <a:rPr lang="en-US" sz="1100" dirty="0" err="1">
                <a:solidFill>
                  <a:srgbClr val="3D3E44"/>
                </a:solidFill>
                <a:latin typeface="Consolas Light" pitchFamily="34" charset="0"/>
                <a:ea typeface="Consolas Light" pitchFamily="34" charset="-122"/>
                <a:cs typeface="Consolas Light" pitchFamily="34" charset="-120"/>
              </a:rPr>
              <a:t>calculateAverage</a:t>
            </a:r>
            <a:r>
              <a:rPr lang="en-US" sz="1100" dirty="0">
                <a:solidFill>
                  <a:srgbClr val="3D3E44"/>
                </a:solidFill>
                <a:latin typeface="Consolas Light" pitchFamily="34" charset="0"/>
                <a:ea typeface="Consolas Light" pitchFamily="34" charset="-122"/>
                <a:cs typeface="Consolas Light" pitchFamily="34" charset="-120"/>
              </a:rPr>
              <a:t>();</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if (avg &gt;= 90) return 'A';</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else if (avg &gt;= 80) return 'B';</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else if (avg &gt;= 70) return 'C';</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else if (avg &gt;= 60) return 'D';</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else return 'F';</a:t>
            </a:r>
          </a:p>
          <a:p>
            <a:pPr>
              <a:lnSpc>
                <a:spcPts val="1800"/>
              </a:lnSpc>
            </a:pPr>
            <a:r>
              <a:rPr lang="en-US" sz="1100" dirty="0">
                <a:solidFill>
                  <a:srgbClr val="3D3E44"/>
                </a:solidFill>
                <a:latin typeface="Consolas Light" pitchFamily="34" charset="0"/>
                <a:ea typeface="Consolas Light" pitchFamily="34" charset="-122"/>
                <a:cs typeface="Consolas Light" pitchFamily="34" charset="-120"/>
              </a:rPr>
              <a:t>    }</a:t>
            </a:r>
          </a:p>
          <a:p>
            <a:pPr>
              <a:lnSpc>
                <a:spcPts val="1800"/>
              </a:lnSpc>
            </a:pPr>
            <a:r>
              <a:rPr lang="en-US" sz="1100">
                <a:solidFill>
                  <a:srgbClr val="3D3E44"/>
                </a:solidFill>
                <a:latin typeface="Consolas Light" pitchFamily="34" charset="0"/>
                <a:ea typeface="Consolas Light" pitchFamily="34" charset="-122"/>
                <a:cs typeface="Consolas Light" pitchFamily="34" charset="-120"/>
              </a:rPr>
              <a:t>}</a:t>
            </a:r>
            <a:endParaRPr lang="en-US" sz="1100" dirty="0">
              <a:solidFill>
                <a:srgbClr val="3D3E44"/>
              </a:solidFill>
              <a:latin typeface="Consolas Light" pitchFamily="34" charset="0"/>
              <a:ea typeface="Consolas Light" pitchFamily="34" charset="-122"/>
              <a:cs typeface="Consolas Light" pitchFamily="34" charset="-120"/>
            </a:endParaRPr>
          </a:p>
        </p:txBody>
      </p:sp>
      <p:sp>
        <p:nvSpPr>
          <p:cNvPr id="6" name="Text 4"/>
          <p:cNvSpPr/>
          <p:nvPr/>
        </p:nvSpPr>
        <p:spPr>
          <a:xfrm>
            <a:off x="583168" y="7598093"/>
            <a:ext cx="13464064" cy="233363"/>
          </a:xfrm>
          <a:prstGeom prst="rect">
            <a:avLst/>
          </a:prstGeom>
          <a:noFill/>
          <a:ln/>
        </p:spPr>
        <p:txBody>
          <a:bodyPr wrap="none" lIns="0" tIns="0" rIns="0" bIns="0" rtlCol="0" anchor="t"/>
          <a:lstStyle/>
          <a:p>
            <a:pPr marL="0" indent="0" algn="l">
              <a:lnSpc>
                <a:spcPts val="1800"/>
              </a:lnSpc>
              <a:buNone/>
            </a:pPr>
            <a:r>
              <a:rPr lang="en-US" sz="1100" dirty="0">
                <a:solidFill>
                  <a:srgbClr val="3D3E44"/>
                </a:solidFill>
                <a:latin typeface="Inter Light" pitchFamily="34" charset="0"/>
                <a:ea typeface="Inter Light" pitchFamily="34" charset="-122"/>
                <a:cs typeface="Inter Light" pitchFamily="34" charset="-120"/>
              </a:rPr>
              <a:t>These methods demonstrate encapsulation and provide controlled access to the object's data and functionality.</a:t>
            </a:r>
            <a:endParaRPr lang="en-US" sz="11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414457" y="284917"/>
            <a:ext cx="3344823" cy="323850"/>
          </a:xfrm>
          <a:prstGeom prst="rect">
            <a:avLst/>
          </a:prstGeom>
          <a:noFill/>
          <a:ln/>
        </p:spPr>
        <p:txBody>
          <a:bodyPr wrap="none" lIns="0" tIns="0" rIns="0" bIns="0" rtlCol="0" anchor="t"/>
          <a:lstStyle/>
          <a:p>
            <a:pPr marL="0" indent="0" algn="l">
              <a:lnSpc>
                <a:spcPts val="2500"/>
              </a:lnSpc>
              <a:buNone/>
            </a:pPr>
            <a:r>
              <a:rPr lang="en-US" sz="2000" dirty="0">
                <a:solidFill>
                  <a:srgbClr val="74767D"/>
                </a:solidFill>
                <a:latin typeface="Montserrat Medium" pitchFamily="34" charset="0"/>
                <a:ea typeface="Montserrat Medium" pitchFamily="34" charset="-122"/>
                <a:cs typeface="Montserrat Medium" pitchFamily="34" charset="-120"/>
              </a:rPr>
              <a:t>Testing the Student Class</a:t>
            </a:r>
            <a:endParaRPr lang="en-US" sz="2000" dirty="0"/>
          </a:p>
        </p:txBody>
      </p:sp>
      <p:sp>
        <p:nvSpPr>
          <p:cNvPr id="3" name="Text 1"/>
          <p:cNvSpPr/>
          <p:nvPr/>
        </p:nvSpPr>
        <p:spPr>
          <a:xfrm>
            <a:off x="414457" y="867727"/>
            <a:ext cx="1909524" cy="161925"/>
          </a:xfrm>
          <a:prstGeom prst="rect">
            <a:avLst/>
          </a:prstGeom>
          <a:noFill/>
          <a:ln/>
        </p:spPr>
        <p:txBody>
          <a:bodyPr wrap="none" lIns="0" tIns="0" rIns="0" bIns="0" rtlCol="0" anchor="t"/>
          <a:lstStyle/>
          <a:p>
            <a:pPr marL="0" indent="0" algn="l">
              <a:lnSpc>
                <a:spcPts val="1250"/>
              </a:lnSpc>
              <a:buNone/>
            </a:pPr>
            <a:r>
              <a:rPr lang="en-US" sz="1000" dirty="0">
                <a:solidFill>
                  <a:srgbClr val="74767D"/>
                </a:solidFill>
                <a:latin typeface="Montserrat Medium" pitchFamily="34" charset="0"/>
                <a:ea typeface="Montserrat Medium" pitchFamily="34" charset="-122"/>
                <a:cs typeface="Montserrat Medium" pitchFamily="34" charset="-120"/>
              </a:rPr>
              <a:t>Creating and Testing Objects</a:t>
            </a:r>
            <a:endParaRPr lang="en-US" sz="1000" dirty="0"/>
          </a:p>
        </p:txBody>
      </p:sp>
      <p:sp>
        <p:nvSpPr>
          <p:cNvPr id="4" name="Shape 2"/>
          <p:cNvSpPr/>
          <p:nvPr/>
        </p:nvSpPr>
        <p:spPr>
          <a:xfrm>
            <a:off x="414457" y="1146215"/>
            <a:ext cx="6774418" cy="4298633"/>
          </a:xfrm>
          <a:prstGeom prst="roundRect">
            <a:avLst>
              <a:gd name="adj" fmla="val 2170"/>
            </a:avLst>
          </a:prstGeom>
          <a:solidFill>
            <a:srgbClr val="F2F2F2"/>
          </a:solidFill>
          <a:ln/>
        </p:spPr>
        <p:txBody>
          <a:bodyPr/>
          <a:lstStyle/>
          <a:p>
            <a:endParaRPr lang="en-US"/>
          </a:p>
        </p:txBody>
      </p:sp>
      <p:sp>
        <p:nvSpPr>
          <p:cNvPr id="5" name="Shape 3"/>
          <p:cNvSpPr/>
          <p:nvPr/>
        </p:nvSpPr>
        <p:spPr>
          <a:xfrm>
            <a:off x="409337" y="1146215"/>
            <a:ext cx="6784657" cy="4298633"/>
          </a:xfrm>
          <a:prstGeom prst="roundRect">
            <a:avLst>
              <a:gd name="adj" fmla="val 362"/>
            </a:avLst>
          </a:prstGeom>
          <a:solidFill>
            <a:srgbClr val="F2F2F2"/>
          </a:solidFill>
          <a:ln/>
        </p:spPr>
        <p:txBody>
          <a:bodyPr/>
          <a:lstStyle/>
          <a:p>
            <a:endParaRPr lang="en-US"/>
          </a:p>
        </p:txBody>
      </p:sp>
      <p:sp>
        <p:nvSpPr>
          <p:cNvPr id="6" name="Text 4"/>
          <p:cNvSpPr/>
          <p:nvPr/>
        </p:nvSpPr>
        <p:spPr>
          <a:xfrm>
            <a:off x="512921" y="1223843"/>
            <a:ext cx="6577489" cy="4143375"/>
          </a:xfrm>
          <a:prstGeom prst="rect">
            <a:avLst/>
          </a:prstGeom>
          <a:noFill/>
          <a:ln/>
        </p:spPr>
        <p:txBody>
          <a:bodyPr wrap="square" lIns="0" tIns="0" rIns="0" bIns="0" rtlCol="0" anchor="t"/>
          <a:lstStyle/>
          <a:p>
            <a:pPr>
              <a:lnSpc>
                <a:spcPts val="1300"/>
              </a:lnSpc>
            </a:pPr>
            <a:r>
              <a:rPr lang="en-US" sz="800" dirty="0">
                <a:solidFill>
                  <a:srgbClr val="3D3E44"/>
                </a:solidFill>
                <a:latin typeface="Consolas Light" pitchFamily="34" charset="0"/>
                <a:ea typeface="Consolas Light" pitchFamily="34" charset="-122"/>
                <a:cs typeface="Consolas Light" pitchFamily="34" charset="-120"/>
              </a:rPr>
              <a:t>public class </a:t>
            </a:r>
            <a:r>
              <a:rPr lang="en-US" sz="800" dirty="0" err="1">
                <a:solidFill>
                  <a:srgbClr val="3D3E44"/>
                </a:solidFill>
                <a:latin typeface="Consolas Light" pitchFamily="34" charset="0"/>
                <a:ea typeface="Consolas Light" pitchFamily="34" charset="-122"/>
                <a:cs typeface="Consolas Light" pitchFamily="34" charset="-120"/>
              </a:rPr>
              <a:t>StudentTest</a:t>
            </a:r>
            <a:r>
              <a:rPr lang="en-US" sz="800" dirty="0">
                <a:solidFill>
                  <a:srgbClr val="3D3E44"/>
                </a:solidFill>
                <a:latin typeface="Consolas Light" pitchFamily="34" charset="0"/>
                <a:ea typeface="Consolas Light" pitchFamily="34" charset="-122"/>
                <a:cs typeface="Consolas Light" pitchFamily="34" charset="-120"/>
              </a:rPr>
              <a:t> {</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public static void main(String[] </a:t>
            </a:r>
            <a:r>
              <a:rPr lang="en-US" sz="800" dirty="0" err="1">
                <a:solidFill>
                  <a:srgbClr val="3D3E44"/>
                </a:solidFill>
                <a:latin typeface="Consolas Light" pitchFamily="34" charset="0"/>
                <a:ea typeface="Consolas Light" pitchFamily="34" charset="-122"/>
                <a:cs typeface="Consolas Light" pitchFamily="34" charset="-120"/>
              </a:rPr>
              <a:t>args</a:t>
            </a:r>
            <a:r>
              <a:rPr lang="en-US" sz="800" dirty="0">
                <a:solidFill>
                  <a:srgbClr val="3D3E44"/>
                </a:solidFill>
                <a:latin typeface="Consolas Light" pitchFamily="34" charset="0"/>
                <a:ea typeface="Consolas Light" pitchFamily="34" charset="-122"/>
                <a:cs typeface="Consolas Light" pitchFamily="34" charset="-120"/>
              </a:rPr>
              <a:t>) {</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 Create student objects</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Student </a:t>
            </a:r>
            <a:r>
              <a:rPr lang="en-US" sz="800" dirty="0" err="1">
                <a:solidFill>
                  <a:srgbClr val="3D3E44"/>
                </a:solidFill>
                <a:latin typeface="Consolas Light" pitchFamily="34" charset="0"/>
                <a:ea typeface="Consolas Light" pitchFamily="34" charset="-122"/>
                <a:cs typeface="Consolas Light" pitchFamily="34" charset="-120"/>
              </a:rPr>
              <a:t>alice</a:t>
            </a:r>
            <a:r>
              <a:rPr lang="en-US" sz="800" dirty="0">
                <a:solidFill>
                  <a:srgbClr val="3D3E44"/>
                </a:solidFill>
                <a:latin typeface="Consolas Light" pitchFamily="34" charset="0"/>
                <a:ea typeface="Consolas Light" pitchFamily="34" charset="-122"/>
                <a:cs typeface="Consolas Light" pitchFamily="34" charset="-120"/>
              </a:rPr>
              <a:t> = new Student("Alice Johnson", 12345);</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Student bob = new Student("Bob Smith", 67890);</a:t>
            </a:r>
          </a:p>
          <a:p>
            <a:pPr>
              <a:lnSpc>
                <a:spcPts val="1300"/>
              </a:lnSpc>
            </a:pPr>
            <a:endParaRPr lang="en-US" sz="800" dirty="0">
              <a:solidFill>
                <a:srgbClr val="3D3E44"/>
              </a:solidFill>
              <a:latin typeface="Consolas Light" pitchFamily="34" charset="0"/>
              <a:ea typeface="Consolas Light" pitchFamily="34" charset="-122"/>
              <a:cs typeface="Consolas Light" pitchFamily="34" charset="-120"/>
            </a:endParaRP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 Add grades</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alice.addGrade</a:t>
            </a:r>
            <a:r>
              <a:rPr lang="en-US" sz="800" dirty="0">
                <a:solidFill>
                  <a:srgbClr val="3D3E44"/>
                </a:solidFill>
                <a:latin typeface="Consolas Light" pitchFamily="34" charset="0"/>
                <a:ea typeface="Consolas Light" pitchFamily="34" charset="-122"/>
                <a:cs typeface="Consolas Light" pitchFamily="34" charset="-120"/>
              </a:rPr>
              <a:t>(95.0);</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alice.addGrade</a:t>
            </a:r>
            <a:r>
              <a:rPr lang="en-US" sz="800" dirty="0">
                <a:solidFill>
                  <a:srgbClr val="3D3E44"/>
                </a:solidFill>
                <a:latin typeface="Consolas Light" pitchFamily="34" charset="0"/>
                <a:ea typeface="Consolas Light" pitchFamily="34" charset="-122"/>
                <a:cs typeface="Consolas Light" pitchFamily="34" charset="-120"/>
              </a:rPr>
              <a:t>(87.5);</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alice.addGrade</a:t>
            </a:r>
            <a:r>
              <a:rPr lang="en-US" sz="800" dirty="0">
                <a:solidFill>
                  <a:srgbClr val="3D3E44"/>
                </a:solidFill>
                <a:latin typeface="Consolas Light" pitchFamily="34" charset="0"/>
                <a:ea typeface="Consolas Light" pitchFamily="34" charset="-122"/>
                <a:cs typeface="Consolas Light" pitchFamily="34" charset="-120"/>
              </a:rPr>
              <a:t>(92.0);</a:t>
            </a:r>
          </a:p>
          <a:p>
            <a:pPr>
              <a:lnSpc>
                <a:spcPts val="1300"/>
              </a:lnSpc>
            </a:pPr>
            <a:endParaRPr lang="en-US" sz="800" dirty="0">
              <a:solidFill>
                <a:srgbClr val="3D3E44"/>
              </a:solidFill>
              <a:latin typeface="Consolas Light" pitchFamily="34" charset="0"/>
              <a:ea typeface="Consolas Light" pitchFamily="34" charset="-122"/>
              <a:cs typeface="Consolas Light" pitchFamily="34" charset="-120"/>
            </a:endParaRP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bob.addGrade</a:t>
            </a:r>
            <a:r>
              <a:rPr lang="en-US" sz="800" dirty="0">
                <a:solidFill>
                  <a:srgbClr val="3D3E44"/>
                </a:solidFill>
                <a:latin typeface="Consolas Light" pitchFamily="34" charset="0"/>
                <a:ea typeface="Consolas Light" pitchFamily="34" charset="-122"/>
                <a:cs typeface="Consolas Light" pitchFamily="34" charset="-120"/>
              </a:rPr>
              <a:t>(78.0);</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bob.addGrade</a:t>
            </a:r>
            <a:r>
              <a:rPr lang="en-US" sz="800" dirty="0">
                <a:solidFill>
                  <a:srgbClr val="3D3E44"/>
                </a:solidFill>
                <a:latin typeface="Consolas Light" pitchFamily="34" charset="0"/>
                <a:ea typeface="Consolas Light" pitchFamily="34" charset="-122"/>
                <a:cs typeface="Consolas Light" pitchFamily="34" charset="-120"/>
              </a:rPr>
              <a:t>(82.5);</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bob.addGrade</a:t>
            </a:r>
            <a:r>
              <a:rPr lang="en-US" sz="800" dirty="0">
                <a:solidFill>
                  <a:srgbClr val="3D3E44"/>
                </a:solidFill>
                <a:latin typeface="Consolas Light" pitchFamily="34" charset="0"/>
                <a:ea typeface="Consolas Light" pitchFamily="34" charset="-122"/>
                <a:cs typeface="Consolas Light" pitchFamily="34" charset="-120"/>
              </a:rPr>
              <a:t>(75.0);</a:t>
            </a:r>
          </a:p>
          <a:p>
            <a:pPr>
              <a:lnSpc>
                <a:spcPts val="1300"/>
              </a:lnSpc>
            </a:pPr>
            <a:endParaRPr lang="en-US" sz="800" dirty="0">
              <a:solidFill>
                <a:srgbClr val="3D3E44"/>
              </a:solidFill>
              <a:latin typeface="Consolas Light" pitchFamily="34" charset="0"/>
              <a:ea typeface="Consolas Light" pitchFamily="34" charset="-122"/>
              <a:cs typeface="Consolas Light" pitchFamily="34" charset="-120"/>
            </a:endParaRP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 Display information</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alice.displayStudentInfo</a:t>
            </a:r>
            <a:r>
              <a:rPr lang="en-US" sz="800" dirty="0">
                <a:solidFill>
                  <a:srgbClr val="3D3E44"/>
                </a:solidFill>
                <a:latin typeface="Consolas Light" pitchFamily="34" charset="0"/>
                <a:ea typeface="Consolas Light" pitchFamily="34" charset="-122"/>
                <a:cs typeface="Consolas Light" pitchFamily="34" charset="-120"/>
              </a:rPr>
              <a:t>();</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System.out.println</a:t>
            </a:r>
            <a:r>
              <a:rPr lang="en-US" sz="800" dirty="0">
                <a:solidFill>
                  <a:srgbClr val="3D3E44"/>
                </a:solidFill>
                <a:latin typeface="Consolas Light" pitchFamily="34" charset="0"/>
                <a:ea typeface="Consolas Light" pitchFamily="34" charset="-122"/>
                <a:cs typeface="Consolas Light" pitchFamily="34" charset="-120"/>
              </a:rPr>
              <a:t>("Letter Grade: " + </a:t>
            </a:r>
            <a:r>
              <a:rPr lang="en-US" sz="800" dirty="0" err="1">
                <a:solidFill>
                  <a:srgbClr val="3D3E44"/>
                </a:solidFill>
                <a:latin typeface="Consolas Light" pitchFamily="34" charset="0"/>
                <a:ea typeface="Consolas Light" pitchFamily="34" charset="-122"/>
                <a:cs typeface="Consolas Light" pitchFamily="34" charset="-120"/>
              </a:rPr>
              <a:t>alice.getLetterGrade</a:t>
            </a:r>
            <a:r>
              <a:rPr lang="en-US" sz="800" dirty="0">
                <a:solidFill>
                  <a:srgbClr val="3D3E44"/>
                </a:solidFill>
                <a:latin typeface="Consolas Light" pitchFamily="34" charset="0"/>
                <a:ea typeface="Consolas Light" pitchFamily="34" charset="-122"/>
                <a:cs typeface="Consolas Light" pitchFamily="34" charset="-120"/>
              </a:rPr>
              <a:t>());</a:t>
            </a:r>
          </a:p>
          <a:p>
            <a:pPr>
              <a:lnSpc>
                <a:spcPts val="1300"/>
              </a:lnSpc>
            </a:pPr>
            <a:endParaRPr lang="en-US" sz="800" dirty="0">
              <a:solidFill>
                <a:srgbClr val="3D3E44"/>
              </a:solidFill>
              <a:latin typeface="Consolas Light" pitchFamily="34" charset="0"/>
              <a:ea typeface="Consolas Light" pitchFamily="34" charset="-122"/>
              <a:cs typeface="Consolas Light" pitchFamily="34" charset="-120"/>
            </a:endParaRP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System.out.println</a:t>
            </a:r>
            <a:r>
              <a:rPr lang="en-US" sz="800" dirty="0">
                <a:solidFill>
                  <a:srgbClr val="3D3E44"/>
                </a:solidFill>
                <a:latin typeface="Consolas Light" pitchFamily="34" charset="0"/>
                <a:ea typeface="Consolas Light" pitchFamily="34" charset="-122"/>
                <a:cs typeface="Consolas Light" pitchFamily="34" charset="-120"/>
              </a:rPr>
              <a:t>();</a:t>
            </a:r>
          </a:p>
          <a:p>
            <a:pPr>
              <a:lnSpc>
                <a:spcPts val="1300"/>
              </a:lnSpc>
            </a:pPr>
            <a:endParaRPr lang="en-US" sz="800" dirty="0">
              <a:solidFill>
                <a:srgbClr val="3D3E44"/>
              </a:solidFill>
              <a:latin typeface="Consolas Light" pitchFamily="34" charset="0"/>
              <a:ea typeface="Consolas Light" pitchFamily="34" charset="-122"/>
              <a:cs typeface="Consolas Light" pitchFamily="34" charset="-120"/>
            </a:endParaRP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bob.displayStudentInfo</a:t>
            </a:r>
            <a:r>
              <a:rPr lang="en-US" sz="800" dirty="0">
                <a:solidFill>
                  <a:srgbClr val="3D3E44"/>
                </a:solidFill>
                <a:latin typeface="Consolas Light" pitchFamily="34" charset="0"/>
                <a:ea typeface="Consolas Light" pitchFamily="34" charset="-122"/>
                <a:cs typeface="Consolas Light" pitchFamily="34" charset="-120"/>
              </a:rPr>
              <a:t>();</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r>
              <a:rPr lang="en-US" sz="800" dirty="0" err="1">
                <a:solidFill>
                  <a:srgbClr val="3D3E44"/>
                </a:solidFill>
                <a:latin typeface="Consolas Light" pitchFamily="34" charset="0"/>
                <a:ea typeface="Consolas Light" pitchFamily="34" charset="-122"/>
                <a:cs typeface="Consolas Light" pitchFamily="34" charset="-120"/>
              </a:rPr>
              <a:t>System.out.println</a:t>
            </a:r>
            <a:r>
              <a:rPr lang="en-US" sz="800" dirty="0">
                <a:solidFill>
                  <a:srgbClr val="3D3E44"/>
                </a:solidFill>
                <a:latin typeface="Consolas Light" pitchFamily="34" charset="0"/>
                <a:ea typeface="Consolas Light" pitchFamily="34" charset="-122"/>
                <a:cs typeface="Consolas Light" pitchFamily="34" charset="-120"/>
              </a:rPr>
              <a:t>("Letter Grade: " + </a:t>
            </a:r>
            <a:r>
              <a:rPr lang="en-US" sz="800" dirty="0" err="1">
                <a:solidFill>
                  <a:srgbClr val="3D3E44"/>
                </a:solidFill>
                <a:latin typeface="Consolas Light" pitchFamily="34" charset="0"/>
                <a:ea typeface="Consolas Light" pitchFamily="34" charset="-122"/>
                <a:cs typeface="Consolas Light" pitchFamily="34" charset="-120"/>
              </a:rPr>
              <a:t>bob.getLetterGrade</a:t>
            </a:r>
            <a:r>
              <a:rPr lang="en-US" sz="800" dirty="0">
                <a:solidFill>
                  <a:srgbClr val="3D3E44"/>
                </a:solidFill>
                <a:latin typeface="Consolas Light" pitchFamily="34" charset="0"/>
                <a:ea typeface="Consolas Light" pitchFamily="34" charset="-122"/>
                <a:cs typeface="Consolas Light" pitchFamily="34" charset="-120"/>
              </a:rPr>
              <a:t>());</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    }</a:t>
            </a:r>
          </a:p>
          <a:p>
            <a:pPr>
              <a:lnSpc>
                <a:spcPts val="1300"/>
              </a:lnSpc>
            </a:pPr>
            <a:r>
              <a:rPr lang="en-US" sz="800" dirty="0">
                <a:solidFill>
                  <a:srgbClr val="3D3E44"/>
                </a:solidFill>
                <a:latin typeface="Consolas Light" pitchFamily="34" charset="0"/>
                <a:ea typeface="Consolas Light" pitchFamily="34" charset="-122"/>
                <a:cs typeface="Consolas Light" pitchFamily="34" charset="-120"/>
              </a:rPr>
              <a:t>}</a:t>
            </a:r>
          </a:p>
        </p:txBody>
      </p:sp>
      <p:pic>
        <p:nvPicPr>
          <p:cNvPr id="7" name="Image 0" descr="preencoded.png"/>
          <p:cNvPicPr>
            <a:picLocks noChangeAspect="1"/>
          </p:cNvPicPr>
          <p:nvPr/>
        </p:nvPicPr>
        <p:blipFill>
          <a:blip r:embed="rId3"/>
          <a:stretch>
            <a:fillRect/>
          </a:stretch>
        </p:blipFill>
        <p:spPr>
          <a:xfrm>
            <a:off x="7839438" y="0"/>
            <a:ext cx="6631900" cy="6027183"/>
          </a:xfrm>
          <a:prstGeom prst="rect">
            <a:avLst/>
          </a:prstGeom>
        </p:spPr>
      </p:pic>
      <p:sp>
        <p:nvSpPr>
          <p:cNvPr id="8" name="Text 5"/>
          <p:cNvSpPr/>
          <p:nvPr/>
        </p:nvSpPr>
        <p:spPr>
          <a:xfrm>
            <a:off x="7805978" y="6056848"/>
            <a:ext cx="1295281" cy="161925"/>
          </a:xfrm>
          <a:prstGeom prst="rect">
            <a:avLst/>
          </a:prstGeom>
          <a:noFill/>
          <a:ln/>
        </p:spPr>
        <p:txBody>
          <a:bodyPr wrap="none" lIns="0" tIns="0" rIns="0" bIns="0" rtlCol="0" anchor="t"/>
          <a:lstStyle/>
          <a:p>
            <a:pPr marL="0" indent="0" algn="l">
              <a:lnSpc>
                <a:spcPts val="1250"/>
              </a:lnSpc>
              <a:buNone/>
            </a:pPr>
            <a:r>
              <a:rPr lang="en-US" sz="1000" dirty="0">
                <a:solidFill>
                  <a:srgbClr val="74767D"/>
                </a:solidFill>
                <a:latin typeface="Montserrat Medium" pitchFamily="34" charset="0"/>
                <a:ea typeface="Montserrat Medium" pitchFamily="34" charset="-122"/>
                <a:cs typeface="Montserrat Medium" pitchFamily="34" charset="-120"/>
              </a:rPr>
              <a:t>Expected Output</a:t>
            </a:r>
            <a:endParaRPr lang="en-US" sz="1000" dirty="0"/>
          </a:p>
        </p:txBody>
      </p:sp>
      <p:sp>
        <p:nvSpPr>
          <p:cNvPr id="10" name="Shape 7"/>
          <p:cNvSpPr/>
          <p:nvPr/>
        </p:nvSpPr>
        <p:spPr>
          <a:xfrm>
            <a:off x="7800858" y="6412964"/>
            <a:ext cx="6784657" cy="1693972"/>
          </a:xfrm>
          <a:prstGeom prst="roundRect">
            <a:avLst>
              <a:gd name="adj" fmla="val 786"/>
            </a:avLst>
          </a:prstGeom>
          <a:solidFill>
            <a:srgbClr val="F2F2F2"/>
          </a:solidFill>
          <a:ln/>
        </p:spPr>
        <p:txBody>
          <a:bodyPr/>
          <a:lstStyle/>
          <a:p>
            <a:endParaRPr lang="en-US"/>
          </a:p>
        </p:txBody>
      </p:sp>
      <p:sp>
        <p:nvSpPr>
          <p:cNvPr id="11" name="Text 8"/>
          <p:cNvSpPr/>
          <p:nvPr/>
        </p:nvSpPr>
        <p:spPr>
          <a:xfrm>
            <a:off x="7904443" y="6412964"/>
            <a:ext cx="6577489" cy="1823085"/>
          </a:xfrm>
          <a:prstGeom prst="rect">
            <a:avLst/>
          </a:prstGeom>
          <a:noFill/>
          <a:ln/>
        </p:spPr>
        <p:txBody>
          <a:bodyPr wrap="square" lIns="0" tIns="0" rIns="0" bIns="0" rtlCol="0" anchor="t"/>
          <a:lstStyle/>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Student Name: Alice Johnson</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Student ID: 12345</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Number of grades: 3</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Average grade: 91.50</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Letter Grade: A</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Student Name: Bob Smith</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Student ID: 67890</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Number of grades: 3</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Average grade: 78.50</a:t>
            </a:r>
          </a:p>
          <a:p>
            <a:pPr marL="0" indent="0" algn="l">
              <a:lnSpc>
                <a:spcPts val="1300"/>
              </a:lnSpc>
              <a:buNone/>
            </a:pPr>
            <a:r>
              <a:rPr lang="en-US" sz="1200" dirty="0">
                <a:solidFill>
                  <a:srgbClr val="3D3E44"/>
                </a:solidFill>
                <a:highlight>
                  <a:srgbClr val="F2F2F2"/>
                </a:highlight>
                <a:latin typeface="Consolas Light" pitchFamily="34" charset="0"/>
                <a:ea typeface="Consolas Light" pitchFamily="34" charset="-122"/>
                <a:cs typeface="Consolas Light" pitchFamily="34" charset="-120"/>
              </a:rPr>
              <a:t>Letter Grade: C</a:t>
            </a:r>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04129"/>
            <a:ext cx="5565696"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Lab 2 - Key Takeaways</a:t>
            </a:r>
            <a:endParaRPr lang="en-US" sz="3900" dirty="0"/>
          </a:p>
        </p:txBody>
      </p:sp>
      <p:sp>
        <p:nvSpPr>
          <p:cNvPr id="4" name="Shape 1"/>
          <p:cNvSpPr/>
          <p:nvPr/>
        </p:nvSpPr>
        <p:spPr>
          <a:xfrm>
            <a:off x="6280190" y="2521863"/>
            <a:ext cx="3679031" cy="2428875"/>
          </a:xfrm>
          <a:prstGeom prst="roundRect">
            <a:avLst>
              <a:gd name="adj" fmla="val 7354"/>
            </a:avLst>
          </a:prstGeom>
          <a:solidFill>
            <a:srgbClr val="EFF0F6"/>
          </a:solidFill>
          <a:ln w="7620">
            <a:solidFill>
              <a:srgbClr val="C5C7D2"/>
            </a:solidFill>
            <a:prstDash val="solid"/>
          </a:ln>
        </p:spPr>
        <p:txBody>
          <a:bodyPr/>
          <a:lstStyle/>
          <a:p>
            <a:endParaRPr lang="en-US"/>
          </a:p>
        </p:txBody>
      </p:sp>
      <p:sp>
        <p:nvSpPr>
          <p:cNvPr id="5" name="Text 2"/>
          <p:cNvSpPr/>
          <p:nvPr/>
        </p:nvSpPr>
        <p:spPr>
          <a:xfrm>
            <a:off x="6486168" y="2727841"/>
            <a:ext cx="3238976"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Objects Follow Blueprints</a:t>
            </a:r>
            <a:endParaRPr lang="en-US" sz="1950" dirty="0"/>
          </a:p>
        </p:txBody>
      </p:sp>
      <p:sp>
        <p:nvSpPr>
          <p:cNvPr id="6" name="Text 3"/>
          <p:cNvSpPr/>
          <p:nvPr/>
        </p:nvSpPr>
        <p:spPr>
          <a:xfrm>
            <a:off x="6486168" y="3157061"/>
            <a:ext cx="3267075" cy="158769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Classes define the template; objects are instances created from that template. Each object has its own copy of attributes but shares the same methods.</a:t>
            </a:r>
            <a:endParaRPr lang="en-US" sz="1550" dirty="0"/>
          </a:p>
        </p:txBody>
      </p:sp>
      <p:sp>
        <p:nvSpPr>
          <p:cNvPr id="7" name="Shape 4"/>
          <p:cNvSpPr/>
          <p:nvPr/>
        </p:nvSpPr>
        <p:spPr>
          <a:xfrm>
            <a:off x="10157579" y="2521863"/>
            <a:ext cx="3679031" cy="2428875"/>
          </a:xfrm>
          <a:prstGeom prst="roundRect">
            <a:avLst>
              <a:gd name="adj" fmla="val 7354"/>
            </a:avLst>
          </a:prstGeom>
          <a:solidFill>
            <a:srgbClr val="EFF0F6"/>
          </a:solidFill>
          <a:ln w="7620">
            <a:solidFill>
              <a:srgbClr val="C5C7D2"/>
            </a:solidFill>
            <a:prstDash val="solid"/>
          </a:ln>
        </p:spPr>
        <p:txBody>
          <a:bodyPr/>
          <a:lstStyle/>
          <a:p>
            <a:endParaRPr lang="en-US"/>
          </a:p>
        </p:txBody>
      </p:sp>
      <p:sp>
        <p:nvSpPr>
          <p:cNvPr id="8" name="Text 5"/>
          <p:cNvSpPr/>
          <p:nvPr/>
        </p:nvSpPr>
        <p:spPr>
          <a:xfrm>
            <a:off x="10363557" y="2727841"/>
            <a:ext cx="3267075" cy="620316"/>
          </a:xfrm>
          <a:prstGeom prst="rect">
            <a:avLst/>
          </a:prstGeom>
          <a:noFill/>
          <a:ln/>
        </p:spPr>
        <p:txBody>
          <a:bodyPr wrap="squar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Multiple Objects, Multiple States</a:t>
            </a:r>
            <a:endParaRPr lang="en-US" sz="1950" dirty="0"/>
          </a:p>
        </p:txBody>
      </p:sp>
      <p:sp>
        <p:nvSpPr>
          <p:cNvPr id="9" name="Text 6"/>
          <p:cNvSpPr/>
          <p:nvPr/>
        </p:nvSpPr>
        <p:spPr>
          <a:xfrm>
            <a:off x="10363557" y="3467219"/>
            <a:ext cx="3267075" cy="127015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You can create many objects from one class, and each maintains its own unique state. Changes to one object don't affect others.</a:t>
            </a:r>
            <a:endParaRPr lang="en-US" sz="1550" dirty="0"/>
          </a:p>
        </p:txBody>
      </p:sp>
      <p:sp>
        <p:nvSpPr>
          <p:cNvPr id="10" name="Shape 7"/>
          <p:cNvSpPr/>
          <p:nvPr/>
        </p:nvSpPr>
        <p:spPr>
          <a:xfrm>
            <a:off x="6280190" y="5149096"/>
            <a:ext cx="7556421" cy="1476256"/>
          </a:xfrm>
          <a:prstGeom prst="roundRect">
            <a:avLst>
              <a:gd name="adj" fmla="val 12100"/>
            </a:avLst>
          </a:prstGeom>
          <a:solidFill>
            <a:srgbClr val="EFF0F6"/>
          </a:solidFill>
          <a:ln w="7620">
            <a:solidFill>
              <a:srgbClr val="C5C7D2"/>
            </a:solidFill>
            <a:prstDash val="solid"/>
          </a:ln>
        </p:spPr>
        <p:txBody>
          <a:bodyPr/>
          <a:lstStyle/>
          <a:p>
            <a:endParaRPr lang="en-US"/>
          </a:p>
        </p:txBody>
      </p:sp>
      <p:sp>
        <p:nvSpPr>
          <p:cNvPr id="11" name="Text 8"/>
          <p:cNvSpPr/>
          <p:nvPr/>
        </p:nvSpPr>
        <p:spPr>
          <a:xfrm>
            <a:off x="6486168" y="5355074"/>
            <a:ext cx="2911912"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Encapsulation Benefits</a:t>
            </a:r>
            <a:endParaRPr lang="en-US" sz="1950" dirty="0"/>
          </a:p>
        </p:txBody>
      </p:sp>
      <p:sp>
        <p:nvSpPr>
          <p:cNvPr id="12" name="Text 9"/>
          <p:cNvSpPr/>
          <p:nvPr/>
        </p:nvSpPr>
        <p:spPr>
          <a:xfrm>
            <a:off x="6486168" y="5784294"/>
            <a:ext cx="7144464"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Private attributes with public methods provide controlled access to data, preventing unauthorized modifications and ensuring data integrity.</a:t>
            </a:r>
            <a:endParaRPr lang="en-US" sz="155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793790" y="1100852"/>
            <a:ext cx="6428423"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Summary of Lab 1 &amp; Lab 2</a:t>
            </a:r>
            <a:endParaRPr lang="en-US" sz="3900" dirty="0"/>
          </a:p>
        </p:txBody>
      </p:sp>
      <p:sp>
        <p:nvSpPr>
          <p:cNvPr id="3" name="Shape 1"/>
          <p:cNvSpPr/>
          <p:nvPr/>
        </p:nvSpPr>
        <p:spPr>
          <a:xfrm>
            <a:off x="7303770" y="2117765"/>
            <a:ext cx="22860" cy="5010983"/>
          </a:xfrm>
          <a:prstGeom prst="roundRect">
            <a:avLst>
              <a:gd name="adj" fmla="val 781396"/>
            </a:avLst>
          </a:prstGeom>
          <a:solidFill>
            <a:srgbClr val="C5C7D2"/>
          </a:solidFill>
          <a:ln/>
        </p:spPr>
        <p:txBody>
          <a:bodyPr/>
          <a:lstStyle/>
          <a:p>
            <a:endParaRPr lang="en-US"/>
          </a:p>
        </p:txBody>
      </p:sp>
      <p:sp>
        <p:nvSpPr>
          <p:cNvPr id="4" name="Shape 2"/>
          <p:cNvSpPr/>
          <p:nvPr/>
        </p:nvSpPr>
        <p:spPr>
          <a:xfrm>
            <a:off x="6519505" y="2329577"/>
            <a:ext cx="595313" cy="22860"/>
          </a:xfrm>
          <a:prstGeom prst="roundRect">
            <a:avLst>
              <a:gd name="adj" fmla="val 781396"/>
            </a:avLst>
          </a:prstGeom>
          <a:solidFill>
            <a:srgbClr val="C5C7D2"/>
          </a:solidFill>
          <a:ln/>
        </p:spPr>
        <p:txBody>
          <a:bodyPr/>
          <a:lstStyle/>
          <a:p>
            <a:endParaRPr lang="en-US"/>
          </a:p>
        </p:txBody>
      </p:sp>
      <p:sp>
        <p:nvSpPr>
          <p:cNvPr id="5" name="Shape 3"/>
          <p:cNvSpPr/>
          <p:nvPr/>
        </p:nvSpPr>
        <p:spPr>
          <a:xfrm>
            <a:off x="7091958" y="2117765"/>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6" name="Text 4"/>
          <p:cNvSpPr/>
          <p:nvPr/>
        </p:nvSpPr>
        <p:spPr>
          <a:xfrm>
            <a:off x="7166372" y="215497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1</a:t>
            </a:r>
            <a:endParaRPr lang="en-US" sz="2300" dirty="0"/>
          </a:p>
        </p:txBody>
      </p:sp>
      <p:sp>
        <p:nvSpPr>
          <p:cNvPr id="7" name="Text 5"/>
          <p:cNvSpPr/>
          <p:nvPr/>
        </p:nvSpPr>
        <p:spPr>
          <a:xfrm>
            <a:off x="3842028" y="2185988"/>
            <a:ext cx="2480905" cy="310158"/>
          </a:xfrm>
          <a:prstGeom prst="rect">
            <a:avLst/>
          </a:prstGeom>
          <a:noFill/>
          <a:ln/>
        </p:spPr>
        <p:txBody>
          <a:bodyPr wrap="none" lIns="0" tIns="0" rIns="0" bIns="0" rtlCol="0" anchor="t"/>
          <a:lstStyle/>
          <a:p>
            <a:pPr marL="0" indent="0" algn="r">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Lab 1 Foundations</a:t>
            </a:r>
            <a:endParaRPr lang="en-US" sz="1950" dirty="0"/>
          </a:p>
        </p:txBody>
      </p:sp>
      <p:sp>
        <p:nvSpPr>
          <p:cNvPr id="8" name="Text 6"/>
          <p:cNvSpPr/>
          <p:nvPr/>
        </p:nvSpPr>
        <p:spPr>
          <a:xfrm>
            <a:off x="793790" y="2615208"/>
            <a:ext cx="5529143" cy="1270159"/>
          </a:xfrm>
          <a:prstGeom prst="rect">
            <a:avLst/>
          </a:prstGeom>
          <a:noFill/>
          <a:ln/>
        </p:spPr>
        <p:txBody>
          <a:bodyPr wrap="square" lIns="0" tIns="0" rIns="0" bIns="0" rtlCol="0" anchor="t"/>
          <a:lstStyle/>
          <a:p>
            <a:pPr marL="0" indent="0" algn="r">
              <a:lnSpc>
                <a:spcPts val="2500"/>
              </a:lnSpc>
              <a:buNone/>
            </a:pPr>
            <a:r>
              <a:rPr lang="en-US" sz="1550" dirty="0">
                <a:solidFill>
                  <a:srgbClr val="3D3E44"/>
                </a:solidFill>
                <a:latin typeface="Inter Light" pitchFamily="34" charset="0"/>
                <a:ea typeface="Inter Light" pitchFamily="34" charset="-122"/>
                <a:cs typeface="Inter Light" pitchFamily="34" charset="-120"/>
              </a:rPr>
              <a:t>Established Java fundamentals: installation, syntax, data types, variables, and basic programming constructs. Completed hands-on coding exercises with practical applications.</a:t>
            </a:r>
            <a:endParaRPr lang="en-US" sz="1550" dirty="0"/>
          </a:p>
        </p:txBody>
      </p:sp>
      <p:sp>
        <p:nvSpPr>
          <p:cNvPr id="9" name="Shape 7"/>
          <p:cNvSpPr/>
          <p:nvPr/>
        </p:nvSpPr>
        <p:spPr>
          <a:xfrm>
            <a:off x="7515582" y="3520202"/>
            <a:ext cx="595313" cy="22860"/>
          </a:xfrm>
          <a:prstGeom prst="roundRect">
            <a:avLst>
              <a:gd name="adj" fmla="val 781396"/>
            </a:avLst>
          </a:prstGeom>
          <a:solidFill>
            <a:srgbClr val="C5C7D2"/>
          </a:solidFill>
          <a:ln/>
        </p:spPr>
        <p:txBody>
          <a:bodyPr/>
          <a:lstStyle/>
          <a:p>
            <a:endParaRPr lang="en-US"/>
          </a:p>
        </p:txBody>
      </p:sp>
      <p:sp>
        <p:nvSpPr>
          <p:cNvPr id="10" name="Shape 8"/>
          <p:cNvSpPr/>
          <p:nvPr/>
        </p:nvSpPr>
        <p:spPr>
          <a:xfrm>
            <a:off x="7091958" y="3308390"/>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11" name="Text 9"/>
          <p:cNvSpPr/>
          <p:nvPr/>
        </p:nvSpPr>
        <p:spPr>
          <a:xfrm>
            <a:off x="7166372" y="3345597"/>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2</a:t>
            </a:r>
            <a:endParaRPr lang="en-US" sz="2300" dirty="0"/>
          </a:p>
        </p:txBody>
      </p:sp>
      <p:sp>
        <p:nvSpPr>
          <p:cNvPr id="12" name="Text 10"/>
          <p:cNvSpPr/>
          <p:nvPr/>
        </p:nvSpPr>
        <p:spPr>
          <a:xfrm>
            <a:off x="8307467" y="3376613"/>
            <a:ext cx="4048720"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Lab 2 Object-Oriented Concepts</a:t>
            </a:r>
            <a:endParaRPr lang="en-US" sz="1950" dirty="0"/>
          </a:p>
        </p:txBody>
      </p:sp>
      <p:sp>
        <p:nvSpPr>
          <p:cNvPr id="13" name="Text 11"/>
          <p:cNvSpPr/>
          <p:nvPr/>
        </p:nvSpPr>
        <p:spPr>
          <a:xfrm>
            <a:off x="8307467" y="3805833"/>
            <a:ext cx="5529143"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Introduced classes and objects, the cornerstone of Java programming. Learned to create blueprints, instantiate objects, and understand encapsulation principles.</a:t>
            </a:r>
            <a:endParaRPr lang="en-US" sz="1550" dirty="0"/>
          </a:p>
        </p:txBody>
      </p:sp>
      <p:sp>
        <p:nvSpPr>
          <p:cNvPr id="14" name="Shape 12"/>
          <p:cNvSpPr/>
          <p:nvPr/>
        </p:nvSpPr>
        <p:spPr>
          <a:xfrm>
            <a:off x="6519505" y="4546521"/>
            <a:ext cx="595313" cy="22860"/>
          </a:xfrm>
          <a:prstGeom prst="roundRect">
            <a:avLst>
              <a:gd name="adj" fmla="val 781396"/>
            </a:avLst>
          </a:prstGeom>
          <a:solidFill>
            <a:srgbClr val="C5C7D2"/>
          </a:solidFill>
          <a:ln/>
        </p:spPr>
        <p:txBody>
          <a:bodyPr/>
          <a:lstStyle/>
          <a:p>
            <a:endParaRPr lang="en-US"/>
          </a:p>
        </p:txBody>
      </p:sp>
      <p:sp>
        <p:nvSpPr>
          <p:cNvPr id="15" name="Shape 13"/>
          <p:cNvSpPr/>
          <p:nvPr/>
        </p:nvSpPr>
        <p:spPr>
          <a:xfrm>
            <a:off x="7091958" y="4334708"/>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16" name="Text 14"/>
          <p:cNvSpPr/>
          <p:nvPr/>
        </p:nvSpPr>
        <p:spPr>
          <a:xfrm>
            <a:off x="7166372" y="4371915"/>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3</a:t>
            </a:r>
            <a:endParaRPr lang="en-US" sz="2300" dirty="0"/>
          </a:p>
        </p:txBody>
      </p:sp>
      <p:sp>
        <p:nvSpPr>
          <p:cNvPr id="17" name="Text 15"/>
          <p:cNvSpPr/>
          <p:nvPr/>
        </p:nvSpPr>
        <p:spPr>
          <a:xfrm>
            <a:off x="2882979" y="4402931"/>
            <a:ext cx="3439954" cy="310158"/>
          </a:xfrm>
          <a:prstGeom prst="rect">
            <a:avLst/>
          </a:prstGeom>
          <a:noFill/>
          <a:ln/>
        </p:spPr>
        <p:txBody>
          <a:bodyPr wrap="none" lIns="0" tIns="0" rIns="0" bIns="0" rtlCol="0" anchor="t"/>
          <a:lstStyle/>
          <a:p>
            <a:pPr marL="0" indent="0" algn="r">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Development Environment</a:t>
            </a:r>
            <a:endParaRPr lang="en-US" sz="1950" dirty="0"/>
          </a:p>
        </p:txBody>
      </p:sp>
      <p:sp>
        <p:nvSpPr>
          <p:cNvPr id="18" name="Text 16"/>
          <p:cNvSpPr/>
          <p:nvPr/>
        </p:nvSpPr>
        <p:spPr>
          <a:xfrm>
            <a:off x="793790" y="4832152"/>
            <a:ext cx="5529143" cy="952619"/>
          </a:xfrm>
          <a:prstGeom prst="rect">
            <a:avLst/>
          </a:prstGeom>
          <a:noFill/>
          <a:ln/>
        </p:spPr>
        <p:txBody>
          <a:bodyPr wrap="square" lIns="0" tIns="0" rIns="0" bIns="0" rtlCol="0" anchor="t"/>
          <a:lstStyle/>
          <a:p>
            <a:pPr marL="0" indent="0" algn="r">
              <a:lnSpc>
                <a:spcPts val="2500"/>
              </a:lnSpc>
              <a:buNone/>
            </a:pPr>
            <a:r>
              <a:rPr lang="en-US" sz="1550" dirty="0">
                <a:solidFill>
                  <a:srgbClr val="3D3E44"/>
                </a:solidFill>
                <a:latin typeface="Inter Light" pitchFamily="34" charset="0"/>
                <a:ea typeface="Inter Light" pitchFamily="34" charset="-122"/>
                <a:cs typeface="Inter Light" pitchFamily="34" charset="-120"/>
              </a:rPr>
              <a:t>Explored BlueJ IDE for visual learning and interactive object manipulation. Gained practical experience with both command-line and graphical development approaches.</a:t>
            </a:r>
            <a:endParaRPr lang="en-US" sz="1550" dirty="0"/>
          </a:p>
        </p:txBody>
      </p:sp>
      <p:sp>
        <p:nvSpPr>
          <p:cNvPr id="19" name="Shape 17"/>
          <p:cNvSpPr/>
          <p:nvPr/>
        </p:nvSpPr>
        <p:spPr>
          <a:xfrm>
            <a:off x="7515582" y="5572958"/>
            <a:ext cx="595313" cy="22860"/>
          </a:xfrm>
          <a:prstGeom prst="roundRect">
            <a:avLst>
              <a:gd name="adj" fmla="val 781396"/>
            </a:avLst>
          </a:prstGeom>
          <a:solidFill>
            <a:srgbClr val="C5C7D2"/>
          </a:solidFill>
          <a:ln/>
        </p:spPr>
        <p:txBody>
          <a:bodyPr/>
          <a:lstStyle/>
          <a:p>
            <a:endParaRPr lang="en-US"/>
          </a:p>
        </p:txBody>
      </p:sp>
      <p:sp>
        <p:nvSpPr>
          <p:cNvPr id="20" name="Shape 18"/>
          <p:cNvSpPr/>
          <p:nvPr/>
        </p:nvSpPr>
        <p:spPr>
          <a:xfrm>
            <a:off x="7091958" y="5361146"/>
            <a:ext cx="446484" cy="446484"/>
          </a:xfrm>
          <a:prstGeom prst="roundRect">
            <a:avLst>
              <a:gd name="adj" fmla="val 40008"/>
            </a:avLst>
          </a:prstGeom>
          <a:solidFill>
            <a:srgbClr val="EFF0F6"/>
          </a:solidFill>
          <a:ln w="7620">
            <a:solidFill>
              <a:srgbClr val="C5C7D2"/>
            </a:solidFill>
            <a:prstDash val="solid"/>
          </a:ln>
        </p:spPr>
        <p:txBody>
          <a:bodyPr/>
          <a:lstStyle/>
          <a:p>
            <a:endParaRPr lang="en-US"/>
          </a:p>
        </p:txBody>
      </p:sp>
      <p:sp>
        <p:nvSpPr>
          <p:cNvPr id="21" name="Text 19"/>
          <p:cNvSpPr/>
          <p:nvPr/>
        </p:nvSpPr>
        <p:spPr>
          <a:xfrm>
            <a:off x="7166372" y="5398353"/>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3D3E44"/>
                </a:solidFill>
                <a:latin typeface="Montserrat Medium" pitchFamily="34" charset="0"/>
                <a:ea typeface="Montserrat Medium" pitchFamily="34" charset="-122"/>
                <a:cs typeface="Montserrat Medium" pitchFamily="34" charset="-120"/>
              </a:rPr>
              <a:t>4</a:t>
            </a:r>
            <a:endParaRPr lang="en-US" sz="2300" dirty="0"/>
          </a:p>
        </p:txBody>
      </p:sp>
      <p:sp>
        <p:nvSpPr>
          <p:cNvPr id="22" name="Text 20"/>
          <p:cNvSpPr/>
          <p:nvPr/>
        </p:nvSpPr>
        <p:spPr>
          <a:xfrm>
            <a:off x="8307467" y="5429369"/>
            <a:ext cx="2725341"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Practical Applications</a:t>
            </a:r>
            <a:endParaRPr lang="en-US" sz="1950" dirty="0"/>
          </a:p>
        </p:txBody>
      </p:sp>
      <p:sp>
        <p:nvSpPr>
          <p:cNvPr id="23" name="Text 21"/>
          <p:cNvSpPr/>
          <p:nvPr/>
        </p:nvSpPr>
        <p:spPr>
          <a:xfrm>
            <a:off x="8307467" y="5858589"/>
            <a:ext cx="5529143" cy="127015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Built real-world projects including mathematical calculations, grading systems, and student record management. Applied theoretical concepts to solve actual programming problems.</a:t>
            </a:r>
            <a:endParaRPr lang="en-US" sz="155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97098" y="422315"/>
            <a:ext cx="5470327" cy="466487"/>
          </a:xfrm>
          <a:prstGeom prst="rect">
            <a:avLst/>
          </a:prstGeom>
          <a:noFill/>
          <a:ln/>
        </p:spPr>
        <p:txBody>
          <a:bodyPr wrap="none" lIns="0" tIns="0" rIns="0" bIns="0" rtlCol="0" anchor="t"/>
          <a:lstStyle/>
          <a:p>
            <a:pPr marL="0" indent="0" algn="l">
              <a:lnSpc>
                <a:spcPts val="3650"/>
              </a:lnSpc>
              <a:buNone/>
            </a:pPr>
            <a:r>
              <a:rPr lang="en-US" sz="2900" dirty="0">
                <a:solidFill>
                  <a:srgbClr val="74767D"/>
                </a:solidFill>
                <a:latin typeface="Montserrat Medium" pitchFamily="34" charset="0"/>
                <a:ea typeface="Montserrat Medium" pitchFamily="34" charset="-122"/>
                <a:cs typeface="Montserrat Medium" pitchFamily="34" charset="-120"/>
              </a:rPr>
              <a:t>Next Steps - Preview of Lab 3</a:t>
            </a:r>
            <a:endParaRPr lang="en-US" sz="2900" dirty="0"/>
          </a:p>
        </p:txBody>
      </p:sp>
      <p:sp>
        <p:nvSpPr>
          <p:cNvPr id="4" name="Shape 1"/>
          <p:cNvSpPr/>
          <p:nvPr/>
        </p:nvSpPr>
        <p:spPr>
          <a:xfrm>
            <a:off x="597098" y="1336477"/>
            <a:ext cx="7949803" cy="1337905"/>
          </a:xfrm>
          <a:prstGeom prst="roundRect">
            <a:avLst>
              <a:gd name="adj" fmla="val 5468"/>
            </a:avLst>
          </a:prstGeom>
          <a:solidFill>
            <a:srgbClr val="FFFFFF"/>
          </a:solidFill>
          <a:ln/>
        </p:spPr>
        <p:txBody>
          <a:bodyPr/>
          <a:lstStyle/>
          <a:p>
            <a:endParaRPr lang="en-US"/>
          </a:p>
        </p:txBody>
      </p:sp>
      <p:pic>
        <p:nvPicPr>
          <p:cNvPr id="5" name="Image 1" descr="preencoded.png"/>
          <p:cNvPicPr>
            <a:picLocks noChangeAspect="1"/>
          </p:cNvPicPr>
          <p:nvPr/>
        </p:nvPicPr>
        <p:blipFill>
          <a:blip r:embed="rId4"/>
          <a:stretch>
            <a:fillRect/>
          </a:stretch>
        </p:blipFill>
        <p:spPr>
          <a:xfrm>
            <a:off x="597098" y="1321237"/>
            <a:ext cx="7949803" cy="60960"/>
          </a:xfrm>
          <a:prstGeom prst="rect">
            <a:avLst/>
          </a:prstGeom>
        </p:spPr>
      </p:pic>
      <p:pic>
        <p:nvPicPr>
          <p:cNvPr id="6" name="Image 2" descr="preencoded.png"/>
          <p:cNvPicPr>
            <a:picLocks noChangeAspect="1"/>
          </p:cNvPicPr>
          <p:nvPr/>
        </p:nvPicPr>
        <p:blipFill>
          <a:blip r:embed="rId5"/>
          <a:stretch>
            <a:fillRect/>
          </a:stretch>
        </p:blipFill>
        <p:spPr>
          <a:xfrm>
            <a:off x="4348103" y="1112639"/>
            <a:ext cx="447794" cy="447794"/>
          </a:xfrm>
          <a:prstGeom prst="rect">
            <a:avLst/>
          </a:prstGeom>
        </p:spPr>
      </p:pic>
      <p:pic>
        <p:nvPicPr>
          <p:cNvPr id="7" name="Image 3" descr="preencoded.png"/>
          <p:cNvPicPr>
            <a:picLocks noChangeAspect="1"/>
          </p:cNvPicPr>
          <p:nvPr/>
        </p:nvPicPr>
        <p:blipFill>
          <a:blip r:embed="rId6"/>
          <a:stretch>
            <a:fillRect/>
          </a:stretch>
        </p:blipFill>
        <p:spPr>
          <a:xfrm>
            <a:off x="4482405" y="1224558"/>
            <a:ext cx="179070" cy="223838"/>
          </a:xfrm>
          <a:prstGeom prst="rect">
            <a:avLst/>
          </a:prstGeom>
        </p:spPr>
      </p:pic>
      <p:sp>
        <p:nvSpPr>
          <p:cNvPr id="8" name="Text 2"/>
          <p:cNvSpPr/>
          <p:nvPr/>
        </p:nvSpPr>
        <p:spPr>
          <a:xfrm>
            <a:off x="761524" y="1709618"/>
            <a:ext cx="2611279" cy="233124"/>
          </a:xfrm>
          <a:prstGeom prst="rect">
            <a:avLst/>
          </a:prstGeom>
          <a:noFill/>
          <a:ln/>
        </p:spPr>
        <p:txBody>
          <a:bodyPr wrap="none" lIns="0" tIns="0" rIns="0" bIns="0" rtlCol="0" anchor="t"/>
          <a:lstStyle/>
          <a:p>
            <a:pPr marL="0" indent="0" algn="l">
              <a:lnSpc>
                <a:spcPts val="1800"/>
              </a:lnSpc>
              <a:buNone/>
            </a:pPr>
            <a:r>
              <a:rPr lang="en-US" sz="1450" dirty="0">
                <a:solidFill>
                  <a:srgbClr val="3D3E44"/>
                </a:solidFill>
                <a:latin typeface="Montserrat Medium" pitchFamily="34" charset="0"/>
                <a:ea typeface="Montserrat Medium" pitchFamily="34" charset="-122"/>
                <a:cs typeface="Montserrat Medium" pitchFamily="34" charset="-120"/>
              </a:rPr>
              <a:t>Constructors &amp; Initialization</a:t>
            </a:r>
            <a:endParaRPr lang="en-US" sz="1450" dirty="0"/>
          </a:p>
        </p:txBody>
      </p:sp>
      <p:sp>
        <p:nvSpPr>
          <p:cNvPr id="9" name="Text 3"/>
          <p:cNvSpPr/>
          <p:nvPr/>
        </p:nvSpPr>
        <p:spPr>
          <a:xfrm>
            <a:off x="761524" y="2032278"/>
            <a:ext cx="7620953" cy="477679"/>
          </a:xfrm>
          <a:prstGeom prst="rect">
            <a:avLst/>
          </a:prstGeom>
          <a:noFill/>
          <a:ln/>
        </p:spPr>
        <p:txBody>
          <a:bodyPr wrap="square" lIns="0" tIns="0" rIns="0" bIns="0" rtlCol="0" anchor="t"/>
          <a:lstStyle/>
          <a:p>
            <a:pPr marL="0" indent="0" algn="l">
              <a:lnSpc>
                <a:spcPts val="1850"/>
              </a:lnSpc>
              <a:buNone/>
            </a:pPr>
            <a:r>
              <a:rPr lang="en-US" sz="1150" dirty="0">
                <a:solidFill>
                  <a:srgbClr val="3D3E44"/>
                </a:solidFill>
                <a:latin typeface="Inter Light" pitchFamily="34" charset="0"/>
                <a:ea typeface="Inter Light" pitchFamily="34" charset="-122"/>
                <a:cs typeface="Inter Light" pitchFamily="34" charset="-120"/>
              </a:rPr>
              <a:t>Learn how to properly initialize objects with custom constructors, parameter passing, and constructor overloading for flexible object creation.</a:t>
            </a:r>
            <a:endParaRPr lang="en-US" sz="1150" dirty="0"/>
          </a:p>
        </p:txBody>
      </p:sp>
      <p:sp>
        <p:nvSpPr>
          <p:cNvPr id="10" name="Shape 4"/>
          <p:cNvSpPr/>
          <p:nvPr/>
        </p:nvSpPr>
        <p:spPr>
          <a:xfrm>
            <a:off x="597098" y="3047405"/>
            <a:ext cx="7949803" cy="1337905"/>
          </a:xfrm>
          <a:prstGeom prst="roundRect">
            <a:avLst>
              <a:gd name="adj" fmla="val 5468"/>
            </a:avLst>
          </a:prstGeom>
          <a:solidFill>
            <a:srgbClr val="FFFFFF"/>
          </a:solidFill>
          <a:ln/>
        </p:spPr>
        <p:txBody>
          <a:bodyPr/>
          <a:lstStyle/>
          <a:p>
            <a:endParaRPr lang="en-US"/>
          </a:p>
        </p:txBody>
      </p:sp>
      <p:pic>
        <p:nvPicPr>
          <p:cNvPr id="11" name="Image 4" descr="preencoded.png"/>
          <p:cNvPicPr>
            <a:picLocks noChangeAspect="1"/>
          </p:cNvPicPr>
          <p:nvPr/>
        </p:nvPicPr>
        <p:blipFill>
          <a:blip r:embed="rId4"/>
          <a:stretch>
            <a:fillRect/>
          </a:stretch>
        </p:blipFill>
        <p:spPr>
          <a:xfrm>
            <a:off x="597098" y="3032165"/>
            <a:ext cx="7949803" cy="60960"/>
          </a:xfrm>
          <a:prstGeom prst="rect">
            <a:avLst/>
          </a:prstGeom>
        </p:spPr>
      </p:pic>
      <p:pic>
        <p:nvPicPr>
          <p:cNvPr id="12" name="Image 5" descr="preencoded.png"/>
          <p:cNvPicPr>
            <a:picLocks noChangeAspect="1"/>
          </p:cNvPicPr>
          <p:nvPr/>
        </p:nvPicPr>
        <p:blipFill>
          <a:blip r:embed="rId5"/>
          <a:stretch>
            <a:fillRect/>
          </a:stretch>
        </p:blipFill>
        <p:spPr>
          <a:xfrm>
            <a:off x="4348103" y="2823567"/>
            <a:ext cx="447794" cy="447794"/>
          </a:xfrm>
          <a:prstGeom prst="rect">
            <a:avLst/>
          </a:prstGeom>
        </p:spPr>
      </p:pic>
      <p:sp>
        <p:nvSpPr>
          <p:cNvPr id="13" name="Text 5"/>
          <p:cNvSpPr/>
          <p:nvPr/>
        </p:nvSpPr>
        <p:spPr>
          <a:xfrm>
            <a:off x="4482405" y="2935486"/>
            <a:ext cx="179070" cy="223838"/>
          </a:xfrm>
          <a:prstGeom prst="rect">
            <a:avLst/>
          </a:prstGeom>
          <a:noFill/>
          <a:ln/>
        </p:spPr>
        <p:txBody>
          <a:bodyPr wrap="none" lIns="0" tIns="0" rIns="0" bIns="0" rtlCol="0" anchor="t"/>
          <a:lstStyle/>
          <a:p>
            <a:pPr marL="0" indent="0" algn="l">
              <a:lnSpc>
                <a:spcPts val="2250"/>
              </a:lnSpc>
              <a:buNone/>
            </a:pPr>
            <a:r>
              <a:rPr lang="en-US" sz="1400" dirty="0">
                <a:solidFill>
                  <a:srgbClr val="000000"/>
                </a:solidFill>
                <a:latin typeface="Montserrat Medium" pitchFamily="34" charset="0"/>
                <a:ea typeface="Montserrat Medium" pitchFamily="34" charset="-122"/>
                <a:cs typeface="Montserrat Medium" pitchFamily="34" charset="-120"/>
              </a:rPr>
              <a:t>2</a:t>
            </a:r>
            <a:endParaRPr lang="en-US" sz="1400" dirty="0"/>
          </a:p>
        </p:txBody>
      </p:sp>
      <p:sp>
        <p:nvSpPr>
          <p:cNvPr id="14" name="Text 6"/>
          <p:cNvSpPr/>
          <p:nvPr/>
        </p:nvSpPr>
        <p:spPr>
          <a:xfrm>
            <a:off x="761524" y="3420547"/>
            <a:ext cx="1956435" cy="233124"/>
          </a:xfrm>
          <a:prstGeom prst="rect">
            <a:avLst/>
          </a:prstGeom>
          <a:noFill/>
          <a:ln/>
        </p:spPr>
        <p:txBody>
          <a:bodyPr wrap="none" lIns="0" tIns="0" rIns="0" bIns="0" rtlCol="0" anchor="t"/>
          <a:lstStyle/>
          <a:p>
            <a:pPr marL="0" indent="0" algn="l">
              <a:lnSpc>
                <a:spcPts val="1800"/>
              </a:lnSpc>
              <a:buNone/>
            </a:pPr>
            <a:r>
              <a:rPr lang="en-US" sz="1450" dirty="0">
                <a:solidFill>
                  <a:srgbClr val="3D3E44"/>
                </a:solidFill>
                <a:latin typeface="Montserrat Medium" pitchFamily="34" charset="0"/>
                <a:ea typeface="Montserrat Medium" pitchFamily="34" charset="-122"/>
                <a:cs typeface="Montserrat Medium" pitchFamily="34" charset="-120"/>
              </a:rPr>
              <a:t>Method Overloading</a:t>
            </a:r>
            <a:endParaRPr lang="en-US" sz="1450" dirty="0"/>
          </a:p>
        </p:txBody>
      </p:sp>
      <p:sp>
        <p:nvSpPr>
          <p:cNvPr id="15" name="Text 7"/>
          <p:cNvSpPr/>
          <p:nvPr/>
        </p:nvSpPr>
        <p:spPr>
          <a:xfrm>
            <a:off x="761524" y="3743206"/>
            <a:ext cx="7620953" cy="477679"/>
          </a:xfrm>
          <a:prstGeom prst="rect">
            <a:avLst/>
          </a:prstGeom>
          <a:noFill/>
          <a:ln/>
        </p:spPr>
        <p:txBody>
          <a:bodyPr wrap="square" lIns="0" tIns="0" rIns="0" bIns="0" rtlCol="0" anchor="t"/>
          <a:lstStyle/>
          <a:p>
            <a:pPr marL="0" indent="0" algn="l">
              <a:lnSpc>
                <a:spcPts val="1850"/>
              </a:lnSpc>
              <a:buNone/>
            </a:pPr>
            <a:r>
              <a:rPr lang="en-US" sz="1150" dirty="0">
                <a:solidFill>
                  <a:srgbClr val="3D3E44"/>
                </a:solidFill>
                <a:latin typeface="Inter Light" pitchFamily="34" charset="0"/>
                <a:ea typeface="Inter Light" pitchFamily="34" charset="-122"/>
                <a:cs typeface="Inter Light" pitchFamily="34" charset="-120"/>
              </a:rPr>
              <a:t>Explore how to create multiple methods with the same name but different parameters, providing flexibility in how methods can be called.</a:t>
            </a:r>
            <a:endParaRPr lang="en-US" sz="1150" dirty="0"/>
          </a:p>
        </p:txBody>
      </p:sp>
      <p:sp>
        <p:nvSpPr>
          <p:cNvPr id="16" name="Shape 8"/>
          <p:cNvSpPr/>
          <p:nvPr/>
        </p:nvSpPr>
        <p:spPr>
          <a:xfrm>
            <a:off x="597098" y="4758333"/>
            <a:ext cx="7949803" cy="1337905"/>
          </a:xfrm>
          <a:prstGeom prst="roundRect">
            <a:avLst>
              <a:gd name="adj" fmla="val 5468"/>
            </a:avLst>
          </a:prstGeom>
          <a:solidFill>
            <a:srgbClr val="FFFFFF"/>
          </a:solidFill>
          <a:ln/>
        </p:spPr>
        <p:txBody>
          <a:bodyPr/>
          <a:lstStyle/>
          <a:p>
            <a:endParaRPr lang="en-US"/>
          </a:p>
        </p:txBody>
      </p:sp>
      <p:pic>
        <p:nvPicPr>
          <p:cNvPr id="17" name="Image 6" descr="preencoded.png"/>
          <p:cNvPicPr>
            <a:picLocks noChangeAspect="1"/>
          </p:cNvPicPr>
          <p:nvPr/>
        </p:nvPicPr>
        <p:blipFill>
          <a:blip r:embed="rId4"/>
          <a:stretch>
            <a:fillRect/>
          </a:stretch>
        </p:blipFill>
        <p:spPr>
          <a:xfrm>
            <a:off x="597098" y="4743093"/>
            <a:ext cx="7949803" cy="60960"/>
          </a:xfrm>
          <a:prstGeom prst="rect">
            <a:avLst/>
          </a:prstGeom>
        </p:spPr>
      </p:pic>
      <p:pic>
        <p:nvPicPr>
          <p:cNvPr id="18" name="Image 7" descr="preencoded.png"/>
          <p:cNvPicPr>
            <a:picLocks noChangeAspect="1"/>
          </p:cNvPicPr>
          <p:nvPr/>
        </p:nvPicPr>
        <p:blipFill>
          <a:blip r:embed="rId5"/>
          <a:stretch>
            <a:fillRect/>
          </a:stretch>
        </p:blipFill>
        <p:spPr>
          <a:xfrm>
            <a:off x="4348103" y="4534495"/>
            <a:ext cx="447794" cy="447794"/>
          </a:xfrm>
          <a:prstGeom prst="rect">
            <a:avLst/>
          </a:prstGeom>
        </p:spPr>
      </p:pic>
      <p:pic>
        <p:nvPicPr>
          <p:cNvPr id="19" name="Image 8" descr="preencoded.png"/>
          <p:cNvPicPr>
            <a:picLocks noChangeAspect="1"/>
          </p:cNvPicPr>
          <p:nvPr/>
        </p:nvPicPr>
        <p:blipFill>
          <a:blip r:embed="rId7"/>
          <a:stretch>
            <a:fillRect/>
          </a:stretch>
        </p:blipFill>
        <p:spPr>
          <a:xfrm>
            <a:off x="4482405" y="4646414"/>
            <a:ext cx="179070" cy="223838"/>
          </a:xfrm>
          <a:prstGeom prst="rect">
            <a:avLst/>
          </a:prstGeom>
        </p:spPr>
      </p:pic>
      <p:sp>
        <p:nvSpPr>
          <p:cNvPr id="20" name="Text 9"/>
          <p:cNvSpPr/>
          <p:nvPr/>
        </p:nvSpPr>
        <p:spPr>
          <a:xfrm>
            <a:off x="761524" y="5131475"/>
            <a:ext cx="1866067" cy="233124"/>
          </a:xfrm>
          <a:prstGeom prst="rect">
            <a:avLst/>
          </a:prstGeom>
          <a:noFill/>
          <a:ln/>
        </p:spPr>
        <p:txBody>
          <a:bodyPr wrap="none" lIns="0" tIns="0" rIns="0" bIns="0" rtlCol="0" anchor="t"/>
          <a:lstStyle/>
          <a:p>
            <a:pPr marL="0" indent="0" algn="l">
              <a:lnSpc>
                <a:spcPts val="1800"/>
              </a:lnSpc>
              <a:buNone/>
            </a:pPr>
            <a:r>
              <a:rPr lang="en-US" sz="1450" dirty="0">
                <a:solidFill>
                  <a:srgbClr val="3D3E44"/>
                </a:solidFill>
                <a:latin typeface="Montserrat Medium" pitchFamily="34" charset="0"/>
                <a:ea typeface="Montserrat Medium" pitchFamily="34" charset="-122"/>
                <a:cs typeface="Montserrat Medium" pitchFamily="34" charset="-120"/>
              </a:rPr>
              <a:t>Inheritance Basics</a:t>
            </a:r>
            <a:endParaRPr lang="en-US" sz="1450" dirty="0"/>
          </a:p>
        </p:txBody>
      </p:sp>
      <p:sp>
        <p:nvSpPr>
          <p:cNvPr id="21" name="Text 10"/>
          <p:cNvSpPr/>
          <p:nvPr/>
        </p:nvSpPr>
        <p:spPr>
          <a:xfrm>
            <a:off x="761524" y="5454134"/>
            <a:ext cx="7620953" cy="477679"/>
          </a:xfrm>
          <a:prstGeom prst="rect">
            <a:avLst/>
          </a:prstGeom>
          <a:noFill/>
          <a:ln/>
        </p:spPr>
        <p:txBody>
          <a:bodyPr wrap="square" lIns="0" tIns="0" rIns="0" bIns="0" rtlCol="0" anchor="t"/>
          <a:lstStyle/>
          <a:p>
            <a:pPr marL="0" indent="0" algn="l">
              <a:lnSpc>
                <a:spcPts val="1850"/>
              </a:lnSpc>
              <a:buNone/>
            </a:pPr>
            <a:r>
              <a:rPr lang="en-US" sz="1150" dirty="0">
                <a:solidFill>
                  <a:srgbClr val="3D3E44"/>
                </a:solidFill>
                <a:latin typeface="Inter Light" pitchFamily="34" charset="0"/>
                <a:ea typeface="Inter Light" pitchFamily="34" charset="-122"/>
                <a:cs typeface="Inter Light" pitchFamily="34" charset="-120"/>
              </a:rPr>
              <a:t>Discover how classes can inherit properties and methods from other classes, promoting code reuse and establishing hierarchical relationships.</a:t>
            </a:r>
            <a:endParaRPr lang="en-US" sz="1150" dirty="0"/>
          </a:p>
        </p:txBody>
      </p:sp>
      <p:sp>
        <p:nvSpPr>
          <p:cNvPr id="22" name="Shape 11"/>
          <p:cNvSpPr/>
          <p:nvPr/>
        </p:nvSpPr>
        <p:spPr>
          <a:xfrm>
            <a:off x="597098" y="6469261"/>
            <a:ext cx="7949803" cy="1337905"/>
          </a:xfrm>
          <a:prstGeom prst="roundRect">
            <a:avLst>
              <a:gd name="adj" fmla="val 5468"/>
            </a:avLst>
          </a:prstGeom>
          <a:solidFill>
            <a:srgbClr val="FFFFFF"/>
          </a:solidFill>
          <a:ln/>
        </p:spPr>
        <p:txBody>
          <a:bodyPr/>
          <a:lstStyle/>
          <a:p>
            <a:endParaRPr lang="en-US"/>
          </a:p>
        </p:txBody>
      </p:sp>
      <p:pic>
        <p:nvPicPr>
          <p:cNvPr id="23" name="Image 9" descr="preencoded.png"/>
          <p:cNvPicPr>
            <a:picLocks noChangeAspect="1"/>
          </p:cNvPicPr>
          <p:nvPr/>
        </p:nvPicPr>
        <p:blipFill>
          <a:blip r:embed="rId4"/>
          <a:stretch>
            <a:fillRect/>
          </a:stretch>
        </p:blipFill>
        <p:spPr>
          <a:xfrm>
            <a:off x="597098" y="6454021"/>
            <a:ext cx="7949803" cy="60960"/>
          </a:xfrm>
          <a:prstGeom prst="rect">
            <a:avLst/>
          </a:prstGeom>
        </p:spPr>
      </p:pic>
      <p:pic>
        <p:nvPicPr>
          <p:cNvPr id="24" name="Image 10" descr="preencoded.png"/>
          <p:cNvPicPr>
            <a:picLocks noChangeAspect="1"/>
          </p:cNvPicPr>
          <p:nvPr/>
        </p:nvPicPr>
        <p:blipFill>
          <a:blip r:embed="rId5"/>
          <a:stretch>
            <a:fillRect/>
          </a:stretch>
        </p:blipFill>
        <p:spPr>
          <a:xfrm>
            <a:off x="4348103" y="6245423"/>
            <a:ext cx="447794" cy="447794"/>
          </a:xfrm>
          <a:prstGeom prst="rect">
            <a:avLst/>
          </a:prstGeom>
        </p:spPr>
      </p:pic>
      <p:pic>
        <p:nvPicPr>
          <p:cNvPr id="25" name="Image 11" descr="preencoded.png"/>
          <p:cNvPicPr>
            <a:picLocks noChangeAspect="1"/>
          </p:cNvPicPr>
          <p:nvPr/>
        </p:nvPicPr>
        <p:blipFill>
          <a:blip r:embed="rId8"/>
          <a:stretch>
            <a:fillRect/>
          </a:stretch>
        </p:blipFill>
        <p:spPr>
          <a:xfrm>
            <a:off x="4482405" y="6357342"/>
            <a:ext cx="179070" cy="223838"/>
          </a:xfrm>
          <a:prstGeom prst="rect">
            <a:avLst/>
          </a:prstGeom>
        </p:spPr>
      </p:pic>
      <p:sp>
        <p:nvSpPr>
          <p:cNvPr id="26" name="Text 12"/>
          <p:cNvSpPr/>
          <p:nvPr/>
        </p:nvSpPr>
        <p:spPr>
          <a:xfrm>
            <a:off x="761524" y="6842403"/>
            <a:ext cx="2093238" cy="233124"/>
          </a:xfrm>
          <a:prstGeom prst="rect">
            <a:avLst/>
          </a:prstGeom>
          <a:noFill/>
          <a:ln/>
        </p:spPr>
        <p:txBody>
          <a:bodyPr wrap="none" lIns="0" tIns="0" rIns="0" bIns="0" rtlCol="0" anchor="t"/>
          <a:lstStyle/>
          <a:p>
            <a:pPr marL="0" indent="0" algn="l">
              <a:lnSpc>
                <a:spcPts val="1800"/>
              </a:lnSpc>
              <a:buNone/>
            </a:pPr>
            <a:r>
              <a:rPr lang="en-US" sz="1450" dirty="0">
                <a:solidFill>
                  <a:srgbClr val="3D3E44"/>
                </a:solidFill>
                <a:latin typeface="Montserrat Medium" pitchFamily="34" charset="0"/>
                <a:ea typeface="Montserrat Medium" pitchFamily="34" charset="-122"/>
                <a:cs typeface="Montserrat Medium" pitchFamily="34" charset="-120"/>
              </a:rPr>
              <a:t>Arrays and Collections</a:t>
            </a:r>
            <a:endParaRPr lang="en-US" sz="1450" dirty="0"/>
          </a:p>
        </p:txBody>
      </p:sp>
      <p:sp>
        <p:nvSpPr>
          <p:cNvPr id="27" name="Text 13"/>
          <p:cNvSpPr/>
          <p:nvPr/>
        </p:nvSpPr>
        <p:spPr>
          <a:xfrm>
            <a:off x="761524" y="7165062"/>
            <a:ext cx="7620953" cy="477679"/>
          </a:xfrm>
          <a:prstGeom prst="rect">
            <a:avLst/>
          </a:prstGeom>
          <a:noFill/>
          <a:ln/>
        </p:spPr>
        <p:txBody>
          <a:bodyPr wrap="square" lIns="0" tIns="0" rIns="0" bIns="0" rtlCol="0" anchor="t"/>
          <a:lstStyle/>
          <a:p>
            <a:pPr marL="0" indent="0" algn="l">
              <a:lnSpc>
                <a:spcPts val="1850"/>
              </a:lnSpc>
              <a:buNone/>
            </a:pPr>
            <a:r>
              <a:rPr lang="en-US" sz="1150" dirty="0">
                <a:solidFill>
                  <a:srgbClr val="3D3E44"/>
                </a:solidFill>
                <a:latin typeface="Inter Light" pitchFamily="34" charset="0"/>
                <a:ea typeface="Inter Light" pitchFamily="34" charset="-122"/>
                <a:cs typeface="Inter Light" pitchFamily="34" charset="-120"/>
              </a:rPr>
              <a:t>Master working with arrays and basic collections to store and manipulate multiple data items efficiently in your programs.</a:t>
            </a:r>
            <a:endParaRPr lang="en-US" sz="11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44404"/>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Thank You &amp; Q&amp;A</a:t>
            </a:r>
            <a:endParaRPr lang="en-US" sz="3900" dirty="0"/>
          </a:p>
        </p:txBody>
      </p:sp>
      <p:pic>
        <p:nvPicPr>
          <p:cNvPr id="4" name="Image 1" descr="preencoded.png"/>
          <p:cNvPicPr>
            <a:picLocks noChangeAspect="1"/>
          </p:cNvPicPr>
          <p:nvPr/>
        </p:nvPicPr>
        <p:blipFill>
          <a:blip r:embed="rId4"/>
          <a:stretch>
            <a:fillRect/>
          </a:stretch>
        </p:blipFill>
        <p:spPr>
          <a:xfrm>
            <a:off x="793790" y="1862138"/>
            <a:ext cx="3679031" cy="2659499"/>
          </a:xfrm>
          <a:prstGeom prst="rect">
            <a:avLst/>
          </a:prstGeom>
        </p:spPr>
      </p:pic>
      <p:sp>
        <p:nvSpPr>
          <p:cNvPr id="5" name="Text 1"/>
          <p:cNvSpPr/>
          <p:nvPr/>
        </p:nvSpPr>
        <p:spPr>
          <a:xfrm>
            <a:off x="992148" y="2060496"/>
            <a:ext cx="2480905" cy="317778"/>
          </a:xfrm>
          <a:prstGeom prst="rect">
            <a:avLst/>
          </a:prstGeom>
          <a:noFill/>
          <a:ln/>
        </p:spPr>
        <p:txBody>
          <a:bodyPr wrap="none" lIns="0" tIns="0" rIns="0" bIns="0" rtlCol="0" anchor="t"/>
          <a:lstStyle/>
          <a:p>
            <a:pPr marL="0" indent="0" algn="l">
              <a:lnSpc>
                <a:spcPts val="2400"/>
              </a:lnSpc>
              <a:buNone/>
            </a:pPr>
            <a:r>
              <a:rPr lang="en-US" sz="1950" dirty="0">
                <a:solidFill>
                  <a:srgbClr val="000000"/>
                </a:solidFill>
                <a:latin typeface="Montserrat Medium" pitchFamily="34" charset="0"/>
                <a:ea typeface="Montserrat Medium" pitchFamily="34" charset="-122"/>
                <a:cs typeface="Montserrat Medium" pitchFamily="34" charset="-120"/>
              </a:rPr>
              <a:t>🎉</a:t>
            </a:r>
            <a:r>
              <a:rPr lang="en-US" sz="1950" dirty="0">
                <a:solidFill>
                  <a:srgbClr val="3D3E44"/>
                </a:solidFill>
                <a:latin typeface="Montserrat Medium" pitchFamily="34" charset="0"/>
                <a:ea typeface="Montserrat Medium" pitchFamily="34" charset="-122"/>
                <a:cs typeface="Montserrat Medium" pitchFamily="34" charset="-120"/>
              </a:rPr>
              <a:t> Congratulations!</a:t>
            </a:r>
            <a:endParaRPr lang="en-US" sz="1950" dirty="0"/>
          </a:p>
        </p:txBody>
      </p:sp>
      <p:sp>
        <p:nvSpPr>
          <p:cNvPr id="6" name="Text 2"/>
          <p:cNvSpPr/>
          <p:nvPr/>
        </p:nvSpPr>
        <p:spPr>
          <a:xfrm>
            <a:off x="992148" y="2497336"/>
            <a:ext cx="3282315" cy="158769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You've successfully completed your first two Java labs! You now understand the fundamentals of Java programming and object-oriented concepts.</a:t>
            </a:r>
            <a:endParaRPr lang="en-US" sz="1550" dirty="0"/>
          </a:p>
        </p:txBody>
      </p:sp>
      <p:pic>
        <p:nvPicPr>
          <p:cNvPr id="7" name="Image 2" descr="preencoded.png"/>
          <p:cNvPicPr>
            <a:picLocks noChangeAspect="1"/>
          </p:cNvPicPr>
          <p:nvPr/>
        </p:nvPicPr>
        <p:blipFill>
          <a:blip r:embed="rId4"/>
          <a:stretch>
            <a:fillRect/>
          </a:stretch>
        </p:blipFill>
        <p:spPr>
          <a:xfrm>
            <a:off x="4671179" y="1862138"/>
            <a:ext cx="3679031" cy="2659499"/>
          </a:xfrm>
          <a:prstGeom prst="rect">
            <a:avLst/>
          </a:prstGeom>
        </p:spPr>
      </p:pic>
      <p:sp>
        <p:nvSpPr>
          <p:cNvPr id="8" name="Text 3"/>
          <p:cNvSpPr/>
          <p:nvPr/>
        </p:nvSpPr>
        <p:spPr>
          <a:xfrm>
            <a:off x="4869537" y="2060496"/>
            <a:ext cx="2914650" cy="317778"/>
          </a:xfrm>
          <a:prstGeom prst="rect">
            <a:avLst/>
          </a:prstGeom>
          <a:noFill/>
          <a:ln/>
        </p:spPr>
        <p:txBody>
          <a:bodyPr wrap="none" lIns="0" tIns="0" rIns="0" bIns="0" rtlCol="0" anchor="t"/>
          <a:lstStyle/>
          <a:p>
            <a:pPr marL="0" indent="0" algn="l">
              <a:lnSpc>
                <a:spcPts val="2400"/>
              </a:lnSpc>
              <a:buNone/>
            </a:pPr>
            <a:r>
              <a:rPr lang="en-US" sz="1950" dirty="0">
                <a:solidFill>
                  <a:srgbClr val="000000"/>
                </a:solidFill>
                <a:latin typeface="Montserrat Medium" pitchFamily="34" charset="0"/>
                <a:ea typeface="Montserrat Medium" pitchFamily="34" charset="-122"/>
                <a:cs typeface="Montserrat Medium" pitchFamily="34" charset="-120"/>
              </a:rPr>
              <a:t>❓</a:t>
            </a:r>
            <a:r>
              <a:rPr lang="en-US" sz="1950" dirty="0">
                <a:solidFill>
                  <a:srgbClr val="3D3E44"/>
                </a:solidFill>
                <a:latin typeface="Montserrat Medium" pitchFamily="34" charset="0"/>
                <a:ea typeface="Montserrat Medium" pitchFamily="34" charset="-122"/>
                <a:cs typeface="Montserrat Medium" pitchFamily="34" charset="-120"/>
              </a:rPr>
              <a:t> Questions Welcome</a:t>
            </a:r>
            <a:endParaRPr lang="en-US" sz="1950" dirty="0"/>
          </a:p>
        </p:txBody>
      </p:sp>
      <p:sp>
        <p:nvSpPr>
          <p:cNvPr id="9" name="Text 4"/>
          <p:cNvSpPr/>
          <p:nvPr/>
        </p:nvSpPr>
        <p:spPr>
          <a:xfrm>
            <a:off x="4869537" y="2497336"/>
            <a:ext cx="3282315" cy="1587698"/>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Please feel free to ask questions about anything we covered today. Understanding these concepts thoroughly will help you succeed in future labs.</a:t>
            </a:r>
            <a:endParaRPr lang="en-US" sz="1550" dirty="0"/>
          </a:p>
        </p:txBody>
      </p:sp>
      <p:pic>
        <p:nvPicPr>
          <p:cNvPr id="10" name="Image 3" descr="preencoded.png"/>
          <p:cNvPicPr>
            <a:picLocks noChangeAspect="1"/>
          </p:cNvPicPr>
          <p:nvPr/>
        </p:nvPicPr>
        <p:blipFill>
          <a:blip r:embed="rId5"/>
          <a:stretch>
            <a:fillRect/>
          </a:stretch>
        </p:blipFill>
        <p:spPr>
          <a:xfrm>
            <a:off x="793790" y="4719995"/>
            <a:ext cx="7556421" cy="1706880"/>
          </a:xfrm>
          <a:prstGeom prst="rect">
            <a:avLst/>
          </a:prstGeom>
        </p:spPr>
      </p:pic>
      <p:sp>
        <p:nvSpPr>
          <p:cNvPr id="11" name="Text 5"/>
          <p:cNvSpPr/>
          <p:nvPr/>
        </p:nvSpPr>
        <p:spPr>
          <a:xfrm>
            <a:off x="992148" y="4918353"/>
            <a:ext cx="2480905" cy="317778"/>
          </a:xfrm>
          <a:prstGeom prst="rect">
            <a:avLst/>
          </a:prstGeom>
          <a:noFill/>
          <a:ln/>
        </p:spPr>
        <p:txBody>
          <a:bodyPr wrap="none" lIns="0" tIns="0" rIns="0" bIns="0" rtlCol="0" anchor="t"/>
          <a:lstStyle/>
          <a:p>
            <a:pPr marL="0" indent="0" algn="l">
              <a:lnSpc>
                <a:spcPts val="2400"/>
              </a:lnSpc>
              <a:buNone/>
            </a:pPr>
            <a:r>
              <a:rPr lang="en-US" sz="1950" dirty="0">
                <a:solidFill>
                  <a:srgbClr val="000000"/>
                </a:solidFill>
                <a:latin typeface="Montserrat Medium" pitchFamily="34" charset="0"/>
                <a:ea typeface="Montserrat Medium" pitchFamily="34" charset="-122"/>
                <a:cs typeface="Montserrat Medium" pitchFamily="34" charset="-120"/>
              </a:rPr>
              <a:t>📚</a:t>
            </a:r>
            <a:r>
              <a:rPr lang="en-US" sz="1950" dirty="0">
                <a:solidFill>
                  <a:srgbClr val="3D3E44"/>
                </a:solidFill>
                <a:latin typeface="Montserrat Medium" pitchFamily="34" charset="0"/>
                <a:ea typeface="Montserrat Medium" pitchFamily="34" charset="-122"/>
                <a:cs typeface="Montserrat Medium" pitchFamily="34" charset="-120"/>
              </a:rPr>
              <a:t> Keep Practicing</a:t>
            </a:r>
            <a:endParaRPr lang="en-US" sz="1950" dirty="0"/>
          </a:p>
        </p:txBody>
      </p:sp>
      <p:sp>
        <p:nvSpPr>
          <p:cNvPr id="12" name="Text 6"/>
          <p:cNvSpPr/>
          <p:nvPr/>
        </p:nvSpPr>
        <p:spPr>
          <a:xfrm>
            <a:off x="992148" y="5355193"/>
            <a:ext cx="7159704"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The best way to master programming is through practice. Try modifying the lab exercises and creating your own simple programs between sessions.</a:t>
            </a:r>
            <a:endParaRPr lang="en-US" sz="1550" dirty="0"/>
          </a:p>
        </p:txBody>
      </p:sp>
      <p:sp>
        <p:nvSpPr>
          <p:cNvPr id="13" name="Text 7"/>
          <p:cNvSpPr/>
          <p:nvPr/>
        </p:nvSpPr>
        <p:spPr>
          <a:xfrm>
            <a:off x="793790" y="6650117"/>
            <a:ext cx="7556421" cy="635079"/>
          </a:xfrm>
          <a:prstGeom prst="rect">
            <a:avLst/>
          </a:prstGeom>
          <a:noFill/>
          <a:ln/>
        </p:spPr>
        <p:txBody>
          <a:bodyPr wrap="square" lIns="0" tIns="0" rIns="0" bIns="0" rtlCol="0" anchor="t"/>
          <a:lstStyle/>
          <a:p>
            <a:pPr marL="0" indent="0" algn="ctr">
              <a:lnSpc>
                <a:spcPts val="2500"/>
              </a:lnSpc>
              <a:buNone/>
            </a:pPr>
            <a:r>
              <a:rPr lang="en-US" sz="1550" b="1" dirty="0">
                <a:solidFill>
                  <a:srgbClr val="3D3E44"/>
                </a:solidFill>
                <a:latin typeface="Inter Light" pitchFamily="34" charset="0"/>
                <a:ea typeface="Inter Light" pitchFamily="34" charset="-122"/>
                <a:cs typeface="Inter Light" pitchFamily="34" charset="-120"/>
              </a:rPr>
              <a:t>Remember:</a:t>
            </a:r>
            <a:r>
              <a:rPr lang="en-US" sz="1550" dirty="0">
                <a:solidFill>
                  <a:srgbClr val="3D3E44"/>
                </a:solidFill>
                <a:latin typeface="Inter Light" pitchFamily="34" charset="0"/>
                <a:ea typeface="Inter Light" pitchFamily="34" charset="-122"/>
                <a:cs typeface="Inter Light" pitchFamily="34" charset="-120"/>
              </a:rPr>
              <a:t> Programming is a skill that improves with practice. Don't hesitate to experiment with the code examples and try new approaches!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13309"/>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Why Use Java?</a:t>
            </a:r>
            <a:endParaRPr lang="en-US" sz="3900" dirty="0"/>
          </a:p>
        </p:txBody>
      </p:sp>
      <p:sp>
        <p:nvSpPr>
          <p:cNvPr id="3" name="Shape 1"/>
          <p:cNvSpPr/>
          <p:nvPr/>
        </p:nvSpPr>
        <p:spPr>
          <a:xfrm>
            <a:off x="793790" y="2730222"/>
            <a:ext cx="6422231" cy="1793796"/>
          </a:xfrm>
          <a:prstGeom prst="roundRect">
            <a:avLst>
              <a:gd name="adj" fmla="val 9958"/>
            </a:avLst>
          </a:prstGeom>
          <a:solidFill>
            <a:srgbClr val="EFF0F6"/>
          </a:solidFill>
          <a:ln w="7620">
            <a:solidFill>
              <a:srgbClr val="C5C7D2"/>
            </a:solidFill>
            <a:prstDash val="solid"/>
          </a:ln>
        </p:spPr>
        <p:txBody>
          <a:bodyPr/>
          <a:lstStyle/>
          <a:p>
            <a:endParaRPr lang="en-US"/>
          </a:p>
        </p:txBody>
      </p:sp>
      <p:sp>
        <p:nvSpPr>
          <p:cNvPr id="4" name="Text 2"/>
          <p:cNvSpPr/>
          <p:nvPr/>
        </p:nvSpPr>
        <p:spPr>
          <a:xfrm>
            <a:off x="999768" y="2936200"/>
            <a:ext cx="3008828"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Platform Independence</a:t>
            </a:r>
            <a:endParaRPr lang="en-US" sz="1950" dirty="0"/>
          </a:p>
        </p:txBody>
      </p:sp>
      <p:sp>
        <p:nvSpPr>
          <p:cNvPr id="5" name="Text 3"/>
          <p:cNvSpPr/>
          <p:nvPr/>
        </p:nvSpPr>
        <p:spPr>
          <a:xfrm>
            <a:off x="999768" y="3365421"/>
            <a:ext cx="6010275"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"Write Once, Run Anywhere" - Java code runs on any device with a Java Virtual Machine, from Windows to Linux to Mac.</a:t>
            </a:r>
            <a:endParaRPr lang="en-US" sz="1550" dirty="0"/>
          </a:p>
        </p:txBody>
      </p:sp>
      <p:sp>
        <p:nvSpPr>
          <p:cNvPr id="6" name="Shape 4"/>
          <p:cNvSpPr/>
          <p:nvPr/>
        </p:nvSpPr>
        <p:spPr>
          <a:xfrm>
            <a:off x="7414379" y="2730222"/>
            <a:ext cx="6422231" cy="1793796"/>
          </a:xfrm>
          <a:prstGeom prst="roundRect">
            <a:avLst>
              <a:gd name="adj" fmla="val 9958"/>
            </a:avLst>
          </a:prstGeom>
          <a:solidFill>
            <a:srgbClr val="EFF0F6"/>
          </a:solidFill>
          <a:ln w="7620">
            <a:solidFill>
              <a:srgbClr val="C5C7D2"/>
            </a:solidFill>
            <a:prstDash val="solid"/>
          </a:ln>
        </p:spPr>
        <p:txBody>
          <a:bodyPr/>
          <a:lstStyle/>
          <a:p>
            <a:endParaRPr lang="en-US"/>
          </a:p>
        </p:txBody>
      </p:sp>
      <p:sp>
        <p:nvSpPr>
          <p:cNvPr id="7" name="Text 5"/>
          <p:cNvSpPr/>
          <p:nvPr/>
        </p:nvSpPr>
        <p:spPr>
          <a:xfrm>
            <a:off x="7620357" y="2936200"/>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Security</a:t>
            </a:r>
            <a:endParaRPr lang="en-US" sz="1950" dirty="0"/>
          </a:p>
        </p:txBody>
      </p:sp>
      <p:sp>
        <p:nvSpPr>
          <p:cNvPr id="8" name="Text 6"/>
          <p:cNvSpPr/>
          <p:nvPr/>
        </p:nvSpPr>
        <p:spPr>
          <a:xfrm>
            <a:off x="7620357" y="3365421"/>
            <a:ext cx="6010275"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Built-in security features protect against viruses and malicious code. No explicit pointers and runtime checking prevent many common errors.</a:t>
            </a:r>
            <a:endParaRPr lang="en-US" sz="1550" dirty="0"/>
          </a:p>
        </p:txBody>
      </p:sp>
      <p:sp>
        <p:nvSpPr>
          <p:cNvPr id="9" name="Shape 7"/>
          <p:cNvSpPr/>
          <p:nvPr/>
        </p:nvSpPr>
        <p:spPr>
          <a:xfrm>
            <a:off x="793790" y="4722376"/>
            <a:ext cx="6422231" cy="1793796"/>
          </a:xfrm>
          <a:prstGeom prst="roundRect">
            <a:avLst>
              <a:gd name="adj" fmla="val 9958"/>
            </a:avLst>
          </a:prstGeom>
          <a:solidFill>
            <a:srgbClr val="EFF0F6"/>
          </a:solidFill>
          <a:ln w="7620">
            <a:solidFill>
              <a:srgbClr val="C5C7D2"/>
            </a:solidFill>
            <a:prstDash val="solid"/>
          </a:ln>
        </p:spPr>
        <p:txBody>
          <a:bodyPr/>
          <a:lstStyle/>
          <a:p>
            <a:endParaRPr lang="en-US"/>
          </a:p>
        </p:txBody>
      </p:sp>
      <p:sp>
        <p:nvSpPr>
          <p:cNvPr id="10" name="Text 8"/>
          <p:cNvSpPr/>
          <p:nvPr/>
        </p:nvSpPr>
        <p:spPr>
          <a:xfrm>
            <a:off x="999768" y="492835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Large Community</a:t>
            </a:r>
            <a:endParaRPr lang="en-US" sz="1950" dirty="0"/>
          </a:p>
        </p:txBody>
      </p:sp>
      <p:sp>
        <p:nvSpPr>
          <p:cNvPr id="11" name="Text 9"/>
          <p:cNvSpPr/>
          <p:nvPr/>
        </p:nvSpPr>
        <p:spPr>
          <a:xfrm>
            <a:off x="999768" y="5357574"/>
            <a:ext cx="6010275" cy="95261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Massive developer community means abundant resources, libraries, frameworks, and support for learning and problem-solving.</a:t>
            </a:r>
            <a:endParaRPr lang="en-US" sz="1550" dirty="0"/>
          </a:p>
        </p:txBody>
      </p:sp>
      <p:sp>
        <p:nvSpPr>
          <p:cNvPr id="12" name="Shape 10"/>
          <p:cNvSpPr/>
          <p:nvPr/>
        </p:nvSpPr>
        <p:spPr>
          <a:xfrm>
            <a:off x="7414379" y="4722376"/>
            <a:ext cx="6422231" cy="1793796"/>
          </a:xfrm>
          <a:prstGeom prst="roundRect">
            <a:avLst>
              <a:gd name="adj" fmla="val 9958"/>
            </a:avLst>
          </a:prstGeom>
          <a:solidFill>
            <a:srgbClr val="EFF0F6"/>
          </a:solidFill>
          <a:ln w="7620">
            <a:solidFill>
              <a:srgbClr val="C5C7D2"/>
            </a:solidFill>
            <a:prstDash val="solid"/>
          </a:ln>
        </p:spPr>
        <p:txBody>
          <a:bodyPr/>
          <a:lstStyle/>
          <a:p>
            <a:endParaRPr lang="en-US"/>
          </a:p>
        </p:txBody>
      </p:sp>
      <p:sp>
        <p:nvSpPr>
          <p:cNvPr id="13" name="Text 11"/>
          <p:cNvSpPr/>
          <p:nvPr/>
        </p:nvSpPr>
        <p:spPr>
          <a:xfrm>
            <a:off x="7620357" y="492835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Object-Oriented</a:t>
            </a:r>
            <a:endParaRPr lang="en-US" sz="1950" dirty="0"/>
          </a:p>
        </p:txBody>
      </p:sp>
      <p:sp>
        <p:nvSpPr>
          <p:cNvPr id="14" name="Text 12"/>
          <p:cNvSpPr/>
          <p:nvPr/>
        </p:nvSpPr>
        <p:spPr>
          <a:xfrm>
            <a:off x="7620357" y="5357574"/>
            <a:ext cx="6010275"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Clean, modular programming approach that makes code more organized, reusable, and easier to maintain as projects grow.</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9601"/>
          </a:xfrm>
          <a:prstGeom prst="rect">
            <a:avLst/>
          </a:prstGeom>
        </p:spPr>
      </p:pic>
      <p:sp>
        <p:nvSpPr>
          <p:cNvPr id="3" name="Text 0"/>
          <p:cNvSpPr/>
          <p:nvPr/>
        </p:nvSpPr>
        <p:spPr>
          <a:xfrm>
            <a:off x="702231" y="482798"/>
            <a:ext cx="4389477" cy="548640"/>
          </a:xfrm>
          <a:prstGeom prst="rect">
            <a:avLst/>
          </a:prstGeom>
          <a:noFill/>
          <a:ln/>
        </p:spPr>
        <p:txBody>
          <a:bodyPr wrap="none" lIns="0" tIns="0" rIns="0" bIns="0" rtlCol="0" anchor="t"/>
          <a:lstStyle/>
          <a:p>
            <a:pPr marL="0" indent="0" algn="l">
              <a:lnSpc>
                <a:spcPts val="4300"/>
              </a:lnSpc>
              <a:buNone/>
            </a:pPr>
            <a:r>
              <a:rPr lang="en-US" sz="3450" dirty="0">
                <a:solidFill>
                  <a:srgbClr val="74767D"/>
                </a:solidFill>
                <a:latin typeface="Montserrat Medium" pitchFamily="34" charset="0"/>
                <a:ea typeface="Montserrat Medium" pitchFamily="34" charset="-122"/>
                <a:cs typeface="Montserrat Medium" pitchFamily="34" charset="-120"/>
              </a:rPr>
              <a:t>Installing Java</a:t>
            </a:r>
            <a:endParaRPr lang="en-US" sz="3450" dirty="0"/>
          </a:p>
        </p:txBody>
      </p:sp>
      <p:sp>
        <p:nvSpPr>
          <p:cNvPr id="4" name="Text 1"/>
          <p:cNvSpPr/>
          <p:nvPr/>
        </p:nvSpPr>
        <p:spPr>
          <a:xfrm>
            <a:off x="702231" y="1294805"/>
            <a:ext cx="175498" cy="219432"/>
          </a:xfrm>
          <a:prstGeom prst="rect">
            <a:avLst/>
          </a:prstGeom>
          <a:noFill/>
          <a:ln/>
        </p:spPr>
        <p:txBody>
          <a:bodyPr wrap="none" lIns="0" tIns="0" rIns="0" bIns="0" rtlCol="0" anchor="t"/>
          <a:lstStyle/>
          <a:p>
            <a:pPr marL="0" indent="0" algn="l">
              <a:lnSpc>
                <a:spcPts val="2200"/>
              </a:lnSpc>
              <a:buNone/>
            </a:pPr>
            <a:r>
              <a:rPr lang="en-US" sz="1350" dirty="0">
                <a:solidFill>
                  <a:srgbClr val="3D3E44"/>
                </a:solidFill>
                <a:latin typeface="Montserrat Light" pitchFamily="34" charset="0"/>
                <a:ea typeface="Montserrat Light" pitchFamily="34" charset="-122"/>
                <a:cs typeface="Montserrat Light" pitchFamily="34" charset="-120"/>
              </a:rPr>
              <a:t>01</a:t>
            </a:r>
            <a:endParaRPr lang="en-US" sz="1350" dirty="0"/>
          </a:p>
        </p:txBody>
      </p:sp>
      <p:pic>
        <p:nvPicPr>
          <p:cNvPr id="5" name="Image 1" descr="preencoded.png"/>
          <p:cNvPicPr>
            <a:picLocks noChangeAspect="1"/>
          </p:cNvPicPr>
          <p:nvPr/>
        </p:nvPicPr>
        <p:blipFill>
          <a:blip r:embed="rId4"/>
          <a:stretch>
            <a:fillRect/>
          </a:stretch>
        </p:blipFill>
        <p:spPr>
          <a:xfrm>
            <a:off x="702231" y="1570196"/>
            <a:ext cx="7739539" cy="22860"/>
          </a:xfrm>
          <a:prstGeom prst="rect">
            <a:avLst/>
          </a:prstGeom>
        </p:spPr>
      </p:pic>
      <p:sp>
        <p:nvSpPr>
          <p:cNvPr id="6" name="Text 2"/>
          <p:cNvSpPr/>
          <p:nvPr/>
        </p:nvSpPr>
        <p:spPr>
          <a:xfrm>
            <a:off x="702231" y="1703665"/>
            <a:ext cx="2194679" cy="274201"/>
          </a:xfrm>
          <a:prstGeom prst="rect">
            <a:avLst/>
          </a:prstGeom>
          <a:noFill/>
          <a:ln/>
        </p:spPr>
        <p:txBody>
          <a:bodyPr wrap="none" lIns="0" tIns="0" rIns="0" bIns="0" rtlCol="0" anchor="t"/>
          <a:lstStyle/>
          <a:p>
            <a:pPr marL="0" indent="0" algn="l">
              <a:lnSpc>
                <a:spcPts val="2150"/>
              </a:lnSpc>
              <a:buNone/>
            </a:pPr>
            <a:r>
              <a:rPr lang="en-US" sz="1700" dirty="0">
                <a:solidFill>
                  <a:srgbClr val="3D3E44"/>
                </a:solidFill>
                <a:latin typeface="Montserrat Medium" pitchFamily="34" charset="0"/>
                <a:ea typeface="Montserrat Medium" pitchFamily="34" charset="-122"/>
                <a:cs typeface="Montserrat Medium" pitchFamily="34" charset="-120"/>
              </a:rPr>
              <a:t>Download JDK</a:t>
            </a:r>
            <a:endParaRPr lang="en-US" sz="1700" dirty="0"/>
          </a:p>
        </p:txBody>
      </p:sp>
      <p:sp>
        <p:nvSpPr>
          <p:cNvPr id="7" name="Text 3"/>
          <p:cNvSpPr/>
          <p:nvPr/>
        </p:nvSpPr>
        <p:spPr>
          <a:xfrm>
            <a:off x="702231" y="2083118"/>
            <a:ext cx="7739539" cy="561975"/>
          </a:xfrm>
          <a:prstGeom prst="rect">
            <a:avLst/>
          </a:prstGeom>
          <a:noFill/>
          <a:ln/>
        </p:spPr>
        <p:txBody>
          <a:bodyPr wrap="square" lIns="0" tIns="0" rIns="0" bIns="0" rtlCol="0" anchor="t"/>
          <a:lstStyle/>
          <a:p>
            <a:pPr marL="0" indent="0" algn="l">
              <a:lnSpc>
                <a:spcPts val="2200"/>
              </a:lnSpc>
              <a:buNone/>
            </a:pPr>
            <a:r>
              <a:rPr lang="en-US" sz="1350" dirty="0">
                <a:solidFill>
                  <a:srgbClr val="3D3E44"/>
                </a:solidFill>
                <a:latin typeface="Inter Light" pitchFamily="34" charset="0"/>
                <a:ea typeface="Inter Light" pitchFamily="34" charset="-122"/>
                <a:cs typeface="Inter Light" pitchFamily="34" charset="-120"/>
              </a:rPr>
              <a:t>Visit Oracle's website and download the latest Java Development Kit (JDK) for your operating system. Choose the appropriate version for your system architecture.</a:t>
            </a:r>
            <a:endParaRPr lang="en-US" sz="1350" dirty="0"/>
          </a:p>
        </p:txBody>
      </p:sp>
      <p:sp>
        <p:nvSpPr>
          <p:cNvPr id="8" name="Text 4"/>
          <p:cNvSpPr/>
          <p:nvPr/>
        </p:nvSpPr>
        <p:spPr>
          <a:xfrm>
            <a:off x="702231" y="2952274"/>
            <a:ext cx="175498" cy="219432"/>
          </a:xfrm>
          <a:prstGeom prst="rect">
            <a:avLst/>
          </a:prstGeom>
          <a:noFill/>
          <a:ln/>
        </p:spPr>
        <p:txBody>
          <a:bodyPr wrap="none" lIns="0" tIns="0" rIns="0" bIns="0" rtlCol="0" anchor="t"/>
          <a:lstStyle/>
          <a:p>
            <a:pPr marL="0" indent="0" algn="l">
              <a:lnSpc>
                <a:spcPts val="2200"/>
              </a:lnSpc>
              <a:buNone/>
            </a:pPr>
            <a:r>
              <a:rPr lang="en-US" sz="1350" dirty="0">
                <a:solidFill>
                  <a:srgbClr val="3D3E44"/>
                </a:solidFill>
                <a:latin typeface="Montserrat Light" pitchFamily="34" charset="0"/>
                <a:ea typeface="Montserrat Light" pitchFamily="34" charset="-122"/>
                <a:cs typeface="Montserrat Light" pitchFamily="34" charset="-120"/>
              </a:rPr>
              <a:t>02</a:t>
            </a:r>
            <a:endParaRPr lang="en-US" sz="1350" dirty="0"/>
          </a:p>
        </p:txBody>
      </p:sp>
      <p:pic>
        <p:nvPicPr>
          <p:cNvPr id="9" name="Image 2" descr="preencoded.png"/>
          <p:cNvPicPr>
            <a:picLocks noChangeAspect="1"/>
          </p:cNvPicPr>
          <p:nvPr/>
        </p:nvPicPr>
        <p:blipFill>
          <a:blip r:embed="rId4"/>
          <a:stretch>
            <a:fillRect/>
          </a:stretch>
        </p:blipFill>
        <p:spPr>
          <a:xfrm>
            <a:off x="702231" y="3205163"/>
            <a:ext cx="7739539" cy="22860"/>
          </a:xfrm>
          <a:prstGeom prst="rect">
            <a:avLst/>
          </a:prstGeom>
        </p:spPr>
      </p:pic>
      <p:sp>
        <p:nvSpPr>
          <p:cNvPr id="10" name="Text 5"/>
          <p:cNvSpPr/>
          <p:nvPr/>
        </p:nvSpPr>
        <p:spPr>
          <a:xfrm>
            <a:off x="702231" y="3361134"/>
            <a:ext cx="2194679" cy="274201"/>
          </a:xfrm>
          <a:prstGeom prst="rect">
            <a:avLst/>
          </a:prstGeom>
          <a:noFill/>
          <a:ln/>
        </p:spPr>
        <p:txBody>
          <a:bodyPr wrap="none" lIns="0" tIns="0" rIns="0" bIns="0" rtlCol="0" anchor="t"/>
          <a:lstStyle/>
          <a:p>
            <a:pPr marL="0" indent="0" algn="l">
              <a:lnSpc>
                <a:spcPts val="2150"/>
              </a:lnSpc>
              <a:buNone/>
            </a:pPr>
            <a:r>
              <a:rPr lang="en-US" sz="1700" dirty="0">
                <a:solidFill>
                  <a:srgbClr val="3D3E44"/>
                </a:solidFill>
                <a:latin typeface="Montserrat Medium" pitchFamily="34" charset="0"/>
                <a:ea typeface="Montserrat Medium" pitchFamily="34" charset="-122"/>
                <a:cs typeface="Montserrat Medium" pitchFamily="34" charset="-120"/>
              </a:rPr>
              <a:t>Run Installation</a:t>
            </a:r>
            <a:endParaRPr lang="en-US" sz="1700" dirty="0"/>
          </a:p>
        </p:txBody>
      </p:sp>
      <p:sp>
        <p:nvSpPr>
          <p:cNvPr id="11" name="Text 6"/>
          <p:cNvSpPr/>
          <p:nvPr/>
        </p:nvSpPr>
        <p:spPr>
          <a:xfrm>
            <a:off x="702231" y="3740587"/>
            <a:ext cx="7739539" cy="561975"/>
          </a:xfrm>
          <a:prstGeom prst="rect">
            <a:avLst/>
          </a:prstGeom>
          <a:noFill/>
          <a:ln/>
        </p:spPr>
        <p:txBody>
          <a:bodyPr wrap="square" lIns="0" tIns="0" rIns="0" bIns="0" rtlCol="0" anchor="t"/>
          <a:lstStyle/>
          <a:p>
            <a:pPr marL="0" indent="0" algn="l">
              <a:lnSpc>
                <a:spcPts val="2200"/>
              </a:lnSpc>
              <a:buNone/>
            </a:pPr>
            <a:r>
              <a:rPr lang="en-US" sz="1350" dirty="0">
                <a:solidFill>
                  <a:srgbClr val="3D3E44"/>
                </a:solidFill>
                <a:latin typeface="Inter Light" pitchFamily="34" charset="0"/>
                <a:ea typeface="Inter Light" pitchFamily="34" charset="-122"/>
                <a:cs typeface="Inter Light" pitchFamily="34" charset="-120"/>
              </a:rPr>
              <a:t>Execute the downloaded installer and follow the setup wizard. Accept the license agreement and choose your installation directory.</a:t>
            </a:r>
            <a:endParaRPr lang="en-US" sz="1350" dirty="0"/>
          </a:p>
        </p:txBody>
      </p:sp>
      <p:sp>
        <p:nvSpPr>
          <p:cNvPr id="12" name="Text 7"/>
          <p:cNvSpPr/>
          <p:nvPr/>
        </p:nvSpPr>
        <p:spPr>
          <a:xfrm>
            <a:off x="702231" y="4609743"/>
            <a:ext cx="175498" cy="219432"/>
          </a:xfrm>
          <a:prstGeom prst="rect">
            <a:avLst/>
          </a:prstGeom>
          <a:noFill/>
          <a:ln/>
        </p:spPr>
        <p:txBody>
          <a:bodyPr wrap="none" lIns="0" tIns="0" rIns="0" bIns="0" rtlCol="0" anchor="t"/>
          <a:lstStyle/>
          <a:p>
            <a:pPr marL="0" indent="0" algn="l">
              <a:lnSpc>
                <a:spcPts val="2200"/>
              </a:lnSpc>
              <a:buNone/>
            </a:pPr>
            <a:r>
              <a:rPr lang="en-US" sz="1350" dirty="0">
                <a:solidFill>
                  <a:srgbClr val="3D3E44"/>
                </a:solidFill>
                <a:latin typeface="Montserrat Light" pitchFamily="34" charset="0"/>
                <a:ea typeface="Montserrat Light" pitchFamily="34" charset="-122"/>
                <a:cs typeface="Montserrat Light" pitchFamily="34" charset="-120"/>
              </a:rPr>
              <a:t>03</a:t>
            </a:r>
            <a:endParaRPr lang="en-US" sz="1350" dirty="0"/>
          </a:p>
        </p:txBody>
      </p:sp>
      <p:pic>
        <p:nvPicPr>
          <p:cNvPr id="13" name="Image 3" descr="preencoded.png"/>
          <p:cNvPicPr>
            <a:picLocks noChangeAspect="1"/>
          </p:cNvPicPr>
          <p:nvPr/>
        </p:nvPicPr>
        <p:blipFill>
          <a:blip r:embed="rId4"/>
          <a:stretch>
            <a:fillRect/>
          </a:stretch>
        </p:blipFill>
        <p:spPr>
          <a:xfrm>
            <a:off x="702231" y="4845129"/>
            <a:ext cx="7739539" cy="22860"/>
          </a:xfrm>
          <a:prstGeom prst="rect">
            <a:avLst/>
          </a:prstGeom>
        </p:spPr>
      </p:pic>
      <p:sp>
        <p:nvSpPr>
          <p:cNvPr id="14" name="Text 8"/>
          <p:cNvSpPr/>
          <p:nvPr/>
        </p:nvSpPr>
        <p:spPr>
          <a:xfrm>
            <a:off x="702231" y="5018603"/>
            <a:ext cx="2951678" cy="274201"/>
          </a:xfrm>
          <a:prstGeom prst="rect">
            <a:avLst/>
          </a:prstGeom>
          <a:noFill/>
          <a:ln/>
        </p:spPr>
        <p:txBody>
          <a:bodyPr wrap="none" lIns="0" tIns="0" rIns="0" bIns="0" rtlCol="0" anchor="t"/>
          <a:lstStyle/>
          <a:p>
            <a:pPr marL="0" indent="0" algn="l">
              <a:lnSpc>
                <a:spcPts val="2150"/>
              </a:lnSpc>
              <a:buNone/>
            </a:pPr>
            <a:r>
              <a:rPr lang="en-US" sz="1700" dirty="0">
                <a:solidFill>
                  <a:srgbClr val="3D3E44"/>
                </a:solidFill>
                <a:latin typeface="Montserrat Medium" pitchFamily="34" charset="0"/>
                <a:ea typeface="Montserrat Medium" pitchFamily="34" charset="-122"/>
                <a:cs typeface="Montserrat Medium" pitchFamily="34" charset="-120"/>
              </a:rPr>
              <a:t>Set Environment Variables</a:t>
            </a:r>
            <a:endParaRPr lang="en-US" sz="1700" dirty="0"/>
          </a:p>
        </p:txBody>
      </p:sp>
      <p:sp>
        <p:nvSpPr>
          <p:cNvPr id="15" name="Text 9"/>
          <p:cNvSpPr/>
          <p:nvPr/>
        </p:nvSpPr>
        <p:spPr>
          <a:xfrm>
            <a:off x="702231" y="5398056"/>
            <a:ext cx="7739539" cy="561975"/>
          </a:xfrm>
          <a:prstGeom prst="rect">
            <a:avLst/>
          </a:prstGeom>
          <a:noFill/>
          <a:ln/>
        </p:spPr>
        <p:txBody>
          <a:bodyPr wrap="square" lIns="0" tIns="0" rIns="0" bIns="0" rtlCol="0" anchor="t"/>
          <a:lstStyle/>
          <a:p>
            <a:pPr marL="0" indent="0" algn="l">
              <a:lnSpc>
                <a:spcPts val="2200"/>
              </a:lnSpc>
              <a:buNone/>
            </a:pPr>
            <a:r>
              <a:rPr lang="en-US" sz="1350" dirty="0">
                <a:solidFill>
                  <a:srgbClr val="3D3E44"/>
                </a:solidFill>
                <a:latin typeface="Inter Light" pitchFamily="34" charset="0"/>
                <a:ea typeface="Inter Light" pitchFamily="34" charset="-122"/>
                <a:cs typeface="Inter Light" pitchFamily="34" charset="-120"/>
              </a:rPr>
              <a:t>Configure JAVA_HOME and add Java to your system PATH. This allows you to run Java commands from any directory.</a:t>
            </a:r>
            <a:endParaRPr lang="en-US" sz="1350" dirty="0"/>
          </a:p>
        </p:txBody>
      </p:sp>
      <p:sp>
        <p:nvSpPr>
          <p:cNvPr id="16" name="Text 10"/>
          <p:cNvSpPr/>
          <p:nvPr/>
        </p:nvSpPr>
        <p:spPr>
          <a:xfrm>
            <a:off x="702231" y="6267212"/>
            <a:ext cx="175498" cy="219432"/>
          </a:xfrm>
          <a:prstGeom prst="rect">
            <a:avLst/>
          </a:prstGeom>
          <a:noFill/>
          <a:ln/>
        </p:spPr>
        <p:txBody>
          <a:bodyPr wrap="none" lIns="0" tIns="0" rIns="0" bIns="0" rtlCol="0" anchor="t"/>
          <a:lstStyle/>
          <a:p>
            <a:pPr marL="0" indent="0" algn="l">
              <a:lnSpc>
                <a:spcPts val="2200"/>
              </a:lnSpc>
              <a:buNone/>
            </a:pPr>
            <a:r>
              <a:rPr lang="en-US" sz="1350" dirty="0">
                <a:solidFill>
                  <a:srgbClr val="3D3E44"/>
                </a:solidFill>
                <a:latin typeface="Montserrat Light" pitchFamily="34" charset="0"/>
                <a:ea typeface="Montserrat Light" pitchFamily="34" charset="-122"/>
                <a:cs typeface="Montserrat Light" pitchFamily="34" charset="-120"/>
              </a:rPr>
              <a:t>04</a:t>
            </a:r>
            <a:endParaRPr lang="en-US" sz="1350" dirty="0"/>
          </a:p>
        </p:txBody>
      </p:sp>
      <p:pic>
        <p:nvPicPr>
          <p:cNvPr id="17" name="Image 4" descr="preencoded.png"/>
          <p:cNvPicPr>
            <a:picLocks noChangeAspect="1"/>
          </p:cNvPicPr>
          <p:nvPr/>
        </p:nvPicPr>
        <p:blipFill>
          <a:blip r:embed="rId4"/>
          <a:stretch>
            <a:fillRect/>
          </a:stretch>
        </p:blipFill>
        <p:spPr>
          <a:xfrm>
            <a:off x="702231" y="6485096"/>
            <a:ext cx="7739539" cy="22860"/>
          </a:xfrm>
          <a:prstGeom prst="rect">
            <a:avLst/>
          </a:prstGeom>
        </p:spPr>
      </p:pic>
      <p:sp>
        <p:nvSpPr>
          <p:cNvPr id="18" name="Text 11"/>
          <p:cNvSpPr/>
          <p:nvPr/>
        </p:nvSpPr>
        <p:spPr>
          <a:xfrm>
            <a:off x="702231" y="6676073"/>
            <a:ext cx="2194679" cy="274201"/>
          </a:xfrm>
          <a:prstGeom prst="rect">
            <a:avLst/>
          </a:prstGeom>
          <a:noFill/>
          <a:ln/>
        </p:spPr>
        <p:txBody>
          <a:bodyPr wrap="none" lIns="0" tIns="0" rIns="0" bIns="0" rtlCol="0" anchor="t"/>
          <a:lstStyle/>
          <a:p>
            <a:pPr marL="0" indent="0" algn="l">
              <a:lnSpc>
                <a:spcPts val="2150"/>
              </a:lnSpc>
              <a:buNone/>
            </a:pPr>
            <a:r>
              <a:rPr lang="en-US" sz="1700" dirty="0">
                <a:solidFill>
                  <a:srgbClr val="3D3E44"/>
                </a:solidFill>
                <a:latin typeface="Montserrat Medium" pitchFamily="34" charset="0"/>
                <a:ea typeface="Montserrat Medium" pitchFamily="34" charset="-122"/>
                <a:cs typeface="Montserrat Medium" pitchFamily="34" charset="-120"/>
              </a:rPr>
              <a:t>Verify Installation</a:t>
            </a:r>
            <a:endParaRPr lang="en-US" sz="1700" dirty="0"/>
          </a:p>
        </p:txBody>
      </p:sp>
      <p:sp>
        <p:nvSpPr>
          <p:cNvPr id="19" name="Text 12"/>
          <p:cNvSpPr/>
          <p:nvPr/>
        </p:nvSpPr>
        <p:spPr>
          <a:xfrm>
            <a:off x="702231" y="7055525"/>
            <a:ext cx="7739539" cy="569595"/>
          </a:xfrm>
          <a:prstGeom prst="rect">
            <a:avLst/>
          </a:prstGeom>
          <a:noFill/>
          <a:ln/>
        </p:spPr>
        <p:txBody>
          <a:bodyPr wrap="square" lIns="0" tIns="0" rIns="0" bIns="0" rtlCol="0" anchor="t"/>
          <a:lstStyle/>
          <a:p>
            <a:pPr marL="0" indent="0" algn="l">
              <a:lnSpc>
                <a:spcPts val="2200"/>
              </a:lnSpc>
              <a:buNone/>
            </a:pPr>
            <a:r>
              <a:rPr lang="en-US" sz="1350" dirty="0">
                <a:solidFill>
                  <a:srgbClr val="3D3E44"/>
                </a:solidFill>
                <a:latin typeface="Inter Light" pitchFamily="34" charset="0"/>
                <a:ea typeface="Inter Light" pitchFamily="34" charset="-122"/>
                <a:cs typeface="Inter Light" pitchFamily="34" charset="-120"/>
              </a:rPr>
              <a:t>Open command prompt/terminal and type </a:t>
            </a:r>
            <a:r>
              <a:rPr lang="en-US" sz="1350" dirty="0">
                <a:solidFill>
                  <a:srgbClr val="3D3E44"/>
                </a:solidFill>
                <a:highlight>
                  <a:srgbClr val="F2F2F2"/>
                </a:highlight>
                <a:latin typeface="Consolas" pitchFamily="34" charset="0"/>
                <a:ea typeface="Consolas" pitchFamily="34" charset="-122"/>
                <a:cs typeface="Consolas" pitchFamily="34" charset="-120"/>
              </a:rPr>
              <a:t>java -version</a:t>
            </a:r>
            <a:r>
              <a:rPr lang="en-US" sz="1350" dirty="0">
                <a:solidFill>
                  <a:srgbClr val="3D3E44"/>
                </a:solidFill>
                <a:latin typeface="Inter Light" pitchFamily="34" charset="0"/>
                <a:ea typeface="Inter Light" pitchFamily="34" charset="-122"/>
                <a:cs typeface="Inter Light" pitchFamily="34" charset="-120"/>
              </a:rPr>
              <a:t>. You should see version information confirming successful installation.</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51384"/>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JDK vs JRE vs JVM</a:t>
            </a:r>
            <a:endParaRPr lang="en-US" sz="3900" dirty="0"/>
          </a:p>
        </p:txBody>
      </p:sp>
      <p:sp>
        <p:nvSpPr>
          <p:cNvPr id="3" name="Shape 1"/>
          <p:cNvSpPr/>
          <p:nvPr/>
        </p:nvSpPr>
        <p:spPr>
          <a:xfrm>
            <a:off x="793790" y="2568297"/>
            <a:ext cx="13042821" cy="3251478"/>
          </a:xfrm>
          <a:prstGeom prst="roundRect">
            <a:avLst>
              <a:gd name="adj" fmla="val 5494"/>
            </a:avLst>
          </a:prstGeom>
          <a:noFill/>
          <a:ln w="7620">
            <a:solidFill>
              <a:srgbClr val="000000">
                <a:alpha val="8000"/>
              </a:srgbClr>
            </a:solidFill>
            <a:prstDash val="solid"/>
          </a:ln>
        </p:spPr>
        <p:txBody>
          <a:bodyPr/>
          <a:lstStyle/>
          <a:p>
            <a:endParaRPr lang="en-US"/>
          </a:p>
        </p:txBody>
      </p:sp>
      <p:sp>
        <p:nvSpPr>
          <p:cNvPr id="4" name="Shape 2"/>
          <p:cNvSpPr/>
          <p:nvPr/>
        </p:nvSpPr>
        <p:spPr>
          <a:xfrm>
            <a:off x="801410" y="2575917"/>
            <a:ext cx="13027581" cy="570905"/>
          </a:xfrm>
          <a:prstGeom prst="rect">
            <a:avLst/>
          </a:prstGeom>
          <a:solidFill>
            <a:srgbClr val="FFFFFF">
              <a:alpha val="4000"/>
            </a:srgbClr>
          </a:solidFill>
          <a:ln/>
        </p:spPr>
        <p:txBody>
          <a:bodyPr/>
          <a:lstStyle/>
          <a:p>
            <a:endParaRPr lang="en-US"/>
          </a:p>
        </p:txBody>
      </p:sp>
      <p:sp>
        <p:nvSpPr>
          <p:cNvPr id="5" name="Text 3"/>
          <p:cNvSpPr/>
          <p:nvPr/>
        </p:nvSpPr>
        <p:spPr>
          <a:xfrm>
            <a:off x="1000006" y="2702600"/>
            <a:ext cx="285630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Component</a:t>
            </a:r>
            <a:endParaRPr lang="en-US" sz="1550" dirty="0"/>
          </a:p>
        </p:txBody>
      </p:sp>
      <p:sp>
        <p:nvSpPr>
          <p:cNvPr id="6" name="Text 4"/>
          <p:cNvSpPr/>
          <p:nvPr/>
        </p:nvSpPr>
        <p:spPr>
          <a:xfrm>
            <a:off x="4260652" y="2702600"/>
            <a:ext cx="285249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Full Name</a:t>
            </a:r>
            <a:endParaRPr lang="en-US" sz="1550" dirty="0"/>
          </a:p>
        </p:txBody>
      </p:sp>
      <p:sp>
        <p:nvSpPr>
          <p:cNvPr id="7" name="Text 5"/>
          <p:cNvSpPr/>
          <p:nvPr/>
        </p:nvSpPr>
        <p:spPr>
          <a:xfrm>
            <a:off x="7517487" y="2702600"/>
            <a:ext cx="285249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Purpose</a:t>
            </a:r>
            <a:endParaRPr lang="en-US" sz="1550" dirty="0"/>
          </a:p>
        </p:txBody>
      </p:sp>
      <p:sp>
        <p:nvSpPr>
          <p:cNvPr id="8" name="Text 6"/>
          <p:cNvSpPr/>
          <p:nvPr/>
        </p:nvSpPr>
        <p:spPr>
          <a:xfrm>
            <a:off x="10774323" y="2702600"/>
            <a:ext cx="285630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Contains</a:t>
            </a:r>
            <a:endParaRPr lang="en-US" sz="1550" dirty="0"/>
          </a:p>
        </p:txBody>
      </p:sp>
      <p:sp>
        <p:nvSpPr>
          <p:cNvPr id="9" name="Shape 7"/>
          <p:cNvSpPr/>
          <p:nvPr/>
        </p:nvSpPr>
        <p:spPr>
          <a:xfrm>
            <a:off x="801410" y="3146822"/>
            <a:ext cx="13027581" cy="888444"/>
          </a:xfrm>
          <a:prstGeom prst="rect">
            <a:avLst/>
          </a:prstGeom>
          <a:solidFill>
            <a:srgbClr val="000000">
              <a:alpha val="4000"/>
            </a:srgbClr>
          </a:solidFill>
          <a:ln/>
        </p:spPr>
        <p:txBody>
          <a:bodyPr/>
          <a:lstStyle/>
          <a:p>
            <a:endParaRPr lang="en-US"/>
          </a:p>
        </p:txBody>
      </p:sp>
      <p:sp>
        <p:nvSpPr>
          <p:cNvPr id="10" name="Text 8"/>
          <p:cNvSpPr/>
          <p:nvPr/>
        </p:nvSpPr>
        <p:spPr>
          <a:xfrm>
            <a:off x="1000006" y="3273504"/>
            <a:ext cx="285630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JDK</a:t>
            </a:r>
            <a:endParaRPr lang="en-US" sz="1550" dirty="0"/>
          </a:p>
        </p:txBody>
      </p:sp>
      <p:sp>
        <p:nvSpPr>
          <p:cNvPr id="11" name="Text 9"/>
          <p:cNvSpPr/>
          <p:nvPr/>
        </p:nvSpPr>
        <p:spPr>
          <a:xfrm>
            <a:off x="4260652" y="3273504"/>
            <a:ext cx="2852499"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Java Development Kit</a:t>
            </a:r>
            <a:endParaRPr lang="en-US" sz="1550" dirty="0"/>
          </a:p>
        </p:txBody>
      </p:sp>
      <p:sp>
        <p:nvSpPr>
          <p:cNvPr id="12" name="Text 10"/>
          <p:cNvSpPr/>
          <p:nvPr/>
        </p:nvSpPr>
        <p:spPr>
          <a:xfrm>
            <a:off x="7517487" y="3273504"/>
            <a:ext cx="2852499"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Complete development environment</a:t>
            </a:r>
            <a:endParaRPr lang="en-US" sz="1550" dirty="0"/>
          </a:p>
        </p:txBody>
      </p:sp>
      <p:sp>
        <p:nvSpPr>
          <p:cNvPr id="13" name="Text 11"/>
          <p:cNvSpPr/>
          <p:nvPr/>
        </p:nvSpPr>
        <p:spPr>
          <a:xfrm>
            <a:off x="10774323" y="3273504"/>
            <a:ext cx="2856309"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JRE + development tools (compiler, debugger)</a:t>
            </a:r>
            <a:endParaRPr lang="en-US" sz="1550" dirty="0"/>
          </a:p>
        </p:txBody>
      </p:sp>
      <p:sp>
        <p:nvSpPr>
          <p:cNvPr id="14" name="Shape 12"/>
          <p:cNvSpPr/>
          <p:nvPr/>
        </p:nvSpPr>
        <p:spPr>
          <a:xfrm>
            <a:off x="801410" y="4035266"/>
            <a:ext cx="13027581" cy="888444"/>
          </a:xfrm>
          <a:prstGeom prst="rect">
            <a:avLst/>
          </a:prstGeom>
          <a:solidFill>
            <a:srgbClr val="FFFFFF">
              <a:alpha val="4000"/>
            </a:srgbClr>
          </a:solidFill>
          <a:ln/>
        </p:spPr>
        <p:txBody>
          <a:bodyPr/>
          <a:lstStyle/>
          <a:p>
            <a:endParaRPr lang="en-US"/>
          </a:p>
        </p:txBody>
      </p:sp>
      <p:sp>
        <p:nvSpPr>
          <p:cNvPr id="15" name="Text 13"/>
          <p:cNvSpPr/>
          <p:nvPr/>
        </p:nvSpPr>
        <p:spPr>
          <a:xfrm>
            <a:off x="1000006" y="4161949"/>
            <a:ext cx="285630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JRE</a:t>
            </a:r>
            <a:endParaRPr lang="en-US" sz="1550" dirty="0"/>
          </a:p>
        </p:txBody>
      </p:sp>
      <p:sp>
        <p:nvSpPr>
          <p:cNvPr id="16" name="Text 14"/>
          <p:cNvSpPr/>
          <p:nvPr/>
        </p:nvSpPr>
        <p:spPr>
          <a:xfrm>
            <a:off x="4260652" y="4161949"/>
            <a:ext cx="2852499"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Java Runtime Environment</a:t>
            </a:r>
            <a:endParaRPr lang="en-US" sz="1550" dirty="0"/>
          </a:p>
        </p:txBody>
      </p:sp>
      <p:sp>
        <p:nvSpPr>
          <p:cNvPr id="17" name="Text 15"/>
          <p:cNvSpPr/>
          <p:nvPr/>
        </p:nvSpPr>
        <p:spPr>
          <a:xfrm>
            <a:off x="7517487" y="4161949"/>
            <a:ext cx="2852499"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Runtime environment for Java apps</a:t>
            </a:r>
            <a:endParaRPr lang="en-US" sz="1550" dirty="0"/>
          </a:p>
        </p:txBody>
      </p:sp>
      <p:sp>
        <p:nvSpPr>
          <p:cNvPr id="18" name="Text 16"/>
          <p:cNvSpPr/>
          <p:nvPr/>
        </p:nvSpPr>
        <p:spPr>
          <a:xfrm>
            <a:off x="10774323" y="4161949"/>
            <a:ext cx="2856309"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JVM + standard libraries + runtime support</a:t>
            </a:r>
            <a:endParaRPr lang="en-US" sz="1550" dirty="0"/>
          </a:p>
        </p:txBody>
      </p:sp>
      <p:sp>
        <p:nvSpPr>
          <p:cNvPr id="19" name="Shape 17"/>
          <p:cNvSpPr/>
          <p:nvPr/>
        </p:nvSpPr>
        <p:spPr>
          <a:xfrm>
            <a:off x="801410" y="4923711"/>
            <a:ext cx="13027581" cy="888444"/>
          </a:xfrm>
          <a:prstGeom prst="rect">
            <a:avLst/>
          </a:prstGeom>
          <a:solidFill>
            <a:srgbClr val="000000">
              <a:alpha val="4000"/>
            </a:srgbClr>
          </a:solidFill>
          <a:ln/>
        </p:spPr>
        <p:txBody>
          <a:bodyPr/>
          <a:lstStyle/>
          <a:p>
            <a:endParaRPr lang="en-US"/>
          </a:p>
        </p:txBody>
      </p:sp>
      <p:sp>
        <p:nvSpPr>
          <p:cNvPr id="20" name="Text 18"/>
          <p:cNvSpPr/>
          <p:nvPr/>
        </p:nvSpPr>
        <p:spPr>
          <a:xfrm>
            <a:off x="1000006" y="5050393"/>
            <a:ext cx="2856309" cy="317540"/>
          </a:xfrm>
          <a:prstGeom prst="rect">
            <a:avLst/>
          </a:prstGeom>
          <a:noFill/>
          <a:ln/>
        </p:spPr>
        <p:txBody>
          <a:bodyPr wrap="non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JVM</a:t>
            </a:r>
            <a:endParaRPr lang="en-US" sz="1550" dirty="0"/>
          </a:p>
        </p:txBody>
      </p:sp>
      <p:sp>
        <p:nvSpPr>
          <p:cNvPr id="21" name="Text 19"/>
          <p:cNvSpPr/>
          <p:nvPr/>
        </p:nvSpPr>
        <p:spPr>
          <a:xfrm>
            <a:off x="4260652" y="5050393"/>
            <a:ext cx="2852499"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Java Virtual Machine</a:t>
            </a:r>
            <a:endParaRPr lang="en-US" sz="1550" dirty="0"/>
          </a:p>
        </p:txBody>
      </p:sp>
      <p:sp>
        <p:nvSpPr>
          <p:cNvPr id="22" name="Text 20"/>
          <p:cNvSpPr/>
          <p:nvPr/>
        </p:nvSpPr>
        <p:spPr>
          <a:xfrm>
            <a:off x="7517487" y="5050393"/>
            <a:ext cx="2852499"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Executes Java bytecode</a:t>
            </a:r>
            <a:endParaRPr lang="en-US" sz="1550" dirty="0"/>
          </a:p>
        </p:txBody>
      </p:sp>
      <p:sp>
        <p:nvSpPr>
          <p:cNvPr id="23" name="Text 21"/>
          <p:cNvSpPr/>
          <p:nvPr/>
        </p:nvSpPr>
        <p:spPr>
          <a:xfrm>
            <a:off x="10774323" y="5050393"/>
            <a:ext cx="2856309" cy="635079"/>
          </a:xfrm>
          <a:prstGeom prst="rect">
            <a:avLst/>
          </a:prstGeom>
          <a:noFill/>
          <a:ln/>
        </p:spPr>
        <p:txBody>
          <a:bodyPr wrap="squar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Platform-specific runtime engine</a:t>
            </a:r>
            <a:endParaRPr lang="en-US" sz="1550" dirty="0"/>
          </a:p>
        </p:txBody>
      </p:sp>
      <p:sp>
        <p:nvSpPr>
          <p:cNvPr id="24" name="Text 22"/>
          <p:cNvSpPr/>
          <p:nvPr/>
        </p:nvSpPr>
        <p:spPr>
          <a:xfrm>
            <a:off x="793790" y="6043017"/>
            <a:ext cx="13042821" cy="635079"/>
          </a:xfrm>
          <a:prstGeom prst="rect">
            <a:avLst/>
          </a:prstGeom>
          <a:noFill/>
          <a:ln/>
        </p:spPr>
        <p:txBody>
          <a:bodyPr wrap="square" lIns="0" tIns="0" rIns="0" bIns="0" rtlCol="0" anchor="t"/>
          <a:lstStyle/>
          <a:p>
            <a:pPr marL="0" indent="0" algn="l">
              <a:lnSpc>
                <a:spcPts val="2500"/>
              </a:lnSpc>
              <a:buNone/>
            </a:pPr>
            <a:r>
              <a:rPr lang="en-US" sz="1550" b="1" dirty="0">
                <a:solidFill>
                  <a:srgbClr val="3D3E44"/>
                </a:solidFill>
                <a:latin typeface="Inter Light" pitchFamily="34" charset="0"/>
                <a:ea typeface="Inter Light" pitchFamily="34" charset="-122"/>
                <a:cs typeface="Inter Light" pitchFamily="34" charset="-120"/>
              </a:rPr>
              <a:t>Key Point:</a:t>
            </a:r>
            <a:r>
              <a:rPr lang="en-US" sz="1550" dirty="0">
                <a:solidFill>
                  <a:srgbClr val="3D3E44"/>
                </a:solidFill>
                <a:latin typeface="Inter Light" pitchFamily="34" charset="0"/>
                <a:ea typeface="Inter Light" pitchFamily="34" charset="-122"/>
                <a:cs typeface="Inter Light" pitchFamily="34" charset="-120"/>
              </a:rPr>
              <a:t> Developers need JDK to write and compile code. End users only need JRE to run Java applications. JVM is the core engine that makes Java platform-independent.</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07532"/>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Java Basic Syntax</a:t>
            </a:r>
            <a:endParaRPr lang="en-US" sz="3900" dirty="0"/>
          </a:p>
        </p:txBody>
      </p:sp>
      <p:sp>
        <p:nvSpPr>
          <p:cNvPr id="3" name="Text 1"/>
          <p:cNvSpPr/>
          <p:nvPr/>
        </p:nvSpPr>
        <p:spPr>
          <a:xfrm>
            <a:off x="793790" y="2062027"/>
            <a:ext cx="2642116" cy="310158"/>
          </a:xfrm>
          <a:prstGeom prst="rect">
            <a:avLst/>
          </a:prstGeom>
          <a:noFill/>
          <a:ln/>
        </p:spPr>
        <p:txBody>
          <a:bodyPr wrap="none" lIns="0" tIns="0" rIns="0" bIns="0" rtlCol="0" anchor="t"/>
          <a:lstStyle/>
          <a:p>
            <a:pPr marL="0" indent="0" algn="l">
              <a:lnSpc>
                <a:spcPts val="2400"/>
              </a:lnSpc>
              <a:buNone/>
            </a:pPr>
            <a:r>
              <a:rPr lang="en-US" sz="1950" dirty="0">
                <a:solidFill>
                  <a:srgbClr val="74767D"/>
                </a:solidFill>
                <a:latin typeface="Montserrat Medium" pitchFamily="34" charset="0"/>
                <a:ea typeface="Montserrat Medium" pitchFamily="34" charset="-122"/>
                <a:cs typeface="Montserrat Medium" pitchFamily="34" charset="-120"/>
              </a:rPr>
              <a:t>Hello World Example</a:t>
            </a:r>
            <a:endParaRPr lang="en-US" sz="1950" dirty="0"/>
          </a:p>
        </p:txBody>
      </p:sp>
      <p:sp>
        <p:nvSpPr>
          <p:cNvPr id="5" name="Shape 3"/>
          <p:cNvSpPr/>
          <p:nvPr/>
        </p:nvSpPr>
        <p:spPr>
          <a:xfrm>
            <a:off x="286345" y="2538206"/>
            <a:ext cx="6299121" cy="2315794"/>
          </a:xfrm>
          <a:prstGeom prst="roundRect">
            <a:avLst>
              <a:gd name="adj" fmla="val 1579"/>
            </a:avLst>
          </a:prstGeom>
          <a:solidFill>
            <a:srgbClr val="F2F2F2"/>
          </a:solidFill>
          <a:ln/>
        </p:spPr>
        <p:txBody>
          <a:bodyPr/>
          <a:lstStyle/>
          <a:p>
            <a:endParaRPr lang="en-US"/>
          </a:p>
        </p:txBody>
      </p:sp>
      <p:sp>
        <p:nvSpPr>
          <p:cNvPr id="6" name="Text 4"/>
          <p:cNvSpPr/>
          <p:nvPr/>
        </p:nvSpPr>
        <p:spPr>
          <a:xfrm>
            <a:off x="793790" y="2793785"/>
            <a:ext cx="5902404" cy="1587698"/>
          </a:xfrm>
          <a:prstGeom prst="rect">
            <a:avLst/>
          </a:prstGeom>
          <a:noFill/>
          <a:ln/>
        </p:spPr>
        <p:txBody>
          <a:bodyPr wrap="square" lIns="0" tIns="0" rIns="0" bIns="0" rtlCol="0" anchor="t"/>
          <a:lstStyle/>
          <a:p>
            <a:pPr marL="0" indent="0" algn="l">
              <a:lnSpc>
                <a:spcPts val="250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public class HelloWorld </a:t>
            </a:r>
          </a:p>
          <a:p>
            <a:pPr marL="0" indent="0" algn="l">
              <a:lnSpc>
                <a:spcPts val="250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 </a:t>
            </a:r>
          </a:p>
          <a:p>
            <a:pPr marL="0" indent="0" algn="l">
              <a:lnSpc>
                <a:spcPts val="250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   public static void main(String[] </a:t>
            </a:r>
            <a:r>
              <a:rPr lang="en-US" sz="1600" dirty="0" err="1">
                <a:solidFill>
                  <a:srgbClr val="3D3E44"/>
                </a:solidFill>
                <a:highlight>
                  <a:srgbClr val="F2F2F2"/>
                </a:highlight>
                <a:latin typeface="Consolas Light" pitchFamily="34" charset="0"/>
                <a:ea typeface="Consolas Light" pitchFamily="34" charset="-122"/>
                <a:cs typeface="Consolas Light" pitchFamily="34" charset="-120"/>
              </a:rPr>
              <a:t>args</a:t>
            </a:r>
            <a:r>
              <a:rPr lang="en-US" sz="1600" dirty="0">
                <a:solidFill>
                  <a:srgbClr val="3D3E44"/>
                </a:solidFill>
                <a:highlight>
                  <a:srgbClr val="F2F2F2"/>
                </a:highlight>
                <a:latin typeface="Consolas Light" pitchFamily="34" charset="0"/>
                <a:ea typeface="Consolas Light" pitchFamily="34" charset="-122"/>
                <a:cs typeface="Consolas Light" pitchFamily="34" charset="-120"/>
              </a:rPr>
              <a:t>)</a:t>
            </a:r>
          </a:p>
          <a:p>
            <a:pPr marL="0" indent="0" algn="l">
              <a:lnSpc>
                <a:spcPts val="250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 { </a:t>
            </a:r>
          </a:p>
          <a:p>
            <a:pPr marL="0" indent="0" algn="l">
              <a:lnSpc>
                <a:spcPts val="250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       System.out.println("Hello, World!");   }</a:t>
            </a:r>
          </a:p>
          <a:p>
            <a:pPr marL="0" indent="0" algn="l">
              <a:lnSpc>
                <a:spcPts val="250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a:t>
            </a:r>
            <a:endParaRPr lang="en-US" sz="1600" dirty="0"/>
          </a:p>
        </p:txBody>
      </p:sp>
      <p:sp>
        <p:nvSpPr>
          <p:cNvPr id="7" name="Text 5"/>
          <p:cNvSpPr/>
          <p:nvPr/>
        </p:nvSpPr>
        <p:spPr>
          <a:xfrm>
            <a:off x="793790" y="496562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74767D"/>
                </a:solidFill>
                <a:latin typeface="Montserrat Medium" pitchFamily="34" charset="0"/>
                <a:ea typeface="Montserrat Medium" pitchFamily="34" charset="-122"/>
                <a:cs typeface="Montserrat Medium" pitchFamily="34" charset="-120"/>
              </a:rPr>
              <a:t>Important Rules</a:t>
            </a:r>
            <a:endParaRPr lang="en-US" sz="1950" dirty="0"/>
          </a:p>
        </p:txBody>
      </p:sp>
      <p:sp>
        <p:nvSpPr>
          <p:cNvPr id="8" name="Text 6"/>
          <p:cNvSpPr/>
          <p:nvPr/>
        </p:nvSpPr>
        <p:spPr>
          <a:xfrm>
            <a:off x="793790" y="5474137"/>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File name must match class name</a:t>
            </a:r>
            <a:endParaRPr lang="en-US" sz="1550" dirty="0"/>
          </a:p>
        </p:txBody>
      </p:sp>
      <p:sp>
        <p:nvSpPr>
          <p:cNvPr id="9" name="Text 7"/>
          <p:cNvSpPr/>
          <p:nvPr/>
        </p:nvSpPr>
        <p:spPr>
          <a:xfrm>
            <a:off x="793790" y="5861090"/>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Java is case-sensitive</a:t>
            </a:r>
            <a:endParaRPr lang="en-US" sz="1550" dirty="0"/>
          </a:p>
        </p:txBody>
      </p:sp>
      <p:sp>
        <p:nvSpPr>
          <p:cNvPr id="10" name="Text 8"/>
          <p:cNvSpPr/>
          <p:nvPr/>
        </p:nvSpPr>
        <p:spPr>
          <a:xfrm>
            <a:off x="793790" y="624804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Every statement ends with semicolon</a:t>
            </a:r>
            <a:endParaRPr lang="en-US" sz="1550" dirty="0"/>
          </a:p>
        </p:txBody>
      </p:sp>
      <p:sp>
        <p:nvSpPr>
          <p:cNvPr id="11" name="Text 9"/>
          <p:cNvSpPr/>
          <p:nvPr/>
        </p:nvSpPr>
        <p:spPr>
          <a:xfrm>
            <a:off x="793790" y="6634996"/>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Blocks defined by curly braces { }</a:t>
            </a:r>
            <a:endParaRPr lang="en-US" sz="1550" dirty="0"/>
          </a:p>
        </p:txBody>
      </p:sp>
      <p:pic>
        <p:nvPicPr>
          <p:cNvPr id="12" name="Image 0" descr="preencoded.png"/>
          <p:cNvPicPr>
            <a:picLocks noChangeAspect="1"/>
          </p:cNvPicPr>
          <p:nvPr/>
        </p:nvPicPr>
        <p:blipFill>
          <a:blip r:embed="rId3"/>
          <a:stretch>
            <a:fillRect/>
          </a:stretch>
        </p:blipFill>
        <p:spPr>
          <a:xfrm>
            <a:off x="7564874" y="833744"/>
            <a:ext cx="6299120" cy="3499418"/>
          </a:xfrm>
          <a:prstGeom prst="rect">
            <a:avLst/>
          </a:prstGeom>
        </p:spPr>
      </p:pic>
      <p:sp>
        <p:nvSpPr>
          <p:cNvPr id="13" name="Shape 10"/>
          <p:cNvSpPr/>
          <p:nvPr/>
        </p:nvSpPr>
        <p:spPr>
          <a:xfrm>
            <a:off x="7564874" y="4556403"/>
            <a:ext cx="6279356" cy="1478280"/>
          </a:xfrm>
          <a:prstGeom prst="roundRect">
            <a:avLst>
              <a:gd name="adj" fmla="val 12083"/>
            </a:avLst>
          </a:prstGeom>
          <a:solidFill>
            <a:srgbClr val="B6D6FC"/>
          </a:solidFill>
          <a:ln/>
        </p:spPr>
        <p:txBody>
          <a:bodyPr/>
          <a:lstStyle/>
          <a:p>
            <a:endParaRPr lang="en-US"/>
          </a:p>
        </p:txBody>
      </p:sp>
      <p:pic>
        <p:nvPicPr>
          <p:cNvPr id="14" name="Image 1" descr="preencoded.png"/>
          <p:cNvPicPr>
            <a:picLocks noChangeAspect="1"/>
          </p:cNvPicPr>
          <p:nvPr/>
        </p:nvPicPr>
        <p:blipFill>
          <a:blip r:embed="rId4"/>
          <a:stretch>
            <a:fillRect/>
          </a:stretch>
        </p:blipFill>
        <p:spPr>
          <a:xfrm>
            <a:off x="7763232" y="4859298"/>
            <a:ext cx="248007" cy="198358"/>
          </a:xfrm>
          <a:prstGeom prst="rect">
            <a:avLst/>
          </a:prstGeom>
        </p:spPr>
      </p:pic>
      <p:sp>
        <p:nvSpPr>
          <p:cNvPr id="15" name="Text 11"/>
          <p:cNvSpPr/>
          <p:nvPr/>
        </p:nvSpPr>
        <p:spPr>
          <a:xfrm>
            <a:off x="8209598" y="4804291"/>
            <a:ext cx="5436275" cy="952619"/>
          </a:xfrm>
          <a:prstGeom prst="rect">
            <a:avLst/>
          </a:prstGeom>
          <a:noFill/>
          <a:ln/>
        </p:spPr>
        <p:txBody>
          <a:bodyPr wrap="square" lIns="0" tIns="0" rIns="0" bIns="0" rtlCol="0" anchor="t"/>
          <a:lstStyle/>
          <a:p>
            <a:pPr marL="0" indent="0" algn="l">
              <a:lnSpc>
                <a:spcPts val="2500"/>
              </a:lnSpc>
              <a:buNone/>
            </a:pPr>
            <a:r>
              <a:rPr lang="en-US" sz="1550" b="1" dirty="0">
                <a:solidFill>
                  <a:srgbClr val="000000"/>
                </a:solidFill>
                <a:latin typeface="Inter Light" pitchFamily="34" charset="0"/>
                <a:ea typeface="Inter Light" pitchFamily="34" charset="-122"/>
                <a:cs typeface="Inter Light" pitchFamily="34" charset="-120"/>
              </a:rPr>
              <a:t>File Naming:</a:t>
            </a:r>
            <a:r>
              <a:rPr lang="en-US" sz="1550" dirty="0">
                <a:solidFill>
                  <a:srgbClr val="000000"/>
                </a:solidFill>
                <a:latin typeface="Inter Light" pitchFamily="34" charset="0"/>
                <a:ea typeface="Inter Light" pitchFamily="34" charset="-122"/>
                <a:cs typeface="Inter Light" pitchFamily="34" charset="-120"/>
              </a:rPr>
              <a:t> If your class is named "HelloWorld", your file must be saved as "HelloWorld.java" - exact match including capitalization!</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689616"/>
            <a:ext cx="10380226" cy="620078"/>
          </a:xfrm>
          <a:prstGeom prst="rect">
            <a:avLst/>
          </a:prstGeom>
          <a:noFill/>
          <a:ln/>
        </p:spPr>
        <p:txBody>
          <a:bodyPr wrap="none" lIns="0" tIns="0" rIns="0" bIns="0" rtlCol="0" anchor="t"/>
          <a:lstStyle/>
          <a:p>
            <a:pPr marL="0" indent="0" algn="l">
              <a:lnSpc>
                <a:spcPts val="4850"/>
              </a:lnSpc>
              <a:buNone/>
            </a:pPr>
            <a:r>
              <a:rPr lang="en-US" sz="3900" dirty="0">
                <a:solidFill>
                  <a:srgbClr val="74767D"/>
                </a:solidFill>
                <a:latin typeface="Montserrat Medium" pitchFamily="34" charset="0"/>
                <a:ea typeface="Montserrat Medium" pitchFamily="34" charset="-122"/>
                <a:cs typeface="Montserrat Medium" pitchFamily="34" charset="-120"/>
              </a:rPr>
              <a:t>The main() Method &amp; System.out.println()</a:t>
            </a:r>
            <a:endParaRPr lang="en-US" sz="3900" dirty="0"/>
          </a:p>
        </p:txBody>
      </p:sp>
      <p:sp>
        <p:nvSpPr>
          <p:cNvPr id="3" name="Shape 1"/>
          <p:cNvSpPr/>
          <p:nvPr/>
        </p:nvSpPr>
        <p:spPr>
          <a:xfrm>
            <a:off x="793790" y="2706529"/>
            <a:ext cx="6422231" cy="3292673"/>
          </a:xfrm>
          <a:prstGeom prst="roundRect">
            <a:avLst>
              <a:gd name="adj" fmla="val 5425"/>
            </a:avLst>
          </a:prstGeom>
          <a:solidFill>
            <a:srgbClr val="FFFFFF"/>
          </a:solidFill>
          <a:ln w="22860">
            <a:solidFill>
              <a:srgbClr val="C5C7D2"/>
            </a:solidFill>
            <a:prstDash val="solid"/>
          </a:ln>
        </p:spPr>
        <p:txBody>
          <a:bodyPr/>
          <a:lstStyle/>
          <a:p>
            <a:endParaRPr lang="en-US"/>
          </a:p>
        </p:txBody>
      </p:sp>
      <p:sp>
        <p:nvSpPr>
          <p:cNvPr id="4" name="Text 2"/>
          <p:cNvSpPr/>
          <p:nvPr/>
        </p:nvSpPr>
        <p:spPr>
          <a:xfrm>
            <a:off x="1015008" y="2927747"/>
            <a:ext cx="3380899"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main() Method Breakdown</a:t>
            </a:r>
            <a:endParaRPr lang="en-US" sz="1950" dirty="0"/>
          </a:p>
        </p:txBody>
      </p:sp>
      <p:sp>
        <p:nvSpPr>
          <p:cNvPr id="5" name="Shape 3"/>
          <p:cNvSpPr/>
          <p:nvPr/>
        </p:nvSpPr>
        <p:spPr>
          <a:xfrm>
            <a:off x="1015008" y="3461147"/>
            <a:ext cx="5979795" cy="615196"/>
          </a:xfrm>
          <a:prstGeom prst="roundRect">
            <a:avLst>
              <a:gd name="adj" fmla="val 29036"/>
            </a:avLst>
          </a:prstGeom>
          <a:solidFill>
            <a:srgbClr val="F2F2F2"/>
          </a:solidFill>
          <a:ln/>
        </p:spPr>
        <p:txBody>
          <a:bodyPr/>
          <a:lstStyle/>
          <a:p>
            <a:endParaRPr lang="en-US"/>
          </a:p>
        </p:txBody>
      </p:sp>
      <p:sp>
        <p:nvSpPr>
          <p:cNvPr id="6" name="Shape 4"/>
          <p:cNvSpPr/>
          <p:nvPr/>
        </p:nvSpPr>
        <p:spPr>
          <a:xfrm>
            <a:off x="1005126" y="3461147"/>
            <a:ext cx="5999559" cy="615196"/>
          </a:xfrm>
          <a:prstGeom prst="roundRect">
            <a:avLst>
              <a:gd name="adj" fmla="val 4839"/>
            </a:avLst>
          </a:prstGeom>
          <a:solidFill>
            <a:srgbClr val="F2F2F2"/>
          </a:solidFill>
          <a:ln/>
        </p:spPr>
        <p:txBody>
          <a:bodyPr/>
          <a:lstStyle/>
          <a:p>
            <a:endParaRPr lang="en-US"/>
          </a:p>
        </p:txBody>
      </p:sp>
      <p:sp>
        <p:nvSpPr>
          <p:cNvPr id="7" name="Text 5"/>
          <p:cNvSpPr/>
          <p:nvPr/>
        </p:nvSpPr>
        <p:spPr>
          <a:xfrm>
            <a:off x="1203484" y="3609975"/>
            <a:ext cx="5602843"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highlight>
                  <a:srgbClr val="F2F2F2"/>
                </a:highlight>
                <a:latin typeface="Consolas Light" pitchFamily="34" charset="0"/>
                <a:ea typeface="Consolas Light" pitchFamily="34" charset="-122"/>
                <a:cs typeface="Consolas Light" pitchFamily="34" charset="-120"/>
              </a:rPr>
              <a:t>public static void main(String[] args)</a:t>
            </a:r>
            <a:endParaRPr lang="en-US" sz="1550" dirty="0"/>
          </a:p>
        </p:txBody>
      </p:sp>
      <p:sp>
        <p:nvSpPr>
          <p:cNvPr id="8" name="Text 6"/>
          <p:cNvSpPr/>
          <p:nvPr/>
        </p:nvSpPr>
        <p:spPr>
          <a:xfrm>
            <a:off x="1015008" y="4299585"/>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public:</a:t>
            </a:r>
            <a:r>
              <a:rPr lang="en-US" sz="1550" dirty="0">
                <a:solidFill>
                  <a:srgbClr val="3D3E44"/>
                </a:solidFill>
                <a:latin typeface="Inter Light" pitchFamily="34" charset="0"/>
                <a:ea typeface="Inter Light" pitchFamily="34" charset="-122"/>
                <a:cs typeface="Inter Light" pitchFamily="34" charset="-120"/>
              </a:rPr>
              <a:t> Accessible from anywhere</a:t>
            </a:r>
            <a:endParaRPr lang="en-US" sz="1550" dirty="0"/>
          </a:p>
        </p:txBody>
      </p:sp>
      <p:sp>
        <p:nvSpPr>
          <p:cNvPr id="9" name="Text 7"/>
          <p:cNvSpPr/>
          <p:nvPr/>
        </p:nvSpPr>
        <p:spPr>
          <a:xfrm>
            <a:off x="1015008" y="4686538"/>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static:</a:t>
            </a:r>
            <a:r>
              <a:rPr lang="en-US" sz="1550" dirty="0">
                <a:solidFill>
                  <a:srgbClr val="3D3E44"/>
                </a:solidFill>
                <a:latin typeface="Inter Light" pitchFamily="34" charset="0"/>
                <a:ea typeface="Inter Light" pitchFamily="34" charset="-122"/>
                <a:cs typeface="Inter Light" pitchFamily="34" charset="-120"/>
              </a:rPr>
              <a:t> Can run without creating object</a:t>
            </a:r>
            <a:endParaRPr lang="en-US" sz="1550" dirty="0"/>
          </a:p>
        </p:txBody>
      </p:sp>
      <p:sp>
        <p:nvSpPr>
          <p:cNvPr id="10" name="Text 8"/>
          <p:cNvSpPr/>
          <p:nvPr/>
        </p:nvSpPr>
        <p:spPr>
          <a:xfrm>
            <a:off x="1015008" y="5073491"/>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void:</a:t>
            </a:r>
            <a:r>
              <a:rPr lang="en-US" sz="1550" dirty="0">
                <a:solidFill>
                  <a:srgbClr val="3D3E44"/>
                </a:solidFill>
                <a:latin typeface="Inter Light" pitchFamily="34" charset="0"/>
                <a:ea typeface="Inter Light" pitchFamily="34" charset="-122"/>
                <a:cs typeface="Inter Light" pitchFamily="34" charset="-120"/>
              </a:rPr>
              <a:t> Returns nothing</a:t>
            </a:r>
            <a:endParaRPr lang="en-US" sz="1550" dirty="0"/>
          </a:p>
        </p:txBody>
      </p:sp>
      <p:sp>
        <p:nvSpPr>
          <p:cNvPr id="11" name="Text 9"/>
          <p:cNvSpPr/>
          <p:nvPr/>
        </p:nvSpPr>
        <p:spPr>
          <a:xfrm>
            <a:off x="1015008" y="5460444"/>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String[] args:</a:t>
            </a:r>
            <a:r>
              <a:rPr lang="en-US" sz="1550" dirty="0">
                <a:solidFill>
                  <a:srgbClr val="3D3E44"/>
                </a:solidFill>
                <a:latin typeface="Inter Light" pitchFamily="34" charset="0"/>
                <a:ea typeface="Inter Light" pitchFamily="34" charset="-122"/>
                <a:cs typeface="Inter Light" pitchFamily="34" charset="-120"/>
              </a:rPr>
              <a:t> Command line arguments</a:t>
            </a:r>
            <a:endParaRPr lang="en-US" sz="1550" dirty="0"/>
          </a:p>
        </p:txBody>
      </p:sp>
      <p:sp>
        <p:nvSpPr>
          <p:cNvPr id="12" name="Shape 10"/>
          <p:cNvSpPr/>
          <p:nvPr/>
        </p:nvSpPr>
        <p:spPr>
          <a:xfrm>
            <a:off x="7414379" y="2706529"/>
            <a:ext cx="6422231" cy="3292673"/>
          </a:xfrm>
          <a:prstGeom prst="roundRect">
            <a:avLst>
              <a:gd name="adj" fmla="val 5425"/>
            </a:avLst>
          </a:prstGeom>
          <a:solidFill>
            <a:srgbClr val="FFFFFF"/>
          </a:solidFill>
          <a:ln w="22860">
            <a:solidFill>
              <a:srgbClr val="C5C7D2"/>
            </a:solidFill>
            <a:prstDash val="solid"/>
          </a:ln>
        </p:spPr>
        <p:txBody>
          <a:bodyPr/>
          <a:lstStyle/>
          <a:p>
            <a:endParaRPr lang="en-US"/>
          </a:p>
        </p:txBody>
      </p:sp>
      <p:sp>
        <p:nvSpPr>
          <p:cNvPr id="13" name="Text 11"/>
          <p:cNvSpPr/>
          <p:nvPr/>
        </p:nvSpPr>
        <p:spPr>
          <a:xfrm>
            <a:off x="7635597" y="2927747"/>
            <a:ext cx="3795355" cy="310158"/>
          </a:xfrm>
          <a:prstGeom prst="rect">
            <a:avLst/>
          </a:prstGeom>
          <a:noFill/>
          <a:ln/>
        </p:spPr>
        <p:txBody>
          <a:bodyPr wrap="none" lIns="0" tIns="0" rIns="0" bIns="0" rtlCol="0" anchor="t"/>
          <a:lstStyle/>
          <a:p>
            <a:pPr marL="0" indent="0" algn="l">
              <a:lnSpc>
                <a:spcPts val="2400"/>
              </a:lnSpc>
              <a:buNone/>
            </a:pPr>
            <a:r>
              <a:rPr lang="en-US" sz="1950" dirty="0">
                <a:solidFill>
                  <a:srgbClr val="3D3E44"/>
                </a:solidFill>
                <a:latin typeface="Montserrat Medium" pitchFamily="34" charset="0"/>
                <a:ea typeface="Montserrat Medium" pitchFamily="34" charset="-122"/>
                <a:cs typeface="Montserrat Medium" pitchFamily="34" charset="-120"/>
              </a:rPr>
              <a:t>System.out.println() Explained</a:t>
            </a:r>
            <a:endParaRPr lang="en-US" sz="1950" dirty="0"/>
          </a:p>
        </p:txBody>
      </p:sp>
      <p:sp>
        <p:nvSpPr>
          <p:cNvPr id="14" name="Text 12"/>
          <p:cNvSpPr/>
          <p:nvPr/>
        </p:nvSpPr>
        <p:spPr>
          <a:xfrm>
            <a:off x="7635597" y="3356967"/>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System:</a:t>
            </a:r>
            <a:r>
              <a:rPr lang="en-US" sz="1550" dirty="0">
                <a:solidFill>
                  <a:srgbClr val="3D3E44"/>
                </a:solidFill>
                <a:latin typeface="Inter Light" pitchFamily="34" charset="0"/>
                <a:ea typeface="Inter Light" pitchFamily="34" charset="-122"/>
                <a:cs typeface="Inter Light" pitchFamily="34" charset="-120"/>
              </a:rPr>
              <a:t> Built-in Java class</a:t>
            </a:r>
            <a:endParaRPr lang="en-US" sz="1550" dirty="0"/>
          </a:p>
        </p:txBody>
      </p:sp>
      <p:sp>
        <p:nvSpPr>
          <p:cNvPr id="15" name="Text 13"/>
          <p:cNvSpPr/>
          <p:nvPr/>
        </p:nvSpPr>
        <p:spPr>
          <a:xfrm>
            <a:off x="7635597" y="3743920"/>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out:</a:t>
            </a:r>
            <a:r>
              <a:rPr lang="en-US" sz="1550" dirty="0">
                <a:solidFill>
                  <a:srgbClr val="3D3E44"/>
                </a:solidFill>
                <a:latin typeface="Inter Light" pitchFamily="34" charset="0"/>
                <a:ea typeface="Inter Light" pitchFamily="34" charset="-122"/>
                <a:cs typeface="Inter Light" pitchFamily="34" charset="-120"/>
              </a:rPr>
              <a:t> Standard output stream</a:t>
            </a:r>
            <a:endParaRPr lang="en-US" sz="1550" dirty="0"/>
          </a:p>
        </p:txBody>
      </p:sp>
      <p:sp>
        <p:nvSpPr>
          <p:cNvPr id="16" name="Text 14"/>
          <p:cNvSpPr/>
          <p:nvPr/>
        </p:nvSpPr>
        <p:spPr>
          <a:xfrm>
            <a:off x="7635597" y="4130873"/>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3D3E44"/>
                </a:solidFill>
                <a:latin typeface="Inter Light" pitchFamily="34" charset="0"/>
                <a:ea typeface="Inter Light" pitchFamily="34" charset="-122"/>
                <a:cs typeface="Inter Light" pitchFamily="34" charset="-120"/>
              </a:rPr>
              <a:t>println():</a:t>
            </a:r>
            <a:r>
              <a:rPr lang="en-US" sz="1550" dirty="0">
                <a:solidFill>
                  <a:srgbClr val="3D3E44"/>
                </a:solidFill>
                <a:latin typeface="Inter Light" pitchFamily="34" charset="0"/>
                <a:ea typeface="Inter Light" pitchFamily="34" charset="-122"/>
                <a:cs typeface="Inter Light" pitchFamily="34" charset="-120"/>
              </a:rPr>
              <a:t> Print line method</a:t>
            </a:r>
            <a:endParaRPr lang="en-US" sz="1550" dirty="0"/>
          </a:p>
        </p:txBody>
      </p:sp>
      <p:sp>
        <p:nvSpPr>
          <p:cNvPr id="17" name="Text 15"/>
          <p:cNvSpPr/>
          <p:nvPr/>
        </p:nvSpPr>
        <p:spPr>
          <a:xfrm>
            <a:off x="7635597" y="4517827"/>
            <a:ext cx="5979795"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3D3E44"/>
                </a:solidFill>
                <a:latin typeface="Inter Light" pitchFamily="34" charset="0"/>
                <a:ea typeface="Inter Light" pitchFamily="34" charset="-122"/>
                <a:cs typeface="Inter Light" pitchFamily="34" charset="-120"/>
              </a:rPr>
              <a:t>Automatically adds newline after text</a:t>
            </a:r>
            <a:endParaRPr lang="en-US" sz="1550" dirty="0"/>
          </a:p>
        </p:txBody>
      </p:sp>
      <p:sp>
        <p:nvSpPr>
          <p:cNvPr id="18" name="Text 16"/>
          <p:cNvSpPr/>
          <p:nvPr/>
        </p:nvSpPr>
        <p:spPr>
          <a:xfrm>
            <a:off x="7635597" y="4954429"/>
            <a:ext cx="5979795"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Alternative: </a:t>
            </a:r>
            <a:r>
              <a:rPr lang="en-US" sz="1550" dirty="0">
                <a:solidFill>
                  <a:srgbClr val="3D3E44"/>
                </a:solidFill>
                <a:highlight>
                  <a:srgbClr val="F2F2F2"/>
                </a:highlight>
                <a:latin typeface="Consolas" pitchFamily="34" charset="0"/>
                <a:ea typeface="Consolas" pitchFamily="34" charset="-122"/>
                <a:cs typeface="Consolas" pitchFamily="34" charset="-120"/>
              </a:rPr>
              <a:t>System.out.print()</a:t>
            </a:r>
            <a:r>
              <a:rPr lang="en-US" sz="1550" dirty="0">
                <a:solidFill>
                  <a:srgbClr val="3D3E44"/>
                </a:solidFill>
                <a:latin typeface="Inter Light" pitchFamily="34" charset="0"/>
                <a:ea typeface="Inter Light" pitchFamily="34" charset="-122"/>
                <a:cs typeface="Inter Light" pitchFamily="34" charset="-120"/>
              </a:rPr>
              <a:t> doesn't add newline</a:t>
            </a:r>
            <a:endParaRPr lang="en-US" sz="1550" dirty="0"/>
          </a:p>
        </p:txBody>
      </p:sp>
      <p:sp>
        <p:nvSpPr>
          <p:cNvPr id="19" name="Text 17"/>
          <p:cNvSpPr/>
          <p:nvPr/>
        </p:nvSpPr>
        <p:spPr>
          <a:xfrm>
            <a:off x="793790" y="6222444"/>
            <a:ext cx="13042821" cy="317540"/>
          </a:xfrm>
          <a:prstGeom prst="rect">
            <a:avLst/>
          </a:prstGeom>
          <a:noFill/>
          <a:ln/>
        </p:spPr>
        <p:txBody>
          <a:bodyPr wrap="none" lIns="0" tIns="0" rIns="0" bIns="0" rtlCol="0" anchor="t"/>
          <a:lstStyle/>
          <a:p>
            <a:pPr marL="0" indent="0" algn="l">
              <a:lnSpc>
                <a:spcPts val="2500"/>
              </a:lnSpc>
              <a:buNone/>
            </a:pPr>
            <a:r>
              <a:rPr lang="en-US" sz="1550" dirty="0">
                <a:solidFill>
                  <a:srgbClr val="3D3E44"/>
                </a:solidFill>
                <a:latin typeface="Inter Light" pitchFamily="34" charset="0"/>
                <a:ea typeface="Inter Light" pitchFamily="34" charset="-122"/>
                <a:cs typeface="Inter Light" pitchFamily="34" charset="-120"/>
              </a:rPr>
              <a:t>The main() method is your program's entry point - where execution begins. Think of it as the "start here" sign for your code.</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1261" y="385882"/>
            <a:ext cx="3508058" cy="438388"/>
          </a:xfrm>
          <a:prstGeom prst="rect">
            <a:avLst/>
          </a:prstGeom>
          <a:noFill/>
          <a:ln/>
        </p:spPr>
        <p:txBody>
          <a:bodyPr wrap="none" lIns="0" tIns="0" rIns="0" bIns="0" rtlCol="0" anchor="t"/>
          <a:lstStyle/>
          <a:p>
            <a:pPr marL="0" indent="0" algn="l">
              <a:lnSpc>
                <a:spcPts val="3450"/>
              </a:lnSpc>
              <a:buNone/>
            </a:pPr>
            <a:r>
              <a:rPr lang="en-US" sz="2750" dirty="0">
                <a:solidFill>
                  <a:srgbClr val="74767D"/>
                </a:solidFill>
                <a:latin typeface="Montserrat Medium" pitchFamily="34" charset="0"/>
                <a:ea typeface="Montserrat Medium" pitchFamily="34" charset="-122"/>
                <a:cs typeface="Montserrat Medium" pitchFamily="34" charset="-120"/>
              </a:rPr>
              <a:t>Comments in Java</a:t>
            </a:r>
            <a:endParaRPr lang="en-US" sz="2750" dirty="0"/>
          </a:p>
        </p:txBody>
      </p:sp>
      <p:sp>
        <p:nvSpPr>
          <p:cNvPr id="3" name="Text 1"/>
          <p:cNvSpPr/>
          <p:nvPr/>
        </p:nvSpPr>
        <p:spPr>
          <a:xfrm>
            <a:off x="561261" y="1174909"/>
            <a:ext cx="2017990" cy="219194"/>
          </a:xfrm>
          <a:prstGeom prst="rect">
            <a:avLst/>
          </a:prstGeom>
          <a:noFill/>
          <a:ln/>
        </p:spPr>
        <p:txBody>
          <a:bodyPr wrap="none" lIns="0" tIns="0" rIns="0" bIns="0" rtlCol="0" anchor="t"/>
          <a:lstStyle/>
          <a:p>
            <a:pPr marL="0" indent="0" algn="l">
              <a:lnSpc>
                <a:spcPts val="1700"/>
              </a:lnSpc>
              <a:buNone/>
            </a:pPr>
            <a:r>
              <a:rPr lang="en-US" sz="1350" dirty="0">
                <a:solidFill>
                  <a:srgbClr val="74767D"/>
                </a:solidFill>
                <a:latin typeface="Montserrat Medium" pitchFamily="34" charset="0"/>
                <a:ea typeface="Montserrat Medium" pitchFamily="34" charset="-122"/>
                <a:cs typeface="Montserrat Medium" pitchFamily="34" charset="-120"/>
              </a:rPr>
              <a:t>Single Line Comments</a:t>
            </a:r>
            <a:endParaRPr lang="en-US" sz="1350" dirty="0"/>
          </a:p>
        </p:txBody>
      </p:sp>
      <p:sp>
        <p:nvSpPr>
          <p:cNvPr id="4" name="Shape 2"/>
          <p:cNvSpPr/>
          <p:nvPr/>
        </p:nvSpPr>
        <p:spPr>
          <a:xfrm>
            <a:off x="561261" y="1551861"/>
            <a:ext cx="6582847" cy="659368"/>
          </a:xfrm>
          <a:prstGeom prst="roundRect">
            <a:avLst>
              <a:gd name="adj" fmla="val 19153"/>
            </a:avLst>
          </a:prstGeom>
          <a:solidFill>
            <a:srgbClr val="F2F2F2"/>
          </a:solidFill>
          <a:ln/>
        </p:spPr>
        <p:txBody>
          <a:bodyPr/>
          <a:lstStyle/>
          <a:p>
            <a:endParaRPr lang="en-US"/>
          </a:p>
        </p:txBody>
      </p:sp>
      <p:sp>
        <p:nvSpPr>
          <p:cNvPr id="5" name="Shape 3"/>
          <p:cNvSpPr/>
          <p:nvPr/>
        </p:nvSpPr>
        <p:spPr>
          <a:xfrm>
            <a:off x="554355" y="1551861"/>
            <a:ext cx="6596658" cy="659368"/>
          </a:xfrm>
          <a:prstGeom prst="roundRect">
            <a:avLst>
              <a:gd name="adj" fmla="val 3192"/>
            </a:avLst>
          </a:prstGeom>
          <a:solidFill>
            <a:srgbClr val="F2F2F2"/>
          </a:solidFill>
          <a:ln/>
        </p:spPr>
        <p:txBody>
          <a:bodyPr/>
          <a:lstStyle/>
          <a:p>
            <a:endParaRPr lang="en-US"/>
          </a:p>
        </p:txBody>
      </p:sp>
      <p:sp>
        <p:nvSpPr>
          <p:cNvPr id="6" name="Text 4"/>
          <p:cNvSpPr/>
          <p:nvPr/>
        </p:nvSpPr>
        <p:spPr>
          <a:xfrm>
            <a:off x="694611" y="1656993"/>
            <a:ext cx="6316147" cy="449104"/>
          </a:xfrm>
          <a:prstGeom prst="rect">
            <a:avLst/>
          </a:prstGeom>
          <a:noFill/>
          <a:ln/>
        </p:spPr>
        <p:txBody>
          <a:bodyPr wrap="square" lIns="0" tIns="0" rIns="0" bIns="0" rtlCol="0" anchor="t"/>
          <a:lstStyle/>
          <a:p>
            <a:pPr marL="0" indent="0" algn="l">
              <a:lnSpc>
                <a:spcPts val="175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 This is a single line commentint age = 25; // Comment at end of line</a:t>
            </a:r>
            <a:endParaRPr lang="en-US" sz="1600" dirty="0"/>
          </a:p>
        </p:txBody>
      </p:sp>
      <p:sp>
        <p:nvSpPr>
          <p:cNvPr id="7" name="Text 5"/>
          <p:cNvSpPr/>
          <p:nvPr/>
        </p:nvSpPr>
        <p:spPr>
          <a:xfrm>
            <a:off x="561261" y="2368987"/>
            <a:ext cx="6582847" cy="232172"/>
          </a:xfrm>
          <a:prstGeom prst="rect">
            <a:avLst/>
          </a:prstGeom>
          <a:noFill/>
          <a:ln/>
        </p:spPr>
        <p:txBody>
          <a:bodyPr wrap="none" lIns="0" tIns="0" rIns="0" bIns="0" rtlCol="0" anchor="t"/>
          <a:lstStyle/>
          <a:p>
            <a:pPr marL="0" indent="0" algn="l">
              <a:lnSpc>
                <a:spcPts val="1750"/>
              </a:lnSpc>
              <a:buNone/>
            </a:pPr>
            <a:r>
              <a:rPr lang="en-US" sz="1100" dirty="0">
                <a:solidFill>
                  <a:srgbClr val="3D3E44"/>
                </a:solidFill>
                <a:latin typeface="Inter Light" pitchFamily="34" charset="0"/>
                <a:ea typeface="Inter Light" pitchFamily="34" charset="-122"/>
                <a:cs typeface="Inter Light" pitchFamily="34" charset="-120"/>
              </a:rPr>
              <a:t>Use </a:t>
            </a:r>
            <a:r>
              <a:rPr lang="en-US" sz="1100" dirty="0">
                <a:solidFill>
                  <a:srgbClr val="3D3E44"/>
                </a:solidFill>
                <a:highlight>
                  <a:srgbClr val="F2F2F2"/>
                </a:highlight>
                <a:latin typeface="Consolas" pitchFamily="34" charset="0"/>
                <a:ea typeface="Consolas" pitchFamily="34" charset="-122"/>
                <a:cs typeface="Consolas" pitchFamily="34" charset="-120"/>
              </a:rPr>
              <a:t>//</a:t>
            </a:r>
            <a:r>
              <a:rPr lang="en-US" sz="1100" dirty="0">
                <a:solidFill>
                  <a:srgbClr val="3D3E44"/>
                </a:solidFill>
                <a:latin typeface="Inter Light" pitchFamily="34" charset="0"/>
                <a:ea typeface="Inter Light" pitchFamily="34" charset="-122"/>
                <a:cs typeface="Inter Light" pitchFamily="34" charset="-120"/>
              </a:rPr>
              <a:t> for brief explanations or notes. Everything after // on that line is ignored by the compiler.</a:t>
            </a:r>
            <a:endParaRPr lang="en-US" sz="1100" dirty="0"/>
          </a:p>
        </p:txBody>
      </p:sp>
      <p:sp>
        <p:nvSpPr>
          <p:cNvPr id="8" name="Text 6"/>
          <p:cNvSpPr/>
          <p:nvPr/>
        </p:nvSpPr>
        <p:spPr>
          <a:xfrm>
            <a:off x="561261" y="2741414"/>
            <a:ext cx="1884402" cy="219194"/>
          </a:xfrm>
          <a:prstGeom prst="rect">
            <a:avLst/>
          </a:prstGeom>
          <a:noFill/>
          <a:ln/>
        </p:spPr>
        <p:txBody>
          <a:bodyPr wrap="none" lIns="0" tIns="0" rIns="0" bIns="0" rtlCol="0" anchor="t"/>
          <a:lstStyle/>
          <a:p>
            <a:pPr marL="0" indent="0" algn="l">
              <a:lnSpc>
                <a:spcPts val="1700"/>
              </a:lnSpc>
              <a:buNone/>
            </a:pPr>
            <a:r>
              <a:rPr lang="en-US" sz="1350" dirty="0">
                <a:solidFill>
                  <a:srgbClr val="74767D"/>
                </a:solidFill>
                <a:latin typeface="Montserrat Medium" pitchFamily="34" charset="0"/>
                <a:ea typeface="Montserrat Medium" pitchFamily="34" charset="-122"/>
                <a:cs typeface="Montserrat Medium" pitchFamily="34" charset="-120"/>
              </a:rPr>
              <a:t>Multi-line Comments</a:t>
            </a:r>
            <a:endParaRPr lang="en-US" sz="1350" dirty="0"/>
          </a:p>
        </p:txBody>
      </p:sp>
      <p:sp>
        <p:nvSpPr>
          <p:cNvPr id="9" name="Shape 7"/>
          <p:cNvSpPr/>
          <p:nvPr/>
        </p:nvSpPr>
        <p:spPr>
          <a:xfrm>
            <a:off x="561261" y="3118366"/>
            <a:ext cx="6582847" cy="883920"/>
          </a:xfrm>
          <a:prstGeom prst="roundRect">
            <a:avLst>
              <a:gd name="adj" fmla="val 14288"/>
            </a:avLst>
          </a:prstGeom>
          <a:solidFill>
            <a:srgbClr val="F2F2F2"/>
          </a:solidFill>
          <a:ln/>
        </p:spPr>
        <p:txBody>
          <a:bodyPr/>
          <a:lstStyle/>
          <a:p>
            <a:endParaRPr lang="en-US"/>
          </a:p>
        </p:txBody>
      </p:sp>
      <p:sp>
        <p:nvSpPr>
          <p:cNvPr id="10" name="Shape 8"/>
          <p:cNvSpPr/>
          <p:nvPr/>
        </p:nvSpPr>
        <p:spPr>
          <a:xfrm>
            <a:off x="554355" y="3118366"/>
            <a:ext cx="6596658" cy="883920"/>
          </a:xfrm>
          <a:prstGeom prst="roundRect">
            <a:avLst>
              <a:gd name="adj" fmla="val 2381"/>
            </a:avLst>
          </a:prstGeom>
          <a:solidFill>
            <a:srgbClr val="F2F2F2"/>
          </a:solidFill>
          <a:ln/>
        </p:spPr>
        <p:txBody>
          <a:bodyPr/>
          <a:lstStyle/>
          <a:p>
            <a:endParaRPr lang="en-US"/>
          </a:p>
        </p:txBody>
      </p:sp>
      <p:sp>
        <p:nvSpPr>
          <p:cNvPr id="11" name="Text 9"/>
          <p:cNvSpPr/>
          <p:nvPr/>
        </p:nvSpPr>
        <p:spPr>
          <a:xfrm>
            <a:off x="694611" y="3223498"/>
            <a:ext cx="6316147" cy="673656"/>
          </a:xfrm>
          <a:prstGeom prst="rect">
            <a:avLst/>
          </a:prstGeom>
          <a:noFill/>
          <a:ln/>
        </p:spPr>
        <p:txBody>
          <a:bodyPr wrap="square" lIns="0" tIns="0" rIns="0" bIns="0" rtlCol="0" anchor="t"/>
          <a:lstStyle/>
          <a:p>
            <a:pPr marL="0" indent="0" algn="l">
              <a:lnSpc>
                <a:spcPts val="1750"/>
              </a:lnSpc>
              <a:buNone/>
            </a:pPr>
            <a:r>
              <a:rPr lang="en-US" sz="1600" dirty="0">
                <a:solidFill>
                  <a:srgbClr val="3D3E44"/>
                </a:solidFill>
                <a:highlight>
                  <a:srgbClr val="F2F2F2"/>
                </a:highlight>
                <a:latin typeface="Consolas Light" pitchFamily="34" charset="0"/>
                <a:ea typeface="Consolas Light" pitchFamily="34" charset="-122"/>
                <a:cs typeface="Consolas Light" pitchFamily="34" charset="-120"/>
              </a:rPr>
              <a:t>/* This is a multi-line comment   that spans multiple lines   and ends here */</a:t>
            </a:r>
            <a:endParaRPr lang="en-US" sz="1600" dirty="0"/>
          </a:p>
        </p:txBody>
      </p:sp>
      <p:pic>
        <p:nvPicPr>
          <p:cNvPr id="12" name="Image 0" descr="preencoded.png"/>
          <p:cNvPicPr>
            <a:picLocks noChangeAspect="1"/>
          </p:cNvPicPr>
          <p:nvPr/>
        </p:nvPicPr>
        <p:blipFill>
          <a:blip r:embed="rId3"/>
          <a:stretch>
            <a:fillRect/>
          </a:stretch>
        </p:blipFill>
        <p:spPr>
          <a:xfrm>
            <a:off x="7505064" y="233407"/>
            <a:ext cx="6582847" cy="6582847"/>
          </a:xfrm>
          <a:prstGeom prst="rect">
            <a:avLst/>
          </a:prstGeom>
        </p:spPr>
      </p:pic>
      <p:sp>
        <p:nvSpPr>
          <p:cNvPr id="13" name="Shape 10"/>
          <p:cNvSpPr/>
          <p:nvPr/>
        </p:nvSpPr>
        <p:spPr>
          <a:xfrm>
            <a:off x="7505064" y="6974011"/>
            <a:ext cx="6582847" cy="820698"/>
          </a:xfrm>
          <a:prstGeom prst="roundRect">
            <a:avLst>
              <a:gd name="adj" fmla="val 15388"/>
            </a:avLst>
          </a:prstGeom>
          <a:solidFill>
            <a:srgbClr val="D0D2E2"/>
          </a:solidFill>
          <a:ln/>
        </p:spPr>
        <p:txBody>
          <a:bodyPr/>
          <a:lstStyle/>
          <a:p>
            <a:endParaRPr lang="en-US"/>
          </a:p>
        </p:txBody>
      </p:sp>
      <p:pic>
        <p:nvPicPr>
          <p:cNvPr id="14" name="Image 1" descr="preencoded.png"/>
          <p:cNvPicPr>
            <a:picLocks noChangeAspect="1"/>
          </p:cNvPicPr>
          <p:nvPr/>
        </p:nvPicPr>
        <p:blipFill>
          <a:blip r:embed="rId4"/>
          <a:stretch>
            <a:fillRect/>
          </a:stretch>
        </p:blipFill>
        <p:spPr>
          <a:xfrm>
            <a:off x="7645319" y="7186538"/>
            <a:ext cx="175379" cy="140256"/>
          </a:xfrm>
          <a:prstGeom prst="rect">
            <a:avLst/>
          </a:prstGeom>
        </p:spPr>
      </p:pic>
      <p:sp>
        <p:nvSpPr>
          <p:cNvPr id="15" name="Text 11"/>
          <p:cNvSpPr/>
          <p:nvPr/>
        </p:nvSpPr>
        <p:spPr>
          <a:xfrm>
            <a:off x="7960954" y="7149271"/>
            <a:ext cx="5986701" cy="449104"/>
          </a:xfrm>
          <a:prstGeom prst="rect">
            <a:avLst/>
          </a:prstGeom>
          <a:noFill/>
          <a:ln/>
        </p:spPr>
        <p:txBody>
          <a:bodyPr wrap="square" lIns="0" tIns="0" rIns="0" bIns="0" rtlCol="0" anchor="t"/>
          <a:lstStyle/>
          <a:p>
            <a:pPr marL="0" indent="0" algn="l">
              <a:lnSpc>
                <a:spcPts val="1750"/>
              </a:lnSpc>
              <a:buNone/>
            </a:pPr>
            <a:r>
              <a:rPr lang="en-US" sz="1100" b="1" dirty="0">
                <a:solidFill>
                  <a:srgbClr val="000000"/>
                </a:solidFill>
                <a:latin typeface="Inter Light" pitchFamily="34" charset="0"/>
                <a:ea typeface="Inter Light" pitchFamily="34" charset="-122"/>
                <a:cs typeface="Inter Light" pitchFamily="34" charset="-120"/>
              </a:rPr>
              <a:t>Best Practice:</a:t>
            </a:r>
            <a:r>
              <a:rPr lang="en-US" sz="1100" dirty="0">
                <a:solidFill>
                  <a:srgbClr val="000000"/>
                </a:solidFill>
                <a:latin typeface="Inter Light" pitchFamily="34" charset="0"/>
                <a:ea typeface="Inter Light" pitchFamily="34" charset="-122"/>
                <a:cs typeface="Inter Light" pitchFamily="34" charset="-120"/>
              </a:rPr>
              <a:t> Write comments that explain WHY you're doing something, not just WHAT you're doing. Good comments make your future self thank you!</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4280</Words>
  <Application>Microsoft Office PowerPoint</Application>
  <PresentationFormat>Custom</PresentationFormat>
  <Paragraphs>631</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Montserrat Medium</vt:lpstr>
      <vt:lpstr>Arial</vt:lpstr>
      <vt:lpstr>Inter Light</vt:lpstr>
      <vt:lpstr>Montserrat Light</vt:lpstr>
      <vt:lpstr>Consolas Light</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SAAD MAZHER KHAN</cp:lastModifiedBy>
  <cp:revision>1</cp:revision>
  <dcterms:created xsi:type="dcterms:W3CDTF">2025-09-16T15:14:55Z</dcterms:created>
  <dcterms:modified xsi:type="dcterms:W3CDTF">2025-09-17T03:26:19Z</dcterms:modified>
</cp:coreProperties>
</file>