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ms-powerpoint.changesinfo+xml" PartName="/ppt/changesInfos/changesInfo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4630400" cy="8229600"/>
  <p:notesSz cx="8229600" cy="14630400"/>
  <p:embeddedFontLst>
    <p:embeddedFont>
      <p:font typeface="Roboto" panose="02000000000000000000" pitchFamily="2" charset="0"/>
      <p:regular r:id="rId23"/>
    </p:embeddedFont>
    <p:embeddedFont>
      <p:font typeface="Roboto Slab" pitchFamily="2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F87CD-6A67-422D-A03C-88AB7B019BDB}" v="16" dt="2025-09-22T10:38:28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451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AD MAZHER KHAN" userId="96e0df93-eb0f-4cb4-8148-f65a362f4f01" providerId="ADAL" clId="{17B1DE92-8915-4BC8-957D-B4412C9117CC}"/>
    <pc:docChg chg="undo custSel modSld">
      <pc:chgData name="SAAD MAZHER KHAN" userId="96e0df93-eb0f-4cb4-8148-f65a362f4f01" providerId="ADAL" clId="{17B1DE92-8915-4BC8-957D-B4412C9117CC}" dt="2025-09-24T03:59:15.587" v="275" actId="478"/>
      <pc:docMkLst>
        <pc:docMk/>
      </pc:docMkLst>
      <pc:sldChg chg="addSp delSp modSp mod">
        <pc:chgData name="SAAD MAZHER KHAN" userId="96e0df93-eb0f-4cb4-8148-f65a362f4f01" providerId="ADAL" clId="{17B1DE92-8915-4BC8-957D-B4412C9117CC}" dt="2025-09-22T10:17:05.224" v="144" actId="20577"/>
        <pc:sldMkLst>
          <pc:docMk/>
          <pc:sldMk cId="0" sldId="262"/>
        </pc:sldMkLst>
        <pc:spChg chg="mod">
          <ac:chgData name="SAAD MAZHER KHAN" userId="96e0df93-eb0f-4cb4-8148-f65a362f4f01" providerId="ADAL" clId="{17B1DE92-8915-4BC8-957D-B4412C9117CC}" dt="2025-09-22T10:12:32.038" v="19" actId="403"/>
          <ac:spMkLst>
            <pc:docMk/>
            <pc:sldMk cId="0" sldId="262"/>
            <ac:spMk id="3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3:43.904" v="28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3:58.262" v="33" actId="1076"/>
          <ac:spMkLst>
            <pc:docMk/>
            <pc:sldMk cId="0" sldId="262"/>
            <ac:spMk id="6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3:51.526" v="30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3:43.904" v="28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3:43.904" v="28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3:49.077" v="29" actId="107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3:43.904" v="28" actId="107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5:02.969" v="68" actId="1035"/>
          <ac:spMkLst>
            <pc:docMk/>
            <pc:sldMk cId="0" sldId="262"/>
            <ac:spMk id="12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4:58.586" v="61" actId="403"/>
          <ac:spMkLst>
            <pc:docMk/>
            <pc:sldMk cId="0" sldId="262"/>
            <ac:spMk id="13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4:51.353" v="52" actId="20577"/>
          <ac:spMkLst>
            <pc:docMk/>
            <pc:sldMk cId="0" sldId="262"/>
            <ac:spMk id="14" creationId="{00000000-0000-0000-0000-000000000000}"/>
          </ac:spMkLst>
        </pc:spChg>
        <pc:spChg chg="add mod">
          <ac:chgData name="SAAD MAZHER KHAN" userId="96e0df93-eb0f-4cb4-8148-f65a362f4f01" providerId="ADAL" clId="{17B1DE92-8915-4BC8-957D-B4412C9117CC}" dt="2025-09-22T10:16:36.007" v="134" actId="1036"/>
          <ac:spMkLst>
            <pc:docMk/>
            <pc:sldMk cId="0" sldId="262"/>
            <ac:spMk id="18" creationId="{00000000-0000-0000-0000-000000000000}"/>
          </ac:spMkLst>
        </pc:spChg>
        <pc:spChg chg="add mod">
          <ac:chgData name="SAAD MAZHER KHAN" userId="96e0df93-eb0f-4cb4-8148-f65a362f4f01" providerId="ADAL" clId="{17B1DE92-8915-4BC8-957D-B4412C9117CC}" dt="2025-09-22T10:16:27.909" v="123" actId="1037"/>
          <ac:spMkLst>
            <pc:docMk/>
            <pc:sldMk cId="0" sldId="262"/>
            <ac:spMk id="19" creationId="{00000000-0000-0000-0000-000000000000}"/>
          </ac:spMkLst>
        </pc:spChg>
        <pc:spChg chg="add mod">
          <ac:chgData name="SAAD MAZHER KHAN" userId="96e0df93-eb0f-4cb4-8148-f65a362f4f01" providerId="ADAL" clId="{17B1DE92-8915-4BC8-957D-B4412C9117CC}" dt="2025-09-22T10:17:05.224" v="144" actId="20577"/>
          <ac:spMkLst>
            <pc:docMk/>
            <pc:sldMk cId="0" sldId="262"/>
            <ac:spMk id="20" creationId="{00000000-0000-0000-0000-000000000000}"/>
          </ac:spMkLst>
        </pc:spChg>
        <pc:picChg chg="mod">
          <ac:chgData name="SAAD MAZHER KHAN" userId="96e0df93-eb0f-4cb4-8148-f65a362f4f01" providerId="ADAL" clId="{17B1DE92-8915-4BC8-957D-B4412C9117CC}" dt="2025-09-22T10:13:54.541" v="32" actId="1076"/>
          <ac:picMkLst>
            <pc:docMk/>
            <pc:sldMk cId="0" sldId="262"/>
            <ac:picMk id="4" creationId="{00000000-0000-0000-0000-000000000000}"/>
          </ac:picMkLst>
        </pc:picChg>
      </pc:sldChg>
      <pc:sldChg chg="addSp modSp mod">
        <pc:chgData name="SAAD MAZHER KHAN" userId="96e0df93-eb0f-4cb4-8148-f65a362f4f01" providerId="ADAL" clId="{17B1DE92-8915-4BC8-957D-B4412C9117CC}" dt="2025-09-22T10:23:20.222" v="170" actId="404"/>
        <pc:sldMkLst>
          <pc:docMk/>
          <pc:sldMk cId="0" sldId="263"/>
        </pc:sldMkLst>
        <pc:spChg chg="mod">
          <ac:chgData name="SAAD MAZHER KHAN" userId="96e0df93-eb0f-4cb4-8148-f65a362f4f01" providerId="ADAL" clId="{17B1DE92-8915-4BC8-957D-B4412C9117CC}" dt="2025-09-22T10:23:20.222" v="170" actId="404"/>
          <ac:spMkLst>
            <pc:docMk/>
            <pc:sldMk cId="0" sldId="263"/>
            <ac:spMk id="3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20:04.332" v="149" actId="14100"/>
          <ac:spMkLst>
            <pc:docMk/>
            <pc:sldMk cId="0" sldId="263"/>
            <ac:spMk id="4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21:27.278" v="158" actId="404"/>
          <ac:spMkLst>
            <pc:docMk/>
            <pc:sldMk cId="0" sldId="263"/>
            <ac:spMk id="5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19:53.655" v="146" actId="14100"/>
          <ac:spMkLst>
            <pc:docMk/>
            <pc:sldMk cId="0" sldId="263"/>
            <ac:spMk id="6" creationId="{00000000-0000-0000-0000-000000000000}"/>
          </ac:spMkLst>
        </pc:spChg>
        <pc:spChg chg="add mod">
          <ac:chgData name="SAAD MAZHER KHAN" userId="96e0df93-eb0f-4cb4-8148-f65a362f4f01" providerId="ADAL" clId="{17B1DE92-8915-4BC8-957D-B4412C9117CC}" dt="2025-09-22T10:21:22.633" v="156" actId="403"/>
          <ac:spMkLst>
            <pc:docMk/>
            <pc:sldMk cId="0" sldId="263"/>
            <ac:spMk id="7" creationId="{F0B6EE62-0DD4-CDBD-EA9F-8A578D3E4323}"/>
          </ac:spMkLst>
        </pc:spChg>
      </pc:sldChg>
      <pc:sldChg chg="addSp delSp modSp mod">
        <pc:chgData name="SAAD MAZHER KHAN" userId="96e0df93-eb0f-4cb4-8148-f65a362f4f01" providerId="ADAL" clId="{17B1DE92-8915-4BC8-957D-B4412C9117CC}" dt="2025-09-24T03:57:55.715" v="264" actId="478"/>
        <pc:sldMkLst>
          <pc:docMk/>
          <pc:sldMk cId="0" sldId="266"/>
        </pc:sldMkLst>
        <pc:spChg chg="mod">
          <ac:chgData name="SAAD MAZHER KHAN" userId="96e0df93-eb0f-4cb4-8148-f65a362f4f01" providerId="ADAL" clId="{17B1DE92-8915-4BC8-957D-B4412C9117CC}" dt="2025-09-22T10:24:05.959" v="179" actId="403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SAAD MAZHER KHAN" userId="96e0df93-eb0f-4cb4-8148-f65a362f4f01" providerId="ADAL" clId="{17B1DE92-8915-4BC8-957D-B4412C9117CC}" dt="2025-09-24T03:57:51.902" v="263" actId="478"/>
          <ac:spMkLst>
            <pc:docMk/>
            <pc:sldMk cId="0" sldId="266"/>
            <ac:spMk id="4" creationId="{00000000-0000-0000-0000-000000000000}"/>
          </ac:spMkLst>
        </pc:spChg>
        <pc:spChg chg="del mod">
          <ac:chgData name="SAAD MAZHER KHAN" userId="96e0df93-eb0f-4cb4-8148-f65a362f4f01" providerId="ADAL" clId="{17B1DE92-8915-4BC8-957D-B4412C9117CC}" dt="2025-09-24T03:57:50.763" v="262" actId="478"/>
          <ac:spMkLst>
            <pc:docMk/>
            <pc:sldMk cId="0" sldId="266"/>
            <ac:spMk id="5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24:10.562" v="180" actId="21"/>
          <ac:spMkLst>
            <pc:docMk/>
            <pc:sldMk cId="0" sldId="266"/>
            <ac:spMk id="6" creationId="{00000000-0000-0000-0000-000000000000}"/>
          </ac:spMkLst>
        </pc:spChg>
        <pc:spChg chg="add del mod">
          <ac:chgData name="SAAD MAZHER KHAN" userId="96e0df93-eb0f-4cb4-8148-f65a362f4f01" providerId="ADAL" clId="{17B1DE92-8915-4BC8-957D-B4412C9117CC}" dt="2025-09-24T03:57:55.715" v="264" actId="478"/>
          <ac:spMkLst>
            <pc:docMk/>
            <pc:sldMk cId="0" sldId="266"/>
            <ac:spMk id="7" creationId="{6A7F9C3E-2E41-D020-2C2C-D8D3366AFB71}"/>
          </ac:spMkLst>
        </pc:spChg>
      </pc:sldChg>
      <pc:sldChg chg="addSp delSp modSp mod">
        <pc:chgData name="SAAD MAZHER KHAN" userId="96e0df93-eb0f-4cb4-8148-f65a362f4f01" providerId="ADAL" clId="{17B1DE92-8915-4BC8-957D-B4412C9117CC}" dt="2025-09-24T03:58:32.065" v="269" actId="478"/>
        <pc:sldMkLst>
          <pc:docMk/>
          <pc:sldMk cId="0" sldId="268"/>
        </pc:sldMkLst>
        <pc:spChg chg="mod">
          <ac:chgData name="SAAD MAZHER KHAN" userId="96e0df93-eb0f-4cb4-8148-f65a362f4f01" providerId="ADAL" clId="{17B1DE92-8915-4BC8-957D-B4412C9117CC}" dt="2025-09-22T10:30:41.263" v="229" actId="403"/>
          <ac:spMkLst>
            <pc:docMk/>
            <pc:sldMk cId="0" sldId="268"/>
            <ac:spMk id="3" creationId="{00000000-0000-0000-0000-000000000000}"/>
          </ac:spMkLst>
        </pc:spChg>
        <pc:spChg chg="del mod">
          <ac:chgData name="SAAD MAZHER KHAN" userId="96e0df93-eb0f-4cb4-8148-f65a362f4f01" providerId="ADAL" clId="{17B1DE92-8915-4BC8-957D-B4412C9117CC}" dt="2025-09-24T03:58:32.065" v="269" actId="478"/>
          <ac:spMkLst>
            <pc:docMk/>
            <pc:sldMk cId="0" sldId="268"/>
            <ac:spMk id="4" creationId="{00000000-0000-0000-0000-000000000000}"/>
          </ac:spMkLst>
        </pc:spChg>
        <pc:spChg chg="del mod">
          <ac:chgData name="SAAD MAZHER KHAN" userId="96e0df93-eb0f-4cb4-8148-f65a362f4f01" providerId="ADAL" clId="{17B1DE92-8915-4BC8-957D-B4412C9117CC}" dt="2025-09-24T03:58:30.686" v="268" actId="478"/>
          <ac:spMkLst>
            <pc:docMk/>
            <pc:sldMk cId="0" sldId="268"/>
            <ac:spMk id="5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2T10:29:29.356" v="215" actId="21"/>
          <ac:spMkLst>
            <pc:docMk/>
            <pc:sldMk cId="0" sldId="268"/>
            <ac:spMk id="6" creationId="{00000000-0000-0000-0000-000000000000}"/>
          </ac:spMkLst>
        </pc:spChg>
        <pc:spChg chg="add del mod">
          <ac:chgData name="SAAD MAZHER KHAN" userId="96e0df93-eb0f-4cb4-8148-f65a362f4f01" providerId="ADAL" clId="{17B1DE92-8915-4BC8-957D-B4412C9117CC}" dt="2025-09-24T03:58:29.433" v="267" actId="478"/>
          <ac:spMkLst>
            <pc:docMk/>
            <pc:sldMk cId="0" sldId="268"/>
            <ac:spMk id="7" creationId="{1F403C01-34C7-DD17-428A-5C5AD9752230}"/>
          </ac:spMkLst>
        </pc:spChg>
      </pc:sldChg>
      <pc:sldChg chg="addSp delSp modSp mod">
        <pc:chgData name="SAAD MAZHER KHAN" userId="96e0df93-eb0f-4cb4-8148-f65a362f4f01" providerId="ADAL" clId="{17B1DE92-8915-4BC8-957D-B4412C9117CC}" dt="2025-09-24T03:59:15.587" v="275" actId="478"/>
        <pc:sldMkLst>
          <pc:docMk/>
          <pc:sldMk cId="0" sldId="269"/>
        </pc:sldMkLst>
        <pc:spChg chg="del mod">
          <ac:chgData name="SAAD MAZHER KHAN" userId="96e0df93-eb0f-4cb4-8148-f65a362f4f01" providerId="ADAL" clId="{17B1DE92-8915-4BC8-957D-B4412C9117CC}" dt="2025-09-24T03:59:15.587" v="275" actId="478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SAAD MAZHER KHAN" userId="96e0df93-eb0f-4cb4-8148-f65a362f4f01" providerId="ADAL" clId="{17B1DE92-8915-4BC8-957D-B4412C9117CC}" dt="2025-09-24T03:59:14.409" v="274" actId="478"/>
          <ac:spMkLst>
            <pc:docMk/>
            <pc:sldMk cId="0" sldId="269"/>
            <ac:spMk id="6" creationId="{00000000-0000-0000-0000-000000000000}"/>
          </ac:spMkLst>
        </pc:spChg>
        <pc:spChg chg="mod">
          <ac:chgData name="SAAD MAZHER KHAN" userId="96e0df93-eb0f-4cb4-8148-f65a362f4f01" providerId="ADAL" clId="{17B1DE92-8915-4BC8-957D-B4412C9117CC}" dt="2025-09-24T03:59:13.933" v="273" actId="1076"/>
          <ac:spMkLst>
            <pc:docMk/>
            <pc:sldMk cId="0" sldId="269"/>
            <ac:spMk id="7" creationId="{00000000-0000-0000-0000-000000000000}"/>
          </ac:spMkLst>
        </pc:spChg>
        <pc:spChg chg="add del mod">
          <ac:chgData name="SAAD MAZHER KHAN" userId="96e0df93-eb0f-4cb4-8148-f65a362f4f01" providerId="ADAL" clId="{17B1DE92-8915-4BC8-957D-B4412C9117CC}" dt="2025-09-24T03:59:12.856" v="272" actId="478"/>
          <ac:spMkLst>
            <pc:docMk/>
            <pc:sldMk cId="0" sldId="269"/>
            <ac:spMk id="8" creationId="{FBD06FE7-E75B-CF8C-9803-B7227BE538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88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 ?><Relationships xmlns="http://schemas.openxmlformats.org/package/2006/relationships"><Relationship Id="rId3" Target="../media/image22.jpe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13.xml" Type="http://schemas.openxmlformats.org/officeDocument/2006/relationships/slideLayout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 ?><Relationships xmlns="http://schemas.openxmlformats.org/package/2006/relationships"><Relationship Id="rId3" Target="../media/image23.jpe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15.xml" Type="http://schemas.openxmlformats.org/officeDocument/2006/relationships/slideLayout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 ?><Relationships xmlns="http://schemas.openxmlformats.org/package/2006/relationships"><Relationship Id="rId3" Target="../media/image32.jpe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17.xml" Type="http://schemas.openxmlformats.org/officeDocument/2006/relationships/slideLayout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 ?><Relationships xmlns="http://schemas.openxmlformats.org/package/2006/relationships"><Relationship Id="rId3" Target="../media/image37.jpe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20.xml" Type="http://schemas.openxmlformats.org/officeDocument/2006/relationships/slideLayout"/></Relationships>
</file>

<file path=ppt/slides/_rels/slide2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7" Target="../media/image6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3.xml" Type="http://schemas.openxmlformats.org/officeDocument/2006/relationships/slideLayout"/><Relationship Id="rId6" Target="../media/image5.png" Type="http://schemas.openxmlformats.org/officeDocument/2006/relationships/image"/><Relationship Id="rId5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0.xml.rels><?xml version="1.0" encoding="UTF-8" standalone="yes" ?><Relationships xmlns="http://schemas.openxmlformats.org/package/2006/relationships"><Relationship Id="rId3" Target="../media/image38.jpeg" Type="http://schemas.openxmlformats.org/officeDocument/2006/relationships/image"/><Relationship Id="rId7" Target="../media/image42.pn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21.xml" Type="http://schemas.openxmlformats.org/officeDocument/2006/relationships/slideLayout"/><Relationship Id="rId6" Target="../media/image41.png" Type="http://schemas.openxmlformats.org/officeDocument/2006/relationships/image"/><Relationship Id="rId5" Target="../media/image40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 ?><Relationships xmlns="http://schemas.openxmlformats.org/package/2006/relationships"><Relationship Id="rId3" Target="../media/image11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5.xml" Type="http://schemas.openxmlformats.org/officeDocument/2006/relationships/slideLayout"/><Relationship Id="rId4" Target="../media/image12.jpeg" Type="http://schemas.openxmlformats.org/officeDocument/2006/relationships/image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 ?><Relationships xmlns="http://schemas.openxmlformats.org/package/2006/relationships"><Relationship Id="rId3" Target="../media/image18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10.xml" Type="http://schemas.openxmlformats.org/officeDocument/2006/relationships/slideLayout"/><Relationship Id="rId6" Target="../media/image21.png" Type="http://schemas.openxmlformats.org/officeDocument/2006/relationships/image"/><Relationship Id="rId5" Target="../media/image20.pn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97104"/>
            <a:ext cx="655736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Lab 04 – Object Interaction I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414838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Abstraction, Modularization, and Object Cooperation</a:t>
            </a: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9732"/>
            <a:ext cx="1044285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1: Implement 24-Hour Clock with Menu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68664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Your first challenge is to create a complete clock application with a user-friendly menu system.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3227427"/>
            <a:ext cx="4215289" cy="3332321"/>
          </a:xfrm>
          <a:prstGeom prst="roundRect">
            <a:avLst>
              <a:gd name="adj" fmla="val 893"/>
            </a:avLst>
          </a:prstGeom>
          <a:solidFill>
            <a:srgbClr val="FBFCFE"/>
          </a:solidFill>
          <a:ln w="2286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816650" y="3250287"/>
            <a:ext cx="4169569" cy="595313"/>
          </a:xfrm>
          <a:prstGeom prst="roundRect">
            <a:avLst>
              <a:gd name="adj" fmla="val 39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752606" y="3361849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3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1015008" y="404395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Menu System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015008" y="4473178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current time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1015008" y="4860131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Tick (advance by 1 minute)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1015008" y="5247084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specific time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1015008" y="5634038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Reset to 00:00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1015008" y="6020991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Exit application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5207437" y="3227427"/>
            <a:ext cx="4215408" cy="3332321"/>
          </a:xfrm>
          <a:prstGeom prst="roundRect">
            <a:avLst>
              <a:gd name="adj" fmla="val 893"/>
            </a:avLst>
          </a:prstGeom>
          <a:solidFill>
            <a:srgbClr val="FBFCFE"/>
          </a:solidFill>
          <a:ln w="2286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Shape 12"/>
          <p:cNvSpPr/>
          <p:nvPr/>
        </p:nvSpPr>
        <p:spPr>
          <a:xfrm>
            <a:off x="5230297" y="3250287"/>
            <a:ext cx="4169688" cy="595313"/>
          </a:xfrm>
          <a:prstGeom prst="roundRect">
            <a:avLst>
              <a:gd name="adj" fmla="val 39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166253" y="3361849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3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300" dirty="0"/>
          </a:p>
        </p:txBody>
      </p:sp>
      <p:sp>
        <p:nvSpPr>
          <p:cNvPr id="16" name="Text 14"/>
          <p:cNvSpPr/>
          <p:nvPr/>
        </p:nvSpPr>
        <p:spPr>
          <a:xfrm>
            <a:off x="5428655" y="404395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Input Validation</a:t>
            </a:r>
            <a:endParaRPr lang="en-US" sz="1950" dirty="0"/>
          </a:p>
        </p:txBody>
      </p:sp>
      <p:sp>
        <p:nvSpPr>
          <p:cNvPr id="17" name="Text 15"/>
          <p:cNvSpPr/>
          <p:nvPr/>
        </p:nvSpPr>
        <p:spPr>
          <a:xfrm>
            <a:off x="5428655" y="4473178"/>
            <a:ext cx="3772972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 invalid menu choices gracefully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5428655" y="4860131"/>
            <a:ext cx="3772972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Validate hour input (0-23)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5428655" y="5247084"/>
            <a:ext cx="3772972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Validate minute input (0-59)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5428655" y="5634038"/>
            <a:ext cx="3772972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clear error messages</a:t>
            </a:r>
            <a:endParaRPr lang="en-US" sz="1550" dirty="0"/>
          </a:p>
        </p:txBody>
      </p:sp>
      <p:sp>
        <p:nvSpPr>
          <p:cNvPr id="21" name="Shape 19"/>
          <p:cNvSpPr/>
          <p:nvPr/>
        </p:nvSpPr>
        <p:spPr>
          <a:xfrm>
            <a:off x="9621203" y="3227427"/>
            <a:ext cx="4215289" cy="3332321"/>
          </a:xfrm>
          <a:prstGeom prst="roundRect">
            <a:avLst>
              <a:gd name="adj" fmla="val 893"/>
            </a:avLst>
          </a:prstGeom>
          <a:solidFill>
            <a:srgbClr val="FBFCFE"/>
          </a:solidFill>
          <a:ln w="2286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Shape 20"/>
          <p:cNvSpPr/>
          <p:nvPr/>
        </p:nvSpPr>
        <p:spPr>
          <a:xfrm>
            <a:off x="9644063" y="3250287"/>
            <a:ext cx="4169569" cy="595313"/>
          </a:xfrm>
          <a:prstGeom prst="roundRect">
            <a:avLst>
              <a:gd name="adj" fmla="val 39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1"/>
          <p:cNvSpPr/>
          <p:nvPr/>
        </p:nvSpPr>
        <p:spPr>
          <a:xfrm>
            <a:off x="11580019" y="3361849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3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300" dirty="0"/>
          </a:p>
        </p:txBody>
      </p:sp>
      <p:sp>
        <p:nvSpPr>
          <p:cNvPr id="24" name="Text 22"/>
          <p:cNvSpPr/>
          <p:nvPr/>
        </p:nvSpPr>
        <p:spPr>
          <a:xfrm>
            <a:off x="9842421" y="404395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Display Format</a:t>
            </a:r>
            <a:endParaRPr lang="en-US" sz="1950" dirty="0"/>
          </a:p>
        </p:txBody>
      </p:sp>
      <p:sp>
        <p:nvSpPr>
          <p:cNvPr id="25" name="Text 23"/>
          <p:cNvSpPr/>
          <p:nvPr/>
        </p:nvSpPr>
        <p:spPr>
          <a:xfrm>
            <a:off x="9842421" y="4473178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 time as HH:MM format</a:t>
            </a:r>
            <a:endParaRPr lang="en-US" sz="1550" dirty="0"/>
          </a:p>
        </p:txBody>
      </p:sp>
      <p:sp>
        <p:nvSpPr>
          <p:cNvPr id="26" name="Text 24"/>
          <p:cNvSpPr/>
          <p:nvPr/>
        </p:nvSpPr>
        <p:spPr>
          <a:xfrm>
            <a:off x="9842421" y="4860131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leading zeros (09:05, not 9:5)</a:t>
            </a:r>
            <a:endParaRPr lang="en-US" sz="1550" dirty="0"/>
          </a:p>
        </p:txBody>
      </p:sp>
      <p:sp>
        <p:nvSpPr>
          <p:cNvPr id="27" name="Text 25"/>
          <p:cNvSpPr/>
          <p:nvPr/>
        </p:nvSpPr>
        <p:spPr>
          <a:xfrm>
            <a:off x="9842421" y="5247084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 display after each operation</a:t>
            </a:r>
            <a:endParaRPr lang="en-US" sz="1550" dirty="0"/>
          </a:p>
        </p:txBody>
      </p:sp>
      <p:sp>
        <p:nvSpPr>
          <p:cNvPr id="28" name="Text 26"/>
          <p:cNvSpPr/>
          <p:nvPr/>
        </p:nvSpPr>
        <p:spPr>
          <a:xfrm>
            <a:off x="9842421" y="5634038"/>
            <a:ext cx="377285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Clear, readable output</a:t>
            </a:r>
            <a:endParaRPr lang="en-US" sz="15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272891"/>
            <a:ext cx="356544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1 Solution: 24-Hour Clock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396835" y="781407"/>
            <a:ext cx="13836729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Here's a comprehensive solution showing how to implement the menu-driven clock system with proper error handling.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91133" y="1125974"/>
            <a:ext cx="13648134" cy="8405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endParaRPr lang="en-US" sz="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80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146346"/>
            <a:ext cx="1115889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2: Extend for 12-Hour Format with AM/PM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064079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Now let's add complexity by supporting both 24-hour and 12-hour display formats. This task demonstrates how object-oriented design makes extensions manageable.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793790" y="512075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New Requirements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793790" y="562927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Toggle between 24-hour and 12-hour modes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93790" y="601622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AM/PM indicators in 12-hour mode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93790" y="640318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 12:00 AM (midnight) correctly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93790" y="679013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 12:00 PM (noon) correctly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93790" y="71770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Reset should go to 12:00 AM in 12-hour mode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7564874" y="5120759"/>
            <a:ext cx="262342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Design Considerations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7564874" y="562927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a boolean flag for format mode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7564874" y="601622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helper method for 12-hour conversion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7564874" y="640318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 getTime() method for formatting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7564874" y="679013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Modify menu to include format toggle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564874" y="71770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 edge cases (midnight, noon)</a:t>
            </a:r>
            <a:endParaRPr lang="en-US" sz="15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272891"/>
            <a:ext cx="569380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2 Solution: 12-Hour Format Implementation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396835" y="781407"/>
            <a:ext cx="13836729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Here's how to extend the ClockDisplay class to support 12-hour format with proper AM/PM handling.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91133" y="1125974"/>
            <a:ext cx="13648134" cy="8881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endParaRPr lang="en-US" sz="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8161" y="363141"/>
            <a:ext cx="5709166" cy="412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Menu with Format Toggle</a:t>
            </a:r>
            <a:endParaRPr lang="en-US" sz="2550" dirty="0"/>
          </a:p>
        </p:txBody>
      </p:sp>
      <p:sp>
        <p:nvSpPr>
          <p:cNvPr id="4" name="Text 1"/>
          <p:cNvSpPr/>
          <p:nvPr/>
        </p:nvSpPr>
        <p:spPr>
          <a:xfrm>
            <a:off x="528161" y="973812"/>
            <a:ext cx="8087677" cy="422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updated application menu now includes the ability to switch between time formats, demonstrating how modular design makes feature additions straightforward.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-861606" y="2173049"/>
            <a:ext cx="7836694" cy="61252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3465"/>
            <a:ext cx="997136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Programming Concepts Demonstrated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070378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Through these clock exercises, you've experienced several fundamental object-oriented programming principles in action.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2254091" y="290762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Abstraction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93790" y="3336846"/>
            <a:ext cx="3941207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NumberDisplay hides complex number management behind simple methods like increment() and getValue(). Users don't need to understand internal implementation.</a:t>
            </a:r>
            <a:endParaRPr lang="en-US" sz="15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611160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766" y="3578245"/>
            <a:ext cx="296942" cy="37111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895284" y="290762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Composition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9895284" y="3336846"/>
            <a:ext cx="394132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ClockDisplay contains NumberDisplay objects, demonstrating how objects can be built from other objects to create more complex functionality.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611160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335" y="3578245"/>
            <a:ext cx="296942" cy="37111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895284" y="549771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Encapsulation</a:t>
            </a:r>
            <a:endParaRPr lang="en-US" sz="1950" dirty="0"/>
          </a:p>
        </p:txBody>
      </p:sp>
      <p:sp>
        <p:nvSpPr>
          <p:cNvPr id="13" name="Text 7"/>
          <p:cNvSpPr/>
          <p:nvPr/>
        </p:nvSpPr>
        <p:spPr>
          <a:xfrm>
            <a:off x="9895284" y="5926931"/>
            <a:ext cx="394132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Private instance variables protect object state, while public methods provide controlled access to functionality.</a:t>
            </a:r>
            <a:endParaRPr lang="en-US" sz="15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611160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335" y="5837813"/>
            <a:ext cx="296942" cy="371118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2254091" y="549771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Reusability</a:t>
            </a:r>
            <a:endParaRPr lang="en-US" sz="1950" dirty="0"/>
          </a:p>
        </p:txBody>
      </p:sp>
      <p:sp>
        <p:nvSpPr>
          <p:cNvPr id="17" name="Text 9"/>
          <p:cNvSpPr/>
          <p:nvPr/>
        </p:nvSpPr>
        <p:spPr>
          <a:xfrm>
            <a:off x="793790" y="5926931"/>
            <a:ext cx="394120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same NumberDisplay class works for both hours and minutes by accepting different range limits in its constructor.</a:t>
            </a:r>
            <a:endParaRPr lang="en-US" sz="155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611160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6766" y="5837813"/>
            <a:ext cx="296942" cy="37111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90268"/>
            <a:ext cx="674655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Object Interaction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2108002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Working through these examples reveals why object interaction is so powerful in software development. Let's examine the advantages this approach provides.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280190" y="2966323"/>
            <a:ext cx="3679031" cy="2413635"/>
          </a:xfrm>
          <a:prstGeom prst="roundRect">
            <a:avLst>
              <a:gd name="adj" fmla="val 123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478548" y="316468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Easier Testing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478548" y="3593902"/>
            <a:ext cx="3282315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class can be tested independently. You can verify NumberDisplay works correctly before testing ClockDisplay, making debugging much more manageable.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10157579" y="2966323"/>
            <a:ext cx="3679031" cy="2413635"/>
          </a:xfrm>
          <a:prstGeom prst="roundRect">
            <a:avLst>
              <a:gd name="adj" fmla="val 1233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355937" y="3164681"/>
            <a:ext cx="282487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Simplified Maintenance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10355937" y="3593902"/>
            <a:ext cx="3282315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Changes to time formatting only require updates to the ClockDisplay class. The NumberDisplay objects continue working without modification.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280190" y="5578316"/>
            <a:ext cx="7556421" cy="1461016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478548" y="577667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Enhanced Flexibility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6478548" y="6205895"/>
            <a:ext cx="715970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Want a countdown timer? Reuse NumberDisplay with decrement methods. Need a stopwatch? Extend the existing classes rather than starting from scratch.</a:t>
            </a:r>
            <a:endParaRPr lang="en-US" sz="15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1196"/>
            <a:ext cx="643913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Common Mistakes to Avoid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968109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you continue developing object-oriented programs, be aware of these common pitfalls that can make your code harder to maintain and understand.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93790" y="3826431"/>
            <a:ext cx="4215289" cy="2451973"/>
          </a:xfrm>
          <a:prstGeom prst="roundRect">
            <a:avLst>
              <a:gd name="adj" fmla="val 4475"/>
            </a:avLst>
          </a:prstGeom>
          <a:solidFill>
            <a:srgbClr val="FBFCFE"/>
          </a:solidFill>
          <a:ln w="22860">
            <a:solidFill>
              <a:srgbClr val="D32F2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70930" y="3826431"/>
            <a:ext cx="91440" cy="2451973"/>
          </a:xfrm>
          <a:prstGeom prst="roundRect">
            <a:avLst>
              <a:gd name="adj" fmla="val 32558"/>
            </a:avLst>
          </a:prstGeom>
          <a:solidFill>
            <a:srgbClr val="D32F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83588" y="4047649"/>
            <a:ext cx="3704273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Over-complicating Simple Tasks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083588" y="4787027"/>
            <a:ext cx="3704273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Don't create objects for everything. If a simple variable or method suffices, use it. Objects should solve real complexity, not create artificial complexity.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5207437" y="3826431"/>
            <a:ext cx="4215408" cy="2451973"/>
          </a:xfrm>
          <a:prstGeom prst="roundRect">
            <a:avLst>
              <a:gd name="adj" fmla="val 4475"/>
            </a:avLst>
          </a:prstGeom>
          <a:solidFill>
            <a:srgbClr val="FBFCFE"/>
          </a:solidFill>
          <a:ln w="22860">
            <a:solidFill>
              <a:srgbClr val="D32F2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5184577" y="3826431"/>
            <a:ext cx="91440" cy="2451973"/>
          </a:xfrm>
          <a:prstGeom prst="roundRect">
            <a:avLst>
              <a:gd name="adj" fmla="val 32558"/>
            </a:avLst>
          </a:prstGeom>
          <a:solidFill>
            <a:srgbClr val="D32F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5497235" y="4047649"/>
            <a:ext cx="3704392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Tight Coupling Between Objects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5497235" y="4787027"/>
            <a:ext cx="3704392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Avoid making objects too dependent on each other's internal details. Use clear interfaces and minimize direct access to other objects' data.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9621203" y="3826431"/>
            <a:ext cx="4215289" cy="2451973"/>
          </a:xfrm>
          <a:prstGeom prst="roundRect">
            <a:avLst>
              <a:gd name="adj" fmla="val 4475"/>
            </a:avLst>
          </a:prstGeom>
          <a:solidFill>
            <a:srgbClr val="FBFCFE"/>
          </a:solidFill>
          <a:ln w="22860">
            <a:solidFill>
              <a:srgbClr val="D32F2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9598343" y="3826431"/>
            <a:ext cx="91440" cy="2451973"/>
          </a:xfrm>
          <a:prstGeom prst="roundRect">
            <a:avLst>
              <a:gd name="adj" fmla="val 32558"/>
            </a:avLst>
          </a:prstGeom>
          <a:solidFill>
            <a:srgbClr val="D32F2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9911001" y="404764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Ignoring Edge Cases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9911001" y="4476869"/>
            <a:ext cx="3704273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Always test boundary conditions like midnight (00:00), noon (12:00), and rollover situations. These edge cases often reveal design flaws.</a:t>
            </a:r>
            <a:endParaRPr lang="en-US" sz="15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0265"/>
            <a:ext cx="697349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Extending Your Clock Further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187178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Ready for more challenges? Here are some advanced features you can add to deepen your understanding of object interaction.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27960"/>
            <a:ext cx="496133" cy="4961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47210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Alarm Functionality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793790" y="3901321"/>
            <a:ext cx="6397347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an Alarm class that works with ClockDisplay to trigger notifications at specific times. This demonstrates how new objects can interact with existing ones.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144" y="2727960"/>
            <a:ext cx="496133" cy="49613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39144" y="347210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Stopwatch Mode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7439144" y="3901321"/>
            <a:ext cx="639746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Stopwatch class that reuses NumberDisplay for tracking elapsed time. Show how the same components can serve different purposes.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50775"/>
            <a:ext cx="496133" cy="49613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93790" y="599491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Date Integration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793790" y="6424136"/>
            <a:ext cx="6397347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a DateDisplay class that cooperates with ClockDisplay to track both date and time, handling month rollovers and leap years.</a:t>
            </a:r>
            <a:endParaRPr lang="en-US" sz="15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144" y="5250775"/>
            <a:ext cx="496133" cy="49613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39144" y="599491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Time Zones</a:t>
            </a:r>
            <a:endParaRPr lang="en-US" sz="1950" dirty="0"/>
          </a:p>
        </p:txBody>
      </p:sp>
      <p:sp>
        <p:nvSpPr>
          <p:cNvPr id="15" name="Text 9"/>
          <p:cNvSpPr/>
          <p:nvPr/>
        </p:nvSpPr>
        <p:spPr>
          <a:xfrm>
            <a:off x="7439144" y="6424136"/>
            <a:ext cx="639746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 TimeZone class that adjusts the displayed time based on different world locations, showing complex object coordination.</a:t>
            </a:r>
            <a:endParaRPr lang="en-US" sz="15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2383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Takeaways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1890117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You've successfully learned how objects interact to solve complex problems through practical implementation. Let's summarize the essential concepts you've mastered.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280190" y="2748439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6925032" y="2816662"/>
            <a:ext cx="502289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Objects Cooperate to Solve Larger Problems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925032" y="3245882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Individual objects with specific responsibilities work together to accomplish tasks that would be difficult or impossible for a single object to handle alone.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6280190" y="4277797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6925032" y="4346019"/>
            <a:ext cx="606754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Abstraction and Modularization Reduce Complexity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6925032" y="4775240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hiding implementation details and breaking problems into smaller pieces, we make complex systems manageable and understandable.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280190" y="5807154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6925032" y="5875377"/>
            <a:ext cx="562463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Independent Classes Enable Better Development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6925032" y="6304597"/>
            <a:ext cx="691157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When classes are designed with clear responsibilities and minimal dependencies, they become easier to test, debug, maintain, and extend over time.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74489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Welcome to Object-Oriented Programming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793790" y="2212300"/>
            <a:ext cx="7556421" cy="2572226"/>
          </a:xfrm>
          <a:prstGeom prst="roundRect">
            <a:avLst>
              <a:gd name="adj" fmla="val 115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48" y="2410658"/>
            <a:ext cx="595313" cy="595313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5859" y="2540794"/>
            <a:ext cx="267891" cy="33492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92148" y="320432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are Objects?</a:t>
            </a:r>
            <a:endParaRPr lang="en-US" sz="1950" dirty="0"/>
          </a:p>
        </p:txBody>
      </p:sp>
      <p:sp>
        <p:nvSpPr>
          <p:cNvPr id="8" name="Text 3"/>
          <p:cNvSpPr/>
          <p:nvPr/>
        </p:nvSpPr>
        <p:spPr>
          <a:xfrm>
            <a:off x="992148" y="3633549"/>
            <a:ext cx="7159704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Think of objects as building blocks in your program. Each object has specific data (attributes) and behaviors (methods) that work together to accomplish tasks.</a:t>
            </a:r>
            <a:endParaRPr lang="en-US" sz="1550" dirty="0"/>
          </a:p>
        </p:txBody>
      </p:sp>
      <p:sp>
        <p:nvSpPr>
          <p:cNvPr id="9" name="Shape 4"/>
          <p:cNvSpPr/>
          <p:nvPr/>
        </p:nvSpPr>
        <p:spPr>
          <a:xfrm>
            <a:off x="793790" y="4982885"/>
            <a:ext cx="7556421" cy="2572226"/>
          </a:xfrm>
          <a:prstGeom prst="roundRect">
            <a:avLst>
              <a:gd name="adj" fmla="val 115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148" y="5181243"/>
            <a:ext cx="595313" cy="595313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5859" y="5311378"/>
            <a:ext cx="267891" cy="33492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92148" y="5974913"/>
            <a:ext cx="364545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Why Object Interaction Matters</a:t>
            </a:r>
            <a:endParaRPr lang="en-US" sz="1950" dirty="0"/>
          </a:p>
        </p:txBody>
      </p:sp>
      <p:sp>
        <p:nvSpPr>
          <p:cNvPr id="13" name="Text 6"/>
          <p:cNvSpPr/>
          <p:nvPr/>
        </p:nvSpPr>
        <p:spPr>
          <a:xfrm>
            <a:off x="992148" y="6404134"/>
            <a:ext cx="7159704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 programs aren't built with single objects working alone. Objects must communicate, share data, and coordinate their actions to solve complex problems effectively.</a:t>
            </a:r>
            <a:endParaRPr lang="en-US" sz="15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809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195638"/>
            <a:ext cx="6847284" cy="855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700"/>
              </a:lnSpc>
              <a:buNone/>
            </a:pPr>
            <a:r>
              <a:rPr lang="en-US" sz="53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You!</a:t>
            </a:r>
            <a:endParaRPr lang="en-US" sz="5350" dirty="0"/>
          </a:p>
        </p:txBody>
      </p:sp>
      <p:sp>
        <p:nvSpPr>
          <p:cNvPr id="4" name="Text 1"/>
          <p:cNvSpPr/>
          <p:nvPr/>
        </p:nvSpPr>
        <p:spPr>
          <a:xfrm>
            <a:off x="793790" y="4349115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Congratulations on completing Lab 04! You now understand how objects interact, cooperate, and work together to solve complex programming challenges.</a:t>
            </a:r>
            <a:endParaRPr lang="en-US" sz="15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227201"/>
            <a:ext cx="198358" cy="248007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521762"/>
            <a:ext cx="4215289" cy="228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93790" y="566666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Next Steps</a:t>
            </a:r>
            <a:endParaRPr lang="en-US" sz="1950" dirty="0"/>
          </a:p>
        </p:txBody>
      </p:sp>
      <p:sp>
        <p:nvSpPr>
          <p:cNvPr id="8" name="Text 3"/>
          <p:cNvSpPr/>
          <p:nvPr/>
        </p:nvSpPr>
        <p:spPr>
          <a:xfrm>
            <a:off x="793790" y="6095881"/>
            <a:ext cx="4215289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Practice creating your own object interactions. Try building systems where multiple classes work together to solve interesting problems.</a:t>
            </a:r>
            <a:endParaRPr lang="en-US" sz="15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437" y="5227201"/>
            <a:ext cx="198358" cy="248007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437" y="5521762"/>
            <a:ext cx="4215408" cy="2286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207437" y="566666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Questions?</a:t>
            </a:r>
            <a:endParaRPr lang="en-US" sz="1950" dirty="0"/>
          </a:p>
        </p:txBody>
      </p:sp>
      <p:sp>
        <p:nvSpPr>
          <p:cNvPr id="12" name="Text 5"/>
          <p:cNvSpPr/>
          <p:nvPr/>
        </p:nvSpPr>
        <p:spPr>
          <a:xfrm>
            <a:off x="5207437" y="6095881"/>
            <a:ext cx="421540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Review the code examples, experiment with modifications, and don't hesitate to ask for help when you encounter challenges.</a:t>
            </a:r>
            <a:endParaRPr lang="en-US" sz="155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1203" y="5227201"/>
            <a:ext cx="198358" cy="248007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203" y="5521762"/>
            <a:ext cx="4215289" cy="2286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9621203" y="566666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Keep Learning</a:t>
            </a:r>
            <a:endParaRPr lang="en-US" sz="1950" dirty="0"/>
          </a:p>
        </p:txBody>
      </p:sp>
      <p:sp>
        <p:nvSpPr>
          <p:cNvPr id="16" name="Text 7"/>
          <p:cNvSpPr/>
          <p:nvPr/>
        </p:nvSpPr>
        <p:spPr>
          <a:xfrm>
            <a:off x="9621203" y="6095881"/>
            <a:ext cx="4215289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 interaction is foundational to advanced OOP concepts. Master these basics and you'll be ready for inheritance, polymorphism, and design patterns.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9917"/>
            <a:ext cx="639532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Understanding Abstraction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256830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Abstraction is one of the fundamental principles of object-oriented programming. It's the process of hiding complex implementation details while showing only the essential features of an object.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15151"/>
            <a:ext cx="6521410" cy="7937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92148" y="410729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Complex Problem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92148" y="4536519"/>
            <a:ext cx="612469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with a big, complicated challenge that seems overwhelming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115151"/>
            <a:ext cx="6521410" cy="7937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13558" y="410729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Break Into Parts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7513558" y="4536519"/>
            <a:ext cx="612469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Divide the problem into smaller, manageable subproblems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052417"/>
            <a:ext cx="6521410" cy="79379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92148" y="604456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Create Solutions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992148" y="6473785"/>
            <a:ext cx="612469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individual components that solve each smaller problem</a:t>
            </a:r>
            <a:endParaRPr lang="en-US" sz="15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5052417"/>
            <a:ext cx="6521410" cy="79379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13558" y="604456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Combine &amp; Solve</a:t>
            </a:r>
            <a:endParaRPr lang="en-US" sz="1950" dirty="0"/>
          </a:p>
        </p:txBody>
      </p:sp>
      <p:sp>
        <p:nvSpPr>
          <p:cNvPr id="15" name="Text 9"/>
          <p:cNvSpPr/>
          <p:nvPr/>
        </p:nvSpPr>
        <p:spPr>
          <a:xfrm>
            <a:off x="7513558" y="6473785"/>
            <a:ext cx="612469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the components to solve the original complex problem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669" y="538758"/>
            <a:ext cx="6725364" cy="612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Power of Modularization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783669" y="1542812"/>
            <a:ext cx="13063061" cy="626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Modularization is the practice of breaking down complex systems into smaller, independent modules. Each module handles a specific responsibility and can be developed, tested, and maintained separately.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783669" y="2610564"/>
            <a:ext cx="3725347" cy="2193369"/>
          </a:xfrm>
          <a:prstGeom prst="roundRect">
            <a:avLst>
              <a:gd name="adj" fmla="val 5003"/>
            </a:avLst>
          </a:prstGeom>
          <a:solidFill>
            <a:srgbClr val="FBFCFE"/>
          </a:solidFill>
          <a:ln w="2286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9" y="2610564"/>
            <a:ext cx="91440" cy="219336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70967" y="2829282"/>
            <a:ext cx="2449116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Maintainability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070967" y="3331250"/>
            <a:ext cx="3219331" cy="1253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Changes to one module don't break others. Debug and fix issues in isolated components without affecting the entire system.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4704874" y="2610564"/>
            <a:ext cx="3725466" cy="2193369"/>
          </a:xfrm>
          <a:prstGeom prst="roundRect">
            <a:avLst>
              <a:gd name="adj" fmla="val 5003"/>
            </a:avLst>
          </a:prstGeom>
          <a:solidFill>
            <a:srgbClr val="FBFCFE"/>
          </a:solidFill>
          <a:ln w="2286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14" y="2610564"/>
            <a:ext cx="91440" cy="219336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992172" y="2829282"/>
            <a:ext cx="2449116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Reusability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4992172" y="3331250"/>
            <a:ext cx="3219450" cy="1253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Well-designed modules can be used across multiple projects, saving development time and ensuring consistent behavior.</a:t>
            </a:r>
            <a:endParaRPr lang="en-US" sz="1500" dirty="0"/>
          </a:p>
        </p:txBody>
      </p:sp>
      <p:sp>
        <p:nvSpPr>
          <p:cNvPr id="12" name="Shape 8"/>
          <p:cNvSpPr/>
          <p:nvPr/>
        </p:nvSpPr>
        <p:spPr>
          <a:xfrm>
            <a:off x="783669" y="4999792"/>
            <a:ext cx="3725347" cy="2193369"/>
          </a:xfrm>
          <a:prstGeom prst="roundRect">
            <a:avLst>
              <a:gd name="adj" fmla="val 5003"/>
            </a:avLst>
          </a:prstGeom>
          <a:solidFill>
            <a:srgbClr val="FBFCFE"/>
          </a:solidFill>
          <a:ln w="2286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9" y="4999792"/>
            <a:ext cx="91440" cy="219336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70967" y="5218509"/>
            <a:ext cx="2449116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Scalability</a:t>
            </a:r>
            <a:endParaRPr lang="en-US" sz="1900" dirty="0"/>
          </a:p>
        </p:txBody>
      </p:sp>
      <p:sp>
        <p:nvSpPr>
          <p:cNvPr id="15" name="Text 10"/>
          <p:cNvSpPr/>
          <p:nvPr/>
        </p:nvSpPr>
        <p:spPr>
          <a:xfrm>
            <a:off x="1070967" y="5720477"/>
            <a:ext cx="3219331" cy="1253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new features by creating new modules or extending existing ones without rewriting the entire application.</a:t>
            </a:r>
            <a:endParaRPr lang="en-US" sz="15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876" y="2610564"/>
            <a:ext cx="4938474" cy="4938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7105" y="444818"/>
            <a:ext cx="7132558" cy="505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Abstraction in Software Development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647105" y="1273850"/>
            <a:ext cx="13336191" cy="258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Let's understand abstraction through a real-world analogy that makes the concept crystal clear.</a:t>
            </a:r>
            <a:endParaRPr lang="en-US" sz="12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05" y="1714619"/>
            <a:ext cx="4310539" cy="431053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7105" y="6186845"/>
            <a:ext cx="2022158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Engine Component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47105" y="6536531"/>
            <a:ext cx="4310539" cy="776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engine handles power generation. You don't need to know about pistons, valves, or combustion - just that it provides power when you turn the key.</a:t>
            </a:r>
            <a:endParaRPr lang="en-US" sz="12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12" y="1714619"/>
            <a:ext cx="4310658" cy="43106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59812" y="6186964"/>
            <a:ext cx="2022158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Wheel System</a:t>
            </a:r>
            <a:endParaRPr lang="en-US" sz="1550" dirty="0"/>
          </a:p>
        </p:txBody>
      </p:sp>
      <p:sp>
        <p:nvSpPr>
          <p:cNvPr id="9" name="Text 5"/>
          <p:cNvSpPr/>
          <p:nvPr/>
        </p:nvSpPr>
        <p:spPr>
          <a:xfrm>
            <a:off x="5159812" y="6536650"/>
            <a:ext cx="4310658" cy="776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Wheels handle movement and steering. The complex mechanics of rotation, friction, and directional control are hidden behind a simple interface.</a:t>
            </a:r>
            <a:endParaRPr lang="en-US" sz="12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638" y="1714619"/>
            <a:ext cx="4310658" cy="431065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2638" y="6186964"/>
            <a:ext cx="2022158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Control Interface</a:t>
            </a:r>
            <a:endParaRPr lang="en-US" sz="1550" dirty="0"/>
          </a:p>
        </p:txBody>
      </p:sp>
      <p:sp>
        <p:nvSpPr>
          <p:cNvPr id="12" name="Text 7"/>
          <p:cNvSpPr/>
          <p:nvPr/>
        </p:nvSpPr>
        <p:spPr>
          <a:xfrm>
            <a:off x="9672638" y="6536650"/>
            <a:ext cx="4310658" cy="776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dashboard provides a simple interface to complex systems. Buttons and gauges abstract away the underlying electrical and mechanical complexity.</a:t>
            </a:r>
            <a:endParaRPr lang="en-US" sz="1250" dirty="0"/>
          </a:p>
        </p:txBody>
      </p:sp>
      <p:sp>
        <p:nvSpPr>
          <p:cNvPr id="13" name="Text 8"/>
          <p:cNvSpPr/>
          <p:nvPr/>
        </p:nvSpPr>
        <p:spPr>
          <a:xfrm>
            <a:off x="647105" y="7495103"/>
            <a:ext cx="13336191" cy="517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OOP, we create objects the same way - each object encapsulates complex functionality behind a simple, easy-to-use interface. The engine object, wheel object, and seat object work together to create a complete car system.</a:t>
            </a:r>
            <a:endParaRPr lang="en-US" sz="1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5453" y="526256"/>
            <a:ext cx="7613094" cy="11961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Example: Building a Clock Display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765453" y="2009418"/>
            <a:ext cx="7613094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Let's see how abstraction and modularization work together in a practical programming example. We'll build a digital clock by creating cooperating objects.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980718" y="2836902"/>
            <a:ext cx="22860" cy="3734276"/>
          </a:xfrm>
          <a:prstGeom prst="roundRect">
            <a:avLst>
              <a:gd name="adj" fmla="val 125581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1173123" y="3040737"/>
            <a:ext cx="574119" cy="22860"/>
          </a:xfrm>
          <a:prstGeom prst="roundRect">
            <a:avLst>
              <a:gd name="adj" fmla="val 125581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765453" y="2836902"/>
            <a:ext cx="430530" cy="430530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837188" y="2872800"/>
            <a:ext cx="287060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6"/>
          <p:cNvSpPr/>
          <p:nvPr/>
        </p:nvSpPr>
        <p:spPr>
          <a:xfrm>
            <a:off x="1937623" y="2902625"/>
            <a:ext cx="2392323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Simple Digits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937623" y="3316367"/>
            <a:ext cx="6440924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with basic number display (0-9) that can increment and reset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1173123" y="4208978"/>
            <a:ext cx="574119" cy="22860"/>
          </a:xfrm>
          <a:prstGeom prst="roundRect">
            <a:avLst>
              <a:gd name="adj" fmla="val 125581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765453" y="4005143"/>
            <a:ext cx="430530" cy="430530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837188" y="4041041"/>
            <a:ext cx="287060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1937623" y="4070866"/>
            <a:ext cx="2392323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Number Display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1937623" y="4484608"/>
            <a:ext cx="6440924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objects that manage digits within specific ranges (0-59 for minutes, 0-23 for hours)</a:t>
            </a:r>
            <a:endParaRPr lang="en-US" sz="1500" dirty="0"/>
          </a:p>
        </p:txBody>
      </p:sp>
      <p:sp>
        <p:nvSpPr>
          <p:cNvPr id="16" name="Shape 13"/>
          <p:cNvSpPr/>
          <p:nvPr/>
        </p:nvSpPr>
        <p:spPr>
          <a:xfrm>
            <a:off x="1173123" y="5683329"/>
            <a:ext cx="574119" cy="22860"/>
          </a:xfrm>
          <a:prstGeom prst="roundRect">
            <a:avLst>
              <a:gd name="adj" fmla="val 125581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4"/>
          <p:cNvSpPr/>
          <p:nvPr/>
        </p:nvSpPr>
        <p:spPr>
          <a:xfrm>
            <a:off x="765453" y="5479494"/>
            <a:ext cx="430530" cy="430530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837188" y="5515392"/>
            <a:ext cx="287060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1937623" y="5545217"/>
            <a:ext cx="2392323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Clock Display</a:t>
            </a:r>
            <a:endParaRPr lang="en-US" sz="1850" dirty="0"/>
          </a:p>
        </p:txBody>
      </p:sp>
      <p:sp>
        <p:nvSpPr>
          <p:cNvPr id="20" name="Text 17"/>
          <p:cNvSpPr/>
          <p:nvPr/>
        </p:nvSpPr>
        <p:spPr>
          <a:xfrm>
            <a:off x="1937623" y="5958959"/>
            <a:ext cx="6440924" cy="612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 multiple NumberDisplay objects to create a complete clock system</a:t>
            </a:r>
            <a:endParaRPr lang="en-US" sz="1500" dirty="0"/>
          </a:p>
        </p:txBody>
      </p:sp>
      <p:sp>
        <p:nvSpPr>
          <p:cNvPr id="21" name="Text 18"/>
          <p:cNvSpPr/>
          <p:nvPr/>
        </p:nvSpPr>
        <p:spPr>
          <a:xfrm>
            <a:off x="765453" y="6786443"/>
            <a:ext cx="7613094" cy="918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approach demonstrates how simple components (NumberDisplay) can be combined to create more complex systems (ClockDisplay) while keeping each part manageable and reusable.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272891"/>
            <a:ext cx="312181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Clock Display Architecture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396835" y="781407"/>
            <a:ext cx="13836729" cy="1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Here's how our objects interact to create a functioning digital clock. Notice how each component has a clear responsibility.</a:t>
            </a:r>
            <a:endParaRPr lang="en-US" sz="2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026" y="1268968"/>
            <a:ext cx="7439575" cy="697831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87672" y="1927887"/>
            <a:ext cx="2231870" cy="27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Hours (0-23)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4438062" y="6216658"/>
            <a:ext cx="2231870" cy="27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ClockDisplay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8567277" y="6165391"/>
            <a:ext cx="2231870" cy="272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NumberDisplay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5741855" y="3941692"/>
            <a:ext cx="1491633" cy="545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Hours owned by Clock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146237" y="4294751"/>
            <a:ext cx="1491633" cy="545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Number</a:t>
            </a:r>
          </a:p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Display range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6805169" y="6271017"/>
            <a:ext cx="1491633" cy="545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Composition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7233488" y="4991873"/>
            <a:ext cx="1026660" cy="545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Minutes (0-59)</a:t>
            </a: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282416" y="2727688"/>
            <a:ext cx="3420904" cy="601980"/>
          </a:xfrm>
          <a:prstGeom prst="roundRect">
            <a:avLst>
              <a:gd name="adj" fmla="val 2473"/>
            </a:avLst>
          </a:prstGeom>
          <a:solidFill>
            <a:srgbClr val="FBFCFE"/>
          </a:solidFill>
          <a:ln w="1524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396835" y="2994507"/>
            <a:ext cx="624527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NumberDisplay Class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396835" y="3209058"/>
            <a:ext cx="3306933" cy="1782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Manages a single number with a 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specific range. Handles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incrementing, rolling over at 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limits, and formatting display.</a:t>
            </a:r>
            <a:endParaRPr lang="en-US" sz="2000" dirty="0"/>
          </a:p>
        </p:txBody>
      </p:sp>
      <p:sp>
        <p:nvSpPr>
          <p:cNvPr id="18" name="Shape 12"/>
          <p:cNvSpPr/>
          <p:nvPr/>
        </p:nvSpPr>
        <p:spPr>
          <a:xfrm>
            <a:off x="11189971" y="2273821"/>
            <a:ext cx="2785110" cy="601980"/>
          </a:xfrm>
          <a:prstGeom prst="roundRect">
            <a:avLst>
              <a:gd name="adj" fmla="val 2473"/>
            </a:avLst>
          </a:prstGeom>
          <a:solidFill>
            <a:srgbClr val="FBFCFE"/>
          </a:solidFill>
          <a:ln w="15240">
            <a:solidFill>
              <a:srgbClr val="CFD2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3"/>
          <p:cNvSpPr/>
          <p:nvPr/>
        </p:nvSpPr>
        <p:spPr>
          <a:xfrm>
            <a:off x="11304389" y="2632080"/>
            <a:ext cx="502943" cy="155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ClockDisplay Class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11304389" y="2846631"/>
            <a:ext cx="3326011" cy="2507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Contains two Number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 objects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(hours and minutes)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 coordinates their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interaction to maintain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accurate time.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8515" y="342781"/>
            <a:ext cx="6395442" cy="389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Sample Code: ClockDisplay Implementation</a:t>
            </a:r>
            <a:endParaRPr lang="en-US" sz="2450" dirty="0"/>
          </a:p>
        </p:txBody>
      </p:sp>
      <p:sp>
        <p:nvSpPr>
          <p:cNvPr id="3" name="Text 1"/>
          <p:cNvSpPr/>
          <p:nvPr/>
        </p:nvSpPr>
        <p:spPr>
          <a:xfrm>
            <a:off x="498515" y="981432"/>
            <a:ext cx="13633371" cy="199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Let's examine the key methods that make our clock work. Notice how the ClockDisplay class uses its NumberDisplay objects to manage time.</a:t>
            </a: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498515" y="1320998"/>
            <a:ext cx="5932765" cy="6568678"/>
          </a:xfrm>
          <a:prstGeom prst="roundRect">
            <a:avLst>
              <a:gd name="adj" fmla="val 285"/>
            </a:avLst>
          </a:prstGeom>
          <a:solidFill>
            <a:srgbClr val="EEEFF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492323" y="1320998"/>
            <a:ext cx="4826437" cy="6568678"/>
          </a:xfrm>
          <a:prstGeom prst="roundRect">
            <a:avLst>
              <a:gd name="adj" fmla="val 285"/>
            </a:avLst>
          </a:prstGeom>
          <a:solidFill>
            <a:srgbClr val="EEEFF1"/>
          </a:solidFill>
          <a:ln/>
        </p:spPr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ClockDisplay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NumberDisplay</a:t>
            </a:r>
            <a:r>
              <a:rPr lang="en-US" dirty="0"/>
              <a:t> hours;</a:t>
            </a:r>
          </a:p>
          <a:p>
            <a:r>
              <a:rPr lang="en-US" dirty="0"/>
              <a:t>    private </a:t>
            </a:r>
            <a:r>
              <a:rPr lang="en-US" dirty="0" err="1"/>
              <a:t>NumberDisplay</a:t>
            </a:r>
            <a:r>
              <a:rPr lang="en-US" dirty="0"/>
              <a:t> minutes;</a:t>
            </a:r>
          </a:p>
          <a:p>
            <a:endParaRPr lang="en-US" dirty="0"/>
          </a:p>
          <a:p>
            <a:r>
              <a:rPr lang="en-US" dirty="0"/>
              <a:t>    // Constructor - creates and initializes the display objects</a:t>
            </a:r>
          </a:p>
          <a:p>
            <a:r>
              <a:rPr lang="en-US" dirty="0"/>
              <a:t>    public </a:t>
            </a:r>
            <a:r>
              <a:rPr lang="en-US" dirty="0" err="1"/>
              <a:t>ClockDisplay</a:t>
            </a:r>
            <a:r>
              <a:rPr lang="en-US" dirty="0"/>
              <a:t>() {</a:t>
            </a:r>
          </a:p>
          <a:p>
            <a:r>
              <a:rPr lang="en-US" dirty="0"/>
              <a:t>        hours = new </a:t>
            </a:r>
            <a:r>
              <a:rPr lang="en-US" dirty="0" err="1"/>
              <a:t>NumberDisplay</a:t>
            </a:r>
            <a:r>
              <a:rPr lang="en-US" dirty="0"/>
              <a:t>(24);   // 0-23 hours</a:t>
            </a:r>
          </a:p>
          <a:p>
            <a:r>
              <a:rPr lang="en-US" dirty="0"/>
              <a:t>        minutes = new </a:t>
            </a:r>
            <a:r>
              <a:rPr lang="en-US" dirty="0" err="1"/>
              <a:t>NumberDisplay</a:t>
            </a:r>
            <a:r>
              <a:rPr lang="en-US" dirty="0"/>
              <a:t>(60); // 0-59 minutes</a:t>
            </a:r>
          </a:p>
          <a:p>
            <a:r>
              <a:rPr lang="en-US" dirty="0"/>
              <a:t>        </a:t>
            </a:r>
            <a:r>
              <a:rPr lang="en-US" dirty="0" err="1"/>
              <a:t>setTime</a:t>
            </a:r>
            <a:r>
              <a:rPr lang="en-US" dirty="0"/>
              <a:t>(12, 0);                  // start at 12:00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Advance time by one minute</a:t>
            </a:r>
          </a:p>
          <a:p>
            <a:r>
              <a:rPr lang="en-US" dirty="0"/>
              <a:t>    public void </a:t>
            </a:r>
            <a:r>
              <a:rPr lang="en-US" dirty="0" err="1"/>
              <a:t>timeTick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minutes.increment</a:t>
            </a:r>
            <a:r>
              <a:rPr lang="en-US" dirty="0"/>
              <a:t>();</a:t>
            </a:r>
          </a:p>
          <a:p>
            <a:r>
              <a:rPr lang="en-US" dirty="0"/>
              <a:t>        if (</a:t>
            </a:r>
            <a:r>
              <a:rPr lang="en-US" dirty="0" err="1"/>
              <a:t>minutes.getValue</a:t>
            </a:r>
            <a:r>
              <a:rPr lang="en-US" dirty="0"/>
              <a:t>() == 0) {   // rolled over</a:t>
            </a:r>
          </a:p>
          <a:p>
            <a:r>
              <a:rPr lang="en-US" dirty="0"/>
              <a:t>            </a:t>
            </a:r>
            <a:r>
              <a:rPr lang="en-US" dirty="0" err="1"/>
              <a:t>hours.increment</a:t>
            </a:r>
            <a:r>
              <a:rPr lang="en-US" dirty="0"/>
              <a:t>();           // advance hour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16863" y="1414463"/>
            <a:ext cx="4092297" cy="6381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F0B6EE62-0DD4-CDBD-EA9F-8A578D3E4323}"/>
              </a:ext>
            </a:extLst>
          </p:cNvPr>
          <p:cNvSpPr/>
          <p:nvPr/>
        </p:nvSpPr>
        <p:spPr>
          <a:xfrm>
            <a:off x="7493675" y="1320998"/>
            <a:ext cx="5932765" cy="6568678"/>
          </a:xfrm>
          <a:prstGeom prst="roundRect">
            <a:avLst>
              <a:gd name="adj" fmla="val 285"/>
            </a:avLst>
          </a:prstGeom>
          <a:solidFill>
            <a:srgbClr val="EEEFF1"/>
          </a:solidFill>
          <a:ln/>
        </p:spPr>
        <p:txBody>
          <a:bodyPr/>
          <a:lstStyle/>
          <a:p>
            <a:r>
              <a:rPr lang="en-US" sz="2400" dirty="0"/>
              <a:t> // Set a specific time</a:t>
            </a:r>
          </a:p>
          <a:p>
            <a:r>
              <a:rPr lang="en-US" sz="2400" dirty="0"/>
              <a:t>    public void </a:t>
            </a:r>
            <a:r>
              <a:rPr lang="en-US" sz="2400" dirty="0" err="1"/>
              <a:t>setTime</a:t>
            </a:r>
            <a:r>
              <a:rPr lang="en-US" sz="2400" dirty="0"/>
              <a:t>(int hour, int minute) 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hours.setValue</a:t>
            </a:r>
            <a:r>
              <a:rPr lang="en-US" sz="2400" dirty="0"/>
              <a:t>(hour);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minutes.setValue</a:t>
            </a:r>
            <a:r>
              <a:rPr lang="en-US" sz="2400" dirty="0"/>
              <a:t>(minute);</a:t>
            </a:r>
          </a:p>
          <a:p>
            <a:r>
              <a:rPr lang="en-US" sz="2400" dirty="0"/>
              <a:t>    }</a:t>
            </a:r>
          </a:p>
          <a:p>
            <a:endParaRPr lang="en-US" sz="2400" dirty="0"/>
          </a:p>
          <a:p>
            <a:r>
              <a:rPr lang="en-US" sz="2400" dirty="0"/>
              <a:t>    // Get formatted time string</a:t>
            </a:r>
          </a:p>
          <a:p>
            <a:r>
              <a:rPr lang="en-US" sz="2400" dirty="0"/>
              <a:t>    public String </a:t>
            </a:r>
            <a:r>
              <a:rPr lang="en-US" sz="2400" dirty="0" err="1"/>
              <a:t>getTime</a:t>
            </a:r>
            <a:r>
              <a:rPr lang="en-US" sz="2400" dirty="0"/>
              <a:t>() {</a:t>
            </a:r>
          </a:p>
          <a:p>
            <a:r>
              <a:rPr lang="en-US" sz="2400" dirty="0"/>
              <a:t>        return </a:t>
            </a:r>
            <a:r>
              <a:rPr lang="en-US" sz="2400" dirty="0" err="1"/>
              <a:t>hours.getDisplayValue</a:t>
            </a:r>
            <a:r>
              <a:rPr lang="en-US" sz="2400" dirty="0"/>
              <a:t>() + ":" + </a:t>
            </a:r>
            <a:r>
              <a:rPr lang="en-US" sz="2400" dirty="0" err="1"/>
              <a:t>minutes.getDisplayValue</a:t>
            </a:r>
            <a:r>
              <a:rPr lang="en-US" sz="2400" dirty="0"/>
              <a:t>();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55182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Lab Tasks Overview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2372916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Now it's time to apply what you've learned! These tasks will help you practice object interaction and understand how abstraction makes complex programs manageable.</a:t>
            </a:r>
            <a:endParaRPr lang="en-US" sz="15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0885"/>
            <a:ext cx="198358" cy="248007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545562"/>
            <a:ext cx="7556421" cy="228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93790" y="3690461"/>
            <a:ext cx="362640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24-Hour Clock Implementation</a:t>
            </a:r>
            <a:endParaRPr lang="en-US" sz="1950" dirty="0"/>
          </a:p>
        </p:txBody>
      </p:sp>
      <p:sp>
        <p:nvSpPr>
          <p:cNvPr id="8" name="Text 3"/>
          <p:cNvSpPr/>
          <p:nvPr/>
        </p:nvSpPr>
        <p:spPr>
          <a:xfrm>
            <a:off x="793790" y="4119682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complete 24-hour clock system with menu options for tick, set time, reset, and display current time.</a:t>
            </a:r>
            <a:endParaRPr lang="en-US" sz="15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101947"/>
            <a:ext cx="198358" cy="248007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96508"/>
            <a:ext cx="7556421" cy="2286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93790" y="5561171"/>
            <a:ext cx="306812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12-Hour Format Extension</a:t>
            </a:r>
            <a:endParaRPr lang="en-US" sz="1950" dirty="0"/>
          </a:p>
        </p:txBody>
      </p:sp>
      <p:sp>
        <p:nvSpPr>
          <p:cNvPr id="12" name="Text 5"/>
          <p:cNvSpPr/>
          <p:nvPr/>
        </p:nvSpPr>
        <p:spPr>
          <a:xfrm>
            <a:off x="793790" y="5990392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Extend your clock to support 12-hour format with AM/PM indicators, including proper reset behavior to 12:00 AM.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1812</Words>
  <Application>Microsoft Office PowerPoint</Application>
  <PresentationFormat>Custom</PresentationFormat>
  <Paragraphs>218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 Slab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SAAD MAZHER KHAN</cp:lastModifiedBy>
  <cp:revision>1</cp:revision>
  <dcterms:created xsi:type="dcterms:W3CDTF">2025-09-22T10:10:35Z</dcterms:created>
  <dcterms:modified xsi:type="dcterms:W3CDTF">2025-09-24T03:59:16Z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1628074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S10.9.2</vt:lpwstr>
  </property>
</Properties>
</file>