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4630400" cy="8229600"/>
  <p:notesSz cx="8229600" cy="14630400"/>
  <p:embeddedFontLst>
    <p:embeddedFont>
      <p:font typeface="DM Sans Semi Bold" panose="020B0604020202020204" charset="0"/>
      <p:regular r:id="rId23"/>
    </p:embeddedFont>
    <p:embeddedFont>
      <p:font typeface="Inter Medi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1DC09-2C85-4B09-95F7-234D09541930}" v="1" dt="2025-10-14T15:43:3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AZHER KHAN" userId="96e0df93-eb0f-4cb4-8148-f65a362f4f01" providerId="ADAL" clId="{17B1DE92-8915-4BC8-957D-B4412C9117CC}"/>
    <pc:docChg chg="custSel modSld">
      <pc:chgData name="SAAD MAZHER KHAN" userId="96e0df93-eb0f-4cb4-8148-f65a362f4f01" providerId="ADAL" clId="{17B1DE92-8915-4BC8-957D-B4412C9117CC}" dt="2025-10-14T15:49:26.726" v="72" actId="20577"/>
      <pc:docMkLst>
        <pc:docMk/>
      </pc:docMkLst>
      <pc:sldChg chg="modSp mod">
        <pc:chgData name="SAAD MAZHER KHAN" userId="96e0df93-eb0f-4cb4-8148-f65a362f4f01" providerId="ADAL" clId="{17B1DE92-8915-4BC8-957D-B4412C9117CC}" dt="2025-10-14T15:42:34.773" v="32" actId="20577"/>
        <pc:sldMkLst>
          <pc:docMk/>
          <pc:sldMk cId="0" sldId="256"/>
        </pc:sldMkLst>
        <pc:spChg chg="mod">
          <ac:chgData name="SAAD MAZHER KHAN" userId="96e0df93-eb0f-4cb4-8148-f65a362f4f01" providerId="ADAL" clId="{17B1DE92-8915-4BC8-957D-B4412C9117CC}" dt="2025-10-14T15:42:14.349" v="7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2:34.773" v="32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SAAD MAZHER KHAN" userId="96e0df93-eb0f-4cb4-8148-f65a362f4f01" providerId="ADAL" clId="{17B1DE92-8915-4BC8-957D-B4412C9117CC}" dt="2025-10-14T15:43:42.635" v="35" actId="1076"/>
        <pc:sldMkLst>
          <pc:docMk/>
          <pc:sldMk cId="0" sldId="257"/>
        </pc:sldMkLst>
        <pc:spChg chg="mod">
          <ac:chgData name="SAAD MAZHER KHAN" userId="96e0df93-eb0f-4cb4-8148-f65a362f4f01" providerId="ADAL" clId="{17B1DE92-8915-4BC8-957D-B4412C9117CC}" dt="2025-10-14T15:43:08.354" v="33" actId="14100"/>
          <ac:spMkLst>
            <pc:docMk/>
            <pc:sldMk cId="0" sldId="257"/>
            <ac:spMk id="7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3:34.313" v="34"/>
          <ac:spMkLst>
            <pc:docMk/>
            <pc:sldMk cId="0" sldId="257"/>
            <ac:spMk id="8" creationId="{00000000-0000-0000-0000-000000000000}"/>
          </ac:spMkLst>
        </pc:spChg>
        <pc:picChg chg="mod">
          <ac:chgData name="SAAD MAZHER KHAN" userId="96e0df93-eb0f-4cb4-8148-f65a362f4f01" providerId="ADAL" clId="{17B1DE92-8915-4BC8-957D-B4412C9117CC}" dt="2025-10-14T15:43:42.635" v="35" actId="1076"/>
          <ac:picMkLst>
            <pc:docMk/>
            <pc:sldMk cId="0" sldId="257"/>
            <ac:picMk id="9" creationId="{00000000-0000-0000-0000-000000000000}"/>
          </ac:picMkLst>
        </pc:picChg>
      </pc:sldChg>
      <pc:sldChg chg="modSp mod">
        <pc:chgData name="SAAD MAZHER KHAN" userId="96e0df93-eb0f-4cb4-8148-f65a362f4f01" providerId="ADAL" clId="{17B1DE92-8915-4BC8-957D-B4412C9117CC}" dt="2025-10-14T15:44:20.049" v="41" actId="20577"/>
        <pc:sldMkLst>
          <pc:docMk/>
          <pc:sldMk cId="0" sldId="260"/>
        </pc:sldMkLst>
        <pc:spChg chg="mod">
          <ac:chgData name="SAAD MAZHER KHAN" userId="96e0df93-eb0f-4cb4-8148-f65a362f4f01" providerId="ADAL" clId="{17B1DE92-8915-4BC8-957D-B4412C9117CC}" dt="2025-10-14T15:44:08.003" v="36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4:20.049" v="41" actId="20577"/>
          <ac:spMkLst>
            <pc:docMk/>
            <pc:sldMk cId="0" sldId="260"/>
            <ac:spMk id="8" creationId="{00000000-0000-0000-0000-000000000000}"/>
          </ac:spMkLst>
        </pc:spChg>
      </pc:sldChg>
      <pc:sldChg chg="delSp modSp mod">
        <pc:chgData name="SAAD MAZHER KHAN" userId="96e0df93-eb0f-4cb4-8148-f65a362f4f01" providerId="ADAL" clId="{17B1DE92-8915-4BC8-957D-B4412C9117CC}" dt="2025-10-14T15:44:52.371" v="53" actId="478"/>
        <pc:sldMkLst>
          <pc:docMk/>
          <pc:sldMk cId="0" sldId="261"/>
        </pc:sldMkLst>
        <pc:spChg chg="mod">
          <ac:chgData name="SAAD MAZHER KHAN" userId="96e0df93-eb0f-4cb4-8148-f65a362f4f01" providerId="ADAL" clId="{17B1DE92-8915-4BC8-957D-B4412C9117CC}" dt="2025-10-14T15:44:38.486" v="47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4:34.702" v="46" actId="20577"/>
          <ac:spMkLst>
            <pc:docMk/>
            <pc:sldMk cId="0" sldId="261"/>
            <ac:spMk id="9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4:46.008" v="52" actId="5793"/>
          <ac:spMkLst>
            <pc:docMk/>
            <pc:sldMk cId="0" sldId="261"/>
            <ac:spMk id="16" creationId="{00000000-0000-0000-0000-000000000000}"/>
          </ac:spMkLst>
        </pc:spChg>
        <pc:picChg chg="del">
          <ac:chgData name="SAAD MAZHER KHAN" userId="96e0df93-eb0f-4cb4-8148-f65a362f4f01" providerId="ADAL" clId="{17B1DE92-8915-4BC8-957D-B4412C9117CC}" dt="2025-10-14T15:44:52.371" v="53" actId="478"/>
          <ac:picMkLst>
            <pc:docMk/>
            <pc:sldMk cId="0" sldId="261"/>
            <ac:picMk id="2" creationId="{00000000-0000-0000-0000-000000000000}"/>
          </ac:picMkLst>
        </pc:picChg>
      </pc:sldChg>
      <pc:sldChg chg="modSp mod">
        <pc:chgData name="SAAD MAZHER KHAN" userId="96e0df93-eb0f-4cb4-8148-f65a362f4f01" providerId="ADAL" clId="{17B1DE92-8915-4BC8-957D-B4412C9117CC}" dt="2025-10-14T15:45:16.252" v="56" actId="14100"/>
        <pc:sldMkLst>
          <pc:docMk/>
          <pc:sldMk cId="0" sldId="263"/>
        </pc:sldMkLst>
        <pc:spChg chg="mod">
          <ac:chgData name="SAAD MAZHER KHAN" userId="96e0df93-eb0f-4cb4-8148-f65a362f4f01" providerId="ADAL" clId="{17B1DE92-8915-4BC8-957D-B4412C9117CC}" dt="2025-10-14T15:45:16.252" v="56" actId="141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5:07.554" v="55" actId="20577"/>
          <ac:spMkLst>
            <pc:docMk/>
            <pc:sldMk cId="0" sldId="263"/>
            <ac:spMk id="8" creationId="{00000000-0000-0000-0000-000000000000}"/>
          </ac:spMkLst>
        </pc:spChg>
      </pc:sldChg>
      <pc:sldChg chg="modSp mod">
        <pc:chgData name="SAAD MAZHER KHAN" userId="96e0df93-eb0f-4cb4-8148-f65a362f4f01" providerId="ADAL" clId="{17B1DE92-8915-4BC8-957D-B4412C9117CC}" dt="2025-10-14T15:46:04.465" v="60" actId="20577"/>
        <pc:sldMkLst>
          <pc:docMk/>
          <pc:sldMk cId="0" sldId="265"/>
        </pc:sldMkLst>
        <pc:spChg chg="mod">
          <ac:chgData name="SAAD MAZHER KHAN" userId="96e0df93-eb0f-4cb4-8148-f65a362f4f01" providerId="ADAL" clId="{17B1DE92-8915-4BC8-957D-B4412C9117CC}" dt="2025-10-14T15:45:50.667" v="57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10-14T15:46:04.465" v="60" actId="20577"/>
          <ac:spMkLst>
            <pc:docMk/>
            <pc:sldMk cId="0" sldId="265"/>
            <ac:spMk id="25" creationId="{00000000-0000-0000-0000-000000000000}"/>
          </ac:spMkLst>
        </pc:spChg>
      </pc:sldChg>
      <pc:sldChg chg="modSp mod">
        <pc:chgData name="SAAD MAZHER KHAN" userId="96e0df93-eb0f-4cb4-8148-f65a362f4f01" providerId="ADAL" clId="{17B1DE92-8915-4BC8-957D-B4412C9117CC}" dt="2025-10-14T15:49:26.726" v="72" actId="20577"/>
        <pc:sldMkLst>
          <pc:docMk/>
          <pc:sldMk cId="0" sldId="267"/>
        </pc:sldMkLst>
        <pc:spChg chg="mod">
          <ac:chgData name="SAAD MAZHER KHAN" userId="96e0df93-eb0f-4cb4-8148-f65a362f4f01" providerId="ADAL" clId="{17B1DE92-8915-4BC8-957D-B4412C9117CC}" dt="2025-10-14T15:49:26.726" v="72" actId="20577"/>
          <ac:spMkLst>
            <pc:docMk/>
            <pc:sldMk cId="0" sldId="267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23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5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3" Target="../media/image24.jpe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16.xml" Type="http://schemas.openxmlformats.org/officeDocument/2006/relationships/slideLayout"/><Relationship Id="rId5" Target="../media/image26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19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20.xml.rels><?xml version="1.0" encoding="UTF-8" standalone="yes" ?><Relationships xmlns="http://schemas.openxmlformats.org/package/2006/relationships"><Relationship Id="rId3" Target="../media/image39.jpe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21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Relationship Id="rId6" Target="../media/image6.png" Type="http://schemas.openxmlformats.org/officeDocument/2006/relationships/image"/><Relationship Id="rId5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9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1081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Lab 7: Grouping Objects: Collections, Loops, and Iterators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248626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Explore the fundamental mechanisms for storing and managing collections of objects in Java. This lab introduces ArrayList for flexible-size collections, arrays for fixed-size storage, and essential iteration techniques using loops and iterators.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Date: 14-10-2025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4426"/>
            <a:ext cx="497133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ArrayList Operations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41339"/>
            <a:ext cx="496133" cy="4961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7930" y="225909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Adding Elements</a:t>
            </a:r>
            <a:endParaRPr lang="en-US" sz="1950" dirty="0"/>
          </a:p>
        </p:txBody>
      </p:sp>
      <p:sp>
        <p:nvSpPr>
          <p:cNvPr id="5" name="Shape 2"/>
          <p:cNvSpPr/>
          <p:nvPr/>
        </p:nvSpPr>
        <p:spPr>
          <a:xfrm>
            <a:off x="1537930" y="2792492"/>
            <a:ext cx="5653207" cy="932736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528048" y="2792492"/>
            <a:ext cx="5672971" cy="932736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726406" y="2941320"/>
            <a:ext cx="527625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cars.add("Volvo");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cars.add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("BMW");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1537930" y="3948470"/>
            <a:ext cx="565320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 the add() method to append elements to the ArrayList</a:t>
            </a:r>
            <a:endParaRPr lang="en-US" sz="15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2141339"/>
            <a:ext cx="496133" cy="49613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83285" y="225909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Getting Values</a:t>
            </a:r>
            <a:endParaRPr lang="en-US" sz="1950" dirty="0"/>
          </a:p>
        </p:txBody>
      </p:sp>
      <p:sp>
        <p:nvSpPr>
          <p:cNvPr id="11" name="Shape 7"/>
          <p:cNvSpPr/>
          <p:nvPr/>
        </p:nvSpPr>
        <p:spPr>
          <a:xfrm>
            <a:off x="8183285" y="2792492"/>
            <a:ext cx="5653326" cy="615196"/>
          </a:xfrm>
          <a:prstGeom prst="roundRect">
            <a:avLst>
              <a:gd name="adj" fmla="val 4839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8"/>
          <p:cNvSpPr/>
          <p:nvPr/>
        </p:nvSpPr>
        <p:spPr>
          <a:xfrm>
            <a:off x="8173402" y="2792492"/>
            <a:ext cx="5673090" cy="615196"/>
          </a:xfrm>
          <a:prstGeom prst="roundRect">
            <a:avLst>
              <a:gd name="adj" fmla="val 4839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8371761" y="2941320"/>
            <a:ext cx="527637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cars.get(0);</a:t>
            </a:r>
            <a:endParaRPr lang="en-US" sz="1550" dirty="0"/>
          </a:p>
        </p:txBody>
      </p:sp>
      <p:sp>
        <p:nvSpPr>
          <p:cNvPr id="14" name="Text 10"/>
          <p:cNvSpPr/>
          <p:nvPr/>
        </p:nvSpPr>
        <p:spPr>
          <a:xfrm>
            <a:off x="8183285" y="3630930"/>
            <a:ext cx="565332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Retrieve elements using get() with the index position</a:t>
            </a:r>
            <a:endParaRPr lang="en-US" sz="15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62845"/>
            <a:ext cx="496133" cy="49613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537930" y="47805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Updating Elements</a:t>
            </a:r>
            <a:endParaRPr lang="en-US" sz="1950" dirty="0"/>
          </a:p>
        </p:txBody>
      </p:sp>
      <p:sp>
        <p:nvSpPr>
          <p:cNvPr id="17" name="Shape 12"/>
          <p:cNvSpPr/>
          <p:nvPr/>
        </p:nvSpPr>
        <p:spPr>
          <a:xfrm>
            <a:off x="1537930" y="5313998"/>
            <a:ext cx="5653207" cy="615196"/>
          </a:xfrm>
          <a:prstGeom prst="roundRect">
            <a:avLst>
              <a:gd name="adj" fmla="val 4839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3"/>
          <p:cNvSpPr/>
          <p:nvPr/>
        </p:nvSpPr>
        <p:spPr>
          <a:xfrm>
            <a:off x="1528048" y="5313998"/>
            <a:ext cx="5672971" cy="615196"/>
          </a:xfrm>
          <a:prstGeom prst="roundRect">
            <a:avLst>
              <a:gd name="adj" fmla="val 4839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4"/>
          <p:cNvSpPr/>
          <p:nvPr/>
        </p:nvSpPr>
        <p:spPr>
          <a:xfrm>
            <a:off x="1726406" y="5462826"/>
            <a:ext cx="527625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cars.set(0, "Opel");</a:t>
            </a:r>
            <a:endParaRPr lang="en-US" sz="1550" dirty="0"/>
          </a:p>
        </p:txBody>
      </p:sp>
      <p:sp>
        <p:nvSpPr>
          <p:cNvPr id="20" name="Text 15"/>
          <p:cNvSpPr/>
          <p:nvPr/>
        </p:nvSpPr>
        <p:spPr>
          <a:xfrm>
            <a:off x="1537930" y="6152436"/>
            <a:ext cx="565320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Modify existing elements using set() with index and new value</a:t>
            </a:r>
            <a:endParaRPr lang="en-US" sz="1550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44" y="4662845"/>
            <a:ext cx="496133" cy="496133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183285" y="47805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Removing Elements</a:t>
            </a:r>
            <a:endParaRPr lang="en-US" sz="1950" dirty="0"/>
          </a:p>
        </p:txBody>
      </p:sp>
      <p:sp>
        <p:nvSpPr>
          <p:cNvPr id="23" name="Shape 17"/>
          <p:cNvSpPr/>
          <p:nvPr/>
        </p:nvSpPr>
        <p:spPr>
          <a:xfrm>
            <a:off x="8183285" y="5313998"/>
            <a:ext cx="5653326" cy="932736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18"/>
          <p:cNvSpPr/>
          <p:nvPr/>
        </p:nvSpPr>
        <p:spPr>
          <a:xfrm>
            <a:off x="8173402" y="5313998"/>
            <a:ext cx="5673090" cy="932736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19"/>
          <p:cNvSpPr/>
          <p:nvPr/>
        </p:nvSpPr>
        <p:spPr>
          <a:xfrm>
            <a:off x="8371761" y="5462826"/>
            <a:ext cx="527637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cars.remove(0);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cars.clear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();</a:t>
            </a:r>
            <a:endParaRPr lang="en-US" sz="1550" dirty="0"/>
          </a:p>
        </p:txBody>
      </p:sp>
      <p:sp>
        <p:nvSpPr>
          <p:cNvPr id="26" name="Text 20"/>
          <p:cNvSpPr/>
          <p:nvPr/>
        </p:nvSpPr>
        <p:spPr>
          <a:xfrm>
            <a:off x="8183285" y="6469975"/>
            <a:ext cx="565332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Delete specific elements with remove() or clear entire list with clear()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5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8025" y="427315"/>
            <a:ext cx="4475559" cy="485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Understanding Iterators</a:t>
            </a:r>
            <a:endParaRPr lang="en-US" sz="3050" dirty="0"/>
          </a:p>
        </p:txBody>
      </p:sp>
      <p:sp>
        <p:nvSpPr>
          <p:cNvPr id="4" name="Text 1"/>
          <p:cNvSpPr/>
          <p:nvPr/>
        </p:nvSpPr>
        <p:spPr>
          <a:xfrm>
            <a:off x="6108025" y="1145977"/>
            <a:ext cx="7900749" cy="497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iterator method of ArrayList returns an Iterator object, defined in java.util package. An Iterator provides a standardized way to traverse through collection elements sequentially.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6108025" y="1817965"/>
            <a:ext cx="155377" cy="19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01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6108025" y="2059186"/>
            <a:ext cx="7900749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108025" y="2182535"/>
            <a:ext cx="1942743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Import Iterator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108025" y="2600206"/>
            <a:ext cx="7900749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6100286" y="2600206"/>
            <a:ext cx="7916227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6255663" y="2716768"/>
            <a:ext cx="760547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import java.util.Iterator;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08025" y="3353872"/>
            <a:ext cx="155377" cy="19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02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6108025" y="3595092"/>
            <a:ext cx="7900749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108025" y="3718441"/>
            <a:ext cx="1942743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Get Iterator Object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6108025" y="4136112"/>
            <a:ext cx="7900749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2"/>
          <p:cNvSpPr/>
          <p:nvPr/>
        </p:nvSpPr>
        <p:spPr>
          <a:xfrm>
            <a:off x="6100286" y="4136112"/>
            <a:ext cx="7916227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6255663" y="4252674"/>
            <a:ext cx="760547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Iterator it = myCollection.iterator();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108025" y="4889778"/>
            <a:ext cx="155377" cy="19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03</a:t>
            </a:r>
            <a:endParaRPr lang="en-US" sz="1200" dirty="0"/>
          </a:p>
        </p:txBody>
      </p:sp>
      <p:sp>
        <p:nvSpPr>
          <p:cNvPr id="18" name="Shape 15"/>
          <p:cNvSpPr/>
          <p:nvPr/>
        </p:nvSpPr>
        <p:spPr>
          <a:xfrm>
            <a:off x="6108025" y="5130998"/>
            <a:ext cx="7900749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6108025" y="5254347"/>
            <a:ext cx="1942743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Check for Elements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6108025" y="5672018"/>
            <a:ext cx="7900749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8"/>
          <p:cNvSpPr/>
          <p:nvPr/>
        </p:nvSpPr>
        <p:spPr>
          <a:xfrm>
            <a:off x="6100286" y="5672018"/>
            <a:ext cx="7916227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6255663" y="5788581"/>
            <a:ext cx="760547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while(it.hasNext())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6108025" y="6425684"/>
            <a:ext cx="155377" cy="194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04</a:t>
            </a:r>
            <a:endParaRPr lang="en-US" sz="1200" dirty="0"/>
          </a:p>
        </p:txBody>
      </p:sp>
      <p:sp>
        <p:nvSpPr>
          <p:cNvPr id="24" name="Shape 21"/>
          <p:cNvSpPr/>
          <p:nvPr/>
        </p:nvSpPr>
        <p:spPr>
          <a:xfrm>
            <a:off x="6108025" y="6666905"/>
            <a:ext cx="7900749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6108025" y="6790253"/>
            <a:ext cx="1942743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Retrieve Next Object</a:t>
            </a:r>
            <a:endParaRPr lang="en-US" sz="1500" dirty="0"/>
          </a:p>
        </p:txBody>
      </p:sp>
      <p:sp>
        <p:nvSpPr>
          <p:cNvPr id="26" name="Shape 23"/>
          <p:cNvSpPr/>
          <p:nvPr/>
        </p:nvSpPr>
        <p:spPr>
          <a:xfrm>
            <a:off x="6108025" y="7207925"/>
            <a:ext cx="7900749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4"/>
          <p:cNvSpPr/>
          <p:nvPr/>
        </p:nvSpPr>
        <p:spPr>
          <a:xfrm>
            <a:off x="6100286" y="7207925"/>
            <a:ext cx="7916227" cy="481727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5"/>
          <p:cNvSpPr/>
          <p:nvPr/>
        </p:nvSpPr>
        <p:spPr>
          <a:xfrm>
            <a:off x="6255663" y="7324487"/>
            <a:ext cx="760547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it.next()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7241"/>
            <a:ext cx="592883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Iterator Pattern in Action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8533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Key Methods</a:t>
            </a:r>
            <a:endParaRPr lang="en-US" sz="2300" dirty="0"/>
          </a:p>
        </p:txBody>
      </p:sp>
      <p:sp>
        <p:nvSpPr>
          <p:cNvPr id="4" name="Shape 2"/>
          <p:cNvSpPr/>
          <p:nvPr/>
        </p:nvSpPr>
        <p:spPr>
          <a:xfrm>
            <a:off x="793790" y="3448645"/>
            <a:ext cx="446484" cy="44648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438632" y="351686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hasNext()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4025384"/>
            <a:ext cx="428172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Returns true if more elements exist in the collection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93790" y="5057299"/>
            <a:ext cx="446484" cy="446484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438632" y="512552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next()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1438632" y="5634038"/>
            <a:ext cx="428172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Returns the next element and advances the iterator position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6212086" y="2853333"/>
            <a:ext cx="266509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Pseudo Code Example</a:t>
            </a:r>
            <a:endParaRPr lang="en-US" sz="1950" dirty="0"/>
          </a:p>
        </p:txBody>
      </p:sp>
      <p:sp>
        <p:nvSpPr>
          <p:cNvPr id="11" name="Shape 9"/>
          <p:cNvSpPr/>
          <p:nvPr/>
        </p:nvSpPr>
        <p:spPr>
          <a:xfrm>
            <a:off x="6212086" y="3386733"/>
            <a:ext cx="7632025" cy="2202894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6202204" y="3386733"/>
            <a:ext cx="7651790" cy="2202894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6400562" y="3535561"/>
            <a:ext cx="7255073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Iterator it = </a:t>
            </a:r>
            <a:r>
              <a:rPr lang="en-US" sz="15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myCollection.iterator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();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while(</a:t>
            </a:r>
            <a:r>
              <a:rPr lang="en-US" sz="15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it.hasNext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{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call it.next</a:t>
            </a:r>
            <a:r>
              <a:rPr lang="en-US" sz="155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 //to 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get the next </a:t>
            </a:r>
            <a:r>
              <a:rPr lang="en-US" sz="155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object    //do </a:t>
            </a:r>
            <a:r>
              <a:rPr lang="en-US" sz="15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something with </a:t>
            </a:r>
            <a:r>
              <a:rPr lang="en-US" sz="155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that object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}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6212086" y="5812869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highlight>
                  <a:srgbClr val="7AD180"/>
                </a:highlight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Important:</a:t>
            </a: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Ask the iterator to return the next item, not the collection itself.</a:t>
            </a:r>
            <a:endParaRPr lang="en-US" sz="15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6627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Lab Tasks Overview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901196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93790" y="2878336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3707249" y="2603540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3885843" y="275236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15008" y="3397329"/>
            <a:ext cx="318813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Second Largest &amp; Smallest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15008" y="3826550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Write a Java program to find the second largest and second smallest elements in an array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414379" y="2901196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414379" y="2878336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10327838" y="2603540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506432" y="275236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35597" y="339732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Matrix Multiplication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635597" y="3826550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Write a Java program that performs multiplication of two matrices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93790" y="5178862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4"/>
          <p:cNvSpPr/>
          <p:nvPr/>
        </p:nvSpPr>
        <p:spPr>
          <a:xfrm>
            <a:off x="793790" y="5156002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3707249" y="4881205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3885843" y="5030033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1015008" y="567499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Array Equality Test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1015008" y="6104215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Write a Java program to test whether two arrays are equal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7414379" y="5178862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20"/>
          <p:cNvSpPr/>
          <p:nvPr/>
        </p:nvSpPr>
        <p:spPr>
          <a:xfrm>
            <a:off x="7414379" y="5156002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21"/>
          <p:cNvSpPr/>
          <p:nvPr/>
        </p:nvSpPr>
        <p:spPr>
          <a:xfrm>
            <a:off x="10327838" y="4881205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2"/>
          <p:cNvSpPr/>
          <p:nvPr/>
        </p:nvSpPr>
        <p:spPr>
          <a:xfrm>
            <a:off x="10506432" y="5030033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25" name="Text 23"/>
          <p:cNvSpPr/>
          <p:nvPr/>
        </p:nvSpPr>
        <p:spPr>
          <a:xfrm>
            <a:off x="7635597" y="567499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Code Examination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7635597" y="6104215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Execute provided code and examine its behavior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9774317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Task 1: Finding Second Largest and Smallest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8070" y="1566148"/>
            <a:ext cx="280558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8070" y="2103715"/>
            <a:ext cx="6339007" cy="598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Write a Java program to find the second largest element and second smallest element in an array.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8070" y="2889052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Approach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48070" y="3368278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Sort the array or use comparison logic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48070" y="3732848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Track the largest and second largest values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48070" y="4097417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Track the smallest and second smallest values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48070" y="4461986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Handle edge cases (arrays with fewer than 2 elements)</a:t>
            </a:r>
            <a:endParaRPr lang="en-US" sz="14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44" y="1589603"/>
            <a:ext cx="6339007" cy="63390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1500"/>
            <a:ext cx="665368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Task 2: Matrix Multiplication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489234"/>
            <a:ext cx="595313" cy="1143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460" y="168759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Input Validation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587460" y="2116812"/>
            <a:ext cx="676275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Verify that the number of columns in the first matrix equals the number of rows in the second matrix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46" y="3148608"/>
            <a:ext cx="595313" cy="11430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85117" y="3346966"/>
            <a:ext cx="260937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Initialize Result Matrix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885117" y="3776186"/>
            <a:ext cx="64650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 a result matrix with dimensions matching the outer dimensions of input matrices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102" y="4807982"/>
            <a:ext cx="595313" cy="11430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82773" y="5006340"/>
            <a:ext cx="321647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Nested Loop Multiplication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182773" y="5435560"/>
            <a:ext cx="61674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 three nested loops to compute each element by multiplying corresponding row and column elements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78" y="6467356"/>
            <a:ext cx="595313" cy="11430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80548" y="66657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Display Result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2480548" y="7094934"/>
            <a:ext cx="586966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Output the resulting matrix in a readable format</a:t>
            </a:r>
            <a:endParaRPr lang="en-US" sz="15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3890" y="442674"/>
            <a:ext cx="5637371" cy="503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Task 3: Testing Array Equality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643890" y="1348264"/>
            <a:ext cx="2915007" cy="301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Implementation Strategy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643890" y="1811060"/>
            <a:ext cx="5788104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Write a Java program to test whether two arrays are equal.</a:t>
            </a:r>
            <a:endParaRPr lang="en-US" sz="1250" dirty="0"/>
          </a:p>
        </p:txBody>
      </p:sp>
      <p:sp>
        <p:nvSpPr>
          <p:cNvPr id="5" name="Shape 3"/>
          <p:cNvSpPr/>
          <p:nvPr/>
        </p:nvSpPr>
        <p:spPr>
          <a:xfrm>
            <a:off x="643890" y="2335173"/>
            <a:ext cx="80486" cy="80486"/>
          </a:xfrm>
          <a:prstGeom prst="roundRect">
            <a:avLst>
              <a:gd name="adj" fmla="val 568049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885349" y="2249686"/>
            <a:ext cx="2012394" cy="251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Check lengths first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885349" y="2662118"/>
            <a:ext cx="5546646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If arrays have different lengths, they cannot be equal</a:t>
            </a:r>
            <a:endParaRPr lang="en-US" sz="1250" dirty="0"/>
          </a:p>
        </p:txBody>
      </p:sp>
      <p:sp>
        <p:nvSpPr>
          <p:cNvPr id="8" name="Shape 6"/>
          <p:cNvSpPr/>
          <p:nvPr/>
        </p:nvSpPr>
        <p:spPr>
          <a:xfrm>
            <a:off x="643890" y="3327083"/>
            <a:ext cx="80486" cy="80486"/>
          </a:xfrm>
          <a:prstGeom prst="roundRect">
            <a:avLst>
              <a:gd name="adj" fmla="val 568049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885349" y="3241596"/>
            <a:ext cx="2012394" cy="251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Compare elements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885349" y="3654028"/>
            <a:ext cx="5546646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Iterate through both arrays comparing corresponding elements</a:t>
            </a:r>
            <a:endParaRPr lang="en-US" sz="1250" dirty="0"/>
          </a:p>
        </p:txBody>
      </p:sp>
      <p:sp>
        <p:nvSpPr>
          <p:cNvPr id="11" name="Shape 9"/>
          <p:cNvSpPr/>
          <p:nvPr/>
        </p:nvSpPr>
        <p:spPr>
          <a:xfrm>
            <a:off x="643890" y="4318992"/>
            <a:ext cx="80486" cy="80486"/>
          </a:xfrm>
          <a:prstGeom prst="roundRect">
            <a:avLst>
              <a:gd name="adj" fmla="val 568049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885349" y="4233505"/>
            <a:ext cx="2012394" cy="251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Return result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885349" y="4645938"/>
            <a:ext cx="5546646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Return true only if all elements match</a:t>
            </a:r>
            <a:endParaRPr lang="en-US" sz="12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283" y="1368385"/>
            <a:ext cx="7161728" cy="71617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1268"/>
            <a:ext cx="6085642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Task 5: Code Examination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588181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Execute the provided code examples and examine their behavior. This task helps you understand practical implementations of collections, loops, and iterators in real-world scenarios.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446502"/>
            <a:ext cx="6422231" cy="1506736"/>
          </a:xfrm>
          <a:prstGeom prst="roundRect">
            <a:avLst>
              <a:gd name="adj" fmla="val 197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15008" y="3667720"/>
            <a:ext cx="284321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Analyze Code Structure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015008" y="4096941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Review how arrays, ArrayLists, and loops are implemented in the provided examples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3446502"/>
            <a:ext cx="6422231" cy="1506736"/>
          </a:xfrm>
          <a:prstGeom prst="roundRect">
            <a:avLst>
              <a:gd name="adj" fmla="val 197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35597" y="36677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Trace Execution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635597" y="4096941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Step through the code mentally or with a debugger to understand the flow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93790" y="5151596"/>
            <a:ext cx="6422231" cy="1506736"/>
          </a:xfrm>
          <a:prstGeom prst="roundRect">
            <a:avLst>
              <a:gd name="adj" fmla="val 197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15008" y="53728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Observe Output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1015008" y="5802035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Run the code and compare actual output with expected results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414379" y="5151596"/>
            <a:ext cx="6422231" cy="1506736"/>
          </a:xfrm>
          <a:prstGeom prst="roundRect">
            <a:avLst>
              <a:gd name="adj" fmla="val 197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635597" y="53728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Identify Patterns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7635597" y="5802035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Recognize common programming patterns and best practices demonstrated</a:t>
            </a:r>
            <a:endParaRPr lang="en-US" sz="1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8978"/>
            <a:ext cx="532114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The Java Class Library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2266712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Java class library is a large collection of useful classes that make our own classes more powerful. Understanding and utilizing this library is essential for efficient Java programming.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280190" y="3442573"/>
            <a:ext cx="3679031" cy="1778556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78548" y="364093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java.util Package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478548" y="4070152"/>
            <a:ext cx="32823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Contains ArrayList, Iterator, and other collection classes we've explored today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157579" y="3442573"/>
            <a:ext cx="3679031" cy="1778556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55937" y="3640931"/>
            <a:ext cx="252745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Built-in Functionality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0355937" y="4070152"/>
            <a:ext cx="32823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Provides pre-written, tested code for common programming tasks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280190" y="5419487"/>
            <a:ext cx="7556421" cy="1461016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78548" y="56178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Continuous Learning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478548" y="6047065"/>
            <a:ext cx="715970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Study the library in detail to discover additional powerful tools and capabilities</a:t>
            </a:r>
            <a:endParaRPr lang="en-US" sz="15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85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Key Takeaways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1572220" y="2795945"/>
            <a:ext cx="346043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Collections Are Fundamental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3225165"/>
            <a:ext cx="423886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Almost every application needs some form of collection to store and manage multiple objects</a:t>
            </a:r>
            <a:endParaRPr lang="en-US" sz="15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40769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28" y="3757791"/>
            <a:ext cx="279083" cy="34885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41720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Master Loops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9597628" y="2846427"/>
            <a:ext cx="4238982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Loops are essential in every project - familiarize yourself thoroughly with writing them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40769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740" y="3330714"/>
            <a:ext cx="279083" cy="3488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94463" y="424981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Choose Wisely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9994463" y="4679037"/>
            <a:ext cx="384214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 ArrayList for flexible collections and arrays for fixed-size storage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340769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984" y="4448711"/>
            <a:ext cx="279083" cy="34885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76488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Iterate Effectively</a:t>
            </a:r>
            <a:endParaRPr lang="en-US" sz="1950" dirty="0"/>
          </a:p>
        </p:txBody>
      </p:sp>
      <p:sp>
        <p:nvSpPr>
          <p:cNvPr id="16" name="Text 8"/>
          <p:cNvSpPr/>
          <p:nvPr/>
        </p:nvSpPr>
        <p:spPr>
          <a:xfrm>
            <a:off x="9597628" y="6194108"/>
            <a:ext cx="423898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Iterators provide standardized ways to traverse collection elements</a:t>
            </a:r>
            <a:endParaRPr lang="en-US" sz="15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340769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8740" y="5566708"/>
            <a:ext cx="279083" cy="348853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551748" y="53860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Leverage Libraries</a:t>
            </a:r>
            <a:endParaRPr lang="en-US" sz="1950" dirty="0"/>
          </a:p>
        </p:txBody>
      </p:sp>
      <p:sp>
        <p:nvSpPr>
          <p:cNvPr id="20" name="Text 10"/>
          <p:cNvSpPr/>
          <p:nvPr/>
        </p:nvSpPr>
        <p:spPr>
          <a:xfrm>
            <a:off x="793790" y="5815251"/>
            <a:ext cx="423886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Java class library offers powerful tools - learn to use them effectively</a:t>
            </a:r>
            <a:endParaRPr lang="en-US" sz="15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340769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4528" y="5139630"/>
            <a:ext cx="279083" cy="348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6564630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Understanding Arrays in Java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8070" y="1566148"/>
            <a:ext cx="280558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What is an Array?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8070" y="2103715"/>
            <a:ext cx="6339007" cy="1196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Java arrays store a fixed-size sequential collection of elements of the same type. Rather than declaring individual variables like number0, number1, number99, you declare one array variable and use indexed access.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8070" y="3487460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Declaration Syntax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48070" y="3990142"/>
            <a:ext cx="6339007" cy="878919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38783" y="3990142"/>
            <a:ext cx="6357580" cy="2343751"/>
          </a:xfrm>
          <a:prstGeom prst="roundRect">
            <a:avLst>
              <a:gd name="adj" fmla="val 319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25711" y="4130397"/>
            <a:ext cx="5983724" cy="598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Preferred way:</a:t>
            </a:r>
          </a:p>
          <a:p>
            <a:pPr>
              <a:lnSpc>
                <a:spcPts val="2350"/>
              </a:lnSpc>
            </a:pPr>
            <a:r>
              <a:rPr lang="en-US" sz="1450" dirty="0" err="1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dataType</a:t>
            </a: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[] </a:t>
            </a:r>
            <a:r>
              <a:rPr lang="en-US" sz="1450" dirty="0" err="1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arrayRefVar</a:t>
            </a: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;  </a:t>
            </a:r>
          </a:p>
          <a:p>
            <a:pPr>
              <a:lnSpc>
                <a:spcPts val="2350"/>
              </a:lnSpc>
            </a:pPr>
            <a:endParaRPr lang="en-US" sz="1450" dirty="0">
              <a:solidFill>
                <a:srgbClr val="464646"/>
              </a:solidFill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>
              <a:lnSpc>
                <a:spcPts val="2350"/>
              </a:lnSpc>
            </a:pP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Works but not preferred:</a:t>
            </a:r>
          </a:p>
          <a:p>
            <a:pPr>
              <a:lnSpc>
                <a:spcPts val="2350"/>
              </a:lnSpc>
            </a:pPr>
            <a:r>
              <a:rPr lang="en-US" sz="1450" dirty="0" err="1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dataType</a:t>
            </a: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</a:t>
            </a:r>
            <a:r>
              <a:rPr lang="en-US" sz="1450" dirty="0" err="1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arrayRefVar</a:t>
            </a:r>
            <a:r>
              <a:rPr lang="en-US" sz="1450" dirty="0">
                <a:solidFill>
                  <a:srgbClr val="464646"/>
                </a:solidFill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[];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54" y="317956"/>
            <a:ext cx="6339007" cy="63390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4676061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Conclusion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8070" y="1547455"/>
            <a:ext cx="6339007" cy="1196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 this lab, we've explored fundamental mechanisms for storing collections of objects rather than single objects in separate fields. We examined ArrayList as a flexible-size collection and arrays as fixed-size collections.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48070" y="2912507"/>
            <a:ext cx="6339007" cy="1196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Collections are essential in programming - you'll use them in virtually every project. We also covered iteration techniques using loops and iterators, which are equally fundamental concepts you'll apply constantly.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8070" y="4277558"/>
            <a:ext cx="6339007" cy="598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1C9770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Make sure you familiarize yourself sufficiently with these concepts - they form the foundation of effective programming.</a:t>
            </a:r>
            <a:endParaRPr lang="en-US" sz="14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44" y="1589603"/>
            <a:ext cx="6339007" cy="6339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2068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Array Fundamentals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93790" y="2219801"/>
            <a:ext cx="3679031" cy="2572226"/>
          </a:xfrm>
          <a:prstGeom prst="roundRect">
            <a:avLst>
              <a:gd name="adj" fmla="val 115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992148" y="2418159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59" y="2548295"/>
            <a:ext cx="267891" cy="3349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2148" y="32118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Fixed Size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992148" y="3641050"/>
            <a:ext cx="32823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Arrays have a predetermined size that cannot be changed after creation</a:t>
            </a:r>
            <a:endParaRPr lang="en-US" sz="1550" dirty="0"/>
          </a:p>
        </p:txBody>
      </p:sp>
      <p:sp>
        <p:nvSpPr>
          <p:cNvPr id="9" name="Shape 5"/>
          <p:cNvSpPr/>
          <p:nvPr/>
        </p:nvSpPr>
        <p:spPr>
          <a:xfrm>
            <a:off x="4671179" y="2219801"/>
            <a:ext cx="3679031" cy="2572226"/>
          </a:xfrm>
          <a:prstGeom prst="roundRect">
            <a:avLst>
              <a:gd name="adj" fmla="val 115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6"/>
          <p:cNvSpPr/>
          <p:nvPr/>
        </p:nvSpPr>
        <p:spPr>
          <a:xfrm>
            <a:off x="4869537" y="2418159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248" y="2548295"/>
            <a:ext cx="267891" cy="33492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869537" y="32118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Same Type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4869537" y="3641050"/>
            <a:ext cx="32823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All elements must be of the same data type</a:t>
            </a:r>
            <a:endParaRPr lang="en-US" sz="1550" dirty="0"/>
          </a:p>
        </p:txBody>
      </p:sp>
      <p:sp>
        <p:nvSpPr>
          <p:cNvPr id="14" name="Shape 9"/>
          <p:cNvSpPr/>
          <p:nvPr/>
        </p:nvSpPr>
        <p:spPr>
          <a:xfrm>
            <a:off x="793790" y="4990386"/>
            <a:ext cx="7556421" cy="1937147"/>
          </a:xfrm>
          <a:prstGeom prst="roundRect">
            <a:avLst>
              <a:gd name="adj" fmla="val 15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0"/>
          <p:cNvSpPr/>
          <p:nvPr/>
        </p:nvSpPr>
        <p:spPr>
          <a:xfrm>
            <a:off x="992148" y="5188744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859" y="5318879"/>
            <a:ext cx="267891" cy="334923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92148" y="59824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Indexed Access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992148" y="6411635"/>
            <a:ext cx="715970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Elements accessed using zero-based indexing: array[0], array[1], etc.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4636"/>
            <a:ext cx="516778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Introduction to Loops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911548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 loop statement allows us to execute a statement or group of statements multiple times. Loops are fundamental control structures that enable repetitive execution based on conditions.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2254091" y="346329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Initialization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3892510"/>
            <a:ext cx="394120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Set starting conditions</a:t>
            </a:r>
            <a:endParaRPr lang="en-US" sz="15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69870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64" y="3559552"/>
            <a:ext cx="296942" cy="3711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895284" y="346329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Condition Check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9895284" y="3892510"/>
            <a:ext cx="394132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Evaluate boolean expression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69870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738" y="3948053"/>
            <a:ext cx="296942" cy="37111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895284" y="589454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Execute Statements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9895284" y="6323767"/>
            <a:ext cx="394132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Run loop body</a:t>
            </a:r>
            <a:endParaRPr lang="en-US" sz="15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769870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5237" y="6173926"/>
            <a:ext cx="296942" cy="37111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254091" y="589454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Update</a:t>
            </a:r>
            <a:endParaRPr lang="en-US" sz="1950" dirty="0"/>
          </a:p>
        </p:txBody>
      </p:sp>
      <p:sp>
        <p:nvSpPr>
          <p:cNvPr id="17" name="Text 9"/>
          <p:cNvSpPr/>
          <p:nvPr/>
        </p:nvSpPr>
        <p:spPr>
          <a:xfrm>
            <a:off x="793790" y="6323767"/>
            <a:ext cx="394120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Modify loop variables</a:t>
            </a:r>
            <a:endParaRPr lang="en-US" sz="15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769870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363" y="5785425"/>
            <a:ext cx="296942" cy="3711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3545" y="511135"/>
            <a:ext cx="4647605" cy="581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The For Loop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3545" y="1556861"/>
            <a:ext cx="2788563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Purpose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43545" y="2091214"/>
            <a:ext cx="5665113" cy="89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 for loop is a repetition control structure that efficiently executes code a specific number of times. It's ideal when you know exactly how many iterations are needed.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3545" y="3168967"/>
            <a:ext cx="232374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Syntax Structure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43545" y="3668554"/>
            <a:ext cx="5665113" cy="1170742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34258" y="3668554"/>
            <a:ext cx="5683687" cy="2503170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20115" y="3807976"/>
            <a:ext cx="5311973" cy="89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for(initialization; Boolean_expression; update)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{   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Statements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}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869668" y="1580078"/>
            <a:ext cx="185857" cy="232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01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6869668" y="1873091"/>
            <a:ext cx="7024687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6869668" y="2011680"/>
            <a:ext cx="232374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Initialization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69668" y="2488049"/>
            <a:ext cx="7024687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Executed once at the start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869668" y="3110627"/>
            <a:ext cx="185857" cy="232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02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6869668" y="3403640"/>
            <a:ext cx="7024687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6869668" y="3542228"/>
            <a:ext cx="232374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Boolean Expression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6869668" y="4018598"/>
            <a:ext cx="7024687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Checked before each iteration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6869668" y="4641175"/>
            <a:ext cx="185857" cy="232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03</a:t>
            </a:r>
            <a:endParaRPr lang="en-US" sz="1450" dirty="0"/>
          </a:p>
        </p:txBody>
      </p:sp>
      <p:sp>
        <p:nvSpPr>
          <p:cNvPr id="18" name="Shape 16"/>
          <p:cNvSpPr/>
          <p:nvPr/>
        </p:nvSpPr>
        <p:spPr>
          <a:xfrm>
            <a:off x="6869668" y="4934188"/>
            <a:ext cx="7024687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6869668" y="5072777"/>
            <a:ext cx="232374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Statements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869668" y="5549146"/>
            <a:ext cx="7024687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Loop body executes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6869668" y="6171724"/>
            <a:ext cx="185857" cy="232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04</a:t>
            </a:r>
            <a:endParaRPr lang="en-US" sz="1450" dirty="0"/>
          </a:p>
        </p:txBody>
      </p:sp>
      <p:sp>
        <p:nvSpPr>
          <p:cNvPr id="22" name="Shape 20"/>
          <p:cNvSpPr/>
          <p:nvPr/>
        </p:nvSpPr>
        <p:spPr>
          <a:xfrm>
            <a:off x="6869668" y="6464737"/>
            <a:ext cx="7024687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6869668" y="6603325"/>
            <a:ext cx="2323743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Update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6869668" y="7079694"/>
            <a:ext cx="7024687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Runs after each iteration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098" y="536258"/>
            <a:ext cx="4875967" cy="609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While Loop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80098" y="1438156"/>
            <a:ext cx="7583805" cy="3031331"/>
          </a:xfrm>
          <a:prstGeom prst="roundRect">
            <a:avLst>
              <a:gd name="adj" fmla="val 3620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757238" y="1438156"/>
            <a:ext cx="91440" cy="3031331"/>
          </a:xfrm>
          <a:prstGeom prst="roundRect">
            <a:avLst>
              <a:gd name="adj" fmla="val 31995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66562" y="1656040"/>
            <a:ext cx="2437924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While Loop Syntax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66562" y="2180153"/>
            <a:ext cx="7079456" cy="1228249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1056918" y="2180153"/>
            <a:ext cx="7098744" cy="1447562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251942" y="2326362"/>
            <a:ext cx="6708696" cy="935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while(Boolean_expression)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{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// Statements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}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1066562" y="3627715"/>
            <a:ext cx="7079456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 while loop repeatedly executes a target statement as long as a given condition remains true. The condition is evaluated before each iteration.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780098" y="4664512"/>
            <a:ext cx="7583805" cy="3031331"/>
          </a:xfrm>
          <a:prstGeom prst="roundRect">
            <a:avLst>
              <a:gd name="adj" fmla="val 3620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57238" y="4664512"/>
            <a:ext cx="91440" cy="3031331"/>
          </a:xfrm>
          <a:prstGeom prst="roundRect">
            <a:avLst>
              <a:gd name="adj" fmla="val 31995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66562" y="4882396"/>
            <a:ext cx="2622471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Do-While Loop Syntax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1066562" y="5406509"/>
            <a:ext cx="7079456" cy="1228249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2"/>
          <p:cNvSpPr/>
          <p:nvPr/>
        </p:nvSpPr>
        <p:spPr>
          <a:xfrm>
            <a:off x="1056918" y="5406509"/>
            <a:ext cx="7098744" cy="1228249"/>
          </a:xfrm>
          <a:prstGeom prst="roundRect">
            <a:avLst>
              <a:gd name="adj" fmla="val 2382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1251942" y="5552718"/>
            <a:ext cx="6708696" cy="935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do {    // Statements}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While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(Boolean_expression);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1066562" y="6854071"/>
            <a:ext cx="7079456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Similar to while loop, but guarantees at least one execution since the condition is checked after the loop body runs.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0171"/>
            <a:ext cx="601718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Loop Control Statements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37084"/>
            <a:ext cx="6521410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432923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Break Statement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4758452"/>
            <a:ext cx="612469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Immediately terminates the loop and resumes execution at the next statement following the loop. Also used to terminate cases in switch statements.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337084"/>
            <a:ext cx="6521410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13558" y="432923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Continue Statement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7513558" y="4758452"/>
            <a:ext cx="612469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Causes the loop to immediately jump to the next iteration. In for loops, jumps to update statement. In while/do-while, jumps to boolean expression.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4767739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Introducing ArrayList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8070" y="1566148"/>
            <a:ext cx="280558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Dynamic Collections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8070" y="2103715"/>
            <a:ext cx="6339007" cy="897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ArrayList class is a resizable array found in the java.util package. Unlike built-in arrays with fixed sizes, ArrayList elements can be added and removed dynamically whenever needed.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8070" y="3188256"/>
            <a:ext cx="2382322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Creating an ArrayList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748070" y="3690938"/>
            <a:ext cx="6339007" cy="1178123"/>
          </a:xfrm>
          <a:prstGeom prst="roundRect">
            <a:avLst>
              <a:gd name="adj" fmla="val 23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38783" y="3690939"/>
            <a:ext cx="6357580" cy="1537336"/>
          </a:xfrm>
          <a:prstGeom prst="roundRect">
            <a:avLst>
              <a:gd name="adj" fmla="val 23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25711" y="3831193"/>
            <a:ext cx="5983724" cy="897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import </a:t>
            </a:r>
            <a:r>
              <a:rPr lang="en-US" sz="14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java.util.ArrayList</a:t>
            </a: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;</a:t>
            </a:r>
          </a:p>
          <a:p>
            <a:pPr marL="0" indent="0" algn="l">
              <a:lnSpc>
                <a:spcPts val="2350"/>
              </a:lnSpc>
              <a:buNone/>
            </a:pPr>
            <a:r>
              <a:rPr lang="en-US" sz="1450" dirty="0" err="1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ArrayList</a:t>
            </a:r>
            <a:r>
              <a:rPr lang="en-US" sz="1450" dirty="0">
                <a:solidFill>
                  <a:srgbClr val="464646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&lt;String&gt; cars = new ArrayList&lt;String&gt;();</a:t>
            </a:r>
            <a:endParaRPr lang="en-US" sz="14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44" y="1589603"/>
            <a:ext cx="6339007" cy="63390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1948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Array vs. ArrayList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4623197"/>
            <a:ext cx="13042821" cy="22860"/>
          </a:xfrm>
          <a:prstGeom prst="roundRect">
            <a:avLst>
              <a:gd name="adj" fmla="val 13023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93790" y="2318861"/>
            <a:ext cx="6397347" cy="2304336"/>
          </a:xfrm>
          <a:prstGeom prst="roundRect">
            <a:avLst>
              <a:gd name="adj" fmla="val 129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2752011" y="25172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Built-in Array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992148" y="2946440"/>
            <a:ext cx="60006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Fixed size after creation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992148" y="3333393"/>
            <a:ext cx="60006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Cannot add or remove elements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992148" y="3720346"/>
            <a:ext cx="60006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Must create new array to modify size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992148" y="4107299"/>
            <a:ext cx="60006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Simpler syntax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439144" y="4646057"/>
            <a:ext cx="6397466" cy="2304336"/>
          </a:xfrm>
          <a:prstGeom prst="rect">
            <a:avLst/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397365" y="484441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ArrayList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637502" y="5273635"/>
            <a:ext cx="600075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Dynamic, resizable collection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637502" y="5660588"/>
            <a:ext cx="600075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Add and remove elements freely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637502" y="6047542"/>
            <a:ext cx="600075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Automatic size management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637502" y="6434495"/>
            <a:ext cx="600075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Rich method library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1347</Words>
  <Application>Microsoft Office PowerPoint</Application>
  <PresentationFormat>Custom</PresentationFormat>
  <Paragraphs>217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DM Sans Semi Bold</vt:lpstr>
      <vt:lpstr>Arial</vt:lpstr>
      <vt:lpstr>Consolas Medium</vt:lpstr>
      <vt:lpstr>Inter Medium</vt:lpstr>
      <vt:lpstr>DM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SAAD MAZHER KHAN</cp:lastModifiedBy>
  <cp:revision>1</cp:revision>
  <dcterms:created xsi:type="dcterms:W3CDTF">2025-10-14T15:40:16Z</dcterms:created>
  <dcterms:modified xsi:type="dcterms:W3CDTF">2025-10-14T15:49:29Z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862222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S10.9.4</vt:lpwstr>
  </property>
</Properties>
</file>