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280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308" r:id="rId10"/>
    <p:sldId id="309" r:id="rId11"/>
    <p:sldId id="310" r:id="rId12"/>
    <p:sldId id="311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3E20D5-913C-441A-A496-CDA77C4A0025}" type="doc">
      <dgm:prSet loTypeId="urn:microsoft.com/office/officeart/2005/8/layout/vList3" loCatId="list" qsTypeId="urn:microsoft.com/office/officeart/2005/8/quickstyle/3d2" qsCatId="3D" csTypeId="urn:microsoft.com/office/officeart/2005/8/colors/accent1_2" csCatId="accent1" phldr="1"/>
      <dgm:spPr/>
    </dgm:pt>
    <dgm:pt modelId="{AA908FF4-C5FB-4950-A26C-ABD2BB36FB30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Foundations of CNN</a:t>
          </a:r>
          <a:endParaRPr lang="en-US" dirty="0">
            <a:solidFill>
              <a:schemeClr val="tx1"/>
            </a:solidFill>
          </a:endParaRPr>
        </a:p>
      </dgm:t>
    </dgm:pt>
    <dgm:pt modelId="{6624B121-E0DF-41E7-AFF9-253A420472C9}" type="parTrans" cxnId="{AAF9688D-73C7-4AA1-A754-71B40326DC6B}">
      <dgm:prSet/>
      <dgm:spPr/>
      <dgm:t>
        <a:bodyPr/>
        <a:lstStyle/>
        <a:p>
          <a:endParaRPr lang="en-US"/>
        </a:p>
      </dgm:t>
    </dgm:pt>
    <dgm:pt modelId="{1F014B22-20CC-4295-A7AB-522F4FE94823}" type="sibTrans" cxnId="{AAF9688D-73C7-4AA1-A754-71B40326DC6B}">
      <dgm:prSet/>
      <dgm:spPr/>
      <dgm:t>
        <a:bodyPr/>
        <a:lstStyle/>
        <a:p>
          <a:endParaRPr lang="en-US"/>
        </a:p>
      </dgm:t>
    </dgm:pt>
    <dgm:pt modelId="{CB1BCD06-58BC-4C5C-B095-CBBB77450EC2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Feature extraction using CNN</a:t>
          </a:r>
          <a:endParaRPr lang="en-US" dirty="0">
            <a:solidFill>
              <a:schemeClr val="tx1"/>
            </a:solidFill>
          </a:endParaRPr>
        </a:p>
      </dgm:t>
    </dgm:pt>
    <dgm:pt modelId="{DE0FBB9E-0DC9-41A6-BA20-5932F19EE937}" type="parTrans" cxnId="{62CCDD4B-E4EF-49D1-BE64-D8A186DEE9DA}">
      <dgm:prSet/>
      <dgm:spPr/>
      <dgm:t>
        <a:bodyPr/>
        <a:lstStyle/>
        <a:p>
          <a:endParaRPr lang="en-US"/>
        </a:p>
      </dgm:t>
    </dgm:pt>
    <dgm:pt modelId="{F7164BC6-293A-467E-9BB2-3D4763A6CC80}" type="sibTrans" cxnId="{62CCDD4B-E4EF-49D1-BE64-D8A186DEE9DA}">
      <dgm:prSet/>
      <dgm:spPr/>
      <dgm:t>
        <a:bodyPr/>
        <a:lstStyle/>
        <a:p>
          <a:endParaRPr lang="en-US"/>
        </a:p>
      </dgm:t>
    </dgm:pt>
    <dgm:pt modelId="{51B010D9-0EE3-4DAA-9A46-AB8AF720D63F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CNN for classification</a:t>
          </a:r>
          <a:endParaRPr lang="en-US" dirty="0">
            <a:solidFill>
              <a:schemeClr val="tx1"/>
            </a:solidFill>
          </a:endParaRPr>
        </a:p>
      </dgm:t>
    </dgm:pt>
    <dgm:pt modelId="{297CAF24-760B-43D0-BCCD-E8F5F4649206}" type="parTrans" cxnId="{7D1826E8-EBAB-43EF-9713-1E057F48DDA3}">
      <dgm:prSet/>
      <dgm:spPr/>
      <dgm:t>
        <a:bodyPr/>
        <a:lstStyle/>
        <a:p>
          <a:endParaRPr lang="en-US"/>
        </a:p>
      </dgm:t>
    </dgm:pt>
    <dgm:pt modelId="{A56843C1-6CC5-4349-9AC8-57A6D3AA8A7B}" type="sibTrans" cxnId="{7D1826E8-EBAB-43EF-9713-1E057F48DDA3}">
      <dgm:prSet/>
      <dgm:spPr/>
      <dgm:t>
        <a:bodyPr/>
        <a:lstStyle/>
        <a:p>
          <a:endParaRPr lang="en-US"/>
        </a:p>
      </dgm:t>
    </dgm:pt>
    <dgm:pt modelId="{EA671C42-5369-4B5E-826D-84CB96AA5AE7}">
      <dgm:prSet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CNN beyond classification</a:t>
          </a:r>
          <a:endParaRPr lang="en-US" dirty="0">
            <a:solidFill>
              <a:schemeClr val="tx1"/>
            </a:solidFill>
          </a:endParaRPr>
        </a:p>
      </dgm:t>
    </dgm:pt>
    <dgm:pt modelId="{6E956CCF-0B28-478C-8EE6-8A37A6AD2D67}" type="parTrans" cxnId="{BC6F5823-D025-47F9-B4C3-EB1B2928535B}">
      <dgm:prSet/>
      <dgm:spPr/>
      <dgm:t>
        <a:bodyPr/>
        <a:lstStyle/>
        <a:p>
          <a:endParaRPr lang="en-US"/>
        </a:p>
      </dgm:t>
    </dgm:pt>
    <dgm:pt modelId="{151DF0FF-447E-4420-9146-883EE7CE18CB}" type="sibTrans" cxnId="{BC6F5823-D025-47F9-B4C3-EB1B2928535B}">
      <dgm:prSet/>
      <dgm:spPr/>
      <dgm:t>
        <a:bodyPr/>
        <a:lstStyle/>
        <a:p>
          <a:endParaRPr lang="en-US"/>
        </a:p>
      </dgm:t>
    </dgm:pt>
    <dgm:pt modelId="{A2C1A748-035E-47A6-A0C5-D47FB5AF91BF}">
      <dgm:prSet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Impacts of CNN</a:t>
          </a:r>
          <a:endParaRPr lang="en-US" dirty="0">
            <a:solidFill>
              <a:schemeClr val="tx1"/>
            </a:solidFill>
          </a:endParaRPr>
        </a:p>
      </dgm:t>
    </dgm:pt>
    <dgm:pt modelId="{41F32EA2-E8BE-40A0-8F74-96C2C40754E6}" type="parTrans" cxnId="{AF36F33F-1880-4115-AC52-2B9EB84AE5CF}">
      <dgm:prSet/>
      <dgm:spPr/>
      <dgm:t>
        <a:bodyPr/>
        <a:lstStyle/>
        <a:p>
          <a:endParaRPr lang="en-US"/>
        </a:p>
      </dgm:t>
    </dgm:pt>
    <dgm:pt modelId="{8EEDF77C-DDFF-4DF5-B473-800A156FDDAC}" type="sibTrans" cxnId="{AF36F33F-1880-4115-AC52-2B9EB84AE5CF}">
      <dgm:prSet/>
      <dgm:spPr/>
      <dgm:t>
        <a:bodyPr/>
        <a:lstStyle/>
        <a:p>
          <a:endParaRPr lang="en-US"/>
        </a:p>
      </dgm:t>
    </dgm:pt>
    <dgm:pt modelId="{9329F744-58AC-4A84-9288-B2DB3626E4F8}" type="pres">
      <dgm:prSet presAssocID="{D03E20D5-913C-441A-A496-CDA77C4A0025}" presName="linearFlow" presStyleCnt="0">
        <dgm:presLayoutVars>
          <dgm:dir/>
          <dgm:resizeHandles val="exact"/>
        </dgm:presLayoutVars>
      </dgm:prSet>
      <dgm:spPr/>
    </dgm:pt>
    <dgm:pt modelId="{DB6A206D-6D9E-4CE5-AB60-AA645943D39C}" type="pres">
      <dgm:prSet presAssocID="{AA908FF4-C5FB-4950-A26C-ABD2BB36FB30}" presName="composite" presStyleCnt="0"/>
      <dgm:spPr/>
    </dgm:pt>
    <dgm:pt modelId="{41A9752E-728A-45C4-A780-827C97CF6117}" type="pres">
      <dgm:prSet presAssocID="{AA908FF4-C5FB-4950-A26C-ABD2BB36FB30}" presName="imgShp" presStyleLbl="fgImgPlace1" presStyleIdx="0" presStyleCnt="5"/>
      <dgm:spPr/>
    </dgm:pt>
    <dgm:pt modelId="{3F0EA943-8459-41F1-8C1D-C8B58F9FB17A}" type="pres">
      <dgm:prSet presAssocID="{AA908FF4-C5FB-4950-A26C-ABD2BB36FB30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56292D-23EC-44DE-8AE7-76357273923F}" type="pres">
      <dgm:prSet presAssocID="{1F014B22-20CC-4295-A7AB-522F4FE94823}" presName="spacing" presStyleCnt="0"/>
      <dgm:spPr/>
    </dgm:pt>
    <dgm:pt modelId="{81844633-F730-483F-821C-3A7E6CC37B62}" type="pres">
      <dgm:prSet presAssocID="{CB1BCD06-58BC-4C5C-B095-CBBB77450EC2}" presName="composite" presStyleCnt="0"/>
      <dgm:spPr/>
    </dgm:pt>
    <dgm:pt modelId="{98F6A3D3-0991-42ED-B5C7-85B0DE0E2716}" type="pres">
      <dgm:prSet presAssocID="{CB1BCD06-58BC-4C5C-B095-CBBB77450EC2}" presName="imgShp" presStyleLbl="fgImgPlace1" presStyleIdx="1" presStyleCnt="5"/>
      <dgm:spPr/>
    </dgm:pt>
    <dgm:pt modelId="{593911B7-C3A3-4E66-BD2A-76AF048B9065}" type="pres">
      <dgm:prSet presAssocID="{CB1BCD06-58BC-4C5C-B095-CBBB77450EC2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515755-2127-4034-8360-0BE855FF0089}" type="pres">
      <dgm:prSet presAssocID="{F7164BC6-293A-467E-9BB2-3D4763A6CC80}" presName="spacing" presStyleCnt="0"/>
      <dgm:spPr/>
    </dgm:pt>
    <dgm:pt modelId="{AFCDC23E-3D30-457D-8361-9A08B75B6284}" type="pres">
      <dgm:prSet presAssocID="{51B010D9-0EE3-4DAA-9A46-AB8AF720D63F}" presName="composite" presStyleCnt="0"/>
      <dgm:spPr/>
    </dgm:pt>
    <dgm:pt modelId="{DBD952C2-E670-4C58-8B8F-022E7F638170}" type="pres">
      <dgm:prSet presAssocID="{51B010D9-0EE3-4DAA-9A46-AB8AF720D63F}" presName="imgShp" presStyleLbl="fgImgPlace1" presStyleIdx="2" presStyleCnt="5"/>
      <dgm:spPr/>
    </dgm:pt>
    <dgm:pt modelId="{4400E101-9002-44D0-9F61-F6949C486DB6}" type="pres">
      <dgm:prSet presAssocID="{51B010D9-0EE3-4DAA-9A46-AB8AF720D63F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C9536C-1CC5-4E90-880F-272D8CE68622}" type="pres">
      <dgm:prSet presAssocID="{A56843C1-6CC5-4349-9AC8-57A6D3AA8A7B}" presName="spacing" presStyleCnt="0"/>
      <dgm:spPr/>
    </dgm:pt>
    <dgm:pt modelId="{A0EE46E9-F27D-49C2-BB0D-092772CE9144}" type="pres">
      <dgm:prSet presAssocID="{EA671C42-5369-4B5E-826D-84CB96AA5AE7}" presName="composite" presStyleCnt="0"/>
      <dgm:spPr/>
    </dgm:pt>
    <dgm:pt modelId="{76396BB6-7752-4EAC-B710-1DD22D7B43FF}" type="pres">
      <dgm:prSet presAssocID="{EA671C42-5369-4B5E-826D-84CB96AA5AE7}" presName="imgShp" presStyleLbl="fgImgPlace1" presStyleIdx="3" presStyleCnt="5"/>
      <dgm:spPr/>
    </dgm:pt>
    <dgm:pt modelId="{D5E30A8F-1A77-4954-879C-31615F852F53}" type="pres">
      <dgm:prSet presAssocID="{EA671C42-5369-4B5E-826D-84CB96AA5AE7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31B36A-3E8B-4DB8-91D1-F598CE4F72B0}" type="pres">
      <dgm:prSet presAssocID="{151DF0FF-447E-4420-9146-883EE7CE18CB}" presName="spacing" presStyleCnt="0"/>
      <dgm:spPr/>
    </dgm:pt>
    <dgm:pt modelId="{154168F4-76F2-4BD9-804D-F10AC460B3E7}" type="pres">
      <dgm:prSet presAssocID="{A2C1A748-035E-47A6-A0C5-D47FB5AF91BF}" presName="composite" presStyleCnt="0"/>
      <dgm:spPr/>
    </dgm:pt>
    <dgm:pt modelId="{7DFD7DB5-9A94-4A76-A61F-4A6B8FE15533}" type="pres">
      <dgm:prSet presAssocID="{A2C1A748-035E-47A6-A0C5-D47FB5AF91BF}" presName="imgShp" presStyleLbl="fgImgPlace1" presStyleIdx="4" presStyleCnt="5"/>
      <dgm:spPr/>
    </dgm:pt>
    <dgm:pt modelId="{5D6D84F3-10BD-4EFE-9549-11514044EFCE}" type="pres">
      <dgm:prSet presAssocID="{A2C1A748-035E-47A6-A0C5-D47FB5AF91BF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6F5823-D025-47F9-B4C3-EB1B2928535B}" srcId="{D03E20D5-913C-441A-A496-CDA77C4A0025}" destId="{EA671C42-5369-4B5E-826D-84CB96AA5AE7}" srcOrd="3" destOrd="0" parTransId="{6E956CCF-0B28-478C-8EE6-8A37A6AD2D67}" sibTransId="{151DF0FF-447E-4420-9146-883EE7CE18CB}"/>
    <dgm:cxn modelId="{2994E87A-F7B6-4A23-9D24-6C463EF38E05}" type="presOf" srcId="{A2C1A748-035E-47A6-A0C5-D47FB5AF91BF}" destId="{5D6D84F3-10BD-4EFE-9549-11514044EFCE}" srcOrd="0" destOrd="0" presId="urn:microsoft.com/office/officeart/2005/8/layout/vList3"/>
    <dgm:cxn modelId="{62CCDD4B-E4EF-49D1-BE64-D8A186DEE9DA}" srcId="{D03E20D5-913C-441A-A496-CDA77C4A0025}" destId="{CB1BCD06-58BC-4C5C-B095-CBBB77450EC2}" srcOrd="1" destOrd="0" parTransId="{DE0FBB9E-0DC9-41A6-BA20-5932F19EE937}" sibTransId="{F7164BC6-293A-467E-9BB2-3D4763A6CC80}"/>
    <dgm:cxn modelId="{2C65EFB7-F4A5-41DC-B90D-F7929506EE64}" type="presOf" srcId="{EA671C42-5369-4B5E-826D-84CB96AA5AE7}" destId="{D5E30A8F-1A77-4954-879C-31615F852F53}" srcOrd="0" destOrd="0" presId="urn:microsoft.com/office/officeart/2005/8/layout/vList3"/>
    <dgm:cxn modelId="{98DFAAFC-5BA7-4ADE-818F-3B8C997E58B5}" type="presOf" srcId="{CB1BCD06-58BC-4C5C-B095-CBBB77450EC2}" destId="{593911B7-C3A3-4E66-BD2A-76AF048B9065}" srcOrd="0" destOrd="0" presId="urn:microsoft.com/office/officeart/2005/8/layout/vList3"/>
    <dgm:cxn modelId="{F3002B22-B456-468F-9CAD-8F4D6D7F1060}" type="presOf" srcId="{D03E20D5-913C-441A-A496-CDA77C4A0025}" destId="{9329F744-58AC-4A84-9288-B2DB3626E4F8}" srcOrd="0" destOrd="0" presId="urn:microsoft.com/office/officeart/2005/8/layout/vList3"/>
    <dgm:cxn modelId="{7D1826E8-EBAB-43EF-9713-1E057F48DDA3}" srcId="{D03E20D5-913C-441A-A496-CDA77C4A0025}" destId="{51B010D9-0EE3-4DAA-9A46-AB8AF720D63F}" srcOrd="2" destOrd="0" parTransId="{297CAF24-760B-43D0-BCCD-E8F5F4649206}" sibTransId="{A56843C1-6CC5-4349-9AC8-57A6D3AA8A7B}"/>
    <dgm:cxn modelId="{AF36F33F-1880-4115-AC52-2B9EB84AE5CF}" srcId="{D03E20D5-913C-441A-A496-CDA77C4A0025}" destId="{A2C1A748-035E-47A6-A0C5-D47FB5AF91BF}" srcOrd="4" destOrd="0" parTransId="{41F32EA2-E8BE-40A0-8F74-96C2C40754E6}" sibTransId="{8EEDF77C-DDFF-4DF5-B473-800A156FDDAC}"/>
    <dgm:cxn modelId="{EF86BF70-DA71-4036-BF75-95853BB45381}" type="presOf" srcId="{51B010D9-0EE3-4DAA-9A46-AB8AF720D63F}" destId="{4400E101-9002-44D0-9F61-F6949C486DB6}" srcOrd="0" destOrd="0" presId="urn:microsoft.com/office/officeart/2005/8/layout/vList3"/>
    <dgm:cxn modelId="{DD805126-4A61-463C-ACF7-5C7D04BC1681}" type="presOf" srcId="{AA908FF4-C5FB-4950-A26C-ABD2BB36FB30}" destId="{3F0EA943-8459-41F1-8C1D-C8B58F9FB17A}" srcOrd="0" destOrd="0" presId="urn:microsoft.com/office/officeart/2005/8/layout/vList3"/>
    <dgm:cxn modelId="{AAF9688D-73C7-4AA1-A754-71B40326DC6B}" srcId="{D03E20D5-913C-441A-A496-CDA77C4A0025}" destId="{AA908FF4-C5FB-4950-A26C-ABD2BB36FB30}" srcOrd="0" destOrd="0" parTransId="{6624B121-E0DF-41E7-AFF9-253A420472C9}" sibTransId="{1F014B22-20CC-4295-A7AB-522F4FE94823}"/>
    <dgm:cxn modelId="{12F59C14-A7DB-4346-ACF1-45FDF79FABA6}" type="presParOf" srcId="{9329F744-58AC-4A84-9288-B2DB3626E4F8}" destId="{DB6A206D-6D9E-4CE5-AB60-AA645943D39C}" srcOrd="0" destOrd="0" presId="urn:microsoft.com/office/officeart/2005/8/layout/vList3"/>
    <dgm:cxn modelId="{A5FBFDB0-A5E4-46A2-94F7-B2639A5E1A7C}" type="presParOf" srcId="{DB6A206D-6D9E-4CE5-AB60-AA645943D39C}" destId="{41A9752E-728A-45C4-A780-827C97CF6117}" srcOrd="0" destOrd="0" presId="urn:microsoft.com/office/officeart/2005/8/layout/vList3"/>
    <dgm:cxn modelId="{8FCB1CF5-CCA5-40A9-A66F-A07FCB1BFD91}" type="presParOf" srcId="{DB6A206D-6D9E-4CE5-AB60-AA645943D39C}" destId="{3F0EA943-8459-41F1-8C1D-C8B58F9FB17A}" srcOrd="1" destOrd="0" presId="urn:microsoft.com/office/officeart/2005/8/layout/vList3"/>
    <dgm:cxn modelId="{145A7592-87C2-40B8-9A03-C939CC4D03E0}" type="presParOf" srcId="{9329F744-58AC-4A84-9288-B2DB3626E4F8}" destId="{A156292D-23EC-44DE-8AE7-76357273923F}" srcOrd="1" destOrd="0" presId="urn:microsoft.com/office/officeart/2005/8/layout/vList3"/>
    <dgm:cxn modelId="{EA97BA00-9CD0-4D99-98FF-9E4A9F1657FB}" type="presParOf" srcId="{9329F744-58AC-4A84-9288-B2DB3626E4F8}" destId="{81844633-F730-483F-821C-3A7E6CC37B62}" srcOrd="2" destOrd="0" presId="urn:microsoft.com/office/officeart/2005/8/layout/vList3"/>
    <dgm:cxn modelId="{C0F02D63-9AED-4C77-B66B-2AC038C0ECD5}" type="presParOf" srcId="{81844633-F730-483F-821C-3A7E6CC37B62}" destId="{98F6A3D3-0991-42ED-B5C7-85B0DE0E2716}" srcOrd="0" destOrd="0" presId="urn:microsoft.com/office/officeart/2005/8/layout/vList3"/>
    <dgm:cxn modelId="{602455B0-2E9A-46CD-935E-68749B100486}" type="presParOf" srcId="{81844633-F730-483F-821C-3A7E6CC37B62}" destId="{593911B7-C3A3-4E66-BD2A-76AF048B9065}" srcOrd="1" destOrd="0" presId="urn:microsoft.com/office/officeart/2005/8/layout/vList3"/>
    <dgm:cxn modelId="{A5878BB9-B560-46D6-BD14-6A75BF8B9359}" type="presParOf" srcId="{9329F744-58AC-4A84-9288-B2DB3626E4F8}" destId="{1D515755-2127-4034-8360-0BE855FF0089}" srcOrd="3" destOrd="0" presId="urn:microsoft.com/office/officeart/2005/8/layout/vList3"/>
    <dgm:cxn modelId="{C33E2068-B746-44F9-A386-9914A08464EB}" type="presParOf" srcId="{9329F744-58AC-4A84-9288-B2DB3626E4F8}" destId="{AFCDC23E-3D30-457D-8361-9A08B75B6284}" srcOrd="4" destOrd="0" presId="urn:microsoft.com/office/officeart/2005/8/layout/vList3"/>
    <dgm:cxn modelId="{C6EDAC95-7D6C-4878-A8AE-791D8E610AAE}" type="presParOf" srcId="{AFCDC23E-3D30-457D-8361-9A08B75B6284}" destId="{DBD952C2-E670-4C58-8B8F-022E7F638170}" srcOrd="0" destOrd="0" presId="urn:microsoft.com/office/officeart/2005/8/layout/vList3"/>
    <dgm:cxn modelId="{8AA67D51-D735-48C2-A82F-548FD522EE39}" type="presParOf" srcId="{AFCDC23E-3D30-457D-8361-9A08B75B6284}" destId="{4400E101-9002-44D0-9F61-F6949C486DB6}" srcOrd="1" destOrd="0" presId="urn:microsoft.com/office/officeart/2005/8/layout/vList3"/>
    <dgm:cxn modelId="{9BE79CAB-09D3-475C-9218-1CEAFD4EF65D}" type="presParOf" srcId="{9329F744-58AC-4A84-9288-B2DB3626E4F8}" destId="{72C9536C-1CC5-4E90-880F-272D8CE68622}" srcOrd="5" destOrd="0" presId="urn:microsoft.com/office/officeart/2005/8/layout/vList3"/>
    <dgm:cxn modelId="{2C064F6F-58CD-4537-BEF2-CF1A4E514786}" type="presParOf" srcId="{9329F744-58AC-4A84-9288-B2DB3626E4F8}" destId="{A0EE46E9-F27D-49C2-BB0D-092772CE9144}" srcOrd="6" destOrd="0" presId="urn:microsoft.com/office/officeart/2005/8/layout/vList3"/>
    <dgm:cxn modelId="{737A17D9-A86C-4C4F-B2BA-A6FB73875E6A}" type="presParOf" srcId="{A0EE46E9-F27D-49C2-BB0D-092772CE9144}" destId="{76396BB6-7752-4EAC-B710-1DD22D7B43FF}" srcOrd="0" destOrd="0" presId="urn:microsoft.com/office/officeart/2005/8/layout/vList3"/>
    <dgm:cxn modelId="{624FD421-1773-4FA8-9CDD-5DF9EB39C477}" type="presParOf" srcId="{A0EE46E9-F27D-49C2-BB0D-092772CE9144}" destId="{D5E30A8F-1A77-4954-879C-31615F852F53}" srcOrd="1" destOrd="0" presId="urn:microsoft.com/office/officeart/2005/8/layout/vList3"/>
    <dgm:cxn modelId="{0E741626-FC7D-4DBB-A7CE-DFD775D07178}" type="presParOf" srcId="{9329F744-58AC-4A84-9288-B2DB3626E4F8}" destId="{8D31B36A-3E8B-4DB8-91D1-F598CE4F72B0}" srcOrd="7" destOrd="0" presId="urn:microsoft.com/office/officeart/2005/8/layout/vList3"/>
    <dgm:cxn modelId="{31300C82-946D-4284-8DBD-F06BB360C003}" type="presParOf" srcId="{9329F744-58AC-4A84-9288-B2DB3626E4F8}" destId="{154168F4-76F2-4BD9-804D-F10AC460B3E7}" srcOrd="8" destOrd="0" presId="urn:microsoft.com/office/officeart/2005/8/layout/vList3"/>
    <dgm:cxn modelId="{D695A958-F4C2-4917-A9F0-2250CCAC6ED4}" type="presParOf" srcId="{154168F4-76F2-4BD9-804D-F10AC460B3E7}" destId="{7DFD7DB5-9A94-4A76-A61F-4A6B8FE15533}" srcOrd="0" destOrd="0" presId="urn:microsoft.com/office/officeart/2005/8/layout/vList3"/>
    <dgm:cxn modelId="{6E395C9A-AA1B-44F5-AE50-7AEBE144A9A2}" type="presParOf" srcId="{154168F4-76F2-4BD9-804D-F10AC460B3E7}" destId="{5D6D84F3-10BD-4EFE-9549-11514044EFC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EA943-8459-41F1-8C1D-C8B58F9FB17A}">
      <dsp:nvSpPr>
        <dsp:cNvPr id="0" name=""/>
        <dsp:cNvSpPr/>
      </dsp:nvSpPr>
      <dsp:spPr>
        <a:xfrm rot="10800000">
          <a:off x="1496470" y="2205"/>
          <a:ext cx="5244655" cy="701793"/>
        </a:xfrm>
        <a:prstGeom prst="homePlate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02870" rIns="192024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tx1"/>
              </a:solidFill>
            </a:rPr>
            <a:t>Foundations of CNN</a:t>
          </a:r>
          <a:endParaRPr lang="en-US" sz="2700" kern="1200" dirty="0">
            <a:solidFill>
              <a:schemeClr val="tx1"/>
            </a:solidFill>
          </a:endParaRPr>
        </a:p>
      </dsp:txBody>
      <dsp:txXfrm rot="10800000">
        <a:off x="1671918" y="2205"/>
        <a:ext cx="5069207" cy="701793"/>
      </dsp:txXfrm>
    </dsp:sp>
    <dsp:sp modelId="{41A9752E-728A-45C4-A780-827C97CF6117}">
      <dsp:nvSpPr>
        <dsp:cNvPr id="0" name=""/>
        <dsp:cNvSpPr/>
      </dsp:nvSpPr>
      <dsp:spPr>
        <a:xfrm>
          <a:off x="1145573" y="2205"/>
          <a:ext cx="701793" cy="70179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3911B7-C3A3-4E66-BD2A-76AF048B9065}">
      <dsp:nvSpPr>
        <dsp:cNvPr id="0" name=""/>
        <dsp:cNvSpPr/>
      </dsp:nvSpPr>
      <dsp:spPr>
        <a:xfrm rot="10800000">
          <a:off x="1496470" y="913488"/>
          <a:ext cx="5244655" cy="701793"/>
        </a:xfrm>
        <a:prstGeom prst="homePlate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02870" rIns="192024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tx1"/>
              </a:solidFill>
            </a:rPr>
            <a:t>Feature extraction using CNN</a:t>
          </a:r>
          <a:endParaRPr lang="en-US" sz="2700" kern="1200" dirty="0">
            <a:solidFill>
              <a:schemeClr val="tx1"/>
            </a:solidFill>
          </a:endParaRPr>
        </a:p>
      </dsp:txBody>
      <dsp:txXfrm rot="10800000">
        <a:off x="1671918" y="913488"/>
        <a:ext cx="5069207" cy="701793"/>
      </dsp:txXfrm>
    </dsp:sp>
    <dsp:sp modelId="{98F6A3D3-0991-42ED-B5C7-85B0DE0E2716}">
      <dsp:nvSpPr>
        <dsp:cNvPr id="0" name=""/>
        <dsp:cNvSpPr/>
      </dsp:nvSpPr>
      <dsp:spPr>
        <a:xfrm>
          <a:off x="1145573" y="913488"/>
          <a:ext cx="701793" cy="70179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0E101-9002-44D0-9F61-F6949C486DB6}">
      <dsp:nvSpPr>
        <dsp:cNvPr id="0" name=""/>
        <dsp:cNvSpPr/>
      </dsp:nvSpPr>
      <dsp:spPr>
        <a:xfrm rot="10800000">
          <a:off x="1496470" y="1824772"/>
          <a:ext cx="5244655" cy="701793"/>
        </a:xfrm>
        <a:prstGeom prst="homePlate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02870" rIns="192024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tx1"/>
              </a:solidFill>
            </a:rPr>
            <a:t>CNN for classification</a:t>
          </a:r>
          <a:endParaRPr lang="en-US" sz="2700" kern="1200" dirty="0">
            <a:solidFill>
              <a:schemeClr val="tx1"/>
            </a:solidFill>
          </a:endParaRPr>
        </a:p>
      </dsp:txBody>
      <dsp:txXfrm rot="10800000">
        <a:off x="1671918" y="1824772"/>
        <a:ext cx="5069207" cy="701793"/>
      </dsp:txXfrm>
    </dsp:sp>
    <dsp:sp modelId="{DBD952C2-E670-4C58-8B8F-022E7F638170}">
      <dsp:nvSpPr>
        <dsp:cNvPr id="0" name=""/>
        <dsp:cNvSpPr/>
      </dsp:nvSpPr>
      <dsp:spPr>
        <a:xfrm>
          <a:off x="1145573" y="1824772"/>
          <a:ext cx="701793" cy="70179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30A8F-1A77-4954-879C-31615F852F53}">
      <dsp:nvSpPr>
        <dsp:cNvPr id="0" name=""/>
        <dsp:cNvSpPr/>
      </dsp:nvSpPr>
      <dsp:spPr>
        <a:xfrm rot="10800000">
          <a:off x="1496470" y="2736056"/>
          <a:ext cx="5244655" cy="701793"/>
        </a:xfrm>
        <a:prstGeom prst="homePlate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02870" rIns="192024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tx1"/>
              </a:solidFill>
            </a:rPr>
            <a:t>CNN beyond classification</a:t>
          </a:r>
          <a:endParaRPr lang="en-US" sz="2700" kern="1200" dirty="0">
            <a:solidFill>
              <a:schemeClr val="tx1"/>
            </a:solidFill>
          </a:endParaRPr>
        </a:p>
      </dsp:txBody>
      <dsp:txXfrm rot="10800000">
        <a:off x="1671918" y="2736056"/>
        <a:ext cx="5069207" cy="701793"/>
      </dsp:txXfrm>
    </dsp:sp>
    <dsp:sp modelId="{76396BB6-7752-4EAC-B710-1DD22D7B43FF}">
      <dsp:nvSpPr>
        <dsp:cNvPr id="0" name=""/>
        <dsp:cNvSpPr/>
      </dsp:nvSpPr>
      <dsp:spPr>
        <a:xfrm>
          <a:off x="1145573" y="2736056"/>
          <a:ext cx="701793" cy="70179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6D84F3-10BD-4EFE-9549-11514044EFCE}">
      <dsp:nvSpPr>
        <dsp:cNvPr id="0" name=""/>
        <dsp:cNvSpPr/>
      </dsp:nvSpPr>
      <dsp:spPr>
        <a:xfrm rot="10800000">
          <a:off x="1496470" y="3647339"/>
          <a:ext cx="5244655" cy="701793"/>
        </a:xfrm>
        <a:prstGeom prst="homePlate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471" tIns="102870" rIns="192024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tx1"/>
              </a:solidFill>
            </a:rPr>
            <a:t>Impacts of CNN</a:t>
          </a:r>
          <a:endParaRPr lang="en-US" sz="2700" kern="1200" dirty="0">
            <a:solidFill>
              <a:schemeClr val="tx1"/>
            </a:solidFill>
          </a:endParaRPr>
        </a:p>
      </dsp:txBody>
      <dsp:txXfrm rot="10800000">
        <a:off x="1671918" y="3647339"/>
        <a:ext cx="5069207" cy="701793"/>
      </dsp:txXfrm>
    </dsp:sp>
    <dsp:sp modelId="{7DFD7DB5-9A94-4A76-A61F-4A6B8FE15533}">
      <dsp:nvSpPr>
        <dsp:cNvPr id="0" name=""/>
        <dsp:cNvSpPr/>
      </dsp:nvSpPr>
      <dsp:spPr>
        <a:xfrm>
          <a:off x="1145573" y="3647339"/>
          <a:ext cx="701793" cy="70179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E5777-BE87-4C29-9E9F-C4BDADDFFB59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6CBF2-5CE7-4A56-956E-CE25E5232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67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6CBF2-5CE7-4A56-956E-CE25E52328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99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533506F-41DB-48A0-BA4F-5C2B2C8B9080}" type="datetimeFigureOut">
              <a:rPr lang="en-MY" smtClean="0"/>
              <a:t>9/7/2019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439969-5EF5-4CFE-AA03-E863CAE2E39B}" type="slidenum">
              <a:rPr lang="en-MY" smtClean="0"/>
              <a:t>‹#›</a:t>
            </a:fld>
            <a:endParaRPr lang="en-MY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48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506F-41DB-48A0-BA4F-5C2B2C8B9080}" type="datetimeFigureOut">
              <a:rPr lang="en-MY" smtClean="0"/>
              <a:t>9/7/2019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9969-5EF5-4CFE-AA03-E863CAE2E39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0322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506F-41DB-48A0-BA4F-5C2B2C8B9080}" type="datetimeFigureOut">
              <a:rPr lang="en-MY" smtClean="0"/>
              <a:t>9/7/2019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9969-5EF5-4CFE-AA03-E863CAE2E39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6701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506F-41DB-48A0-BA4F-5C2B2C8B9080}" type="datetimeFigureOut">
              <a:rPr lang="en-MY" smtClean="0"/>
              <a:t>9/7/2019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9969-5EF5-4CFE-AA03-E863CAE2E39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0168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506F-41DB-48A0-BA4F-5C2B2C8B9080}" type="datetimeFigureOut">
              <a:rPr lang="en-MY" smtClean="0"/>
              <a:t>9/7/2019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9969-5EF5-4CFE-AA03-E863CAE2E39B}" type="slidenum">
              <a:rPr lang="en-MY" smtClean="0"/>
              <a:t>‹#›</a:t>
            </a:fld>
            <a:endParaRPr lang="en-MY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7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506F-41DB-48A0-BA4F-5C2B2C8B9080}" type="datetimeFigureOut">
              <a:rPr lang="en-MY" smtClean="0"/>
              <a:t>9/7/2019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9969-5EF5-4CFE-AA03-E863CAE2E39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8489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506F-41DB-48A0-BA4F-5C2B2C8B9080}" type="datetimeFigureOut">
              <a:rPr lang="en-MY" smtClean="0"/>
              <a:t>9/7/2019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9969-5EF5-4CFE-AA03-E863CAE2E39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277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506F-41DB-48A0-BA4F-5C2B2C8B9080}" type="datetimeFigureOut">
              <a:rPr lang="en-MY" smtClean="0"/>
              <a:t>9/7/2019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9969-5EF5-4CFE-AA03-E863CAE2E39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7735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506F-41DB-48A0-BA4F-5C2B2C8B9080}" type="datetimeFigureOut">
              <a:rPr lang="en-MY" smtClean="0"/>
              <a:t>9/7/2019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9969-5EF5-4CFE-AA03-E863CAE2E39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1750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506F-41DB-48A0-BA4F-5C2B2C8B9080}" type="datetimeFigureOut">
              <a:rPr lang="en-MY" smtClean="0"/>
              <a:t>9/7/2019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9969-5EF5-4CFE-AA03-E863CAE2E39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7638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506F-41DB-48A0-BA4F-5C2B2C8B9080}" type="datetimeFigureOut">
              <a:rPr lang="en-MY" smtClean="0"/>
              <a:t>9/7/2019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9969-5EF5-4CFE-AA03-E863CAE2E39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963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A533506F-41DB-48A0-BA4F-5C2B2C8B9080}" type="datetimeFigureOut">
              <a:rPr lang="en-MY" smtClean="0"/>
              <a:t>9/7/2019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E6439969-5EF5-4CFE-AA03-E863CAE2E39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1120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18798-AB61-4A74-BD02-AB99FF6690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2060"/>
                </a:solidFill>
              </a:rPr>
              <a:t>ConvNets</a:t>
            </a:r>
            <a:endParaRPr lang="en-MY" sz="48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F4F94-42EB-4301-AFA8-2611537544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400" dirty="0" smtClean="0">
                <a:solidFill>
                  <a:schemeClr val="bg1"/>
                </a:solidFill>
              </a:rPr>
              <a:t>Dr. Hasan </a:t>
            </a:r>
            <a:r>
              <a:rPr lang="en-US" sz="2400" dirty="0" err="1" smtClean="0">
                <a:solidFill>
                  <a:schemeClr val="bg1"/>
                </a:solidFill>
              </a:rPr>
              <a:t>Firdaus</a:t>
            </a:r>
            <a:r>
              <a:rPr lang="en-US" sz="2400" dirty="0" smtClean="0">
                <a:solidFill>
                  <a:schemeClr val="bg1"/>
                </a:solidFill>
              </a:rPr>
              <a:t> Bin </a:t>
            </a:r>
            <a:r>
              <a:rPr lang="en-US" sz="2400" dirty="0" err="1" smtClean="0">
                <a:solidFill>
                  <a:schemeClr val="bg1"/>
                </a:solidFill>
              </a:rPr>
              <a:t>Mohd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Zaki</a:t>
            </a:r>
            <a:endParaRPr lang="en-MY" sz="2400" dirty="0">
              <a:solidFill>
                <a:schemeClr val="bg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9BF4F94-42EB-4301-AFA8-26115375448D}"/>
              </a:ext>
            </a:extLst>
          </p:cNvPr>
          <p:cNvSpPr txBox="1">
            <a:spLocks/>
          </p:cNvSpPr>
          <p:nvPr/>
        </p:nvSpPr>
        <p:spPr>
          <a:xfrm>
            <a:off x="1462257" y="4742471"/>
            <a:ext cx="6575895" cy="13881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sz="2400" dirty="0" smtClean="0">
                <a:solidFill>
                  <a:schemeClr val="bg1"/>
                </a:solidFill>
              </a:rPr>
              <a:t>Acknowledgements: Materials for this slide were adapted from MIT deep learning, </a:t>
            </a:r>
            <a:r>
              <a:rPr lang="en-US" sz="2400" dirty="0" err="1" smtClean="0">
                <a:solidFill>
                  <a:schemeClr val="bg1"/>
                </a:solidFill>
              </a:rPr>
              <a:t>learnopenCV</a:t>
            </a:r>
            <a:r>
              <a:rPr lang="en-US" sz="2400" dirty="0" smtClean="0">
                <a:solidFill>
                  <a:schemeClr val="bg1"/>
                </a:solidFill>
              </a:rPr>
              <a:t>, and UWA</a:t>
            </a:r>
            <a:endParaRPr lang="en-MY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8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+mn-lt"/>
              </a:rPr>
              <a:t>CNNs for Classification: Feature Learning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99138"/>
            <a:ext cx="8319808" cy="399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4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+mn-lt"/>
              </a:rPr>
              <a:t>CNNs for Classification: Class Probabilities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42" y="1846385"/>
            <a:ext cx="8678346" cy="380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8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+mn-lt"/>
              </a:rPr>
              <a:t>CNNs: Training with Backpropagation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35649"/>
            <a:ext cx="7886700" cy="393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4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Using Spatial Structure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 is to retain the 2D nature of the image so that we don’t lose its spatial structure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947012"/>
            <a:ext cx="7886700" cy="274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7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+mn-lt"/>
              </a:rPr>
              <a:t>Feature Extraction with Convolution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756326"/>
            <a:ext cx="3968889" cy="22529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99984" y="1620350"/>
            <a:ext cx="4796506" cy="113877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- Filter </a:t>
            </a:r>
            <a:r>
              <a:rPr lang="en-US" dirty="0"/>
              <a:t>of size 4x4 : 16 different weights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Apply </a:t>
            </a:r>
            <a:r>
              <a:rPr lang="en-US" dirty="0"/>
              <a:t>this same filter to 4x4 patches in </a:t>
            </a:r>
            <a:r>
              <a:rPr lang="en-US" dirty="0" smtClean="0"/>
              <a:t>input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Shift </a:t>
            </a:r>
            <a:r>
              <a:rPr lang="en-US" dirty="0"/>
              <a:t>by 2 pixels for next </a:t>
            </a:r>
            <a:r>
              <a:rPr lang="en-US" dirty="0" smtClean="0"/>
              <a:t>patch</a:t>
            </a:r>
          </a:p>
          <a:p>
            <a:r>
              <a:rPr lang="en-US" sz="1400" dirty="0" smtClean="0"/>
              <a:t>* Depends on your architecture design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597539" y="3497203"/>
            <a:ext cx="394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“patchy” operation is </a:t>
            </a:r>
            <a:r>
              <a:rPr lang="en-US" b="1" dirty="0">
                <a:solidFill>
                  <a:srgbClr val="FF0000"/>
                </a:solidFill>
              </a:rPr>
              <a:t>convolution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12525" y="4749719"/>
            <a:ext cx="63700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illSans-Light"/>
              </a:rPr>
              <a:t>1) Apply a set of weights – a filter – to extract </a:t>
            </a:r>
            <a:r>
              <a:rPr lang="en-US" b="1" dirty="0">
                <a:latin typeface="GillSans-SemiBold"/>
              </a:rPr>
              <a:t>local features</a:t>
            </a:r>
          </a:p>
          <a:p>
            <a:r>
              <a:rPr lang="en-US" dirty="0">
                <a:latin typeface="GillSans-Light"/>
              </a:rPr>
              <a:t>2) Use </a:t>
            </a:r>
            <a:r>
              <a:rPr lang="en-US" b="1" dirty="0">
                <a:latin typeface="GillSans-SemiBold"/>
              </a:rPr>
              <a:t>multiple filters </a:t>
            </a:r>
            <a:r>
              <a:rPr lang="en-US" dirty="0">
                <a:latin typeface="GillSans-Light"/>
              </a:rPr>
              <a:t>to extract different features</a:t>
            </a:r>
          </a:p>
          <a:p>
            <a:r>
              <a:rPr lang="en-US" dirty="0">
                <a:latin typeface="GillSans-Light"/>
              </a:rPr>
              <a:t>3) </a:t>
            </a:r>
            <a:r>
              <a:rPr lang="en-US" dirty="0">
                <a:latin typeface="GillSans-SemiBold"/>
              </a:rPr>
              <a:t>Spatially</a:t>
            </a:r>
            <a:r>
              <a:rPr lang="en-US" b="1" dirty="0">
                <a:latin typeface="GillSans-SemiBold"/>
              </a:rPr>
              <a:t> share </a:t>
            </a:r>
            <a:r>
              <a:rPr lang="en-US" b="1" dirty="0">
                <a:latin typeface="GillSans-Light"/>
              </a:rPr>
              <a:t>parameters</a:t>
            </a:r>
            <a:r>
              <a:rPr lang="en-US" dirty="0">
                <a:latin typeface="GillSans-Light"/>
              </a:rPr>
              <a:t> of each 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9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The Convolution Operation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308" y="1960685"/>
            <a:ext cx="8338980" cy="338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5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The Convolution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slide the 3x3 filter over the input image, element-wise multiply, and add the outputs: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2781796"/>
            <a:ext cx="8137255" cy="281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1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The Convolution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slide the 3x3 filter over the input image, element-wise multiply, and add the outputs: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2879114"/>
            <a:ext cx="7998653" cy="267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6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The Convolution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slide the 3x3 filter over the input image, element-wise multiply, and add the outputs: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019347"/>
            <a:ext cx="7938721" cy="271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6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+mn-lt"/>
              </a:rPr>
              <a:t>Weight Sharing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9440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http://cs231n.github.io/assets/conv-demo/index.html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02094"/>
            <a:ext cx="4972050" cy="4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1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Lets learn together!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41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+mn-lt"/>
              </a:rPr>
              <a:t>Weight Sharing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9440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http://cs231n.github.io/assets/conv-demo/index.html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70835"/>
            <a:ext cx="4972051" cy="439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5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+mn-lt"/>
              </a:rPr>
              <a:t>Weight Sharing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9440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http://cs231n.github.io/assets/conv-demo/index.html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58133"/>
            <a:ext cx="5025537" cy="444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2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+mn-lt"/>
              </a:rPr>
              <a:t>Weight Sharing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9440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http://cs231n.github.io/assets/conv-demo/index.html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2057400"/>
            <a:ext cx="5042388" cy="445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4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+mn-lt"/>
              </a:rPr>
              <a:t>Weight Sharing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9440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http://cs231n.github.io/assets/conv-demo/index.html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81212"/>
            <a:ext cx="5033596" cy="442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7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+mn-lt"/>
              </a:rPr>
              <a:t>Weight Sharing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9440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http://cs231n.github.io/assets/conv-demo/index.html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2074983"/>
            <a:ext cx="4995091" cy="44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0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+mn-lt"/>
              </a:rPr>
              <a:t>Weight Sharing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9440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http://cs231n.github.io/assets/conv-demo/index.html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2078281"/>
            <a:ext cx="5051181" cy="449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8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+mn-lt"/>
              </a:rPr>
              <a:t>Weight Sharing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9440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http://cs231n.github.io/assets/conv-demo/index.html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52637"/>
            <a:ext cx="5095142" cy="452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6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+mn-lt"/>
              </a:rPr>
              <a:t>Weight Sharing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9440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http://cs231n.github.io/assets/conv-demo/index.html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66924"/>
            <a:ext cx="4867332" cy="432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7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+mn-lt"/>
              </a:rPr>
              <a:t>Weight Sharing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9440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http://cs231n.github.io/assets/conv-demo/index.html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71686"/>
            <a:ext cx="5095142" cy="448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8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+mn-lt"/>
              </a:rPr>
              <a:t>Weight Sharing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9440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http://cs231n.github.io/assets/conv-demo/index.html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2061430"/>
            <a:ext cx="5059001" cy="449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2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The Visual Cortex</a:t>
            </a:r>
          </a:p>
        </p:txBody>
      </p:sp>
      <p:pic>
        <p:nvPicPr>
          <p:cNvPr id="7" name="Picture 2" descr="Related image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80" y="2225787"/>
            <a:ext cx="4978865" cy="253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009407" y="2563411"/>
            <a:ext cx="2247901" cy="186397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ndara" panose="020E0502030303020204" pitchFamily="34" charset="0"/>
              </a:rPr>
              <a:t>1) Spatial Invariance</a:t>
            </a:r>
            <a:endParaRPr lang="en-US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ndara" panose="020E0502030303020204" pitchFamily="34" charset="0"/>
              </a:rPr>
              <a:t>2) Receptive Field</a:t>
            </a:r>
            <a:endParaRPr lang="en-US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ndara" panose="020E0502030303020204" pitchFamily="34" charset="0"/>
              </a:rPr>
              <a:t>3) Hierarchy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8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The Visual Cortex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533" y="2540977"/>
            <a:ext cx="7173617" cy="228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4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What Computers “See”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08" y="2390623"/>
            <a:ext cx="2043112" cy="27096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995" y="2390622"/>
            <a:ext cx="2025502" cy="27060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971" y="2390621"/>
            <a:ext cx="2049535" cy="27060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89540" y="2076958"/>
            <a:ext cx="2040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What the computers see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249964" y="5308448"/>
            <a:ext cx="4503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 image is just a matrix of numbers [0,255]!</a:t>
            </a:r>
          </a:p>
          <a:p>
            <a:pPr algn="ctr"/>
            <a:r>
              <a:rPr lang="en-US" dirty="0"/>
              <a:t>i.e., 1080x1080x3 for an RGB </a:t>
            </a:r>
            <a:r>
              <a:rPr lang="en-US" dirty="0" smtClean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1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+mn-lt"/>
              </a:rPr>
              <a:t>Fully Connected Neural Network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51892" y="2637692"/>
            <a:ext cx="5294210" cy="2760784"/>
          </a:xfrm>
          <a:prstGeom prst="rect">
            <a:avLst/>
          </a:prstGeom>
        </p:spPr>
      </p:pic>
      <p:pic>
        <p:nvPicPr>
          <p:cNvPr id="4" name="Picture 2" descr="Neural Network as a Black Box 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" t="24658" r="55449" b="33740"/>
          <a:stretch/>
        </p:blipFill>
        <p:spPr bwMode="auto">
          <a:xfrm>
            <a:off x="254977" y="3569678"/>
            <a:ext cx="1934260" cy="115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Neural Network as a Black Box 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51" t="24658" r="2924" b="33740"/>
          <a:stretch/>
        </p:blipFill>
        <p:spPr bwMode="auto">
          <a:xfrm>
            <a:off x="6525132" y="3552094"/>
            <a:ext cx="1107830" cy="161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00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Fully Connected Neural Network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1" y="2449574"/>
            <a:ext cx="8207829" cy="30016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37529" y="5608487"/>
            <a:ext cx="4639412" cy="64633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How can we use </a:t>
            </a:r>
            <a:r>
              <a:rPr lang="en-US" b="1" dirty="0"/>
              <a:t>spatial structure </a:t>
            </a:r>
            <a:r>
              <a:rPr lang="en-US" dirty="0"/>
              <a:t>in the input </a:t>
            </a:r>
            <a:endParaRPr lang="en-US" dirty="0" smtClean="0"/>
          </a:p>
          <a:p>
            <a:pPr algn="ctr"/>
            <a:r>
              <a:rPr lang="en-US" dirty="0" smtClean="0"/>
              <a:t>to inform </a:t>
            </a:r>
            <a:r>
              <a:rPr lang="en-US" dirty="0"/>
              <a:t>the architecture of the network?</a:t>
            </a:r>
          </a:p>
        </p:txBody>
      </p:sp>
    </p:spTree>
    <p:extLst>
      <p:ext uri="{BB962C8B-B14F-4D97-AF65-F5344CB8AC3E}">
        <p14:creationId xmlns:p14="http://schemas.microsoft.com/office/powerpoint/2010/main" val="275244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+mn-lt"/>
              </a:rPr>
              <a:t>Convolutional Neural Networks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1825625"/>
            <a:ext cx="7886700" cy="460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9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CNNs for Classification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925" y="1825625"/>
            <a:ext cx="75841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5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21223</TotalTime>
  <Words>355</Words>
  <Application>Microsoft Office PowerPoint</Application>
  <PresentationFormat>On-screen Show (4:3)</PresentationFormat>
  <Paragraphs>70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Candara</vt:lpstr>
      <vt:lpstr>Corbel</vt:lpstr>
      <vt:lpstr>GillSans-Light</vt:lpstr>
      <vt:lpstr>GillSans-SemiBold</vt:lpstr>
      <vt:lpstr>Basis</vt:lpstr>
      <vt:lpstr>ConvNets</vt:lpstr>
      <vt:lpstr>Lets learn together!</vt:lpstr>
      <vt:lpstr>The Visual Cortex</vt:lpstr>
      <vt:lpstr>The Visual Cortex</vt:lpstr>
      <vt:lpstr>What Computers “See”</vt:lpstr>
      <vt:lpstr>Fully Connected Neural Network</vt:lpstr>
      <vt:lpstr>Fully Connected Neural Network</vt:lpstr>
      <vt:lpstr>Convolutional Neural Networks</vt:lpstr>
      <vt:lpstr>CNNs for Classification</vt:lpstr>
      <vt:lpstr>CNNs for Classification: Feature Learning</vt:lpstr>
      <vt:lpstr>CNNs for Classification: Class Probabilities</vt:lpstr>
      <vt:lpstr>CNNs: Training with Backpropagation</vt:lpstr>
      <vt:lpstr>Using Spatial Structure</vt:lpstr>
      <vt:lpstr>Feature Extraction with Convolution</vt:lpstr>
      <vt:lpstr>The Convolution Operation</vt:lpstr>
      <vt:lpstr>The Convolution Operation</vt:lpstr>
      <vt:lpstr>The Convolution Operation</vt:lpstr>
      <vt:lpstr>The Convolution Operation</vt:lpstr>
      <vt:lpstr>Weight Sharing</vt:lpstr>
      <vt:lpstr>Weight Sharing</vt:lpstr>
      <vt:lpstr>Weight Sharing</vt:lpstr>
      <vt:lpstr>Weight Sharing</vt:lpstr>
      <vt:lpstr>Weight Sharing</vt:lpstr>
      <vt:lpstr>Weight Sharing</vt:lpstr>
      <vt:lpstr>Weight Sharing</vt:lpstr>
      <vt:lpstr>Weight Sharing</vt:lpstr>
      <vt:lpstr>Weight Sharing</vt:lpstr>
      <vt:lpstr>Weight Sharing</vt:lpstr>
      <vt:lpstr>Weight Sharing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Vision MCT 4323/ MCTE 4323</dc:title>
  <dc:creator>Windows User</dc:creator>
  <cp:lastModifiedBy>Windows User</cp:lastModifiedBy>
  <cp:revision>496</cp:revision>
  <dcterms:created xsi:type="dcterms:W3CDTF">2018-07-19T04:24:13Z</dcterms:created>
  <dcterms:modified xsi:type="dcterms:W3CDTF">2019-07-09T06:40:15Z</dcterms:modified>
</cp:coreProperties>
</file>