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80" r:id="rId2"/>
    <p:sldId id="285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E5777-BE87-4C29-9E9F-C4BDADDFFB5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CBF2-5CE7-4A56-956E-CE25E5232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CBF2-5CE7-4A56-956E-CE25E5232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8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CBF2-5CE7-4A56-956E-CE25E5232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32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670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16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48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7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73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75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63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6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12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8798-AB61-4A74-BD02-AB99FF66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82" y="882376"/>
            <a:ext cx="8298873" cy="238729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Transfer Learning </a:t>
            </a:r>
            <a:r>
              <a:rPr lang="en-US" sz="4800" b="1" smtClean="0">
                <a:solidFill>
                  <a:srgbClr val="002060"/>
                </a:solidFill>
              </a:rPr>
              <a:t>and fine-tuning</a:t>
            </a:r>
            <a:endParaRPr lang="en-MY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4F94-42EB-4301-AFA8-261153754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Dr. Hasan </a:t>
            </a:r>
            <a:r>
              <a:rPr lang="en-US" sz="2400" dirty="0" err="1" smtClean="0">
                <a:solidFill>
                  <a:schemeClr val="bg1"/>
                </a:solidFill>
              </a:rPr>
              <a:t>Firdaus</a:t>
            </a:r>
            <a:r>
              <a:rPr lang="en-US" sz="2400" dirty="0" smtClean="0">
                <a:solidFill>
                  <a:schemeClr val="bg1"/>
                </a:solidFill>
              </a:rPr>
              <a:t> Bin </a:t>
            </a:r>
            <a:r>
              <a:rPr lang="en-US" sz="2400" dirty="0" err="1" smtClean="0">
                <a:solidFill>
                  <a:schemeClr val="bg1"/>
                </a:solidFill>
              </a:rPr>
              <a:t>Mohd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Zaki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BF4F94-42EB-4301-AFA8-26115375448D}"/>
              </a:ext>
            </a:extLst>
          </p:cNvPr>
          <p:cNvSpPr txBox="1">
            <a:spLocks/>
          </p:cNvSpPr>
          <p:nvPr/>
        </p:nvSpPr>
        <p:spPr>
          <a:xfrm>
            <a:off x="1462257" y="4742471"/>
            <a:ext cx="6575895" cy="1388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Acknowledgements: Materials for this slide were adapted from MIT deep learning, </a:t>
            </a:r>
            <a:r>
              <a:rPr lang="en-US" sz="2400" dirty="0" err="1" smtClean="0">
                <a:solidFill>
                  <a:schemeClr val="bg1"/>
                </a:solidFill>
              </a:rPr>
              <a:t>learnopenCV</a:t>
            </a:r>
            <a:r>
              <a:rPr lang="en-US" sz="2400" dirty="0" smtClean="0">
                <a:solidFill>
                  <a:schemeClr val="bg1"/>
                </a:solidFill>
              </a:rPr>
              <a:t>, and UWA</a:t>
            </a:r>
            <a:endParaRPr lang="en-M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50" y="609600"/>
            <a:ext cx="7658100" cy="135636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Fine-tuning: supervised domain adaptation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964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Train deep net on “nearby” task for which it is easy to get labels using standard gradient descent + </a:t>
            </a:r>
            <a:r>
              <a:rPr lang="en-US" dirty="0" err="1" smtClean="0"/>
              <a:t>backprop</a:t>
            </a:r>
            <a:endParaRPr lang="en-US" dirty="0" smtClean="0"/>
          </a:p>
          <a:p>
            <a:r>
              <a:rPr lang="en-US" dirty="0" smtClean="0"/>
              <a:t>ImageNet classification</a:t>
            </a:r>
          </a:p>
          <a:p>
            <a:pPr marL="3429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Cut off top layer(s) of network and replace with supervised objective for target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Fine-tune</a:t>
            </a:r>
            <a:r>
              <a:rPr lang="en-US" dirty="0" smtClean="0"/>
              <a:t> network using </a:t>
            </a:r>
            <a:r>
              <a:rPr lang="en-US" dirty="0" err="1" smtClean="0"/>
              <a:t>backprop</a:t>
            </a:r>
            <a:r>
              <a:rPr lang="en-US" dirty="0" smtClean="0"/>
              <a:t> with labels for target domain until validation loss is minimized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8" y="1690689"/>
            <a:ext cx="3102522" cy="37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n-lt"/>
              </a:rPr>
              <a:t>How transferable are features?</a:t>
            </a:r>
            <a:endParaRPr 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9166"/>
            <a:ext cx="3886200" cy="468779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Lower layers</a:t>
            </a:r>
            <a:r>
              <a:rPr lang="en-US" dirty="0" smtClean="0"/>
              <a:t>: more general features. Transfer very well to other tasks. </a:t>
            </a:r>
          </a:p>
          <a:p>
            <a:r>
              <a:rPr lang="en-US" dirty="0" smtClean="0">
                <a:solidFill>
                  <a:srgbClr val="009999"/>
                </a:solidFill>
              </a:rPr>
              <a:t>Higher layers</a:t>
            </a:r>
            <a:r>
              <a:rPr lang="en-US" dirty="0" smtClean="0"/>
              <a:t>: more task specific (more semantically meaningful)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6940" y="1671095"/>
            <a:ext cx="3628410" cy="435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6" y="3219096"/>
            <a:ext cx="3564527" cy="2762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6352596" y="149697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0280" y="6348546"/>
            <a:ext cx="6243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Matthew </a:t>
            </a:r>
            <a:r>
              <a:rPr lang="en-US" sz="1200" dirty="0" err="1" smtClean="0"/>
              <a:t>Zeiler</a:t>
            </a:r>
            <a:r>
              <a:rPr lang="en-US" sz="1200" dirty="0" smtClean="0"/>
              <a:t>, Rob Fergus, “Visualizing and Understanding Convolutional Networks”, CVPR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79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708058"/>
            <a:ext cx="7886700" cy="435133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Transfer Learning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708058"/>
            <a:ext cx="7877527" cy="38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ability to apply knowledge learned in previous tasks to novel tasks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human learning, people can often transfer knowledge learned previously to novel situations</a:t>
            </a:r>
          </a:p>
          <a:p>
            <a:pPr lvl="1"/>
            <a:r>
              <a:rPr lang="en-US" dirty="0" smtClean="0"/>
              <a:t>Play classic piano </a:t>
            </a:r>
            <a:r>
              <a:rPr lang="en-US" dirty="0" smtClean="0">
                <a:sym typeface="Wingdings" panose="05000000000000000000" pitchFamily="2" charset="2"/>
              </a:rPr>
              <a:t> Play jazz piano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Ride </a:t>
            </a:r>
            <a:r>
              <a:rPr lang="en-US" dirty="0" smtClean="0">
                <a:sym typeface="Wingdings" panose="05000000000000000000" pitchFamily="2" charset="2"/>
              </a:rPr>
              <a:t>Motorbike </a:t>
            </a:r>
            <a:r>
              <a:rPr lang="en-US" dirty="0">
                <a:sym typeface="Wingdings" panose="05000000000000000000" pitchFamily="2" charset="2"/>
              </a:rPr>
              <a:t> Drive a </a:t>
            </a:r>
            <a:r>
              <a:rPr lang="en-US" dirty="0" smtClean="0">
                <a:sym typeface="Wingdings" panose="05000000000000000000" pitchFamily="2" charset="2"/>
              </a:rPr>
              <a:t>car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Play soccer  play futsal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Math  Machine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9842" y="727577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Traditional ML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9842" y="1750423"/>
            <a:ext cx="3868340" cy="4439240"/>
          </a:xfrm>
        </p:spPr>
        <p:txBody>
          <a:bodyPr/>
          <a:lstStyle/>
          <a:p>
            <a:r>
              <a:rPr lang="en-US" dirty="0" smtClean="0"/>
              <a:t>Isolated, single task learning</a:t>
            </a:r>
          </a:p>
          <a:p>
            <a:pPr lvl="1"/>
            <a:r>
              <a:rPr lang="en-US" dirty="0" smtClean="0"/>
              <a:t>Knowledge is not retained or accumulated. Learning is performed w/o considering past learned knowledge in other tasks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29150" y="727576"/>
            <a:ext cx="3887391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Transfer Learning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29150" y="1750423"/>
            <a:ext cx="3887391" cy="4439240"/>
          </a:xfrm>
        </p:spPr>
        <p:txBody>
          <a:bodyPr/>
          <a:lstStyle/>
          <a:p>
            <a:r>
              <a:rPr lang="en-US" dirty="0" smtClean="0"/>
              <a:t>Learning of new tasks built upon the previous learned tasks</a:t>
            </a:r>
          </a:p>
          <a:p>
            <a:pPr lvl="1"/>
            <a:r>
              <a:rPr lang="en-US" dirty="0" smtClean="0"/>
              <a:t>Learning process can be faster, more accurate and/ or need less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0" y="3814354"/>
            <a:ext cx="1306286" cy="9666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Dataset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" y="5477188"/>
            <a:ext cx="1306286" cy="9666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Dataset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65268" y="3788228"/>
            <a:ext cx="1201783" cy="9666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65268" y="5477188"/>
            <a:ext cx="1201783" cy="9666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81497" y="4140926"/>
            <a:ext cx="382515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20981" y="5823354"/>
            <a:ext cx="382515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98469" y="3683726"/>
            <a:ext cx="1306286" cy="9666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Dataset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98469" y="5346560"/>
            <a:ext cx="1306286" cy="9666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Dataset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23292" y="3200400"/>
            <a:ext cx="1201783" cy="9666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23292" y="5706337"/>
            <a:ext cx="1201783" cy="9666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20664254">
            <a:off x="6614704" y="3780292"/>
            <a:ext cx="382515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41681">
            <a:off x="6635015" y="5947321"/>
            <a:ext cx="382515" cy="2743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343718" y="4702628"/>
            <a:ext cx="1337929" cy="509451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32924" y="4312589"/>
            <a:ext cx="382515" cy="2743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7832923" y="5340028"/>
            <a:ext cx="382515" cy="2743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498182" y="1894114"/>
            <a:ext cx="0" cy="4006583"/>
          </a:xfrm>
          <a:prstGeom prst="line">
            <a:avLst/>
          </a:prstGeom>
          <a:ln w="571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39" y="3923248"/>
            <a:ext cx="4923213" cy="20043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Transfer learning: idea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Instead of training a deep network from scratch for your task,</a:t>
            </a:r>
          </a:p>
          <a:p>
            <a:r>
              <a:rPr lang="en-US" sz="2000" dirty="0" smtClean="0"/>
              <a:t>Take a network trained on a different domain for a different </a:t>
            </a:r>
            <a:r>
              <a:rPr lang="en-US" sz="2000" b="1" dirty="0" smtClean="0">
                <a:solidFill>
                  <a:srgbClr val="FF0000"/>
                </a:solidFill>
              </a:rPr>
              <a:t>source task</a:t>
            </a:r>
          </a:p>
          <a:p>
            <a:r>
              <a:rPr lang="en-US" sz="2000" dirty="0" smtClean="0"/>
              <a:t>Adapt it for your domain and your </a:t>
            </a:r>
            <a:r>
              <a:rPr lang="en-US" sz="2000" b="1" dirty="0" smtClean="0">
                <a:solidFill>
                  <a:srgbClr val="FF0000"/>
                </a:solidFill>
              </a:rPr>
              <a:t>target task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Variations:</a:t>
            </a:r>
          </a:p>
          <a:p>
            <a:r>
              <a:rPr lang="en-US" sz="2000" dirty="0" smtClean="0"/>
              <a:t>Same domain, </a:t>
            </a:r>
            <a:endParaRPr lang="en-US" sz="2000" dirty="0" smtClean="0"/>
          </a:p>
          <a:p>
            <a:pPr marL="34290" indent="0">
              <a:buNone/>
            </a:pPr>
            <a:r>
              <a:rPr lang="en-US" sz="2000" dirty="0" smtClean="0"/>
              <a:t>different </a:t>
            </a:r>
            <a:r>
              <a:rPr lang="en-US" sz="2000" dirty="0" smtClean="0"/>
              <a:t>task</a:t>
            </a:r>
          </a:p>
          <a:p>
            <a:r>
              <a:rPr lang="en-US" sz="2000" dirty="0" smtClean="0"/>
              <a:t>Different domain, </a:t>
            </a:r>
            <a:endParaRPr lang="en-US" sz="2000" dirty="0" smtClean="0"/>
          </a:p>
          <a:p>
            <a:pPr marL="34290" indent="0">
              <a:buNone/>
            </a:pPr>
            <a:r>
              <a:rPr lang="en-US" sz="2000" dirty="0" smtClean="0"/>
              <a:t>same </a:t>
            </a:r>
            <a:r>
              <a:rPr lang="en-US" sz="2000" dirty="0" smtClean="0"/>
              <a:t>task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9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68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Idea</a:t>
            </a:r>
            <a:r>
              <a:rPr lang="en-US" sz="2200" dirty="0" smtClean="0"/>
              <a:t>: use outputs of one or more layers of a network trained on a different task as generic feature </a:t>
            </a:r>
            <a:r>
              <a:rPr lang="en-US" sz="2200" dirty="0" smtClean="0"/>
              <a:t>extractors. </a:t>
            </a:r>
            <a:r>
              <a:rPr lang="en-US" sz="2200" dirty="0" smtClean="0"/>
              <a:t>Train a new shallow model on these features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Domain adaptation using “off-the-shelf” CNN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33524"/>
            <a:ext cx="7248159" cy="26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541417"/>
            <a:ext cx="7886700" cy="49246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Works surprisingly well in practice!</a:t>
            </a:r>
          </a:p>
          <a:p>
            <a:pPr marL="0" indent="0">
              <a:buNone/>
            </a:pPr>
            <a:r>
              <a:rPr lang="en-US" sz="2200" dirty="0" smtClean="0"/>
              <a:t>Surpasses or on par with state-of-the-art in several tasks in 2014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009999"/>
                </a:solidFill>
              </a:rPr>
              <a:t>Image classification:</a:t>
            </a:r>
          </a:p>
          <a:p>
            <a:r>
              <a:rPr lang="en-US" sz="2000" dirty="0" smtClean="0"/>
              <a:t>PASCAL VOC 2007</a:t>
            </a:r>
          </a:p>
          <a:p>
            <a:r>
              <a:rPr lang="en-US" sz="2000" dirty="0" smtClean="0"/>
              <a:t>Oxford flowers</a:t>
            </a:r>
          </a:p>
          <a:p>
            <a:r>
              <a:rPr lang="en-US" sz="2000" dirty="0" smtClean="0"/>
              <a:t>CUB Bird dataset</a:t>
            </a:r>
          </a:p>
          <a:p>
            <a:r>
              <a:rPr lang="en-US" sz="2000" dirty="0" smtClean="0"/>
              <a:t>MIT indoors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9999"/>
                </a:solidFill>
              </a:rPr>
              <a:t>Image retrieval:</a:t>
            </a:r>
          </a:p>
          <a:p>
            <a:r>
              <a:rPr lang="en-US" sz="2000" dirty="0" err="1" smtClean="0"/>
              <a:t>Parik</a:t>
            </a:r>
            <a:r>
              <a:rPr lang="en-US" sz="2000" dirty="0" smtClean="0"/>
              <a:t> 6k</a:t>
            </a:r>
          </a:p>
          <a:p>
            <a:r>
              <a:rPr lang="en-US" sz="2000" dirty="0" smtClean="0"/>
              <a:t>Holidays</a:t>
            </a:r>
          </a:p>
          <a:p>
            <a:r>
              <a:rPr lang="en-US" sz="2000" dirty="0" err="1" smtClean="0"/>
              <a:t>UKBench</a:t>
            </a:r>
            <a:endParaRPr lang="en-US" sz="2000" dirty="0" smtClean="0"/>
          </a:p>
          <a:p>
            <a:endParaRPr lang="en-US" sz="2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9898" y="185057"/>
            <a:ext cx="7406640" cy="135636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Domain adaptation using “off-the-shelf” CNN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898" y="6335309"/>
            <a:ext cx="7624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Razavian</a:t>
            </a:r>
            <a:r>
              <a:rPr lang="en-US" sz="1100" dirty="0"/>
              <a:t> et al, </a:t>
            </a:r>
            <a:r>
              <a:rPr lang="en-US" sz="1100" b="1" dirty="0"/>
              <a:t>CNN Features off-the-shelf: an Astounding Baseline for Recognition, </a:t>
            </a:r>
            <a:r>
              <a:rPr lang="en-US" sz="1100" dirty="0"/>
              <a:t>CVPRW 2014 http://arxiv.org/abs/1403.6382</a:t>
            </a:r>
          </a:p>
        </p:txBody>
      </p:sp>
    </p:spTree>
    <p:extLst>
      <p:ext uri="{BB962C8B-B14F-4D97-AF65-F5344CB8AC3E}">
        <p14:creationId xmlns:p14="http://schemas.microsoft.com/office/powerpoint/2010/main" val="10537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541417"/>
            <a:ext cx="7886700" cy="4924697"/>
          </a:xfrm>
        </p:spPr>
        <p:txBody>
          <a:bodyPr>
            <a:normAutofit/>
          </a:bodyPr>
          <a:lstStyle/>
          <a:p>
            <a:endParaRPr lang="en-US" sz="2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n-lt"/>
              </a:rPr>
              <a:t>Domain adaptation using “off-the-shelf” CNN</a:t>
            </a:r>
            <a:endParaRPr 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898" y="6335309"/>
            <a:ext cx="7624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Razavian</a:t>
            </a:r>
            <a:r>
              <a:rPr lang="en-US" sz="1100" dirty="0"/>
              <a:t> et al, </a:t>
            </a:r>
            <a:r>
              <a:rPr lang="en-US" sz="1100" b="1" dirty="0"/>
              <a:t>CNN Features off-the-shelf: an Astounding Baseline for Recognition, </a:t>
            </a:r>
            <a:r>
              <a:rPr lang="en-US" sz="1100" dirty="0"/>
              <a:t>CVPRW 2014 http://arxiv.org/abs/1403.6382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04126"/>
            <a:ext cx="5485902" cy="3426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73" y="2253398"/>
            <a:ext cx="3103228" cy="20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7808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9999"/>
                </a:solidFill>
                <a:latin typeface="+mn-lt"/>
              </a:rPr>
              <a:t>Can we do better than off-the-shelf features?</a:t>
            </a:r>
            <a:endParaRPr lang="en-US" sz="3200" b="1" dirty="0">
              <a:solidFill>
                <a:srgbClr val="009999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21231</TotalTime>
  <Words>445</Words>
  <Application>Microsoft Office PowerPoint</Application>
  <PresentationFormat>On-screen Show (4:3)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Basis</vt:lpstr>
      <vt:lpstr>Transfer Learning and fine-tuning</vt:lpstr>
      <vt:lpstr>Transfer Learning</vt:lpstr>
      <vt:lpstr>Transfer Learning</vt:lpstr>
      <vt:lpstr>PowerPoint Presentation</vt:lpstr>
      <vt:lpstr>Transfer learning: idea</vt:lpstr>
      <vt:lpstr>Domain adaptation using “off-the-shelf” CNN</vt:lpstr>
      <vt:lpstr>Domain adaptation using “off-the-shelf” CNN</vt:lpstr>
      <vt:lpstr>Domain adaptation using “off-the-shelf” CNN</vt:lpstr>
      <vt:lpstr>Can we do better than off-the-shelf features?</vt:lpstr>
      <vt:lpstr>Fine-tuning: supervised domain adaptation</vt:lpstr>
      <vt:lpstr>How transferable are features?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MCT 4323/ MCTE 4323</dc:title>
  <dc:creator>Windows User</dc:creator>
  <cp:lastModifiedBy>Windows User</cp:lastModifiedBy>
  <cp:revision>504</cp:revision>
  <dcterms:created xsi:type="dcterms:W3CDTF">2018-07-19T04:24:13Z</dcterms:created>
  <dcterms:modified xsi:type="dcterms:W3CDTF">2019-07-09T06:50:27Z</dcterms:modified>
</cp:coreProperties>
</file>