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60" r:id="rId5"/>
    <p:sldId id="258" r:id="rId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966" autoAdjust="0"/>
  </p:normalViewPr>
  <p:slideViewPr>
    <p:cSldViewPr>
      <p:cViewPr varScale="1">
        <p:scale>
          <a:sx n="70" d="100"/>
          <a:sy n="70" d="100"/>
        </p:scale>
        <p:origin x="-280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2275453A-2C87-400E-8CC1-04E9A3C79A66}" type="datetimeFigureOut">
              <a:rPr lang="en-US"/>
              <a:pPr>
                <a:defRPr/>
              </a:pPr>
              <a:t>3/21/2010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5BB66AB5-2DFF-4714-892A-4B8F2C886038}" type="slidenum">
              <a:rPr lang="en-US"/>
              <a:pPr>
                <a:defRPr/>
              </a:pPr>
              <a:t>‹nr.›</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Analysis (Scanning)</a:t>
            </a:r>
          </a:p>
          <a:p>
            <a:pPr>
              <a:spcBef>
                <a:spcPct val="0"/>
              </a:spcBef>
            </a:pPr>
            <a:r>
              <a:rPr lang="en-US" smtClean="0"/>
              <a:t>From book:</a:t>
            </a:r>
          </a:p>
          <a:p>
            <a:pPr>
              <a:spcBef>
                <a:spcPct val="0"/>
              </a:spcBef>
            </a:pPr>
            <a:r>
              <a:rPr lang="en-US" smtClean="0"/>
              <a:t>CFG, Recursive Descent, AST, (Visitor+checker)</a:t>
            </a:r>
          </a:p>
          <a:p>
            <a:pPr>
              <a:spcBef>
                <a:spcPct val="0"/>
              </a:spcBef>
            </a:pPr>
            <a:endParaRPr lang="en-US" smtClean="0"/>
          </a:p>
          <a:p>
            <a:pPr>
              <a:spcBef>
                <a:spcPct val="0"/>
              </a:spcBef>
            </a:pPr>
            <a:r>
              <a:rPr lang="en-US" smtClean="0"/>
              <a:t>From project:</a:t>
            </a:r>
          </a:p>
          <a:p>
            <a:pPr>
              <a:spcBef>
                <a:spcPct val="0"/>
              </a:spcBef>
            </a:pPr>
            <a:r>
              <a:rPr lang="en-US" smtClean="0"/>
              <a:t>BoCoLa: Scanner, CFG, Recursive Descent, AST</a:t>
            </a:r>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8CB6094-BFE7-447B-A6C1-874F630BF605}"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noProof="0" dirty="0" smtClean="0"/>
              <a:t>Design of Control Structures, what you should</a:t>
            </a:r>
            <a:r>
              <a:rPr lang="en-US" baseline="0" noProof="0" dirty="0" smtClean="0"/>
              <a:t> think about when you design control structures in your programming language.</a:t>
            </a:r>
          </a:p>
          <a:p>
            <a:r>
              <a:rPr lang="en-US" baseline="0" noProof="0" dirty="0" smtClean="0"/>
              <a:t>Control structures governs the flow of control in a program, they act as schedulers or traffic manager by directing control to the primitive statements such as ADD and READ in FORTRAN that do the actual data processing work of the program.</a:t>
            </a:r>
          </a:p>
          <a:p>
            <a:endParaRPr lang="en-US" noProof="0" dirty="0" smtClean="0"/>
          </a:p>
          <a:p>
            <a:r>
              <a:rPr lang="en-US" noProof="0" dirty="0" smtClean="0"/>
              <a:t>Ex(FORTRAN): (IF-THEN-ELSE)</a:t>
            </a:r>
          </a:p>
          <a:p>
            <a:r>
              <a:rPr lang="en-US" noProof="0" dirty="0" smtClean="0"/>
              <a:t>IF</a:t>
            </a:r>
            <a:r>
              <a:rPr lang="en-US" baseline="0" noProof="0" dirty="0" smtClean="0"/>
              <a:t> (Condition) GOTO 100</a:t>
            </a:r>
          </a:p>
          <a:p>
            <a:r>
              <a:rPr lang="en-US" baseline="0" noProof="0" dirty="0" smtClean="0"/>
              <a:t>	~case for FALSE~</a:t>
            </a:r>
          </a:p>
          <a:p>
            <a:r>
              <a:rPr lang="en-US" baseline="0" noProof="0" dirty="0" smtClean="0"/>
              <a:t>	GOTO 200</a:t>
            </a:r>
          </a:p>
          <a:p>
            <a:r>
              <a:rPr lang="en-US" baseline="0" noProof="0" dirty="0" smtClean="0"/>
              <a:t>100	~case for TRUE~</a:t>
            </a:r>
          </a:p>
          <a:p>
            <a:pPr marL="228600" indent="-228600">
              <a:buAutoNum type="arabicPlain" startAt="200"/>
            </a:pPr>
            <a:r>
              <a:rPr lang="en-US" baseline="0" noProof="0" dirty="0" smtClean="0"/>
              <a:t>~continue execution of the rest~</a:t>
            </a:r>
          </a:p>
          <a:p>
            <a:pPr marL="228600" indent="-228600">
              <a:buNone/>
            </a:pPr>
            <a:endParaRPr lang="en-US" baseline="0" noProof="0" dirty="0" smtClean="0"/>
          </a:p>
          <a:p>
            <a:pPr marL="228600" indent="-228600">
              <a:buNone/>
            </a:pPr>
            <a:r>
              <a:rPr lang="en-US" baseline="0" noProof="0" dirty="0" smtClean="0"/>
              <a:t>What makes a control regime good or bad is the </a:t>
            </a:r>
            <a:r>
              <a:rPr lang="en-US" b="1" baseline="0" noProof="0" dirty="0" smtClean="0"/>
              <a:t>understandability</a:t>
            </a:r>
            <a:r>
              <a:rPr lang="en-US" baseline="0" noProof="0" dirty="0" smtClean="0"/>
              <a:t>!</a:t>
            </a:r>
            <a:endParaRPr lang="en-US" noProof="0" dirty="0" smtClean="0"/>
          </a:p>
          <a:p>
            <a:r>
              <a:rPr lang="en-US" b="1" noProof="0" dirty="0" smtClean="0"/>
              <a:t>The Structure Principle: The static structure of a program should correspond in a simple way with the dynamic structure of the corresponding computations.</a:t>
            </a:r>
          </a:p>
          <a:p>
            <a:r>
              <a:rPr lang="en-US" b="1" noProof="0" dirty="0" smtClean="0"/>
              <a:t>This</a:t>
            </a:r>
            <a:r>
              <a:rPr lang="en-US" b="1" baseline="0" noProof="0" dirty="0" smtClean="0"/>
              <a:t> means that it should be possible to visualize the behavior of the program easily from its written form.</a:t>
            </a:r>
          </a:p>
        </p:txBody>
      </p:sp>
      <p:sp>
        <p:nvSpPr>
          <p:cNvPr id="4" name="Pladsholder til diasnummer 3"/>
          <p:cNvSpPr>
            <a:spLocks noGrp="1"/>
          </p:cNvSpPr>
          <p:nvPr>
            <p:ph type="sldNum" sz="quarter" idx="10"/>
          </p:nvPr>
        </p:nvSpPr>
        <p:spPr/>
        <p:txBody>
          <a:bodyPr/>
          <a:lstStyle/>
          <a:p>
            <a:pPr>
              <a:defRPr/>
            </a:pPr>
            <a:fld id="{5BB66AB5-2DFF-4714-892A-4B8F2C886038}"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noProof="0" dirty="0" smtClean="0"/>
              <a:t>Ex(FORTRAN): (Computed GOTO)</a:t>
            </a:r>
          </a:p>
          <a:p>
            <a:r>
              <a:rPr lang="en-US" baseline="0" noProof="0" dirty="0" smtClean="0"/>
              <a:t>	GOTO (L1,L2,L3), I</a:t>
            </a:r>
          </a:p>
          <a:p>
            <a:r>
              <a:rPr lang="en-US" baseline="0" noProof="0" dirty="0" smtClean="0"/>
              <a:t>Ex(FORTRAN): (Assigned GOTO) This is an indirect GOTO!</a:t>
            </a:r>
          </a:p>
          <a:p>
            <a:r>
              <a:rPr lang="en-US" baseline="0" noProof="0" dirty="0" smtClean="0"/>
              <a:t>	GOTO I, (L1,L2,L3)</a:t>
            </a:r>
          </a:p>
          <a:p>
            <a:r>
              <a:rPr lang="en-US" baseline="0" noProof="0" dirty="0" smtClean="0"/>
              <a:t>	ASSIGN 20 TO I</a:t>
            </a:r>
          </a:p>
          <a:p>
            <a:pPr marL="228600" indent="-228600">
              <a:buNone/>
            </a:pPr>
            <a:endParaRPr lang="en-US" baseline="0" noProof="0" dirty="0" smtClean="0"/>
          </a:p>
          <a:p>
            <a:pPr marL="228600" indent="-228600">
              <a:buNone/>
            </a:pPr>
            <a:r>
              <a:rPr lang="en-US" b="1" baseline="0" noProof="0" dirty="0" smtClean="0"/>
              <a:t>Syntactic Consistency Principle: Things which look similar should be similar and things which look different should be different.</a:t>
            </a:r>
          </a:p>
          <a:p>
            <a:pPr marL="228600" indent="-228600">
              <a:buNone/>
            </a:pPr>
            <a:r>
              <a:rPr lang="en-US" b="1" baseline="0" noProof="0" dirty="0" smtClean="0"/>
              <a:t>This means, it is best to avoid syntactic forms that can be converted into other legal forms by a simple error!</a:t>
            </a:r>
          </a:p>
          <a:p>
            <a:pPr marL="228600" indent="-228600">
              <a:buNone/>
            </a:pPr>
            <a:endParaRPr lang="en-US" b="1" baseline="0" noProof="0" dirty="0" smtClean="0"/>
          </a:p>
          <a:p>
            <a:pPr marL="228600" indent="-228600">
              <a:buNone/>
            </a:pPr>
            <a:r>
              <a:rPr lang="en-US" b="0" baseline="0" noProof="0" dirty="0" smtClean="0"/>
              <a:t>FORTRAN is a weak typed language, for example can integer variables hold a number of things besides integers such as addresses and character strings.</a:t>
            </a:r>
          </a:p>
          <a:p>
            <a:pPr marL="228600" indent="-228600">
              <a:buNone/>
            </a:pPr>
            <a:endParaRPr lang="en-US" b="0" baseline="0" noProof="0" dirty="0" smtClean="0"/>
          </a:p>
          <a:p>
            <a:pPr marL="228600" indent="-228600">
              <a:buNone/>
            </a:pPr>
            <a:r>
              <a:rPr lang="en-US" b="1" baseline="0" noProof="0" dirty="0" smtClean="0"/>
              <a:t>Defense in Depth Principle: If an error gets through one line of defense(syntactic checking), then it should be caught by the next line of defense (type checking).</a:t>
            </a:r>
          </a:p>
          <a:p>
            <a:pPr marL="228600" indent="-228600">
              <a:buNone/>
            </a:pPr>
            <a:endParaRPr lang="en-US" b="1" baseline="0" noProof="0" dirty="0" smtClean="0"/>
          </a:p>
          <a:p>
            <a:pPr marL="228600" indent="-228600">
              <a:buNone/>
            </a:pPr>
            <a:r>
              <a:rPr lang="en-US" b="0" baseline="0" noProof="0" dirty="0" smtClean="0"/>
              <a:t>FORTRAN only have one built in high level control structure, the DO loop. The DO loop provides an easy way to construct counted loops.</a:t>
            </a:r>
          </a:p>
          <a:p>
            <a:pPr marL="228600" indent="-228600">
              <a:buNone/>
            </a:pPr>
            <a:r>
              <a:rPr lang="en-US" b="0" baseline="0" noProof="0" dirty="0" smtClean="0"/>
              <a:t>The IF and GOTO control structures are low level (primitive) which high level control structures can be built upon.</a:t>
            </a:r>
          </a:p>
          <a:p>
            <a:pPr marL="228600" indent="-228600">
              <a:buNone/>
            </a:pPr>
            <a:r>
              <a:rPr lang="en-US" b="0" baseline="0" noProof="0" dirty="0" smtClean="0"/>
              <a:t>The DO loop can be nested.</a:t>
            </a:r>
          </a:p>
          <a:p>
            <a:pPr marL="228600" indent="-228600">
              <a:buNone/>
            </a:pPr>
            <a:endParaRPr lang="en-US" b="0" baseline="0" noProof="0" dirty="0" smtClean="0"/>
          </a:p>
          <a:p>
            <a:pPr marL="228600" indent="-228600">
              <a:buNone/>
            </a:pPr>
            <a:r>
              <a:rPr lang="en-US" b="0" baseline="0" noProof="0" dirty="0" smtClean="0"/>
              <a:t>Example of DO loop counter:</a:t>
            </a:r>
          </a:p>
          <a:p>
            <a:pPr marL="228600" indent="-228600">
              <a:buNone/>
            </a:pPr>
            <a:r>
              <a:rPr lang="en-US" b="0" baseline="0" noProof="0" dirty="0" smtClean="0"/>
              <a:t>		DO 100 I=1, 32</a:t>
            </a:r>
          </a:p>
          <a:p>
            <a:pPr marL="228600" indent="-228600">
              <a:buNone/>
            </a:pPr>
            <a:r>
              <a:rPr lang="en-US" b="0" baseline="0" noProof="0" dirty="0" smtClean="0"/>
              <a:t>		A(I) = A(I)*2</a:t>
            </a:r>
          </a:p>
          <a:p>
            <a:pPr marL="228600" indent="-228600">
              <a:buNone/>
            </a:pPr>
            <a:r>
              <a:rPr lang="en-US" b="0" baseline="0" noProof="0" dirty="0" smtClean="0"/>
              <a:t>100	CONTINUE</a:t>
            </a:r>
          </a:p>
        </p:txBody>
      </p:sp>
      <p:sp>
        <p:nvSpPr>
          <p:cNvPr id="4" name="Pladsholder til diasnummer 3"/>
          <p:cNvSpPr>
            <a:spLocks noGrp="1"/>
          </p:cNvSpPr>
          <p:nvPr>
            <p:ph type="sldNum" sz="quarter" idx="10"/>
          </p:nvPr>
        </p:nvSpPr>
        <p:spPr/>
        <p:txBody>
          <a:bodyPr/>
          <a:lstStyle/>
          <a:p>
            <a:pPr>
              <a:defRPr/>
            </a:pPr>
            <a:fld id="{5BB66AB5-2DFF-4714-892A-4B8F2C886038}"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noProof="0" dirty="0" smtClean="0"/>
              <a:t>Ex(FORTRAN): (Computed GOTO)</a:t>
            </a:r>
          </a:p>
          <a:p>
            <a:r>
              <a:rPr lang="en-US" baseline="0" noProof="0" dirty="0" smtClean="0"/>
              <a:t>	GOTO (L1,L2,L3), I</a:t>
            </a:r>
          </a:p>
          <a:p>
            <a:r>
              <a:rPr lang="en-US" baseline="0" noProof="0" dirty="0" smtClean="0"/>
              <a:t>Ex(FORTRAN): (Assigned GOTO) This is an indirect GOTO!</a:t>
            </a:r>
          </a:p>
          <a:p>
            <a:r>
              <a:rPr lang="en-US" baseline="0" noProof="0" dirty="0" smtClean="0"/>
              <a:t>	GOTO I, (L1,L2,L3)</a:t>
            </a:r>
          </a:p>
          <a:p>
            <a:r>
              <a:rPr lang="en-US" baseline="0" noProof="0" dirty="0" smtClean="0"/>
              <a:t>	ASSIGN 20 TO I</a:t>
            </a:r>
          </a:p>
          <a:p>
            <a:pPr marL="228600" indent="-228600">
              <a:buNone/>
            </a:pPr>
            <a:endParaRPr lang="en-US" baseline="0" noProof="0" dirty="0" smtClean="0"/>
          </a:p>
          <a:p>
            <a:pPr marL="228600" indent="-228600">
              <a:buNone/>
            </a:pPr>
            <a:r>
              <a:rPr lang="en-US" b="1" baseline="0" noProof="0" dirty="0" smtClean="0"/>
              <a:t>Syntactic Consistency Principle: Things which look similar should be similar and things which look different should be different.</a:t>
            </a:r>
          </a:p>
          <a:p>
            <a:pPr marL="228600" indent="-228600">
              <a:buNone/>
            </a:pPr>
            <a:r>
              <a:rPr lang="en-US" b="1" baseline="0" noProof="0" dirty="0" smtClean="0"/>
              <a:t>This means, it is best to avoid syntactic forms that can be converted into other legal forms by a simple error!</a:t>
            </a:r>
          </a:p>
          <a:p>
            <a:pPr marL="228600" indent="-228600">
              <a:buNone/>
            </a:pPr>
            <a:endParaRPr lang="en-US" b="1" baseline="0" noProof="0" dirty="0" smtClean="0"/>
          </a:p>
          <a:p>
            <a:pPr marL="228600" indent="-228600">
              <a:buNone/>
            </a:pPr>
            <a:r>
              <a:rPr lang="en-US" b="0" baseline="0" noProof="0" dirty="0" smtClean="0"/>
              <a:t>FORTRAN is a weak typed language, for example can integer variables hold a number of things besides integers such as addresses and character strings.</a:t>
            </a:r>
          </a:p>
          <a:p>
            <a:pPr marL="228600" indent="-228600">
              <a:buNone/>
            </a:pPr>
            <a:endParaRPr lang="en-US" b="0" baseline="0" noProof="0" dirty="0" smtClean="0"/>
          </a:p>
          <a:p>
            <a:pPr marL="228600" indent="-228600">
              <a:buNone/>
            </a:pPr>
            <a:r>
              <a:rPr lang="en-US" b="1" baseline="0" noProof="0" dirty="0" smtClean="0"/>
              <a:t>Defense in Depth Principle: If an error gets through one line of defense(syntactic checking), then it should be caught by the next line of defense (type checking).</a:t>
            </a:r>
          </a:p>
        </p:txBody>
      </p:sp>
      <p:sp>
        <p:nvSpPr>
          <p:cNvPr id="4" name="Pladsholder til diasnummer 3"/>
          <p:cNvSpPr>
            <a:spLocks noGrp="1"/>
          </p:cNvSpPr>
          <p:nvPr>
            <p:ph type="sldNum" sz="quarter" idx="10"/>
          </p:nvPr>
        </p:nvSpPr>
        <p:spPr/>
        <p:txBody>
          <a:bodyPr/>
          <a:lstStyle/>
          <a:p>
            <a:pPr>
              <a:defRPr/>
            </a:pPr>
            <a:fld id="{5BB66AB5-2DFF-4714-892A-4B8F2C886038}"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lvl1pPr>
              <a:defRPr/>
            </a:lvl1pPr>
          </a:lstStyle>
          <a:p>
            <a:pPr>
              <a:defRPr/>
            </a:pPr>
            <a:fld id="{08C29E5E-21E8-4FF4-A50A-A8E22EF3A693}" type="datetimeFigureOut">
              <a:rPr lang="en-US"/>
              <a:pPr>
                <a:defRPr/>
              </a:pPr>
              <a:t>3/21/2010</a:t>
            </a:fld>
            <a:endParaRPr lang="da-DK"/>
          </a:p>
        </p:txBody>
      </p:sp>
      <p:sp>
        <p:nvSpPr>
          <p:cNvPr id="5" name="Footer Placeholder 4"/>
          <p:cNvSpPr>
            <a:spLocks noGrp="1"/>
          </p:cNvSpPr>
          <p:nvPr>
            <p:ph type="ftr" sz="quarter" idx="11"/>
          </p:nvPr>
        </p:nvSpPr>
        <p:spPr/>
        <p:txBody>
          <a:bodyPr/>
          <a:lstStyle>
            <a:lvl1pPr>
              <a:defRPr/>
            </a:lvl1pPr>
          </a:lstStyle>
          <a:p>
            <a:pPr>
              <a:defRPr/>
            </a:pPr>
            <a:endParaRPr lang="da-DK"/>
          </a:p>
        </p:txBody>
      </p:sp>
      <p:sp>
        <p:nvSpPr>
          <p:cNvPr id="6" name="Slide Number Placeholder 5"/>
          <p:cNvSpPr>
            <a:spLocks noGrp="1"/>
          </p:cNvSpPr>
          <p:nvPr>
            <p:ph type="sldNum" sz="quarter" idx="12"/>
          </p:nvPr>
        </p:nvSpPr>
        <p:spPr/>
        <p:txBody>
          <a:bodyPr/>
          <a:lstStyle>
            <a:lvl1pPr>
              <a:defRPr/>
            </a:lvl1pPr>
          </a:lstStyle>
          <a:p>
            <a:pPr>
              <a:defRPr/>
            </a:pPr>
            <a:fld id="{2F1DD792-CFA1-43BF-9CCF-8E7D30727488}" type="slidenum">
              <a:rPr lang="da-DK"/>
              <a:pPr>
                <a:defRPr/>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lvl1pPr>
              <a:defRPr/>
            </a:lvl1pPr>
          </a:lstStyle>
          <a:p>
            <a:pPr>
              <a:defRPr/>
            </a:pPr>
            <a:fld id="{B93B5D0C-53D6-40AF-8C8B-A16962947600}" type="datetimeFigureOut">
              <a:rPr lang="en-US"/>
              <a:pPr>
                <a:defRPr/>
              </a:pPr>
              <a:t>3/21/2010</a:t>
            </a:fld>
            <a:endParaRPr lang="da-DK"/>
          </a:p>
        </p:txBody>
      </p:sp>
      <p:sp>
        <p:nvSpPr>
          <p:cNvPr id="5" name="Footer Placeholder 4"/>
          <p:cNvSpPr>
            <a:spLocks noGrp="1"/>
          </p:cNvSpPr>
          <p:nvPr>
            <p:ph type="ftr" sz="quarter" idx="11"/>
          </p:nvPr>
        </p:nvSpPr>
        <p:spPr/>
        <p:txBody>
          <a:bodyPr/>
          <a:lstStyle>
            <a:lvl1pPr>
              <a:defRPr/>
            </a:lvl1pPr>
          </a:lstStyle>
          <a:p>
            <a:pPr>
              <a:defRPr/>
            </a:pPr>
            <a:endParaRPr lang="da-DK"/>
          </a:p>
        </p:txBody>
      </p:sp>
      <p:sp>
        <p:nvSpPr>
          <p:cNvPr id="6" name="Slide Number Placeholder 5"/>
          <p:cNvSpPr>
            <a:spLocks noGrp="1"/>
          </p:cNvSpPr>
          <p:nvPr>
            <p:ph type="sldNum" sz="quarter" idx="12"/>
          </p:nvPr>
        </p:nvSpPr>
        <p:spPr/>
        <p:txBody>
          <a:bodyPr/>
          <a:lstStyle>
            <a:lvl1pPr>
              <a:defRPr/>
            </a:lvl1pPr>
          </a:lstStyle>
          <a:p>
            <a:pPr>
              <a:defRPr/>
            </a:pPr>
            <a:fld id="{BF45D6FE-9EF5-4B0F-8E07-401097482DBD}" type="slidenum">
              <a:rPr lang="da-DK"/>
              <a:pPr>
                <a:defRPr/>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lvl1pPr>
              <a:defRPr/>
            </a:lvl1pPr>
          </a:lstStyle>
          <a:p>
            <a:pPr>
              <a:defRPr/>
            </a:pPr>
            <a:fld id="{5949F806-B62F-4439-8EBA-671B3C23D42A}" type="datetimeFigureOut">
              <a:rPr lang="en-US"/>
              <a:pPr>
                <a:defRPr/>
              </a:pPr>
              <a:t>3/21/2010</a:t>
            </a:fld>
            <a:endParaRPr lang="da-DK"/>
          </a:p>
        </p:txBody>
      </p:sp>
      <p:sp>
        <p:nvSpPr>
          <p:cNvPr id="5" name="Footer Placeholder 4"/>
          <p:cNvSpPr>
            <a:spLocks noGrp="1"/>
          </p:cNvSpPr>
          <p:nvPr>
            <p:ph type="ftr" sz="quarter" idx="11"/>
          </p:nvPr>
        </p:nvSpPr>
        <p:spPr/>
        <p:txBody>
          <a:bodyPr/>
          <a:lstStyle>
            <a:lvl1pPr>
              <a:defRPr/>
            </a:lvl1pPr>
          </a:lstStyle>
          <a:p>
            <a:pPr>
              <a:defRPr/>
            </a:pPr>
            <a:endParaRPr lang="da-DK"/>
          </a:p>
        </p:txBody>
      </p:sp>
      <p:sp>
        <p:nvSpPr>
          <p:cNvPr id="6" name="Slide Number Placeholder 5"/>
          <p:cNvSpPr>
            <a:spLocks noGrp="1"/>
          </p:cNvSpPr>
          <p:nvPr>
            <p:ph type="sldNum" sz="quarter" idx="12"/>
          </p:nvPr>
        </p:nvSpPr>
        <p:spPr/>
        <p:txBody>
          <a:bodyPr/>
          <a:lstStyle>
            <a:lvl1pPr>
              <a:defRPr/>
            </a:lvl1pPr>
          </a:lstStyle>
          <a:p>
            <a:pPr>
              <a:defRPr/>
            </a:pPr>
            <a:fld id="{79E6E0BA-0AA1-4D75-846C-B098332535E7}" type="slidenum">
              <a:rPr lang="da-DK"/>
              <a:pPr>
                <a:defRPr/>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lvl1pPr>
              <a:defRPr/>
            </a:lvl1pPr>
          </a:lstStyle>
          <a:p>
            <a:pPr>
              <a:defRPr/>
            </a:pPr>
            <a:fld id="{DB211326-621B-46BA-849A-6F787C3611B6}" type="datetimeFigureOut">
              <a:rPr lang="en-US"/>
              <a:pPr>
                <a:defRPr/>
              </a:pPr>
              <a:t>3/21/2010</a:t>
            </a:fld>
            <a:endParaRPr lang="da-DK"/>
          </a:p>
        </p:txBody>
      </p:sp>
      <p:sp>
        <p:nvSpPr>
          <p:cNvPr id="5" name="Footer Placeholder 4"/>
          <p:cNvSpPr>
            <a:spLocks noGrp="1"/>
          </p:cNvSpPr>
          <p:nvPr>
            <p:ph type="ftr" sz="quarter" idx="11"/>
          </p:nvPr>
        </p:nvSpPr>
        <p:spPr/>
        <p:txBody>
          <a:bodyPr/>
          <a:lstStyle>
            <a:lvl1pPr>
              <a:defRPr/>
            </a:lvl1pPr>
          </a:lstStyle>
          <a:p>
            <a:pPr>
              <a:defRPr/>
            </a:pPr>
            <a:endParaRPr lang="da-DK"/>
          </a:p>
        </p:txBody>
      </p:sp>
      <p:sp>
        <p:nvSpPr>
          <p:cNvPr id="6" name="Slide Number Placeholder 5"/>
          <p:cNvSpPr>
            <a:spLocks noGrp="1"/>
          </p:cNvSpPr>
          <p:nvPr>
            <p:ph type="sldNum" sz="quarter" idx="12"/>
          </p:nvPr>
        </p:nvSpPr>
        <p:spPr/>
        <p:txBody>
          <a:bodyPr/>
          <a:lstStyle>
            <a:lvl1pPr>
              <a:defRPr/>
            </a:lvl1pPr>
          </a:lstStyle>
          <a:p>
            <a:pPr>
              <a:defRPr/>
            </a:pPr>
            <a:fld id="{C3D498CB-3972-4284-831B-9E33F83A13AE}" type="slidenum">
              <a:rPr lang="da-DK"/>
              <a:pPr>
                <a:defRPr/>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39B55C3-21CA-46DE-B157-594FE0C24E33}" type="datetimeFigureOut">
              <a:rPr lang="en-US"/>
              <a:pPr>
                <a:defRPr/>
              </a:pPr>
              <a:t>3/21/2010</a:t>
            </a:fld>
            <a:endParaRPr lang="da-DK"/>
          </a:p>
        </p:txBody>
      </p:sp>
      <p:sp>
        <p:nvSpPr>
          <p:cNvPr id="5" name="Footer Placeholder 4"/>
          <p:cNvSpPr>
            <a:spLocks noGrp="1"/>
          </p:cNvSpPr>
          <p:nvPr>
            <p:ph type="ftr" sz="quarter" idx="11"/>
          </p:nvPr>
        </p:nvSpPr>
        <p:spPr/>
        <p:txBody>
          <a:bodyPr/>
          <a:lstStyle>
            <a:lvl1pPr>
              <a:defRPr/>
            </a:lvl1pPr>
          </a:lstStyle>
          <a:p>
            <a:pPr>
              <a:defRPr/>
            </a:pPr>
            <a:endParaRPr lang="da-DK"/>
          </a:p>
        </p:txBody>
      </p:sp>
      <p:sp>
        <p:nvSpPr>
          <p:cNvPr id="6" name="Slide Number Placeholder 5"/>
          <p:cNvSpPr>
            <a:spLocks noGrp="1"/>
          </p:cNvSpPr>
          <p:nvPr>
            <p:ph type="sldNum" sz="quarter" idx="12"/>
          </p:nvPr>
        </p:nvSpPr>
        <p:spPr/>
        <p:txBody>
          <a:bodyPr/>
          <a:lstStyle>
            <a:lvl1pPr>
              <a:defRPr/>
            </a:lvl1pPr>
          </a:lstStyle>
          <a:p>
            <a:pPr>
              <a:defRPr/>
            </a:pPr>
            <a:fld id="{B71140FD-3FF4-4306-92A2-475A8DDFC45B}" type="slidenum">
              <a:rPr lang="da-DK"/>
              <a:pPr>
                <a:defRPr/>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3"/>
          <p:cNvSpPr>
            <a:spLocks noGrp="1"/>
          </p:cNvSpPr>
          <p:nvPr>
            <p:ph type="dt" sz="half" idx="10"/>
          </p:nvPr>
        </p:nvSpPr>
        <p:spPr/>
        <p:txBody>
          <a:bodyPr/>
          <a:lstStyle>
            <a:lvl1pPr>
              <a:defRPr/>
            </a:lvl1pPr>
          </a:lstStyle>
          <a:p>
            <a:pPr>
              <a:defRPr/>
            </a:pPr>
            <a:fld id="{A3101AA5-DFE9-4CAA-8DAC-F35148CA0211}" type="datetimeFigureOut">
              <a:rPr lang="en-US"/>
              <a:pPr>
                <a:defRPr/>
              </a:pPr>
              <a:t>3/21/2010</a:t>
            </a:fld>
            <a:endParaRPr lang="da-DK"/>
          </a:p>
        </p:txBody>
      </p:sp>
      <p:sp>
        <p:nvSpPr>
          <p:cNvPr id="6" name="Footer Placeholder 4"/>
          <p:cNvSpPr>
            <a:spLocks noGrp="1"/>
          </p:cNvSpPr>
          <p:nvPr>
            <p:ph type="ftr" sz="quarter" idx="11"/>
          </p:nvPr>
        </p:nvSpPr>
        <p:spPr/>
        <p:txBody>
          <a:bodyPr/>
          <a:lstStyle>
            <a:lvl1pPr>
              <a:defRPr/>
            </a:lvl1pPr>
          </a:lstStyle>
          <a:p>
            <a:pPr>
              <a:defRPr/>
            </a:pPr>
            <a:endParaRPr lang="da-DK"/>
          </a:p>
        </p:txBody>
      </p:sp>
      <p:sp>
        <p:nvSpPr>
          <p:cNvPr id="7" name="Slide Number Placeholder 5"/>
          <p:cNvSpPr>
            <a:spLocks noGrp="1"/>
          </p:cNvSpPr>
          <p:nvPr>
            <p:ph type="sldNum" sz="quarter" idx="12"/>
          </p:nvPr>
        </p:nvSpPr>
        <p:spPr/>
        <p:txBody>
          <a:bodyPr/>
          <a:lstStyle>
            <a:lvl1pPr>
              <a:defRPr/>
            </a:lvl1pPr>
          </a:lstStyle>
          <a:p>
            <a:pPr>
              <a:defRPr/>
            </a:pPr>
            <a:fld id="{6CB6FBDC-A6FF-4361-8A8A-156BC35D4695}" type="slidenum">
              <a:rPr lang="da-DK"/>
              <a:pPr>
                <a:defRPr/>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3"/>
          <p:cNvSpPr>
            <a:spLocks noGrp="1"/>
          </p:cNvSpPr>
          <p:nvPr>
            <p:ph type="dt" sz="half" idx="10"/>
          </p:nvPr>
        </p:nvSpPr>
        <p:spPr/>
        <p:txBody>
          <a:bodyPr/>
          <a:lstStyle>
            <a:lvl1pPr>
              <a:defRPr/>
            </a:lvl1pPr>
          </a:lstStyle>
          <a:p>
            <a:pPr>
              <a:defRPr/>
            </a:pPr>
            <a:fld id="{3814ADC6-20AE-4628-9C04-3A8541499CFE}" type="datetimeFigureOut">
              <a:rPr lang="en-US"/>
              <a:pPr>
                <a:defRPr/>
              </a:pPr>
              <a:t>3/21/2010</a:t>
            </a:fld>
            <a:endParaRPr lang="da-DK"/>
          </a:p>
        </p:txBody>
      </p:sp>
      <p:sp>
        <p:nvSpPr>
          <p:cNvPr id="8" name="Footer Placeholder 4"/>
          <p:cNvSpPr>
            <a:spLocks noGrp="1"/>
          </p:cNvSpPr>
          <p:nvPr>
            <p:ph type="ftr" sz="quarter" idx="11"/>
          </p:nvPr>
        </p:nvSpPr>
        <p:spPr/>
        <p:txBody>
          <a:bodyPr/>
          <a:lstStyle>
            <a:lvl1pPr>
              <a:defRPr/>
            </a:lvl1pPr>
          </a:lstStyle>
          <a:p>
            <a:pPr>
              <a:defRPr/>
            </a:pPr>
            <a:endParaRPr lang="da-DK"/>
          </a:p>
        </p:txBody>
      </p:sp>
      <p:sp>
        <p:nvSpPr>
          <p:cNvPr id="9" name="Slide Number Placeholder 5"/>
          <p:cNvSpPr>
            <a:spLocks noGrp="1"/>
          </p:cNvSpPr>
          <p:nvPr>
            <p:ph type="sldNum" sz="quarter" idx="12"/>
          </p:nvPr>
        </p:nvSpPr>
        <p:spPr/>
        <p:txBody>
          <a:bodyPr/>
          <a:lstStyle>
            <a:lvl1pPr>
              <a:defRPr/>
            </a:lvl1pPr>
          </a:lstStyle>
          <a:p>
            <a:pPr>
              <a:defRPr/>
            </a:pPr>
            <a:fld id="{69C79D12-14D3-4005-AB35-DF191FE6CA9E}" type="slidenum">
              <a:rPr lang="da-DK"/>
              <a:pPr>
                <a:defRPr/>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3"/>
          <p:cNvSpPr>
            <a:spLocks noGrp="1"/>
          </p:cNvSpPr>
          <p:nvPr>
            <p:ph type="dt" sz="half" idx="10"/>
          </p:nvPr>
        </p:nvSpPr>
        <p:spPr/>
        <p:txBody>
          <a:bodyPr/>
          <a:lstStyle>
            <a:lvl1pPr>
              <a:defRPr/>
            </a:lvl1pPr>
          </a:lstStyle>
          <a:p>
            <a:pPr>
              <a:defRPr/>
            </a:pPr>
            <a:fld id="{8A2EA482-129E-428E-BFD8-45C3E8850AB8}" type="datetimeFigureOut">
              <a:rPr lang="en-US"/>
              <a:pPr>
                <a:defRPr/>
              </a:pPr>
              <a:t>3/21/2010</a:t>
            </a:fld>
            <a:endParaRPr lang="da-DK"/>
          </a:p>
        </p:txBody>
      </p:sp>
      <p:sp>
        <p:nvSpPr>
          <p:cNvPr id="4" name="Footer Placeholder 4"/>
          <p:cNvSpPr>
            <a:spLocks noGrp="1"/>
          </p:cNvSpPr>
          <p:nvPr>
            <p:ph type="ftr" sz="quarter" idx="11"/>
          </p:nvPr>
        </p:nvSpPr>
        <p:spPr/>
        <p:txBody>
          <a:bodyPr/>
          <a:lstStyle>
            <a:lvl1pPr>
              <a:defRPr/>
            </a:lvl1pPr>
          </a:lstStyle>
          <a:p>
            <a:pPr>
              <a:defRPr/>
            </a:pPr>
            <a:endParaRPr lang="da-DK"/>
          </a:p>
        </p:txBody>
      </p:sp>
      <p:sp>
        <p:nvSpPr>
          <p:cNvPr id="5" name="Slide Number Placeholder 5"/>
          <p:cNvSpPr>
            <a:spLocks noGrp="1"/>
          </p:cNvSpPr>
          <p:nvPr>
            <p:ph type="sldNum" sz="quarter" idx="12"/>
          </p:nvPr>
        </p:nvSpPr>
        <p:spPr/>
        <p:txBody>
          <a:bodyPr/>
          <a:lstStyle>
            <a:lvl1pPr>
              <a:defRPr/>
            </a:lvl1pPr>
          </a:lstStyle>
          <a:p>
            <a:pPr>
              <a:defRPr/>
            </a:pPr>
            <a:fld id="{5FEDCB43-7784-4EEA-88DC-4271E0025450}" type="slidenum">
              <a:rPr lang="da-DK"/>
              <a:pPr>
                <a:defRPr/>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8DEAEF0-20E4-4B4C-93F4-218270756B42}" type="datetimeFigureOut">
              <a:rPr lang="en-US"/>
              <a:pPr>
                <a:defRPr/>
              </a:pPr>
              <a:t>3/21/2010</a:t>
            </a:fld>
            <a:endParaRPr lang="da-DK"/>
          </a:p>
        </p:txBody>
      </p:sp>
      <p:sp>
        <p:nvSpPr>
          <p:cNvPr id="3" name="Footer Placeholder 4"/>
          <p:cNvSpPr>
            <a:spLocks noGrp="1"/>
          </p:cNvSpPr>
          <p:nvPr>
            <p:ph type="ftr" sz="quarter" idx="11"/>
          </p:nvPr>
        </p:nvSpPr>
        <p:spPr/>
        <p:txBody>
          <a:bodyPr/>
          <a:lstStyle>
            <a:lvl1pPr>
              <a:defRPr/>
            </a:lvl1pPr>
          </a:lstStyle>
          <a:p>
            <a:pPr>
              <a:defRPr/>
            </a:pPr>
            <a:endParaRPr lang="da-DK"/>
          </a:p>
        </p:txBody>
      </p:sp>
      <p:sp>
        <p:nvSpPr>
          <p:cNvPr id="4" name="Slide Number Placeholder 5"/>
          <p:cNvSpPr>
            <a:spLocks noGrp="1"/>
          </p:cNvSpPr>
          <p:nvPr>
            <p:ph type="sldNum" sz="quarter" idx="12"/>
          </p:nvPr>
        </p:nvSpPr>
        <p:spPr/>
        <p:txBody>
          <a:bodyPr/>
          <a:lstStyle>
            <a:lvl1pPr>
              <a:defRPr/>
            </a:lvl1pPr>
          </a:lstStyle>
          <a:p>
            <a:pPr>
              <a:defRPr/>
            </a:pPr>
            <a:fld id="{19567648-CECF-4D18-A03D-A84E980FF844}" type="slidenum">
              <a:rPr lang="da-DK"/>
              <a:pPr>
                <a:defRPr/>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AAAF0FB-BA20-4238-A037-753658179309}" type="datetimeFigureOut">
              <a:rPr lang="en-US"/>
              <a:pPr>
                <a:defRPr/>
              </a:pPr>
              <a:t>3/21/2010</a:t>
            </a:fld>
            <a:endParaRPr lang="da-DK"/>
          </a:p>
        </p:txBody>
      </p:sp>
      <p:sp>
        <p:nvSpPr>
          <p:cNvPr id="6" name="Footer Placeholder 4"/>
          <p:cNvSpPr>
            <a:spLocks noGrp="1"/>
          </p:cNvSpPr>
          <p:nvPr>
            <p:ph type="ftr" sz="quarter" idx="11"/>
          </p:nvPr>
        </p:nvSpPr>
        <p:spPr/>
        <p:txBody>
          <a:bodyPr/>
          <a:lstStyle>
            <a:lvl1pPr>
              <a:defRPr/>
            </a:lvl1pPr>
          </a:lstStyle>
          <a:p>
            <a:pPr>
              <a:defRPr/>
            </a:pPr>
            <a:endParaRPr lang="da-DK"/>
          </a:p>
        </p:txBody>
      </p:sp>
      <p:sp>
        <p:nvSpPr>
          <p:cNvPr id="7" name="Slide Number Placeholder 5"/>
          <p:cNvSpPr>
            <a:spLocks noGrp="1"/>
          </p:cNvSpPr>
          <p:nvPr>
            <p:ph type="sldNum" sz="quarter" idx="12"/>
          </p:nvPr>
        </p:nvSpPr>
        <p:spPr/>
        <p:txBody>
          <a:bodyPr/>
          <a:lstStyle>
            <a:lvl1pPr>
              <a:defRPr/>
            </a:lvl1pPr>
          </a:lstStyle>
          <a:p>
            <a:pPr>
              <a:defRPr/>
            </a:pPr>
            <a:fld id="{1104CC97-5BD0-4C99-B7BE-04290B986D89}" type="slidenum">
              <a:rPr lang="da-DK"/>
              <a:pPr>
                <a:defRPr/>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83D8761-FA21-4B9E-80BE-6BA04690B695}" type="datetimeFigureOut">
              <a:rPr lang="en-US"/>
              <a:pPr>
                <a:defRPr/>
              </a:pPr>
              <a:t>3/21/2010</a:t>
            </a:fld>
            <a:endParaRPr lang="da-DK"/>
          </a:p>
        </p:txBody>
      </p:sp>
      <p:sp>
        <p:nvSpPr>
          <p:cNvPr id="6" name="Footer Placeholder 4"/>
          <p:cNvSpPr>
            <a:spLocks noGrp="1"/>
          </p:cNvSpPr>
          <p:nvPr>
            <p:ph type="ftr" sz="quarter" idx="11"/>
          </p:nvPr>
        </p:nvSpPr>
        <p:spPr/>
        <p:txBody>
          <a:bodyPr/>
          <a:lstStyle>
            <a:lvl1pPr>
              <a:defRPr/>
            </a:lvl1pPr>
          </a:lstStyle>
          <a:p>
            <a:pPr>
              <a:defRPr/>
            </a:pPr>
            <a:endParaRPr lang="da-DK"/>
          </a:p>
        </p:txBody>
      </p:sp>
      <p:sp>
        <p:nvSpPr>
          <p:cNvPr id="7" name="Slide Number Placeholder 5"/>
          <p:cNvSpPr>
            <a:spLocks noGrp="1"/>
          </p:cNvSpPr>
          <p:nvPr>
            <p:ph type="sldNum" sz="quarter" idx="12"/>
          </p:nvPr>
        </p:nvSpPr>
        <p:spPr/>
        <p:txBody>
          <a:bodyPr/>
          <a:lstStyle>
            <a:lvl1pPr>
              <a:defRPr/>
            </a:lvl1pPr>
          </a:lstStyle>
          <a:p>
            <a:pPr>
              <a:defRPr/>
            </a:pPr>
            <a:fld id="{B05EA029-94F8-4873-A888-FAD1513FA351}" type="slidenum">
              <a:rPr lang="da-DK"/>
              <a:pPr>
                <a:defRPr/>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da-DK"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7ABC1594-2505-473E-A846-7FA7411BA21F}" type="datetimeFigureOut">
              <a:rPr lang="en-US"/>
              <a:pPr>
                <a:defRPr/>
              </a:pPr>
              <a:t>3/21/2010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EAEE1219-D788-445A-9F2B-EECA7DD4069C}" type="slidenum">
              <a:rPr lang="da-DK"/>
              <a:pPr>
                <a:defRPr/>
              </a:pPr>
              <a:t>‹nr.›</a:t>
            </a:fld>
            <a:endParaRPr lang="da-DK"/>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642910" y="2071678"/>
            <a:ext cx="7772400" cy="1470025"/>
          </a:xfrm>
        </p:spPr>
        <p:txBody>
          <a:bodyPr/>
          <a:lstStyle/>
          <a:p>
            <a:r>
              <a:rPr lang="en-US" b="1" dirty="0" smtClean="0"/>
              <a:t>4 Language Design and Abstraction</a:t>
            </a:r>
            <a:endParaRPr lang="en-US" dirty="0" smtClean="0"/>
          </a:p>
        </p:txBody>
      </p:sp>
      <p:sp>
        <p:nvSpPr>
          <p:cNvPr id="3" name="Subtitle 2"/>
          <p:cNvSpPr>
            <a:spLocks noGrp="1"/>
          </p:cNvSpPr>
          <p:nvPr>
            <p:ph type="subTitle" idx="1"/>
          </p:nvPr>
        </p:nvSpPr>
        <p:spPr/>
        <p:txBody>
          <a:bodyPr rtlCol="0">
            <a:normAutofit/>
          </a:bodyPr>
          <a:lstStyle/>
          <a:p>
            <a:pPr fontAlgn="auto">
              <a:spcAft>
                <a:spcPts val="0"/>
              </a:spcAft>
              <a:buFont typeface="Arial" pitchFamily="34" charset="0"/>
              <a:buNone/>
              <a:defRP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r>
              <a:rPr lang="da-DK" dirty="0" err="1" smtClean="0"/>
              <a:t>Language</a:t>
            </a:r>
            <a:r>
              <a:rPr lang="da-DK" dirty="0" smtClean="0"/>
              <a:t> </a:t>
            </a:r>
            <a:r>
              <a:rPr lang="da-DK" dirty="0" err="1" smtClean="0"/>
              <a:t>Principles</a:t>
            </a:r>
            <a:r>
              <a:rPr lang="da-DK" dirty="0" smtClean="0"/>
              <a:t> </a:t>
            </a:r>
            <a:r>
              <a:rPr lang="da-DK" dirty="0" err="1" smtClean="0"/>
              <a:t>Ctrl</a:t>
            </a:r>
            <a:r>
              <a:rPr lang="da-DK" dirty="0" smtClean="0"/>
              <a:t>. </a:t>
            </a:r>
            <a:r>
              <a:rPr lang="da-DK" dirty="0" err="1" smtClean="0"/>
              <a:t>Struct</a:t>
            </a:r>
            <a:r>
              <a:rPr lang="da-DK" dirty="0" smtClean="0"/>
              <a:t>.</a:t>
            </a:r>
            <a:endParaRPr lang="lt-LT" dirty="0" smtClean="0"/>
          </a:p>
        </p:txBody>
      </p:sp>
      <p:sp>
        <p:nvSpPr>
          <p:cNvPr id="18435" name="Rectangle 3"/>
          <p:cNvSpPr>
            <a:spLocks noGrp="1"/>
          </p:cNvSpPr>
          <p:nvPr>
            <p:ph type="body" idx="1"/>
          </p:nvPr>
        </p:nvSpPr>
        <p:spPr/>
        <p:txBody>
          <a:bodyPr/>
          <a:lstStyle/>
          <a:p>
            <a:r>
              <a:rPr lang="da-DK" dirty="0" smtClean="0"/>
              <a:t>Design of </a:t>
            </a:r>
            <a:r>
              <a:rPr lang="da-DK" dirty="0" err="1" smtClean="0"/>
              <a:t>Control</a:t>
            </a:r>
            <a:r>
              <a:rPr lang="da-DK" dirty="0" smtClean="0"/>
              <a:t> </a:t>
            </a:r>
            <a:r>
              <a:rPr lang="da-DK" dirty="0" err="1" smtClean="0"/>
              <a:t>Structures</a:t>
            </a:r>
            <a:endParaRPr lang="lt-LT" dirty="0" smtClean="0"/>
          </a:p>
          <a:p>
            <a:r>
              <a:rPr lang="da-DK" dirty="0" err="1" smtClean="0"/>
              <a:t>Control</a:t>
            </a:r>
            <a:r>
              <a:rPr lang="da-DK" dirty="0" smtClean="0"/>
              <a:t> </a:t>
            </a:r>
            <a:r>
              <a:rPr lang="da-DK" dirty="0" err="1" smtClean="0"/>
              <a:t>structures</a:t>
            </a:r>
            <a:r>
              <a:rPr lang="da-DK" dirty="0" smtClean="0"/>
              <a:t> </a:t>
            </a:r>
            <a:r>
              <a:rPr lang="da-DK" dirty="0" err="1" smtClean="0"/>
              <a:t>govern</a:t>
            </a:r>
            <a:r>
              <a:rPr lang="da-DK" dirty="0" smtClean="0"/>
              <a:t> primitive statements</a:t>
            </a:r>
          </a:p>
          <a:p>
            <a:r>
              <a:rPr lang="da-DK" dirty="0" smtClean="0"/>
              <a:t>FORTRANs </a:t>
            </a:r>
            <a:r>
              <a:rPr lang="da-DK" dirty="0" err="1" smtClean="0"/>
              <a:t>control</a:t>
            </a:r>
            <a:r>
              <a:rPr lang="da-DK" dirty="0" smtClean="0"/>
              <a:t> </a:t>
            </a:r>
            <a:r>
              <a:rPr lang="da-DK" dirty="0" err="1" smtClean="0"/>
              <a:t>structures</a:t>
            </a:r>
            <a:endParaRPr lang="da-DK" dirty="0" smtClean="0"/>
          </a:p>
          <a:p>
            <a:r>
              <a:rPr lang="da-DK" dirty="0" err="1" smtClean="0"/>
              <a:t>Example</a:t>
            </a:r>
            <a:r>
              <a:rPr lang="da-DK" dirty="0" smtClean="0"/>
              <a:t> (FORTRAN)</a:t>
            </a:r>
          </a:p>
          <a:p>
            <a:r>
              <a:rPr lang="da-DK" dirty="0" err="1" smtClean="0"/>
              <a:t>What</a:t>
            </a:r>
            <a:r>
              <a:rPr lang="da-DK" dirty="0" smtClean="0"/>
              <a:t> </a:t>
            </a:r>
            <a:r>
              <a:rPr lang="da-DK" dirty="0" err="1" smtClean="0"/>
              <a:t>makes</a:t>
            </a:r>
            <a:r>
              <a:rPr lang="da-DK" dirty="0" smtClean="0"/>
              <a:t> a </a:t>
            </a:r>
            <a:r>
              <a:rPr lang="da-DK" dirty="0" err="1" smtClean="0"/>
              <a:t>control</a:t>
            </a:r>
            <a:r>
              <a:rPr lang="da-DK" dirty="0" smtClean="0"/>
              <a:t> regime </a:t>
            </a:r>
            <a:r>
              <a:rPr lang="da-DK" dirty="0" err="1" smtClean="0"/>
              <a:t>good</a:t>
            </a:r>
            <a:r>
              <a:rPr lang="da-DK" dirty="0" smtClean="0"/>
              <a:t> </a:t>
            </a:r>
            <a:r>
              <a:rPr lang="da-DK" dirty="0" err="1" smtClean="0"/>
              <a:t>or</a:t>
            </a:r>
            <a:r>
              <a:rPr lang="da-DK" dirty="0" smtClean="0"/>
              <a:t> bad?</a:t>
            </a:r>
          </a:p>
          <a:p>
            <a:r>
              <a:rPr lang="da-DK" dirty="0" smtClean="0"/>
              <a:t>The </a:t>
            </a:r>
            <a:r>
              <a:rPr lang="da-DK" dirty="0" err="1" smtClean="0"/>
              <a:t>Structure</a:t>
            </a:r>
            <a:r>
              <a:rPr lang="da-DK" dirty="0" smtClean="0"/>
              <a:t> </a:t>
            </a:r>
            <a:r>
              <a:rPr lang="da-DK" dirty="0" err="1" smtClean="0"/>
              <a:t>Principle</a:t>
            </a:r>
            <a:endParaRPr lang="lt-LT"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r>
              <a:rPr lang="da-DK" dirty="0" err="1" smtClean="0"/>
              <a:t>Language</a:t>
            </a:r>
            <a:r>
              <a:rPr lang="da-DK" dirty="0" smtClean="0"/>
              <a:t> </a:t>
            </a:r>
            <a:r>
              <a:rPr lang="da-DK" dirty="0" err="1" smtClean="0"/>
              <a:t>Principles</a:t>
            </a:r>
            <a:r>
              <a:rPr lang="da-DK" dirty="0" smtClean="0"/>
              <a:t> </a:t>
            </a:r>
            <a:r>
              <a:rPr lang="da-DK" dirty="0" err="1" smtClean="0"/>
              <a:t>Ctrl</a:t>
            </a:r>
            <a:r>
              <a:rPr lang="da-DK" dirty="0" smtClean="0"/>
              <a:t>. </a:t>
            </a:r>
            <a:r>
              <a:rPr lang="da-DK" dirty="0" err="1" smtClean="0"/>
              <a:t>Struct</a:t>
            </a:r>
            <a:r>
              <a:rPr lang="da-DK" dirty="0" smtClean="0"/>
              <a:t>.</a:t>
            </a:r>
            <a:endParaRPr lang="lt-LT" dirty="0" smtClean="0"/>
          </a:p>
        </p:txBody>
      </p:sp>
      <p:sp>
        <p:nvSpPr>
          <p:cNvPr id="18435" name="Rectangle 3"/>
          <p:cNvSpPr>
            <a:spLocks noGrp="1"/>
          </p:cNvSpPr>
          <p:nvPr>
            <p:ph type="body" idx="1"/>
          </p:nvPr>
        </p:nvSpPr>
        <p:spPr/>
        <p:txBody>
          <a:bodyPr/>
          <a:lstStyle/>
          <a:p>
            <a:r>
              <a:rPr lang="da-DK" dirty="0" err="1" smtClean="0"/>
              <a:t>Confusion</a:t>
            </a:r>
            <a:r>
              <a:rPr lang="da-DK" dirty="0" smtClean="0"/>
              <a:t> of </a:t>
            </a:r>
            <a:r>
              <a:rPr lang="da-DK" dirty="0" err="1" smtClean="0"/>
              <a:t>syntax</a:t>
            </a:r>
            <a:r>
              <a:rPr lang="da-DK" dirty="0" smtClean="0"/>
              <a:t> </a:t>
            </a:r>
            <a:r>
              <a:rPr lang="da-DK" dirty="0" err="1" smtClean="0"/>
              <a:t>when</a:t>
            </a:r>
            <a:r>
              <a:rPr lang="da-DK" dirty="0" smtClean="0"/>
              <a:t> </a:t>
            </a:r>
            <a:r>
              <a:rPr lang="da-DK" dirty="0" err="1" smtClean="0"/>
              <a:t>writing</a:t>
            </a:r>
            <a:r>
              <a:rPr lang="da-DK" dirty="0" smtClean="0"/>
              <a:t> </a:t>
            </a:r>
            <a:r>
              <a:rPr lang="da-DK" dirty="0" err="1" smtClean="0"/>
              <a:t>code</a:t>
            </a:r>
            <a:endParaRPr lang="da-DK" dirty="0" smtClean="0"/>
          </a:p>
          <a:p>
            <a:r>
              <a:rPr lang="da-DK" dirty="0" err="1" smtClean="0"/>
              <a:t>Example</a:t>
            </a:r>
            <a:r>
              <a:rPr lang="da-DK" dirty="0" smtClean="0"/>
              <a:t> </a:t>
            </a:r>
            <a:r>
              <a:rPr lang="da-DK" dirty="0" err="1" smtClean="0"/>
              <a:t>Computed</a:t>
            </a:r>
            <a:r>
              <a:rPr lang="da-DK" dirty="0" smtClean="0"/>
              <a:t> and </a:t>
            </a:r>
            <a:r>
              <a:rPr lang="da-DK" dirty="0" err="1" smtClean="0"/>
              <a:t>Assigned</a:t>
            </a:r>
            <a:r>
              <a:rPr lang="da-DK" dirty="0" smtClean="0"/>
              <a:t> GOTO in FORTRAN</a:t>
            </a:r>
            <a:endParaRPr lang="lt-LT" dirty="0" smtClean="0"/>
          </a:p>
          <a:p>
            <a:r>
              <a:rPr lang="da-DK" dirty="0" smtClean="0"/>
              <a:t>The </a:t>
            </a:r>
            <a:r>
              <a:rPr lang="da-DK" dirty="0" err="1" smtClean="0"/>
              <a:t>Syntactic</a:t>
            </a:r>
            <a:r>
              <a:rPr lang="da-DK" dirty="0" smtClean="0"/>
              <a:t> </a:t>
            </a:r>
            <a:r>
              <a:rPr lang="da-DK" dirty="0" err="1" smtClean="0"/>
              <a:t>Consistency</a:t>
            </a:r>
            <a:r>
              <a:rPr lang="da-DK" dirty="0" smtClean="0"/>
              <a:t> </a:t>
            </a:r>
            <a:r>
              <a:rPr lang="da-DK" dirty="0" err="1" smtClean="0"/>
              <a:t>Principle</a:t>
            </a:r>
            <a:endParaRPr lang="da-DK" dirty="0" smtClean="0"/>
          </a:p>
          <a:p>
            <a:r>
              <a:rPr lang="da-DK" dirty="0" err="1" smtClean="0"/>
              <a:t>Weak</a:t>
            </a:r>
            <a:r>
              <a:rPr lang="da-DK" dirty="0" smtClean="0"/>
              <a:t> </a:t>
            </a:r>
            <a:r>
              <a:rPr lang="da-DK" dirty="0" err="1" smtClean="0"/>
              <a:t>typed</a:t>
            </a:r>
            <a:r>
              <a:rPr lang="da-DK" dirty="0" smtClean="0"/>
              <a:t> </a:t>
            </a:r>
            <a:r>
              <a:rPr lang="da-DK" dirty="0" err="1" smtClean="0"/>
              <a:t>languages</a:t>
            </a:r>
            <a:r>
              <a:rPr lang="da-DK" dirty="0" smtClean="0"/>
              <a:t> </a:t>
            </a:r>
            <a:r>
              <a:rPr lang="da-DK" dirty="0" err="1" smtClean="0"/>
              <a:t>are</a:t>
            </a:r>
            <a:r>
              <a:rPr lang="da-DK" dirty="0" smtClean="0"/>
              <a:t> </a:t>
            </a:r>
            <a:r>
              <a:rPr lang="da-DK" dirty="0" err="1" smtClean="0"/>
              <a:t>also</a:t>
            </a:r>
            <a:r>
              <a:rPr lang="da-DK" dirty="0" smtClean="0"/>
              <a:t> </a:t>
            </a:r>
            <a:r>
              <a:rPr lang="da-DK" dirty="0" err="1" smtClean="0"/>
              <a:t>giving</a:t>
            </a:r>
            <a:r>
              <a:rPr lang="da-DK" dirty="0" smtClean="0"/>
              <a:t> problems (FORTRAN)</a:t>
            </a:r>
          </a:p>
          <a:p>
            <a:r>
              <a:rPr lang="da-DK" dirty="0" smtClean="0"/>
              <a:t>FORTRAN </a:t>
            </a:r>
            <a:r>
              <a:rPr lang="da-DK" dirty="0" err="1" smtClean="0"/>
              <a:t>violates</a:t>
            </a:r>
            <a:r>
              <a:rPr lang="da-DK" dirty="0" smtClean="0"/>
              <a:t> the </a:t>
            </a:r>
            <a:r>
              <a:rPr lang="da-DK" dirty="0" err="1" smtClean="0"/>
              <a:t>Defense</a:t>
            </a:r>
            <a:r>
              <a:rPr lang="da-DK" dirty="0" smtClean="0"/>
              <a:t> in </a:t>
            </a:r>
            <a:r>
              <a:rPr lang="da-DK" dirty="0" err="1" smtClean="0"/>
              <a:t>Depth</a:t>
            </a:r>
            <a:r>
              <a:rPr lang="da-DK" dirty="0" smtClean="0"/>
              <a:t> </a:t>
            </a:r>
            <a:r>
              <a:rPr lang="da-DK" dirty="0" err="1" smtClean="0"/>
              <a:t>principle</a:t>
            </a:r>
            <a:endParaRPr lang="da-DK" dirty="0" smtClean="0"/>
          </a:p>
          <a:p>
            <a:r>
              <a:rPr lang="da-DK" dirty="0" smtClean="0"/>
              <a:t>FORTRANs </a:t>
            </a:r>
            <a:r>
              <a:rPr lang="da-DK" dirty="0" err="1" smtClean="0"/>
              <a:t>built</a:t>
            </a:r>
            <a:r>
              <a:rPr lang="da-DK" dirty="0" smtClean="0"/>
              <a:t> in </a:t>
            </a:r>
            <a:r>
              <a:rPr lang="da-DK" dirty="0" err="1" smtClean="0"/>
              <a:t>high-level</a:t>
            </a:r>
            <a:r>
              <a:rPr lang="da-DK" dirty="0" smtClean="0"/>
              <a:t> </a:t>
            </a:r>
            <a:r>
              <a:rPr lang="da-DK" dirty="0" err="1" smtClean="0"/>
              <a:t>control</a:t>
            </a:r>
            <a:r>
              <a:rPr lang="da-DK" dirty="0" smtClean="0"/>
              <a:t> </a:t>
            </a:r>
            <a:r>
              <a:rPr lang="da-DK" dirty="0" err="1" smtClean="0"/>
              <a:t>structure</a:t>
            </a:r>
            <a:endParaRPr lang="da-DK" dirty="0" smtClean="0"/>
          </a:p>
          <a:p>
            <a:endParaRPr lang="da-DK" dirty="0" smtClean="0"/>
          </a:p>
          <a:p>
            <a:endParaRPr lang="da-DK" dirty="0" smtClean="0"/>
          </a:p>
          <a:p>
            <a:endParaRPr lang="da-DK"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r>
              <a:rPr lang="da-DK" dirty="0" err="1" smtClean="0"/>
              <a:t>Language</a:t>
            </a:r>
            <a:r>
              <a:rPr lang="da-DK" dirty="0" smtClean="0"/>
              <a:t> </a:t>
            </a:r>
            <a:r>
              <a:rPr lang="da-DK" dirty="0" err="1" smtClean="0"/>
              <a:t>Principles</a:t>
            </a:r>
            <a:r>
              <a:rPr lang="da-DK" dirty="0" smtClean="0"/>
              <a:t> </a:t>
            </a:r>
            <a:r>
              <a:rPr lang="da-DK" dirty="0" err="1" smtClean="0"/>
              <a:t>Syntactic</a:t>
            </a:r>
            <a:r>
              <a:rPr lang="da-DK" dirty="0" smtClean="0"/>
              <a:t> </a:t>
            </a:r>
            <a:r>
              <a:rPr lang="da-DK" dirty="0" err="1" smtClean="0"/>
              <a:t>Structures</a:t>
            </a:r>
            <a:endParaRPr lang="lt-LT" dirty="0" smtClean="0"/>
          </a:p>
        </p:txBody>
      </p:sp>
      <p:sp>
        <p:nvSpPr>
          <p:cNvPr id="18435" name="Rectangle 3"/>
          <p:cNvSpPr>
            <a:spLocks noGrp="1"/>
          </p:cNvSpPr>
          <p:nvPr>
            <p:ph type="body" idx="1"/>
          </p:nvPr>
        </p:nvSpPr>
        <p:spPr/>
        <p:txBody>
          <a:bodyPr/>
          <a:lstStyle/>
          <a:p>
            <a:r>
              <a:rPr lang="da-DK" dirty="0" err="1" smtClean="0"/>
              <a:t>Languages</a:t>
            </a:r>
            <a:r>
              <a:rPr lang="da-DK" dirty="0" smtClean="0"/>
              <a:t> </a:t>
            </a:r>
            <a:r>
              <a:rPr lang="da-DK" dirty="0" err="1" smtClean="0"/>
              <a:t>are</a:t>
            </a:r>
            <a:r>
              <a:rPr lang="da-DK" dirty="0" smtClean="0"/>
              <a:t> </a:t>
            </a:r>
            <a:r>
              <a:rPr lang="da-DK" dirty="0" err="1" smtClean="0"/>
              <a:t>defined</a:t>
            </a:r>
            <a:r>
              <a:rPr lang="da-DK" dirty="0" smtClean="0"/>
              <a:t> by </a:t>
            </a:r>
            <a:r>
              <a:rPr lang="da-DK" dirty="0" err="1" smtClean="0"/>
              <a:t>lexics</a:t>
            </a:r>
            <a:r>
              <a:rPr lang="da-DK" dirty="0" smtClean="0"/>
              <a:t> and </a:t>
            </a:r>
            <a:r>
              <a:rPr lang="da-DK" dirty="0" err="1" smtClean="0"/>
              <a:t>syntax</a:t>
            </a:r>
            <a:endParaRPr lang="da-DK" dirty="0" smtClean="0"/>
          </a:p>
          <a:p>
            <a:r>
              <a:rPr lang="da-DK" dirty="0" err="1" smtClean="0"/>
              <a:t>Ignoring</a:t>
            </a:r>
            <a:r>
              <a:rPr lang="da-DK" dirty="0" smtClean="0"/>
              <a:t> </a:t>
            </a:r>
            <a:r>
              <a:rPr lang="da-DK" dirty="0" err="1" smtClean="0"/>
              <a:t>blanks</a:t>
            </a:r>
            <a:r>
              <a:rPr lang="da-DK" dirty="0" smtClean="0"/>
              <a:t> </a:t>
            </a:r>
            <a:r>
              <a:rPr lang="da-DK" dirty="0" err="1" smtClean="0"/>
              <a:t>everywhere</a:t>
            </a:r>
            <a:r>
              <a:rPr lang="da-DK" dirty="0" smtClean="0"/>
              <a:t>... Bad…</a:t>
            </a:r>
            <a:endParaRPr lang="lt-LT" dirty="0" smtClean="0"/>
          </a:p>
          <a:p>
            <a:r>
              <a:rPr lang="da-DK" dirty="0" smtClean="0"/>
              <a:t>The </a:t>
            </a:r>
            <a:r>
              <a:rPr lang="da-DK" dirty="0" err="1" smtClean="0"/>
              <a:t>lack</a:t>
            </a:r>
            <a:r>
              <a:rPr lang="da-DK" dirty="0" smtClean="0"/>
              <a:t> of </a:t>
            </a:r>
            <a:r>
              <a:rPr lang="da-DK" dirty="0" err="1" smtClean="0"/>
              <a:t>reserved</a:t>
            </a:r>
            <a:r>
              <a:rPr lang="da-DK" dirty="0" smtClean="0"/>
              <a:t> </a:t>
            </a:r>
            <a:r>
              <a:rPr lang="da-DK" dirty="0" err="1" smtClean="0"/>
              <a:t>words</a:t>
            </a:r>
            <a:endParaRPr lang="da-DK" dirty="0" smtClean="0"/>
          </a:p>
          <a:p>
            <a:r>
              <a:rPr lang="da-DK" dirty="0" err="1" smtClean="0"/>
              <a:t>Algebraic</a:t>
            </a:r>
            <a:r>
              <a:rPr lang="da-DK" dirty="0" smtClean="0"/>
              <a:t> notation </a:t>
            </a:r>
            <a:r>
              <a:rPr lang="da-DK" dirty="0" err="1" smtClean="0"/>
              <a:t>was</a:t>
            </a:r>
            <a:r>
              <a:rPr lang="da-DK" dirty="0" smtClean="0"/>
              <a:t> an </a:t>
            </a:r>
            <a:r>
              <a:rPr lang="da-DK" dirty="0" err="1" smtClean="0"/>
              <a:t>important</a:t>
            </a:r>
            <a:r>
              <a:rPr lang="da-DK" dirty="0" smtClean="0"/>
              <a:t> </a:t>
            </a:r>
            <a:r>
              <a:rPr lang="da-DK" dirty="0" err="1" smtClean="0"/>
              <a:t>contribution</a:t>
            </a:r>
            <a:endParaRPr lang="da-DK" dirty="0" smtClean="0"/>
          </a:p>
          <a:p>
            <a:r>
              <a:rPr lang="da-DK" dirty="0" err="1" smtClean="0"/>
              <a:t>Precedence</a:t>
            </a:r>
            <a:r>
              <a:rPr lang="da-DK" dirty="0" smtClean="0"/>
              <a:t> of operators</a:t>
            </a:r>
          </a:p>
          <a:p>
            <a:r>
              <a:rPr lang="da-DK" dirty="0" smtClean="0"/>
              <a:t>Linear </a:t>
            </a:r>
            <a:r>
              <a:rPr lang="da-DK" dirty="0" err="1" smtClean="0"/>
              <a:t>syntactic</a:t>
            </a:r>
            <a:r>
              <a:rPr lang="da-DK" dirty="0" smtClean="0"/>
              <a:t> </a:t>
            </a:r>
            <a:r>
              <a:rPr lang="da-DK" dirty="0" err="1" smtClean="0"/>
              <a:t>organization</a:t>
            </a:r>
            <a:endParaRPr lang="da-DK" dirty="0" smtClean="0"/>
          </a:p>
          <a:p>
            <a:endParaRPr lang="da-DK" dirty="0" smtClean="0"/>
          </a:p>
          <a:p>
            <a:endParaRPr lang="da-DK" dirty="0" smtClean="0"/>
          </a:p>
          <a:p>
            <a:endParaRPr lang="da-DK"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a:lstStyle/>
          <a:p>
            <a:endParaRPr lang="lt-LT" smtClean="0"/>
          </a:p>
        </p:txBody>
      </p:sp>
      <p:sp>
        <p:nvSpPr>
          <p:cNvPr id="19459" name="Rectangle 3"/>
          <p:cNvSpPr>
            <a:spLocks noGrp="1"/>
          </p:cNvSpPr>
          <p:nvPr>
            <p:ph type="body" idx="1"/>
          </p:nvPr>
        </p:nvSpPr>
        <p:spPr/>
        <p:txBody>
          <a:bodyPr/>
          <a:lstStyle/>
          <a:p>
            <a:r>
              <a:rPr lang="lt-LT" smtClean="0"/>
              <a:t>BoCoLa : AST+Visitor, translation to Java code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247</Words>
  <Application>Microsoft Office PowerPoint</Application>
  <PresentationFormat>Skærmshow (4:3)</PresentationFormat>
  <Paragraphs>81</Paragraphs>
  <Slides>5</Slides>
  <Notes>4</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Diastitler</vt:lpstr>
      </vt:variant>
      <vt:variant>
        <vt:i4>5</vt:i4>
      </vt:variant>
    </vt:vector>
  </HeadingPairs>
  <TitlesOfParts>
    <vt:vector size="8" baseType="lpstr">
      <vt:lpstr>Calibri</vt:lpstr>
      <vt:lpstr>Arial</vt:lpstr>
      <vt:lpstr>Office Theme</vt:lpstr>
      <vt:lpstr>4 Language Design and Abstraction</vt:lpstr>
      <vt:lpstr>Language Principles Ctrl. Struct.</vt:lpstr>
      <vt:lpstr>Language Principles Ctrl. Struct.</vt:lpstr>
      <vt:lpstr>Language Principles Syntactic Structures</vt:lpstr>
      <vt:lpstr>Dias nummer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Kalle</cp:lastModifiedBy>
  <cp:revision>74</cp:revision>
  <dcterms:created xsi:type="dcterms:W3CDTF">2010-01-11T10:30:15Z</dcterms:created>
  <dcterms:modified xsi:type="dcterms:W3CDTF">2010-03-21T10:57:41Z</dcterms:modified>
</cp:coreProperties>
</file>