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61" r:id="rId5"/>
    <p:sldId id="265" r:id="rId6"/>
    <p:sldId id="258" r:id="rId7"/>
    <p:sldId id="266" r:id="rId8"/>
    <p:sldId id="267"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58" autoAdjust="0"/>
  </p:normalViewPr>
  <p:slideViewPr>
    <p:cSldViewPr>
      <p:cViewPr varScale="1">
        <p:scale>
          <a:sx n="100" d="100"/>
          <a:sy n="100" d="100"/>
        </p:scale>
        <p:origin x="-19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D3A25-823B-4BBE-807B-09C859F752B0}" type="datetimeFigureOut">
              <a:rPr lang="en-US" smtClean="0"/>
              <a:pPr/>
              <a:t>1/20/2010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3DF41-A1DD-40C2-81C2-7C757221A44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method, parameter scope and property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 method, when and how is it used?</a:t>
            </a:r>
          </a:p>
          <a:p>
            <a:pPr lvl="0"/>
            <a:r>
              <a:rPr lang="en-US" sz="1200" kern="1200" dirty="0" smtClean="0">
                <a:solidFill>
                  <a:schemeClr val="tx1"/>
                </a:solidFill>
                <a:latin typeface="+mn-lt"/>
                <a:ea typeface="+mn-ea"/>
                <a:cs typeface="+mn-cs"/>
              </a:rPr>
              <a:t>What kind of methods is common in C# programs?</a:t>
            </a:r>
          </a:p>
          <a:p>
            <a:pPr lvl="0"/>
            <a:r>
              <a:rPr lang="en-US" sz="1200" kern="1200" dirty="0" smtClean="0">
                <a:solidFill>
                  <a:schemeClr val="tx1"/>
                </a:solidFill>
                <a:latin typeface="+mn-lt"/>
                <a:ea typeface="+mn-ea"/>
                <a:cs typeface="+mn-cs"/>
              </a:rPr>
              <a:t>What is the difference between arguments and parameters?</a:t>
            </a:r>
          </a:p>
          <a:p>
            <a:pPr lvl="0"/>
            <a:r>
              <a:rPr lang="en-US" sz="1200" kern="1200" dirty="0" smtClean="0">
                <a:solidFill>
                  <a:schemeClr val="tx1"/>
                </a:solidFill>
                <a:latin typeface="+mn-lt"/>
                <a:ea typeface="+mn-ea"/>
                <a:cs typeface="+mn-cs"/>
              </a:rPr>
              <a:t>What is the difference between value and reference parameters?</a:t>
            </a:r>
          </a:p>
          <a:p>
            <a:pPr lvl="0"/>
            <a:r>
              <a:rPr lang="en-US" sz="1200" kern="1200" dirty="0" smtClean="0">
                <a:solidFill>
                  <a:schemeClr val="tx1"/>
                </a:solidFill>
                <a:latin typeface="+mn-lt"/>
                <a:ea typeface="+mn-ea"/>
                <a:cs typeface="+mn-cs"/>
              </a:rPr>
              <a:t>What is meant by the word scope?</a:t>
            </a:r>
          </a:p>
          <a:p>
            <a:pPr lvl="0"/>
            <a:r>
              <a:rPr lang="en-US" sz="1200" kern="1200" dirty="0" smtClean="0">
                <a:solidFill>
                  <a:schemeClr val="tx1"/>
                </a:solidFill>
                <a:latin typeface="+mn-lt"/>
                <a:ea typeface="+mn-ea"/>
                <a:cs typeface="+mn-cs"/>
              </a:rPr>
              <a:t>What are properties, how and why are they used or useful?</a:t>
            </a:r>
          </a:p>
          <a:p>
            <a:endParaRPr lang="en-US" dirty="0"/>
          </a:p>
        </p:txBody>
      </p:sp>
      <p:sp>
        <p:nvSpPr>
          <p:cNvPr id="4" name="Slide Number Placeholder 3"/>
          <p:cNvSpPr>
            <a:spLocks noGrp="1"/>
          </p:cNvSpPr>
          <p:nvPr>
            <p:ph type="sldNum" sz="quarter" idx="10"/>
          </p:nvPr>
        </p:nvSpPr>
        <p:spPr/>
        <p:txBody>
          <a:bodyPr/>
          <a:lstStyle/>
          <a:p>
            <a:fld id="{AAB3DF41-A1DD-40C2-81C2-7C757221A44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method performs an action in a series of statements.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Parameters:</a:t>
            </a:r>
            <a:r>
              <a:rPr lang="en-US" baseline="0" dirty="0" smtClean="0"/>
              <a:t> </a:t>
            </a:r>
            <a:r>
              <a:rPr lang="en-US" dirty="0" smtClean="0"/>
              <a:t> A method can receive input data from the caller by specifying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a:t>
            </a:r>
            <a:r>
              <a:rPr lang="en-US" baseline="0" dirty="0" smtClean="0"/>
              <a:t> type: O</a:t>
            </a:r>
            <a:r>
              <a:rPr lang="en-US" dirty="0" smtClean="0"/>
              <a:t>utput can send data back to the caller by specifying a return type. A method can specify a void return type, indicating that it doesn't return any value to its caller.</a:t>
            </a:r>
            <a:endParaRPr lang="en-US" baseline="0" dirty="0" smtClean="0"/>
          </a:p>
          <a:p>
            <a:endParaRPr lang="en-US" baseline="0" dirty="0" smtClean="0"/>
          </a:p>
          <a:p>
            <a:r>
              <a:rPr lang="en-US" baseline="0" dirty="0" smtClean="0"/>
              <a:t>Static modifier: Static modifier makes the method static within the class. (same instance in each object)</a:t>
            </a:r>
          </a:p>
          <a:p>
            <a:endParaRPr lang="en-US" baseline="0" dirty="0" smtClean="0"/>
          </a:p>
          <a:p>
            <a:r>
              <a:rPr lang="en-US" baseline="0" dirty="0" smtClean="0"/>
              <a:t>Access modifiers: Access modifiers define how the method can be accessed: public internal private protected</a:t>
            </a:r>
          </a:p>
          <a:p>
            <a:endParaRPr lang="en-US" baseline="0" dirty="0" smtClean="0"/>
          </a:p>
          <a:p>
            <a:r>
              <a:rPr lang="en-US" baseline="0" dirty="0" smtClean="0"/>
              <a:t>Inheritance modifiers: Use </a:t>
            </a:r>
            <a:r>
              <a:rPr lang="en-US" baseline="0" smtClean="0"/>
              <a:t>for inheritance; new virtual abstract override sealed</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Parameters Vs</a:t>
            </a:r>
            <a:r>
              <a:rPr lang="en-US" baseline="0" dirty="0" smtClean="0"/>
              <a:t> Arguments: </a:t>
            </a:r>
            <a:r>
              <a:rPr lang="en-US" dirty="0" smtClean="0"/>
              <a:t>it's only a point of view problem. If you look from the caller's point of view, they're arguments. If you look from the </a:t>
            </a:r>
            <a:r>
              <a:rPr lang="en-US" dirty="0" err="1" smtClean="0"/>
              <a:t>callee's</a:t>
            </a:r>
            <a:r>
              <a:rPr lang="en-US" dirty="0" smtClean="0"/>
              <a:t> point of view, they're parameters.</a:t>
            </a:r>
          </a:p>
          <a:p>
            <a:endParaRPr lang="en-US" dirty="0" smtClean="0"/>
          </a:p>
          <a:p>
            <a:r>
              <a:rPr lang="en-US" b="1" dirty="0" smtClean="0"/>
              <a:t>Parameter</a:t>
            </a:r>
            <a:r>
              <a:rPr lang="en-US" dirty="0" smtClean="0"/>
              <a:t> is variable in the declaration of function.</a:t>
            </a:r>
          </a:p>
          <a:p>
            <a:r>
              <a:rPr lang="en-US" b="1" dirty="0" smtClean="0"/>
              <a:t>Argument</a:t>
            </a:r>
            <a:r>
              <a:rPr lang="en-US" dirty="0" smtClean="0"/>
              <a:t> is the actual value of this variable that gets passed to function.</a:t>
            </a:r>
          </a:p>
          <a:p>
            <a:endParaRPr lang="en-US" dirty="0" smtClean="0"/>
          </a:p>
          <a:p>
            <a:r>
              <a:rPr lang="en-US" dirty="0" smtClean="0"/>
              <a:t>void </a:t>
            </a:r>
            <a:r>
              <a:rPr lang="en-US" dirty="0" err="1" smtClean="0"/>
              <a:t>Foo</a:t>
            </a:r>
            <a:r>
              <a:rPr lang="en-US" dirty="0" smtClean="0"/>
              <a:t>(</a:t>
            </a:r>
            <a:r>
              <a:rPr lang="en-US" dirty="0" err="1" smtClean="0"/>
              <a:t>int</a:t>
            </a:r>
            <a:r>
              <a:rPr lang="en-US" dirty="0" smtClean="0"/>
              <a:t> x, </a:t>
            </a:r>
            <a:r>
              <a:rPr lang="en-US" dirty="0" err="1" smtClean="0"/>
              <a:t>int</a:t>
            </a:r>
            <a:r>
              <a:rPr lang="en-US" dirty="0" smtClean="0"/>
              <a:t> y); // x and y are parameters</a:t>
            </a:r>
            <a:br>
              <a:rPr lang="en-US" dirty="0" smtClean="0"/>
            </a:br>
            <a:r>
              <a:rPr lang="en-US" dirty="0" err="1" smtClean="0"/>
              <a:t>Foo</a:t>
            </a:r>
            <a:r>
              <a:rPr lang="en-US" dirty="0" smtClean="0"/>
              <a:t>(1, 2);  // 1 and 2 are arguments</a:t>
            </a:r>
            <a:br>
              <a:rPr lang="en-US" dirty="0" smtClean="0"/>
            </a:b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Scope is the range in which a variable can be referenced.</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Throughout this book, we use public fields extensively to keep the examples free of distraction. In a real application, you would typically favor public properties over public fields, in order to promote encapsulation.</a:t>
            </a:r>
          </a:p>
          <a:p>
            <a:endParaRPr lang="en-US" dirty="0" smtClean="0"/>
          </a:p>
          <a:p>
            <a:r>
              <a:rPr lang="en-US" dirty="0" smtClean="0"/>
              <a:t>Properties look like fields from the outside but act like methods on the inside.</a:t>
            </a:r>
          </a:p>
          <a:p>
            <a:endParaRPr lang="en-US" dirty="0" smtClean="0"/>
          </a:p>
          <a:p>
            <a:r>
              <a:rPr lang="en-US" dirty="0" smtClean="0"/>
              <a:t>A property is declared like a field, but with a { get {} set {} } block added. get and set denote property </a:t>
            </a:r>
            <a:r>
              <a:rPr lang="en-US" dirty="0" err="1" smtClean="0"/>
              <a:t>accessors</a:t>
            </a:r>
            <a:r>
              <a:rPr lang="en-US" dirty="0" smtClean="0"/>
              <a:t>.</a:t>
            </a:r>
          </a:p>
          <a:p>
            <a:endParaRPr lang="en-US" dirty="0" smtClean="0"/>
          </a:p>
          <a:p>
            <a:r>
              <a:rPr lang="en-US" dirty="0" smtClean="0"/>
              <a:t>Although properties are accessed in the same way as fields, they differ in that they give the implementer complete control over getting and setting its value. This control enables the implementer to choose whatever internal representation is needed, without exposing the internal details to the user of the property.</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Example of</a:t>
            </a:r>
            <a:r>
              <a:rPr lang="en-US" baseline="0" dirty="0" smtClean="0"/>
              <a:t> methods and properties in our application. The properties of Card class only have get, we don’t need set, since the fields are set in the constructor.</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1/20/2010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1/20/2010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1/20/2010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1/20/2010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#06 Methods, parameters, scope and properties</a:t>
            </a:r>
            <a:endParaRPr lang="en-US"/>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Methods</a:t>
            </a:r>
            <a:endParaRPr lang="en-US"/>
          </a:p>
        </p:txBody>
      </p:sp>
      <p:sp>
        <p:nvSpPr>
          <p:cNvPr id="3" name="Content Placeholder 2"/>
          <p:cNvSpPr>
            <a:spLocks noGrp="1"/>
          </p:cNvSpPr>
          <p:nvPr>
            <p:ph idx="1"/>
          </p:nvPr>
        </p:nvSpPr>
        <p:spPr/>
        <p:txBody>
          <a:bodyPr/>
          <a:lstStyle/>
          <a:p>
            <a:r>
              <a:rPr lang="en-US" dirty="0" smtClean="0"/>
              <a:t>Parameters</a:t>
            </a:r>
          </a:p>
          <a:p>
            <a:r>
              <a:rPr lang="en-US" dirty="0" smtClean="0"/>
              <a:t>Return type</a:t>
            </a:r>
          </a:p>
          <a:p>
            <a:r>
              <a:rPr lang="en-US" dirty="0" smtClean="0"/>
              <a:t>Static modifier</a:t>
            </a:r>
          </a:p>
          <a:p>
            <a:r>
              <a:rPr lang="en-US" dirty="0" smtClean="0"/>
              <a:t>Access modifiers</a:t>
            </a:r>
          </a:p>
          <a:p>
            <a:r>
              <a:rPr lang="en-US" dirty="0" smtClean="0"/>
              <a:t>Inheritance modifiers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Methods</a:t>
            </a:r>
            <a:endParaRPr lang="en-US" dirty="0"/>
          </a:p>
        </p:txBody>
      </p:sp>
      <p:sp>
        <p:nvSpPr>
          <p:cNvPr id="3" name="Content Placeholder 2"/>
          <p:cNvSpPr>
            <a:spLocks noGrp="1"/>
          </p:cNvSpPr>
          <p:nvPr>
            <p:ph idx="1"/>
          </p:nvPr>
        </p:nvSpPr>
        <p:spPr/>
        <p:txBody>
          <a:bodyPr/>
          <a:lstStyle/>
          <a:p>
            <a:endParaRPr lang="da-DK"/>
          </a:p>
        </p:txBody>
      </p:sp>
      <p:pic>
        <p:nvPicPr>
          <p:cNvPr id="2051" name="Picture 3"/>
          <p:cNvPicPr>
            <a:picLocks noChangeAspect="1" noChangeArrowheads="1"/>
          </p:cNvPicPr>
          <p:nvPr/>
        </p:nvPicPr>
        <p:blipFill>
          <a:blip r:embed="rId2" cstate="print"/>
          <a:srcRect/>
          <a:stretch>
            <a:fillRect/>
          </a:stretch>
        </p:blipFill>
        <p:spPr bwMode="auto">
          <a:xfrm>
            <a:off x="2357422" y="3857628"/>
            <a:ext cx="4283955" cy="212407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a:t>
            </a:r>
            <a:endParaRPr lang="en-US" dirty="0"/>
          </a:p>
        </p:txBody>
      </p:sp>
      <p:sp>
        <p:nvSpPr>
          <p:cNvPr id="3" name="Content Placeholder 2"/>
          <p:cNvSpPr>
            <a:spLocks noGrp="1"/>
          </p:cNvSpPr>
          <p:nvPr>
            <p:ph idx="1"/>
          </p:nvPr>
        </p:nvSpPr>
        <p:spPr/>
        <p:txBody>
          <a:bodyPr/>
          <a:lstStyle/>
          <a:p>
            <a:r>
              <a:rPr lang="en-US" dirty="0" smtClean="0"/>
              <a:t>These two terms are often used interchangeably</a:t>
            </a:r>
            <a:r>
              <a:rPr lang="en-US" dirty="0" smtClean="0"/>
              <a:t>;</a:t>
            </a:r>
          </a:p>
          <a:p>
            <a:r>
              <a:rPr lang="en-US" b="1" dirty="0" smtClean="0"/>
              <a:t>Parameter</a:t>
            </a:r>
            <a:r>
              <a:rPr lang="en-US" dirty="0" smtClean="0"/>
              <a:t> is variable in the declaration of function.</a:t>
            </a:r>
          </a:p>
          <a:p>
            <a:r>
              <a:rPr lang="en-US" b="1" dirty="0" smtClean="0"/>
              <a:t>Argument</a:t>
            </a:r>
            <a:r>
              <a:rPr lang="en-US" dirty="0" smtClean="0"/>
              <a:t> is the actual value of this variable that gets passed to function.</a:t>
            </a:r>
          </a:p>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Parameters</a:t>
            </a:r>
            <a:endParaRPr lang="en-US" dirty="0"/>
          </a:p>
        </p:txBody>
      </p:sp>
      <p:sp>
        <p:nvSpPr>
          <p:cNvPr id="3" name="Content Placeholder 2"/>
          <p:cNvSpPr>
            <a:spLocks noGrp="1"/>
          </p:cNvSpPr>
          <p:nvPr>
            <p:ph idx="1"/>
          </p:nvPr>
        </p:nvSpPr>
        <p:spPr/>
        <p:txBody>
          <a:bodyPr/>
          <a:lstStyle/>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Scope is the range in which a variable can be referenced.</a:t>
            </a:r>
          </a:p>
          <a:p>
            <a:endParaRPr lang="da-D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a:xfrm>
            <a:off x="457200" y="1600201"/>
            <a:ext cx="8229600" cy="2185990"/>
          </a:xfrm>
        </p:spPr>
        <p:txBody>
          <a:bodyPr/>
          <a:lstStyle/>
          <a:p>
            <a:r>
              <a:rPr lang="en-US" dirty="0" smtClean="0"/>
              <a:t>Many examples uses field</a:t>
            </a:r>
            <a:r>
              <a:rPr lang="en-US" dirty="0" smtClean="0"/>
              <a:t>s though properties are more practical</a:t>
            </a:r>
            <a:endParaRPr lang="en-US" dirty="0" smtClean="0"/>
          </a:p>
          <a:p>
            <a:r>
              <a:rPr lang="en-US" dirty="0" smtClean="0"/>
              <a:t>A property is declared like a </a:t>
            </a:r>
            <a:r>
              <a:rPr lang="en-US" dirty="0" smtClean="0"/>
              <a:t>field</a:t>
            </a:r>
          </a:p>
          <a:p>
            <a:pPr lvl="1"/>
            <a:r>
              <a:rPr lang="en-US" sz="2000" dirty="0" smtClean="0"/>
              <a:t>but </a:t>
            </a:r>
            <a:r>
              <a:rPr lang="en-US" sz="2000" dirty="0" smtClean="0"/>
              <a:t>with a { </a:t>
            </a:r>
            <a:r>
              <a:rPr lang="en-US" sz="2000" dirty="0" smtClean="0"/>
              <a:t> get </a:t>
            </a:r>
            <a:r>
              <a:rPr lang="en-US" sz="2000" dirty="0" smtClean="0"/>
              <a:t>{} set </a:t>
            </a:r>
            <a:r>
              <a:rPr lang="en-US" sz="2000" dirty="0" smtClean="0"/>
              <a:t>{}  } </a:t>
            </a:r>
            <a:r>
              <a:rPr lang="en-US" sz="2000" dirty="0" smtClean="0"/>
              <a:t>block </a:t>
            </a:r>
            <a:r>
              <a:rPr lang="en-US" sz="2000" dirty="0" smtClean="0"/>
              <a:t>added</a:t>
            </a:r>
          </a:p>
          <a:p>
            <a:pPr lvl="1"/>
            <a:endParaRPr lang="en-US" sz="2000" dirty="0" smtClean="0"/>
          </a:p>
        </p:txBody>
      </p:sp>
      <p:pic>
        <p:nvPicPr>
          <p:cNvPr id="1026" name="Picture 2"/>
          <p:cNvPicPr>
            <a:picLocks noChangeAspect="1" noChangeArrowheads="1"/>
          </p:cNvPicPr>
          <p:nvPr/>
        </p:nvPicPr>
        <p:blipFill>
          <a:blip r:embed="rId3" cstate="print"/>
          <a:srcRect/>
          <a:stretch>
            <a:fillRect/>
          </a:stretch>
        </p:blipFill>
        <p:spPr bwMode="auto">
          <a:xfrm>
            <a:off x="5000628" y="3929066"/>
            <a:ext cx="3931094" cy="2090741"/>
          </a:xfrm>
          <a:prstGeom prst="rect">
            <a:avLst/>
          </a:prstGeom>
          <a:noFill/>
          <a:ln w="9525">
            <a:noFill/>
            <a:miter lim="800000"/>
            <a:headEnd/>
            <a:tailEnd/>
          </a:ln>
        </p:spPr>
      </p:pic>
      <p:sp>
        <p:nvSpPr>
          <p:cNvPr id="6" name="Content Placeholder 2"/>
          <p:cNvSpPr txBox="1">
            <a:spLocks/>
          </p:cNvSpPr>
          <p:nvPr/>
        </p:nvSpPr>
        <p:spPr>
          <a:xfrm>
            <a:off x="214282" y="4071943"/>
            <a:ext cx="5000660" cy="207170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implementer has total access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But fields is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encapsulate from</a:t>
            </a:r>
            <a:r>
              <a:rPr kumimoji="0" lang="en-US" sz="2400" b="0" i="0" u="none" strike="noStrike" kern="1200" cap="none" spc="0" normalizeH="0" noProof="0" dirty="0" smtClean="0">
                <a:ln>
                  <a:noFill/>
                </a:ln>
                <a:solidFill>
                  <a:schemeClr val="tx1"/>
                </a:solidFill>
                <a:effectLst/>
                <a:uLnTx/>
                <a:uFillTx/>
                <a:latin typeface="+mn-lt"/>
                <a:ea typeface="+mn-ea"/>
                <a:cs typeface="+mn-cs"/>
              </a:rPr>
              <a:t> 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he user, securing</a:t>
            </a:r>
            <a:r>
              <a:rPr kumimoji="0" lang="en-US" sz="2400" b="0" i="0" u="none" strike="noStrike" kern="1200" cap="none" spc="0" normalizeH="0" noProof="0" dirty="0" smtClean="0">
                <a:ln>
                  <a:noFill/>
                </a:ln>
                <a:solidFill>
                  <a:schemeClr val="tx1"/>
                </a:solidFill>
                <a:effectLst/>
                <a:uLnTx/>
                <a:uFillTx/>
                <a:latin typeface="+mn-lt"/>
                <a:ea typeface="+mn-ea"/>
                <a:cs typeface="+mn-cs"/>
              </a:rPr>
              <a:t> robustness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Excerpt from our program</a:t>
            </a:r>
            <a:endParaRPr lang="en-US"/>
          </a:p>
        </p:txBody>
      </p:sp>
      <p:sp>
        <p:nvSpPr>
          <p:cNvPr id="3" name="Content Placeholder 2"/>
          <p:cNvSpPr>
            <a:spLocks noGrp="1"/>
          </p:cNvSpPr>
          <p:nvPr>
            <p:ph idx="1"/>
          </p:nvPr>
        </p:nvSpPr>
        <p:spPr/>
        <p:txBody>
          <a:bodyPr/>
          <a:lstStyle/>
          <a:p>
            <a:r>
              <a:rPr lang="en-US" dirty="0" smtClean="0"/>
              <a:t>A method within our </a:t>
            </a:r>
            <a:r>
              <a:rPr lang="en-US" dirty="0" err="1" smtClean="0"/>
              <a:t>BlackJackWindow</a:t>
            </a:r>
            <a:r>
              <a:rPr lang="en-US" dirty="0" smtClean="0"/>
              <a:t> </a:t>
            </a:r>
            <a:r>
              <a:rPr lang="en-US" dirty="0" smtClean="0"/>
              <a:t>class</a:t>
            </a:r>
          </a:p>
          <a:p>
            <a:r>
              <a:rPr lang="en-US" dirty="0" smtClean="0"/>
              <a:t>P</a:t>
            </a:r>
            <a:r>
              <a:rPr lang="en-US" dirty="0" smtClean="0"/>
              <a:t>roperties in Card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85720" y="3429000"/>
            <a:ext cx="4799844" cy="214314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57800" y="2500306"/>
            <a:ext cx="3886200" cy="2895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575</Words>
  <Application>Microsoft Office PowerPoint</Application>
  <PresentationFormat>Skærmshow (4:3)</PresentationFormat>
  <Paragraphs>82</Paragraphs>
  <Slides>11</Slides>
  <Notes>7</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#06 Methods, parameters, scope and properties</vt:lpstr>
      <vt:lpstr>Methods</vt:lpstr>
      <vt:lpstr>Overloading Methods</vt:lpstr>
      <vt:lpstr>Parameters and Arguments</vt:lpstr>
      <vt:lpstr>Value and Reference Parameters</vt:lpstr>
      <vt:lpstr>Scope</vt:lpstr>
      <vt:lpstr>Properties</vt:lpstr>
      <vt:lpstr>Excerpt from our program</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42</cp:revision>
  <dcterms:created xsi:type="dcterms:W3CDTF">2010-01-11T10:30:15Z</dcterms:created>
  <dcterms:modified xsi:type="dcterms:W3CDTF">2010-01-20T06:32:42Z</dcterms:modified>
</cp:coreProperties>
</file>