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7" r:id="rId6"/>
    <p:sldId id="260" r:id="rId7"/>
    <p:sldId id="268" r:id="rId8"/>
    <p:sldId id="269" r:id="rId9"/>
    <p:sldId id="262" r:id="rId10"/>
    <p:sldId id="271" r:id="rId11"/>
    <p:sldId id="272" r:id="rId12"/>
    <p:sldId id="274" r:id="rId13"/>
    <p:sldId id="275" r:id="rId14"/>
    <p:sldId id="276" r:id="rId15"/>
    <p:sldId id="264" r:id="rId16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yst layout 3 - Markering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492" autoAdjust="0"/>
  </p:normalViewPr>
  <p:slideViewPr>
    <p:cSldViewPr>
      <p:cViewPr varScale="1">
        <p:scale>
          <a:sx n="61" d="100"/>
          <a:sy n="61" d="100"/>
        </p:scale>
        <p:origin x="-14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89622-4168-4803-A480-205EA245BE5A}" type="datetimeFigureOut">
              <a:rPr lang="da-DK" smtClean="0"/>
              <a:pPr/>
              <a:t>02-06-2010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BCD88-2057-4657-B815-EBC5FF26C171}" type="slidenum">
              <a:rPr lang="da-DK" smtClean="0"/>
              <a:pPr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err="1" smtClean="0"/>
              <a:t>This</a:t>
            </a:r>
            <a:r>
              <a:rPr lang="da-DK" dirty="0" smtClean="0"/>
              <a:t> is </a:t>
            </a:r>
            <a:r>
              <a:rPr lang="da-DK" dirty="0" err="1" smtClean="0"/>
              <a:t>my</a:t>
            </a:r>
            <a:r>
              <a:rPr lang="da-DK" dirty="0" smtClean="0"/>
              <a:t> agenda and </a:t>
            </a:r>
            <a:r>
              <a:rPr lang="da-DK" dirty="0" err="1" smtClean="0"/>
              <a:t>what</a:t>
            </a:r>
            <a:r>
              <a:rPr lang="da-DK" dirty="0" smtClean="0"/>
              <a:t> I </a:t>
            </a:r>
            <a:r>
              <a:rPr lang="da-DK" dirty="0" err="1" smtClean="0"/>
              <a:t>will</a:t>
            </a:r>
            <a:r>
              <a:rPr lang="da-DK" dirty="0" smtClean="0"/>
              <a:t> talk </a:t>
            </a:r>
            <a:r>
              <a:rPr lang="da-DK" dirty="0" err="1" smtClean="0"/>
              <a:t>about</a:t>
            </a:r>
            <a:r>
              <a:rPr lang="da-DK" dirty="0" smtClean="0"/>
              <a:t>.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BCD88-2057-4657-B815-EBC5FF26C171}" type="slidenum">
              <a:rPr lang="da-DK" smtClean="0"/>
              <a:pPr/>
              <a:t>2</a:t>
            </a:fld>
            <a:endParaRPr lang="da-D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err="1" smtClean="0"/>
              <a:t>First</a:t>
            </a:r>
            <a:r>
              <a:rPr lang="da-DK" dirty="0" smtClean="0"/>
              <a:t> a short </a:t>
            </a:r>
            <a:r>
              <a:rPr lang="da-DK" dirty="0" err="1" smtClean="0"/>
              <a:t>overview</a:t>
            </a:r>
            <a:r>
              <a:rPr lang="da-DK" dirty="0" smtClean="0"/>
              <a:t> of </a:t>
            </a:r>
            <a:r>
              <a:rPr lang="da-DK" dirty="0" err="1" smtClean="0"/>
              <a:t>what</a:t>
            </a:r>
            <a:r>
              <a:rPr lang="da-DK" dirty="0" smtClean="0"/>
              <a:t> </a:t>
            </a:r>
            <a:r>
              <a:rPr lang="da-DK" dirty="0" err="1" smtClean="0"/>
              <a:t>knowledge</a:t>
            </a:r>
            <a:r>
              <a:rPr lang="da-DK" dirty="0" smtClean="0"/>
              <a:t> </a:t>
            </a:r>
            <a:r>
              <a:rPr lang="da-DK" dirty="0" err="1" smtClean="0"/>
              <a:t>mangement</a:t>
            </a:r>
            <a:r>
              <a:rPr lang="da-DK" dirty="0" smtClean="0"/>
              <a:t>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defined</a:t>
            </a:r>
            <a:r>
              <a:rPr lang="da-DK" dirty="0" smtClean="0"/>
              <a:t> as.</a:t>
            </a:r>
          </a:p>
          <a:p>
            <a:r>
              <a:rPr lang="da-DK" dirty="0" smtClean="0"/>
              <a:t>To </a:t>
            </a:r>
            <a:r>
              <a:rPr lang="da-DK" dirty="0" err="1" smtClean="0"/>
              <a:t>create</a:t>
            </a:r>
            <a:r>
              <a:rPr lang="da-DK" dirty="0" smtClean="0"/>
              <a:t> </a:t>
            </a:r>
            <a:r>
              <a:rPr lang="da-DK" dirty="0" err="1" smtClean="0"/>
              <a:t>better</a:t>
            </a:r>
            <a:r>
              <a:rPr lang="da-DK" dirty="0" smtClean="0"/>
              <a:t> </a:t>
            </a:r>
            <a:r>
              <a:rPr lang="da-DK" dirty="0" err="1" smtClean="0"/>
              <a:t>knowledge</a:t>
            </a:r>
            <a:endParaRPr lang="da-DK" dirty="0" smtClean="0"/>
          </a:p>
          <a:p>
            <a:r>
              <a:rPr lang="da-DK" dirty="0" smtClean="0"/>
              <a:t>KM is </a:t>
            </a:r>
            <a:r>
              <a:rPr lang="da-DK" dirty="0" err="1" smtClean="0"/>
              <a:t>everywhere</a:t>
            </a:r>
            <a:r>
              <a:rPr lang="da-DK" dirty="0" smtClean="0"/>
              <a:t> – </a:t>
            </a:r>
            <a:r>
              <a:rPr lang="da-DK" dirty="0" err="1" smtClean="0"/>
              <a:t>e.g</a:t>
            </a:r>
            <a:r>
              <a:rPr lang="da-DK" dirty="0" smtClean="0"/>
              <a:t>. the </a:t>
            </a:r>
            <a:r>
              <a:rPr lang="da-DK" dirty="0" err="1" smtClean="0"/>
              <a:t>rsd</a:t>
            </a:r>
            <a:r>
              <a:rPr lang="da-DK" dirty="0" smtClean="0"/>
              <a:t> </a:t>
            </a:r>
            <a:r>
              <a:rPr lang="da-DK" dirty="0" err="1" smtClean="0"/>
              <a:t>project</a:t>
            </a:r>
            <a:r>
              <a:rPr lang="da-DK" dirty="0" smtClean="0"/>
              <a:t> </a:t>
            </a:r>
            <a:r>
              <a:rPr lang="da-DK" dirty="0" err="1" smtClean="0"/>
              <a:t>could</a:t>
            </a:r>
            <a:r>
              <a:rPr lang="da-DK" dirty="0" smtClean="0"/>
              <a:t> have </a:t>
            </a:r>
            <a:r>
              <a:rPr lang="da-DK" dirty="0" err="1" smtClean="0"/>
              <a:t>used</a:t>
            </a:r>
            <a:r>
              <a:rPr lang="da-DK" dirty="0" smtClean="0"/>
              <a:t> a km system </a:t>
            </a:r>
            <a:r>
              <a:rPr lang="da-DK" dirty="0" err="1" smtClean="0"/>
              <a:t>between</a:t>
            </a:r>
            <a:r>
              <a:rPr lang="da-DK" dirty="0" smtClean="0"/>
              <a:t> the </a:t>
            </a:r>
            <a:r>
              <a:rPr lang="da-DK" dirty="0" err="1" smtClean="0"/>
              <a:t>groups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BCD88-2057-4657-B815-EBC5FF26C171}" type="slidenum">
              <a:rPr lang="da-DK" smtClean="0"/>
              <a:pPr/>
              <a:t>3</a:t>
            </a:fld>
            <a:endParaRPr lang="da-D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err="1" smtClean="0"/>
              <a:t>Clasification</a:t>
            </a:r>
            <a:r>
              <a:rPr lang="da-DK" dirty="0" smtClean="0"/>
              <a:t> of </a:t>
            </a:r>
            <a:r>
              <a:rPr lang="da-DK" dirty="0" err="1" smtClean="0"/>
              <a:t>knowledge</a:t>
            </a:r>
            <a:r>
              <a:rPr lang="da-DK" dirty="0" smtClean="0"/>
              <a:t>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done </a:t>
            </a:r>
            <a:r>
              <a:rPr lang="da-DK" dirty="0" err="1" smtClean="0"/>
              <a:t>rather</a:t>
            </a:r>
            <a:r>
              <a:rPr lang="da-DK" dirty="0" smtClean="0"/>
              <a:t> </a:t>
            </a:r>
            <a:r>
              <a:rPr lang="da-DK" dirty="0" err="1" smtClean="0"/>
              <a:t>differently</a:t>
            </a:r>
            <a:endParaRPr lang="da-DK" dirty="0" smtClean="0"/>
          </a:p>
          <a:p>
            <a:endParaRPr lang="da-DK" dirty="0" smtClean="0"/>
          </a:p>
          <a:p>
            <a:r>
              <a:rPr lang="da-DK" dirty="0" err="1" smtClean="0"/>
              <a:t>Example</a:t>
            </a:r>
            <a:r>
              <a:rPr lang="da-DK" dirty="0" smtClean="0"/>
              <a:t> from AI2:</a:t>
            </a:r>
          </a:p>
          <a:p>
            <a:r>
              <a:rPr lang="da-DK" dirty="0" err="1" smtClean="0"/>
              <a:t>We</a:t>
            </a:r>
            <a:r>
              <a:rPr lang="da-DK" dirty="0" smtClean="0"/>
              <a:t> did a </a:t>
            </a:r>
            <a:r>
              <a:rPr lang="da-DK" dirty="0" err="1" smtClean="0"/>
              <a:t>experiment</a:t>
            </a:r>
            <a:r>
              <a:rPr lang="da-DK" dirty="0" smtClean="0"/>
              <a:t> </a:t>
            </a:r>
            <a:r>
              <a:rPr lang="da-DK" dirty="0" err="1" smtClean="0"/>
              <a:t>with</a:t>
            </a:r>
            <a:r>
              <a:rPr lang="da-DK" dirty="0" smtClean="0"/>
              <a:t> a </a:t>
            </a:r>
            <a:r>
              <a:rPr lang="da-DK" dirty="0" err="1" smtClean="0"/>
              <a:t>lego</a:t>
            </a:r>
            <a:r>
              <a:rPr lang="da-DK" dirty="0" smtClean="0"/>
              <a:t> robot </a:t>
            </a:r>
            <a:r>
              <a:rPr lang="da-DK" dirty="0" err="1" smtClean="0"/>
              <a:t>whit</a:t>
            </a:r>
            <a:r>
              <a:rPr lang="da-DK" dirty="0" smtClean="0"/>
              <a:t> </a:t>
            </a:r>
            <a:r>
              <a:rPr lang="da-DK" dirty="0" err="1" smtClean="0"/>
              <a:t>placing</a:t>
            </a:r>
            <a:r>
              <a:rPr lang="da-DK" dirty="0" smtClean="0"/>
              <a:t> of the </a:t>
            </a:r>
            <a:r>
              <a:rPr lang="da-DK" dirty="0" err="1" smtClean="0"/>
              <a:t>sensores</a:t>
            </a:r>
            <a:r>
              <a:rPr lang="da-DK" dirty="0" smtClean="0"/>
              <a:t>. All the </a:t>
            </a:r>
            <a:r>
              <a:rPr lang="da-DK" dirty="0" err="1" smtClean="0"/>
              <a:t>oberservations</a:t>
            </a:r>
            <a:r>
              <a:rPr lang="da-DK" dirty="0" smtClean="0"/>
              <a:t> </a:t>
            </a:r>
            <a:r>
              <a:rPr lang="da-DK" dirty="0" err="1" smtClean="0"/>
              <a:t>etc</a:t>
            </a:r>
            <a:r>
              <a:rPr lang="da-DK" dirty="0" smtClean="0"/>
              <a:t>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classified</a:t>
            </a:r>
            <a:r>
              <a:rPr lang="da-DK" dirty="0" smtClean="0"/>
              <a:t> as</a:t>
            </a:r>
            <a:r>
              <a:rPr lang="da-DK" baseline="0" dirty="0" smtClean="0"/>
              <a:t> data.</a:t>
            </a:r>
          </a:p>
          <a:p>
            <a:r>
              <a:rPr lang="da-DK" baseline="0" dirty="0" smtClean="0"/>
              <a:t>The </a:t>
            </a:r>
            <a:r>
              <a:rPr lang="da-DK" baseline="0" dirty="0" err="1" smtClean="0"/>
              <a:t>statistic</a:t>
            </a:r>
            <a:r>
              <a:rPr lang="da-DK" baseline="0" dirty="0" smtClean="0"/>
              <a:t> </a:t>
            </a:r>
            <a:r>
              <a:rPr lang="da-DK" baseline="0" dirty="0" err="1" smtClean="0"/>
              <a:t>results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can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classied</a:t>
            </a:r>
            <a:r>
              <a:rPr lang="da-DK" baseline="0" dirty="0" smtClean="0"/>
              <a:t> as information </a:t>
            </a:r>
            <a:r>
              <a:rPr lang="da-DK" baseline="0" dirty="0" err="1" smtClean="0"/>
              <a:t>while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knowledge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can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classified</a:t>
            </a:r>
            <a:r>
              <a:rPr lang="da-DK" baseline="0" dirty="0" smtClean="0"/>
              <a:t> as </a:t>
            </a:r>
            <a:r>
              <a:rPr lang="da-DK" baseline="0" dirty="0" err="1" smtClean="0"/>
              <a:t>knowing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what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different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placements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means</a:t>
            </a:r>
            <a:r>
              <a:rPr lang="da-DK" baseline="0" dirty="0" smtClean="0"/>
              <a:t> and </a:t>
            </a:r>
            <a:r>
              <a:rPr lang="da-DK" baseline="0" dirty="0" err="1" smtClean="0"/>
              <a:t>therefore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able</a:t>
            </a:r>
            <a:r>
              <a:rPr lang="da-DK" baseline="0" dirty="0" smtClean="0"/>
              <a:t> to </a:t>
            </a:r>
            <a:r>
              <a:rPr lang="da-DK" baseline="0" dirty="0" err="1" smtClean="0"/>
              <a:t>make</a:t>
            </a:r>
            <a:r>
              <a:rPr lang="da-DK" baseline="0" dirty="0" smtClean="0"/>
              <a:t> an </a:t>
            </a:r>
            <a:r>
              <a:rPr lang="da-DK" baseline="0" dirty="0" err="1" smtClean="0"/>
              <a:t>desiscion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BCD88-2057-4657-B815-EBC5FF26C171}" type="slidenum">
              <a:rPr lang="da-DK" smtClean="0"/>
              <a:pPr/>
              <a:t>4</a:t>
            </a:fld>
            <a:endParaRPr lang="da-D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Declarative</a:t>
            </a:r>
            <a:r>
              <a:rPr lang="en-US" baseline="0" dirty="0" smtClean="0"/>
              <a:t> knowledge: facts substantive knowledge focus on relation between variables</a:t>
            </a:r>
          </a:p>
          <a:p>
            <a:r>
              <a:rPr lang="en-US" baseline="0" dirty="0" smtClean="0"/>
              <a:t>Procedural: focus on how to do a sequence of actions to get a </a:t>
            </a:r>
            <a:r>
              <a:rPr lang="en-US" baseline="0" dirty="0" err="1" smtClean="0"/>
              <a:t>dsired</a:t>
            </a:r>
            <a:r>
              <a:rPr lang="en-US" baseline="0" dirty="0" smtClean="0"/>
              <a:t> outcome</a:t>
            </a:r>
          </a:p>
          <a:p>
            <a:r>
              <a:rPr lang="en-US" baseline="0" dirty="0" smtClean="0"/>
              <a:t>Explicit knowledge: which can expressed into numbers and be formally shared</a:t>
            </a:r>
          </a:p>
          <a:p>
            <a:r>
              <a:rPr lang="en-US" baseline="0" dirty="0" smtClean="0"/>
              <a:t>Tacit knowledge: </a:t>
            </a:r>
            <a:r>
              <a:rPr lang="en-US" baseline="0" dirty="0" err="1" smtClean="0"/>
              <a:t>Intitions</a:t>
            </a:r>
            <a:r>
              <a:rPr lang="en-US" baseline="0" dirty="0" smtClean="0"/>
              <a:t> insights very difficult to share</a:t>
            </a:r>
          </a:p>
          <a:p>
            <a:r>
              <a:rPr lang="en-US" baseline="0" dirty="0" smtClean="0"/>
              <a:t>General knowledge: Something </a:t>
            </a:r>
            <a:r>
              <a:rPr lang="en-US" baseline="0" dirty="0" err="1" smtClean="0"/>
              <a:t>aeverybody</a:t>
            </a:r>
            <a:r>
              <a:rPr lang="en-US" baseline="0" dirty="0" smtClean="0"/>
              <a:t> knows and can easily be shared</a:t>
            </a:r>
          </a:p>
          <a:p>
            <a:r>
              <a:rPr lang="en-US" baseline="0" dirty="0" smtClean="0"/>
              <a:t>Specific knowledge: Limited to individuals and hard to share</a:t>
            </a:r>
          </a:p>
          <a:p>
            <a:r>
              <a:rPr lang="en-US" baseline="0" dirty="0" smtClean="0"/>
              <a:t>Technically knowledge: deep knowledge on a specific area</a:t>
            </a:r>
          </a:p>
          <a:p>
            <a:r>
              <a:rPr lang="en-US" baseline="0" dirty="0" smtClean="0"/>
              <a:t>Contextually knowledge: knowing which </a:t>
            </a:r>
            <a:r>
              <a:rPr lang="en-US" baseline="0" dirty="0" err="1" smtClean="0"/>
              <a:t>perticular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circumstanxed</a:t>
            </a:r>
            <a:r>
              <a:rPr lang="en-US" baseline="0" dirty="0" smtClean="0"/>
              <a:t> in time and place in which specific work shall be performed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BCD88-2057-4657-B815-EBC5FF26C171}" type="slidenum">
              <a:rPr lang="da-DK" smtClean="0"/>
              <a:pPr/>
              <a:t>5</a:t>
            </a:fld>
            <a:endParaRPr lang="da-D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degree of distribution: collaborative work implies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always a physical distribution of persons. Physical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proximity offers the advantages of visual, oral and auditory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communication without augmentation between actors,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provided that this is possible. E.g. a noisy engine room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office full of dividers would not offer these advantages.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these advantages are not immediately at hand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whenever work is distributed over large physical areas,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they may be achieved by the use of various means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communication (written documents, phone, e-mail, on-line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video etc).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(ii) the multiplicity of webs of significance: we are all spun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nets of significance. We grew up with some of these;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whereas others have been learned during education, work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experience etc. The more different webs of significance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 of a CIS, the more work is required to achieve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sufficient mutual understanding. The more different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cultures, languages, and professions are present, the less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cooperation depend on already shared contexts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meaning and the more hermeneutical effort is required.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(iii) the level of required articulation work: cooperative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 varies with the degree to which coordination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necessary and therefore the level of required articulation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 to achieve sufficient coordination varies. At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wastewater plant a talk during the coffee breaks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sufficient to coordinate the workers’ different tasks,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whereas work at the hospital ward is dependent on a much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higher need for continuous coordination.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(iv) the multiplicity and intensity of means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BCD88-2057-4657-B815-EBC5FF26C171}" type="slidenum">
              <a:rPr lang="da-DK" smtClean="0"/>
              <a:pPr/>
              <a:t>9</a:t>
            </a:fld>
            <a:endParaRPr lang="da-D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Structual</a:t>
            </a:r>
            <a:r>
              <a:rPr lang="en-US" dirty="0" smtClean="0"/>
              <a:t> service </a:t>
            </a:r>
            <a:r>
              <a:rPr lang="en-US" dirty="0" err="1" smtClean="0"/>
              <a:t>burde</a:t>
            </a:r>
            <a:r>
              <a:rPr lang="en-US" dirty="0" smtClean="0"/>
              <a:t> </a:t>
            </a:r>
            <a:r>
              <a:rPr lang="en-US" dirty="0" err="1" smtClean="0"/>
              <a:t>være</a:t>
            </a:r>
            <a:r>
              <a:rPr lang="en-US" dirty="0" smtClean="0"/>
              <a:t> link service </a:t>
            </a:r>
            <a:r>
              <a:rPr lang="en-US" dirty="0" err="1" smtClean="0"/>
              <a:t>har</a:t>
            </a:r>
            <a:r>
              <a:rPr lang="en-US" dirty="0" smtClean="0"/>
              <a:t> </a:t>
            </a:r>
            <a:r>
              <a:rPr lang="en-US" dirty="0" err="1" smtClean="0"/>
              <a:t>skrevet</a:t>
            </a:r>
            <a:r>
              <a:rPr lang="en-US" dirty="0" smtClean="0"/>
              <a:t> </a:t>
            </a:r>
            <a:r>
              <a:rPr lang="en-US" dirty="0" err="1" smtClean="0"/>
              <a:t>forkert</a:t>
            </a:r>
            <a:r>
              <a:rPr lang="en-US" dirty="0" smtClean="0"/>
              <a:t> I </a:t>
            </a:r>
            <a:r>
              <a:rPr lang="en-US" smtClean="0"/>
              <a:t>rapporten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11D42-F714-42B8-8C22-9CFC5F6ED3A7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82E7-3D00-4BD1-BC8C-311E26CD3A7B}" type="datetime1">
              <a:rPr lang="da-DK" smtClean="0"/>
              <a:pPr/>
              <a:t>02-06-2010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332-4DAA-4DA0-A413-9D9496445191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58CC-85F2-4A22-BF99-7E2D3D79D088}" type="datetime1">
              <a:rPr lang="da-DK" smtClean="0"/>
              <a:pPr/>
              <a:t>02-06-2010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332-4DAA-4DA0-A413-9D9496445191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79651-64A4-4C22-9EB8-FA11BF90DFA2}" type="datetime1">
              <a:rPr lang="da-DK" smtClean="0"/>
              <a:pPr/>
              <a:t>02-06-2010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332-4DAA-4DA0-A413-9D9496445191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95B0-265B-408B-95B0-05DC5380D941}" type="datetime1">
              <a:rPr lang="da-DK" smtClean="0"/>
              <a:pPr/>
              <a:t>02-06-2010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332-4DAA-4DA0-A413-9D9496445191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62D9-3579-442F-92EC-88765E0630DF}" type="datetime1">
              <a:rPr lang="da-DK" smtClean="0"/>
              <a:pPr/>
              <a:t>02-06-2010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332-4DAA-4DA0-A413-9D9496445191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30B6-19CD-4ED0-BB21-A9CB034C2527}" type="datetime1">
              <a:rPr lang="da-DK" smtClean="0"/>
              <a:pPr/>
              <a:t>02-06-2010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332-4DAA-4DA0-A413-9D9496445191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8CF8-CF0F-433C-ABC9-179E0B7D9908}" type="datetime1">
              <a:rPr lang="da-DK" smtClean="0"/>
              <a:pPr/>
              <a:t>02-06-2010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332-4DAA-4DA0-A413-9D9496445191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7886-A12C-4A66-B238-5AA1D30DBBEF}" type="datetime1">
              <a:rPr lang="da-DK" smtClean="0"/>
              <a:pPr/>
              <a:t>02-06-2010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332-4DAA-4DA0-A413-9D9496445191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38BC-92A5-4DAA-BAAA-14689F8B966B}" type="datetime1">
              <a:rPr lang="da-DK" smtClean="0"/>
              <a:pPr/>
              <a:t>02-06-2010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332-4DAA-4DA0-A413-9D9496445191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2CB2-007B-4474-9E48-0C41016C3FE7}" type="datetime1">
              <a:rPr lang="da-DK" smtClean="0"/>
              <a:pPr/>
              <a:t>02-06-2010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332-4DAA-4DA0-A413-9D9496445191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BD34-FC01-4AAD-81BC-40E891FAC79C}" type="datetime1">
              <a:rPr lang="da-DK" smtClean="0"/>
              <a:pPr/>
              <a:t>02-06-2010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332-4DAA-4DA0-A413-9D9496445191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008AC-0813-42DC-BAC0-364101AFCE7A}" type="datetime1">
              <a:rPr lang="da-DK" smtClean="0"/>
              <a:pPr/>
              <a:t>02-06-2010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A7332-4DAA-4DA0-A413-9D9496445191}" type="slidenum">
              <a:rPr lang="da-DK" smtClean="0"/>
              <a:pPr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SSE3</a:t>
            </a:r>
            <a:br>
              <a:rPr lang="en-US" smtClean="0"/>
            </a:br>
            <a:r>
              <a:rPr lang="en-US" smtClean="0"/>
              <a:t>Knowledge mangement concepts</a:t>
            </a:r>
            <a:endParaRPr lang="en-US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Jens Bjarke Pedersen</a:t>
            </a:r>
            <a:endParaRPr lang="en-US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332-4DAA-4DA0-A413-9D9496445191}" type="slidenum">
              <a:rPr lang="da-DK" smtClean="0"/>
              <a:pPr/>
              <a:t>1</a:t>
            </a:fld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da-DK" dirty="0" smtClean="0"/>
              <a:t>The </a:t>
            </a:r>
            <a:r>
              <a:rPr lang="da-DK" dirty="0" err="1" smtClean="0"/>
              <a:t>project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  <a:defRPr/>
            </a:pPr>
            <a:r>
              <a:rPr lang="en-US" dirty="0" smtClean="0"/>
              <a:t>Motivation:</a:t>
            </a:r>
          </a:p>
          <a:p>
            <a:pPr lvl="0">
              <a:defRPr/>
            </a:pPr>
            <a:r>
              <a:rPr lang="en-US" dirty="0" smtClean="0"/>
              <a:t>Current work flow(Field study of ourselves)</a:t>
            </a:r>
          </a:p>
          <a:p>
            <a:pPr lvl="0">
              <a:defRPr/>
            </a:pPr>
            <a:endParaRPr lang="en-US" dirty="0" smtClean="0"/>
          </a:p>
          <a:p>
            <a:pPr lvl="0">
              <a:defRPr/>
            </a:pPr>
            <a:endParaRPr lang="en-US" dirty="0" smtClean="0"/>
          </a:p>
          <a:p>
            <a:pPr lvl="0">
              <a:buNone/>
              <a:defRPr/>
            </a:pPr>
            <a:endParaRPr lang="en-US" dirty="0" smtClean="0"/>
          </a:p>
          <a:p>
            <a:pPr lvl="0">
              <a:defRPr/>
            </a:pPr>
            <a:endParaRPr lang="en-US" dirty="0" smtClean="0"/>
          </a:p>
          <a:p>
            <a:pPr lvl="0">
              <a:defRPr/>
            </a:pPr>
            <a:r>
              <a:rPr lang="en-US" dirty="0" smtClean="0"/>
              <a:t>Split into three phases</a:t>
            </a:r>
          </a:p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332-4DAA-4DA0-A413-9D9496445191}" type="slidenum">
              <a:rPr lang="da-DK" smtClean="0"/>
              <a:pPr/>
              <a:t>10</a:t>
            </a:fld>
            <a:endParaRPr lang="da-DK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500034" y="7143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Pladsholder til diasnumm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CA7332-4DAA-4DA0-A413-9D9496445191}" type="slidenum">
              <a:rPr kumimoji="0" lang="da-DK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a-DK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1" descr="C:\Users\Bjarke\Desktop\SSE3\Report\pictures\3areas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5598064"/>
            <a:ext cx="5465746" cy="1259960"/>
          </a:xfrm>
          <a:prstGeom prst="rect">
            <a:avLst/>
          </a:prstGeom>
          <a:noFill/>
        </p:spPr>
      </p:pic>
      <p:pic>
        <p:nvPicPr>
          <p:cNvPr id="9" name="Picture 1" descr="C:\Users\Bjarke\Desktop\SSE3\Report\pictures\Workflo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06" y="3041828"/>
            <a:ext cx="9001188" cy="19588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project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Overview:</a:t>
            </a:r>
          </a:p>
          <a:p>
            <a:r>
              <a:rPr lang="en-US" dirty="0" smtClean="0"/>
              <a:t>Knowledge management system</a:t>
            </a:r>
          </a:p>
          <a:p>
            <a:pPr lvl="1"/>
            <a:r>
              <a:rPr lang="en-US" dirty="0" smtClean="0"/>
              <a:t>Reusing existing knowledge, Organize knowledge in projects, sharing knowledge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332-4DAA-4DA0-A413-9D9496445191}" type="slidenum">
              <a:rPr lang="da-DK" smtClean="0"/>
              <a:pPr/>
              <a:t>11</a:t>
            </a:fld>
            <a:endParaRPr lang="da-DK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4362460"/>
            <a:ext cx="2386940" cy="1495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33847" y="3946750"/>
            <a:ext cx="5210185" cy="2696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project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Overview:</a:t>
            </a:r>
          </a:p>
          <a:p>
            <a:r>
              <a:rPr lang="en-US" dirty="0" smtClean="0"/>
              <a:t>Hypertext concepts</a:t>
            </a:r>
          </a:p>
          <a:p>
            <a:pPr lvl="1"/>
            <a:r>
              <a:rPr lang="en-US" dirty="0" smtClean="0"/>
              <a:t>Links, anchors, different structures of information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332-4DAA-4DA0-A413-9D9496445191}" type="slidenum">
              <a:rPr lang="da-DK" smtClean="0"/>
              <a:pPr/>
              <a:t>12</a:t>
            </a:fld>
            <a:endParaRPr lang="da-DK"/>
          </a:p>
        </p:txBody>
      </p:sp>
      <p:pic>
        <p:nvPicPr>
          <p:cNvPr id="56322" name="Picture 2" descr="C:\Users\Bjarke\Desktop\SSE3\Report\pictures\metaLin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3786190"/>
            <a:ext cx="6586556" cy="28531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project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Overview</a:t>
            </a:r>
          </a:p>
          <a:p>
            <a:r>
              <a:rPr lang="en-US" dirty="0" smtClean="0"/>
              <a:t>Computer supported cooperative work</a:t>
            </a:r>
          </a:p>
          <a:p>
            <a:pPr lvl="1"/>
            <a:r>
              <a:rPr lang="en-US" dirty="0" smtClean="0"/>
              <a:t>Planning, Shared information space, asynchronous cooperation on documents</a:t>
            </a:r>
          </a:p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332-4DAA-4DA0-A413-9D9496445191}" type="slidenum">
              <a:rPr lang="da-DK" smtClean="0"/>
              <a:pPr/>
              <a:t>13</a:t>
            </a:fld>
            <a:endParaRPr lang="da-DK"/>
          </a:p>
        </p:txBody>
      </p:sp>
      <p:pic>
        <p:nvPicPr>
          <p:cNvPr id="5" name="Picture 2" descr="C:\Users\Bjarke\Desktop\SSE3\Report\pictures\S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46" y="3929066"/>
            <a:ext cx="4572033" cy="26735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jarke\Desktop\arch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1785926"/>
            <a:ext cx="8649301" cy="4986317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project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E34B-BA66-4021-80C2-B570C69E1643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work flow With the use of the system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332-4DAA-4DA0-A413-9D9496445191}" type="slidenum">
              <a:rPr lang="da-DK" smtClean="0"/>
              <a:pPr/>
              <a:t>15</a:t>
            </a:fld>
            <a:endParaRPr lang="da-DK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project</a:t>
            </a:r>
            <a:endParaRPr lang="da-DK" dirty="0"/>
          </a:p>
        </p:txBody>
      </p:sp>
      <p:pic>
        <p:nvPicPr>
          <p:cNvPr id="31746" name="Picture 2" descr="C:\Users\Bjarke\Desktop\SSE3\Report\pictures\NEWWorkflo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2752740"/>
            <a:ext cx="7239000" cy="2819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knowledge management</a:t>
            </a:r>
          </a:p>
          <a:p>
            <a:r>
              <a:rPr lang="en-US" dirty="0" smtClean="0"/>
              <a:t>Classification of knowledge</a:t>
            </a:r>
          </a:p>
          <a:p>
            <a:r>
              <a:rPr lang="en-US" dirty="0" smtClean="0"/>
              <a:t>Knowledge management process</a:t>
            </a:r>
          </a:p>
          <a:p>
            <a:r>
              <a:rPr lang="en-US" dirty="0" smtClean="0"/>
              <a:t>Common/shared information space</a:t>
            </a:r>
          </a:p>
          <a:p>
            <a:endParaRPr lang="en-US" dirty="0"/>
          </a:p>
          <a:p>
            <a:r>
              <a:rPr lang="en-US" dirty="0" smtClean="0"/>
              <a:t>The project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332-4DAA-4DA0-A413-9D9496445191}" type="slidenum">
              <a:rPr lang="da-DK" smtClean="0"/>
              <a:pPr/>
              <a:t>2</a:t>
            </a:fld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What is knowledge management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00634"/>
          </a:xfrm>
        </p:spPr>
        <p:txBody>
          <a:bodyPr/>
          <a:lstStyle/>
          <a:p>
            <a:r>
              <a:rPr lang="en-US" dirty="0" smtClean="0"/>
              <a:t>Utilize the full potential of knowledge resource</a:t>
            </a:r>
          </a:p>
          <a:p>
            <a:r>
              <a:rPr lang="en-US" dirty="0" smtClean="0"/>
              <a:t>Organize important knowledge</a:t>
            </a:r>
          </a:p>
          <a:p>
            <a:r>
              <a:rPr lang="en-US" dirty="0" smtClean="0"/>
              <a:t>Making knowledge available</a:t>
            </a:r>
          </a:p>
          <a:p>
            <a:endParaRPr lang="en-US" dirty="0" smtClean="0"/>
          </a:p>
          <a:p>
            <a:r>
              <a:rPr lang="en-US" dirty="0" smtClean="0"/>
              <a:t>Creation, distribution and exploration to create </a:t>
            </a:r>
            <a:r>
              <a:rPr lang="en-US" i="1" dirty="0" smtClean="0"/>
              <a:t> </a:t>
            </a:r>
            <a:r>
              <a:rPr lang="en-US" dirty="0" smtClean="0"/>
              <a:t>knowledge with higher value</a:t>
            </a:r>
          </a:p>
          <a:p>
            <a:r>
              <a:rPr lang="en-US" dirty="0" smtClean="0"/>
              <a:t>Knowledge management is everywhere 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332-4DAA-4DA0-A413-9D949644519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lede 5" descr="kjnow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29190" y="4217724"/>
            <a:ext cx="4214842" cy="192592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Classification of knowledge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Facts, observation, numbers</a:t>
            </a:r>
          </a:p>
          <a:p>
            <a:r>
              <a:rPr lang="en-US" dirty="0" smtClean="0"/>
              <a:t>Information</a:t>
            </a:r>
          </a:p>
          <a:p>
            <a:pPr lvl="1"/>
            <a:r>
              <a:rPr lang="en-US" dirty="0" smtClean="0"/>
              <a:t>Subset of data, Refined data, have context</a:t>
            </a:r>
          </a:p>
          <a:p>
            <a:r>
              <a:rPr lang="en-US" dirty="0" smtClean="0"/>
              <a:t>Knowledge</a:t>
            </a:r>
          </a:p>
          <a:p>
            <a:pPr lvl="1"/>
            <a:r>
              <a:rPr lang="en-US" dirty="0" smtClean="0"/>
              <a:t>Enables action and decision</a:t>
            </a:r>
          </a:p>
          <a:p>
            <a:pPr lvl="1"/>
            <a:r>
              <a:rPr lang="en-US" dirty="0" smtClean="0"/>
              <a:t>Highest in the hierarchy</a:t>
            </a:r>
          </a:p>
          <a:p>
            <a:endParaRPr lang="en-US" dirty="0" smtClean="0"/>
          </a:p>
          <a:p>
            <a:r>
              <a:rPr lang="en-US" dirty="0" smtClean="0"/>
              <a:t>Example – Lego robot experiment</a:t>
            </a:r>
          </a:p>
          <a:p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332-4DAA-4DA0-A413-9D949644519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Classification of knowledge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Declarative</a:t>
            </a:r>
          </a:p>
          <a:p>
            <a:r>
              <a:rPr lang="en-US" dirty="0" smtClean="0"/>
              <a:t>Procedural</a:t>
            </a:r>
          </a:p>
          <a:p>
            <a:r>
              <a:rPr lang="en-US" dirty="0" smtClean="0"/>
              <a:t>Explicit</a:t>
            </a:r>
          </a:p>
          <a:p>
            <a:r>
              <a:rPr lang="en-US" dirty="0" smtClean="0"/>
              <a:t>Tacit</a:t>
            </a:r>
          </a:p>
          <a:p>
            <a:r>
              <a:rPr lang="en-US" dirty="0" smtClean="0"/>
              <a:t>General</a:t>
            </a:r>
          </a:p>
          <a:p>
            <a:r>
              <a:rPr lang="en-US" dirty="0" smtClean="0"/>
              <a:t>Specific</a:t>
            </a:r>
          </a:p>
          <a:p>
            <a:r>
              <a:rPr lang="en-US" dirty="0" smtClean="0"/>
              <a:t>Technically</a:t>
            </a:r>
          </a:p>
          <a:p>
            <a:r>
              <a:rPr lang="en-US" dirty="0" smtClean="0"/>
              <a:t>Contextual</a:t>
            </a:r>
          </a:p>
          <a:p>
            <a:endParaRPr lang="en-US" dirty="0" smtClean="0"/>
          </a:p>
          <a:p>
            <a:r>
              <a:rPr lang="en-US" dirty="0" smtClean="0"/>
              <a:t>Expertise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332-4DAA-4DA0-A413-9D9496445191}" type="slidenum">
              <a:rPr lang="da-DK" smtClean="0"/>
              <a:pPr/>
              <a:t>5</a:t>
            </a:fld>
            <a:endParaRPr lang="da-DK"/>
          </a:p>
        </p:txBody>
      </p:sp>
      <p:graphicFrame>
        <p:nvGraphicFramePr>
          <p:cNvPr id="8" name="Tabel 7"/>
          <p:cNvGraphicFramePr>
            <a:graphicFrameLocks noGrp="1"/>
          </p:cNvGraphicFramePr>
          <p:nvPr/>
        </p:nvGraphicFramePr>
        <p:xfrm>
          <a:off x="2905155" y="1357298"/>
          <a:ext cx="6096001" cy="49072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218701"/>
                <a:gridCol w="1219325"/>
                <a:gridCol w="1219325"/>
                <a:gridCol w="1219325"/>
                <a:gridCol w="1219325"/>
              </a:tblGrid>
              <a:tr h="1967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325" marR="67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325" marR="67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/>
                        <a:t>General</a:t>
                      </a:r>
                      <a:endParaRPr lang="da-DK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325" marR="67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/>
                        <a:t>Contextual</a:t>
                      </a:r>
                      <a:endParaRPr lang="da-DK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325" marR="67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/>
                        <a:t>Technical</a:t>
                      </a:r>
                      <a:endParaRPr lang="da-DK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325" marR="67325" marT="0" marB="0"/>
                </a:tc>
              </a:tr>
              <a:tr h="983774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/>
                        <a:t>Declarative</a:t>
                      </a:r>
                      <a:endParaRPr lang="da-DK" sz="1400" dirty="0"/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/>
                        <a:t>Know what</a:t>
                      </a:r>
                      <a:endParaRPr lang="da-DK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325" marR="67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/>
                        <a:t>Explicit</a:t>
                      </a:r>
                      <a:endParaRPr lang="da-DK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325" marR="67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/>
                        <a:t>Factors to consider described in books</a:t>
                      </a:r>
                      <a:endParaRPr lang="da-DK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325" marR="67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/>
                        <a:t>Company documents for handling people</a:t>
                      </a:r>
                      <a:endParaRPr lang="da-DK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325" marR="67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Manuals describing which factor to consider  for problem solving</a:t>
                      </a:r>
                      <a:endParaRPr lang="da-DK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325" marR="67325" marT="0" marB="0"/>
                </a:tc>
              </a:tr>
              <a:tr h="7870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Tacit</a:t>
                      </a:r>
                      <a:endParaRPr lang="da-DK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325" marR="67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Knowledge of the factors to consider</a:t>
                      </a:r>
                      <a:endParaRPr lang="da-DK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325" marR="67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Knowledge of which factors to consider for motivation</a:t>
                      </a:r>
                      <a:endParaRPr lang="da-DK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325" marR="67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Knowledge of what to look for </a:t>
                      </a:r>
                      <a:endParaRPr lang="da-DK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325" marR="67325" marT="0" marB="0"/>
                </a:tc>
              </a:tr>
              <a:tr h="983774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Procedural</a:t>
                      </a:r>
                      <a:endParaRPr lang="da-DK" sz="1400"/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Know how</a:t>
                      </a:r>
                      <a:endParaRPr lang="da-DK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325" marR="67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Explicit</a:t>
                      </a:r>
                      <a:endParaRPr lang="da-DK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325" marR="67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Sequence of actions described in books</a:t>
                      </a:r>
                      <a:endParaRPr lang="da-DK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325" marR="67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Company documents identifying  a sequence of actions</a:t>
                      </a:r>
                      <a:endParaRPr lang="da-DK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325" marR="67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Manual describing how to do it</a:t>
                      </a:r>
                      <a:endParaRPr lang="da-DK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325" marR="67325" marT="0" marB="0"/>
                </a:tc>
              </a:tr>
              <a:tr h="5902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/>
                        <a:t>Tacit</a:t>
                      </a:r>
                      <a:endParaRPr lang="da-DK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325" marR="67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Basic knowledge of the sequence to do</a:t>
                      </a:r>
                      <a:endParaRPr lang="da-DK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325" marR="67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Knowledge of which sequence of actions to take</a:t>
                      </a:r>
                      <a:endParaRPr lang="da-DK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325" marR="673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/>
                        <a:t>Knowledge of the sequence of actions to do</a:t>
                      </a:r>
                      <a:endParaRPr lang="da-DK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325" marR="67325" marT="0" marB="0"/>
                </a:tc>
              </a:tr>
            </a:tbl>
          </a:graphicData>
        </a:graphic>
      </p:graphicFrame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Knowledge management process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Discovery</a:t>
            </a:r>
            <a:endParaRPr lang="da-DK" dirty="0" smtClean="0"/>
          </a:p>
          <a:p>
            <a:pPr lvl="1"/>
            <a:r>
              <a:rPr lang="da-DK" dirty="0" err="1" smtClean="0"/>
              <a:t>Combination</a:t>
            </a:r>
            <a:r>
              <a:rPr lang="da-DK" dirty="0" smtClean="0"/>
              <a:t> – </a:t>
            </a:r>
            <a:r>
              <a:rPr lang="da-DK" dirty="0" err="1" smtClean="0"/>
              <a:t>Explicit</a:t>
            </a:r>
            <a:r>
              <a:rPr lang="da-DK" dirty="0" smtClean="0"/>
              <a:t> - </a:t>
            </a:r>
            <a:r>
              <a:rPr lang="da-DK" dirty="0" err="1" smtClean="0"/>
              <a:t>Reusing</a:t>
            </a:r>
            <a:r>
              <a:rPr lang="da-DK" dirty="0" smtClean="0"/>
              <a:t> </a:t>
            </a:r>
            <a:r>
              <a:rPr lang="da-DK" dirty="0" err="1" smtClean="0"/>
              <a:t>knowledge</a:t>
            </a:r>
            <a:endParaRPr lang="da-DK" dirty="0" smtClean="0"/>
          </a:p>
          <a:p>
            <a:pPr lvl="1"/>
            <a:r>
              <a:rPr lang="da-DK" dirty="0" err="1" smtClean="0"/>
              <a:t>Socialization</a:t>
            </a:r>
            <a:r>
              <a:rPr lang="da-DK" dirty="0" smtClean="0"/>
              <a:t> – </a:t>
            </a:r>
            <a:r>
              <a:rPr lang="da-DK" dirty="0" err="1" smtClean="0"/>
              <a:t>Tacit</a:t>
            </a:r>
            <a:r>
              <a:rPr lang="da-DK" dirty="0" smtClean="0"/>
              <a:t> – </a:t>
            </a:r>
            <a:r>
              <a:rPr lang="da-DK" dirty="0" err="1" smtClean="0"/>
              <a:t>cooperation</a:t>
            </a:r>
            <a:r>
              <a:rPr lang="da-DK" dirty="0" smtClean="0"/>
              <a:t>, information </a:t>
            </a:r>
            <a:r>
              <a:rPr lang="da-DK" dirty="0" err="1" smtClean="0"/>
              <a:t>exchange</a:t>
            </a:r>
            <a:endParaRPr lang="da-DK" dirty="0" smtClean="0"/>
          </a:p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332-4DAA-4DA0-A413-9D9496445191}" type="slidenum">
              <a:rPr lang="da-DK" smtClean="0"/>
              <a:pPr/>
              <a:t>6</a:t>
            </a:fld>
            <a:endParaRPr lang="da-DK"/>
          </a:p>
        </p:txBody>
      </p:sp>
      <p:pic>
        <p:nvPicPr>
          <p:cNvPr id="35841" name="Picture 1" descr="C:\Users\Bjarke\Desktop\SSE3\Report\pictures\K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4000504"/>
            <a:ext cx="8623300" cy="254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Capture</a:t>
            </a:r>
          </a:p>
          <a:p>
            <a:pPr lvl="1"/>
            <a:r>
              <a:rPr lang="en-US" dirty="0" smtClean="0"/>
              <a:t>Capturing knowledge from people, artifacts or </a:t>
            </a:r>
            <a:r>
              <a:rPr lang="en-US" dirty="0" smtClean="0"/>
              <a:t>organizational </a:t>
            </a:r>
            <a:r>
              <a:rPr lang="en-US" dirty="0" smtClean="0"/>
              <a:t>entities</a:t>
            </a:r>
          </a:p>
          <a:p>
            <a:pPr lvl="1"/>
            <a:r>
              <a:rPr lang="en-US" dirty="0" smtClean="0"/>
              <a:t>Knowledge might be captured from the outside, consultants, competitors etc</a:t>
            </a:r>
          </a:p>
          <a:p>
            <a:pPr lvl="1"/>
            <a:r>
              <a:rPr lang="en-US" dirty="0" smtClean="0"/>
              <a:t>Externalization converting tacit knowledge into explicit knowledge</a:t>
            </a:r>
          </a:p>
          <a:p>
            <a:pPr lvl="1"/>
            <a:r>
              <a:rPr lang="en-US" dirty="0" smtClean="0"/>
              <a:t>Internalization converting explicit into tacit knowledge</a:t>
            </a:r>
          </a:p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332-4DAA-4DA0-A413-9D9496445191}" type="slidenum">
              <a:rPr lang="da-DK" smtClean="0"/>
              <a:pPr/>
              <a:t>7</a:t>
            </a:fld>
            <a:endParaRPr lang="da-DK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Knowledge management process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/>
          </a:bodyPr>
          <a:lstStyle/>
          <a:p>
            <a:r>
              <a:rPr lang="en-US" dirty="0" smtClean="0"/>
              <a:t>Sharing</a:t>
            </a:r>
          </a:p>
          <a:p>
            <a:pPr lvl="1"/>
            <a:r>
              <a:rPr lang="en-US" dirty="0" smtClean="0"/>
              <a:t>Process in which knowledge is communicated to other individuals</a:t>
            </a:r>
          </a:p>
          <a:p>
            <a:pPr lvl="1"/>
            <a:r>
              <a:rPr lang="en-US" dirty="0" smtClean="0"/>
              <a:t>Recommendations is not sharing knowledge</a:t>
            </a:r>
          </a:p>
          <a:p>
            <a:r>
              <a:rPr lang="en-US" dirty="0" smtClean="0"/>
              <a:t>Application</a:t>
            </a:r>
          </a:p>
          <a:p>
            <a:pPr lvl="1"/>
            <a:r>
              <a:rPr lang="en-US" dirty="0" smtClean="0"/>
              <a:t>Direction, Getting other people to do it without giving them the knowledge</a:t>
            </a:r>
          </a:p>
          <a:p>
            <a:pPr lvl="1"/>
            <a:r>
              <a:rPr lang="en-US" dirty="0" smtClean="0"/>
              <a:t>Routines, Embedded knowledge in procedures, rules etc.</a:t>
            </a:r>
          </a:p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332-4DAA-4DA0-A413-9D9496445191}" type="slidenum">
              <a:rPr lang="da-DK" smtClean="0"/>
              <a:pPr/>
              <a:t>8</a:t>
            </a:fld>
            <a:endParaRPr lang="da-DK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Knowledge management process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Common/shared information space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Describes the cooperative work done within the organization </a:t>
            </a:r>
          </a:p>
          <a:p>
            <a:r>
              <a:rPr lang="en-US" dirty="0" smtClean="0"/>
              <a:t>Floats across time and place</a:t>
            </a:r>
          </a:p>
          <a:p>
            <a:r>
              <a:rPr lang="en-US" dirty="0" smtClean="0"/>
              <a:t>Contains artifacts for coordination of work and sharing of information</a:t>
            </a:r>
          </a:p>
          <a:p>
            <a:r>
              <a:rPr lang="en-US" dirty="0" smtClean="0"/>
              <a:t>Could be physical</a:t>
            </a:r>
          </a:p>
          <a:p>
            <a:r>
              <a:rPr lang="en-US" dirty="0" smtClean="0"/>
              <a:t>Creates awareness for the cooperation</a:t>
            </a:r>
          </a:p>
          <a:p>
            <a:r>
              <a:rPr lang="en-US" dirty="0" smtClean="0"/>
              <a:t>Several parameters characterize a CIS </a:t>
            </a:r>
          </a:p>
          <a:p>
            <a:pPr lvl="1"/>
            <a:r>
              <a:rPr lang="en-US" i="1" dirty="0" smtClean="0"/>
              <a:t>The </a:t>
            </a:r>
            <a:r>
              <a:rPr lang="en-US" i="1" dirty="0"/>
              <a:t>degree of </a:t>
            </a:r>
            <a:r>
              <a:rPr lang="en-US" i="1" dirty="0" smtClean="0"/>
              <a:t>distribution</a:t>
            </a:r>
          </a:p>
          <a:p>
            <a:pPr lvl="1"/>
            <a:r>
              <a:rPr lang="en-US" i="1" dirty="0" smtClean="0"/>
              <a:t>The </a:t>
            </a:r>
            <a:r>
              <a:rPr lang="en-US" i="1" dirty="0"/>
              <a:t>multiplicity of webs of </a:t>
            </a:r>
            <a:r>
              <a:rPr lang="en-US" i="1" dirty="0" smtClean="0"/>
              <a:t>significance</a:t>
            </a:r>
          </a:p>
          <a:p>
            <a:pPr lvl="1"/>
            <a:r>
              <a:rPr lang="en-US" i="1" dirty="0" smtClean="0"/>
              <a:t>The </a:t>
            </a:r>
            <a:r>
              <a:rPr lang="en-US" i="1" dirty="0"/>
              <a:t>level of required articulation </a:t>
            </a:r>
            <a:r>
              <a:rPr lang="en-US" i="1" dirty="0" smtClean="0"/>
              <a:t>work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332-4DAA-4DA0-A413-9D9496445191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</TotalTime>
  <Words>937</Words>
  <Application>Microsoft Office PowerPoint</Application>
  <PresentationFormat>Skærmshow (4:3)</PresentationFormat>
  <Paragraphs>180</Paragraphs>
  <Slides>15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15</vt:i4>
      </vt:variant>
    </vt:vector>
  </HeadingPairs>
  <TitlesOfParts>
    <vt:vector size="16" baseType="lpstr">
      <vt:lpstr>Kontortema</vt:lpstr>
      <vt:lpstr>SSE3 Knowledge mangement concepts</vt:lpstr>
      <vt:lpstr>Agenda</vt:lpstr>
      <vt:lpstr>What is knowledge management</vt:lpstr>
      <vt:lpstr>Classification of knowledge</vt:lpstr>
      <vt:lpstr>Classification of knowledge</vt:lpstr>
      <vt:lpstr>Knowledge management process</vt:lpstr>
      <vt:lpstr>Knowledge management process</vt:lpstr>
      <vt:lpstr>Knowledge management process</vt:lpstr>
      <vt:lpstr>Common/shared information space</vt:lpstr>
      <vt:lpstr>The project</vt:lpstr>
      <vt:lpstr>The project</vt:lpstr>
      <vt:lpstr>The project</vt:lpstr>
      <vt:lpstr>The project</vt:lpstr>
      <vt:lpstr>The project</vt:lpstr>
      <vt:lpstr>The project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SSE3 Knowledge mangement concepts</dc:title>
  <dc:creator>Bjarke</dc:creator>
  <cp:lastModifiedBy>Bjarke</cp:lastModifiedBy>
  <cp:revision>33</cp:revision>
  <dcterms:created xsi:type="dcterms:W3CDTF">2010-05-27T18:17:29Z</dcterms:created>
  <dcterms:modified xsi:type="dcterms:W3CDTF">2010-06-02T07:25:52Z</dcterms:modified>
</cp:coreProperties>
</file>