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61" r:id="rId9"/>
    <p:sldId id="273" r:id="rId10"/>
    <p:sldId id="262" r:id="rId11"/>
    <p:sldId id="263" r:id="rId12"/>
    <p:sldId id="266" r:id="rId13"/>
    <p:sldId id="267" r:id="rId14"/>
    <p:sldId id="268" r:id="rId15"/>
    <p:sldId id="269" r:id="rId16"/>
    <p:sldId id="274" r:id="rId17"/>
    <p:sldId id="271" r:id="rId1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66102" autoAdjust="0"/>
  </p:normalViewPr>
  <p:slideViewPr>
    <p:cSldViewPr>
      <p:cViewPr varScale="1">
        <p:scale>
          <a:sx n="50" d="100"/>
          <a:sy n="50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96870-36E9-46F9-9E1A-E42583188105}" type="datetimeFigureOut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11D42-F714-42B8-8C22-9CFC5F6ED3A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Made a machine that could</a:t>
            </a:r>
            <a:r>
              <a:rPr lang="en-US" baseline="0" dirty="0" smtClean="0"/>
              <a:t> make associations between information and navigate through these. This was inspired by how people were thinking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Engelbart thought hypertext as as a problem solver tool with the ability to scroll through files and find the solution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Nelson though of hypertext as linked text base which iss adpted to the WWW. Everything should be kept and versioned – no 404 missing page.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1D42-F714-42B8-8C22-9CFC5F6ED3A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1D42-F714-42B8-8C22-9CFC5F6ED3A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Structual</a:t>
            </a:r>
            <a:r>
              <a:rPr lang="en-US" dirty="0" smtClean="0"/>
              <a:t> service </a:t>
            </a:r>
            <a:r>
              <a:rPr lang="en-US" dirty="0" err="1" smtClean="0"/>
              <a:t>burde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link service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skrevet</a:t>
            </a:r>
            <a:r>
              <a:rPr lang="en-US" dirty="0" smtClean="0"/>
              <a:t> </a:t>
            </a:r>
            <a:r>
              <a:rPr lang="en-US" dirty="0" err="1" smtClean="0"/>
              <a:t>forkert</a:t>
            </a:r>
            <a:r>
              <a:rPr lang="en-US" dirty="0" smtClean="0"/>
              <a:t> I </a:t>
            </a:r>
            <a:r>
              <a:rPr lang="en-US" smtClean="0"/>
              <a:t>rapporten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1D42-F714-42B8-8C22-9CFC5F6ED3A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DC72-0227-4076-BACD-39D2C193791A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DA52-D29B-4D89-B297-BC89A8886E03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C73-2210-4341-AB7D-88D336C1B46A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F627-B4CF-4CD8-A99F-AB0A67EC9BC7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691B-67C0-4A34-A550-B992E609776C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20C6-790B-4322-A498-906A5EF912F8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2EE8-6D19-4704-892D-ADFFB5C415EC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464-E573-487C-A576-F8A70DF86D86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1353-7E19-40F1-8697-ED5B4A16CBA4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A193-1B13-4745-BE91-97B0BB320824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AB-9BF0-477A-AB96-A951E1C6CCA8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E608-D73D-4EC9-AEA1-55A71B3D1931}" type="datetime1">
              <a:rPr lang="da-DK" smtClean="0"/>
              <a:pPr/>
              <a:t>01-06-2010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E34B-BA66-4021-80C2-B570C69E164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SSE3 </a:t>
            </a:r>
            <a:br>
              <a:rPr lang="en-US" dirty="0" smtClean="0"/>
            </a:br>
            <a:r>
              <a:rPr lang="en-US" dirty="0" smtClean="0"/>
              <a:t>Hypertext concepts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Jens Bjarke Pedersen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786058"/>
            <a:ext cx="2000264" cy="306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Well-defined open interfaces</a:t>
            </a:r>
          </a:p>
          <a:p>
            <a:pPr lvl="1"/>
            <a:r>
              <a:rPr lang="en-US" dirty="0" smtClean="0"/>
              <a:t>Open client layer: 3rd party applications are able to access the link service</a:t>
            </a:r>
          </a:p>
          <a:p>
            <a:pPr lvl="1"/>
            <a:r>
              <a:rPr lang="en-US" dirty="0" smtClean="0"/>
              <a:t> Separate backend and middleware layer: different contexts can be implemented easily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Increased system complexity</a:t>
            </a:r>
          </a:p>
          <a:p>
            <a:pPr lvl="1"/>
            <a:r>
              <a:rPr lang="en-US" dirty="0" smtClean="0"/>
              <a:t>Standardized communication protocols?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Different hypermedia services</a:t>
            </a:r>
          </a:p>
          <a:p>
            <a:pPr lvl="1"/>
            <a:r>
              <a:rPr lang="en-US" dirty="0" smtClean="0"/>
              <a:t>Different data models (e.g. different link types)</a:t>
            </a:r>
          </a:p>
          <a:p>
            <a:pPr lvl="1"/>
            <a:r>
              <a:rPr lang="en-US" dirty="0" smtClean="0"/>
              <a:t>Different hypermedia architectures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Applications can only use certain OHS</a:t>
            </a:r>
          </a:p>
          <a:p>
            <a:pPr lvl="1"/>
            <a:r>
              <a:rPr lang="en-US" dirty="0" smtClean="0"/>
              <a:t>Hypermedia structure only useable for certain storage architectures</a:t>
            </a:r>
          </a:p>
          <a:p>
            <a:pPr lvl="1"/>
            <a:r>
              <a:rPr lang="en-US" dirty="0" smtClean="0"/>
              <a:t>Hypermedia structures cannot be extended beyond the system (island problem)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Component based OHS</a:t>
            </a:r>
          </a:p>
          <a:p>
            <a:r>
              <a:rPr lang="en-US" dirty="0" smtClean="0"/>
              <a:t>Client layer</a:t>
            </a:r>
          </a:p>
          <a:p>
            <a:pPr lvl="1"/>
            <a:r>
              <a:rPr lang="en-US" dirty="0" smtClean="0"/>
              <a:t>Client interface</a:t>
            </a:r>
          </a:p>
          <a:p>
            <a:r>
              <a:rPr lang="en-US" dirty="0" smtClean="0"/>
              <a:t>Structure service layer</a:t>
            </a:r>
          </a:p>
          <a:p>
            <a:pPr lvl="1"/>
            <a:r>
              <a:rPr lang="en-US" dirty="0" smtClean="0"/>
              <a:t>Structure service API</a:t>
            </a:r>
          </a:p>
          <a:p>
            <a:r>
              <a:rPr lang="en-US" dirty="0" smtClean="0"/>
              <a:t>Backend API</a:t>
            </a:r>
          </a:p>
          <a:p>
            <a:pPr lvl="1"/>
            <a:r>
              <a:rPr lang="en-US" dirty="0" smtClean="0"/>
              <a:t>Backend layer</a:t>
            </a:r>
          </a:p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128852"/>
            <a:ext cx="2143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da-DK" dirty="0" smtClean="0"/>
              <a:t>The 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dirty="0" smtClean="0"/>
              <a:t>Motivation:</a:t>
            </a:r>
          </a:p>
          <a:p>
            <a:pPr lvl="0">
              <a:defRPr/>
            </a:pPr>
            <a:r>
              <a:rPr lang="en-US" dirty="0" smtClean="0"/>
              <a:t>Current work flow(Field study of ourselves)</a:t>
            </a:r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Split into three phases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CA7332-4DAA-4DA0-A413-9D9496445191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00034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Pladsholder til diasnumm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A7332-4DAA-4DA0-A413-9D9496445191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a-DK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" descr="C:\Users\Bjarke\Desktop\SSE3\Report\pictures\3are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5598064"/>
            <a:ext cx="5465746" cy="1259960"/>
          </a:xfrm>
          <a:prstGeom prst="rect">
            <a:avLst/>
          </a:prstGeom>
          <a:noFill/>
        </p:spPr>
      </p:pic>
      <p:pic>
        <p:nvPicPr>
          <p:cNvPr id="9" name="Picture 1" descr="C:\Users\Bjarke\Desktop\SSE3\Report\pictures\Workf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3041828"/>
            <a:ext cx="9001188" cy="1958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847" y="3946750"/>
            <a:ext cx="5210185" cy="26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Knowledge management system</a:t>
            </a:r>
          </a:p>
          <a:p>
            <a:pPr lvl="1"/>
            <a:r>
              <a:rPr lang="en-US" dirty="0" smtClean="0"/>
              <a:t>Reusing existing knowledge, Organize knowledge in projects, sharing knowledge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CA7332-4DAA-4DA0-A413-9D9496445191}" type="slidenum">
              <a:rPr lang="da-DK" smtClean="0"/>
              <a:pPr/>
              <a:t>13</a:t>
            </a:fld>
            <a:endParaRPr lang="da-DK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362460"/>
            <a:ext cx="2386940" cy="149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Hypertext concepts</a:t>
            </a:r>
          </a:p>
          <a:p>
            <a:pPr lvl="1"/>
            <a:r>
              <a:rPr lang="en-US" dirty="0" smtClean="0"/>
              <a:t>Links, anchors, different structures of information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CA7332-4DAA-4DA0-A413-9D9496445191}" type="slidenum">
              <a:rPr lang="da-DK" smtClean="0"/>
              <a:pPr/>
              <a:t>14</a:t>
            </a:fld>
            <a:endParaRPr lang="da-DK" dirty="0"/>
          </a:p>
        </p:txBody>
      </p:sp>
      <p:pic>
        <p:nvPicPr>
          <p:cNvPr id="56322" name="Picture 2" descr="C:\Users\Bjarke\Desktop\SSE3\Report\pictures\metaL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86190"/>
            <a:ext cx="6586556" cy="2853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Overview</a:t>
            </a:r>
          </a:p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Planning, Shared information space, asynchronous cooperation on documents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CA7332-4DAA-4DA0-A413-9D9496445191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5" name="Picture 2" descr="C:\Users\Bjarke\Desktop\SSE3\Report\pictures\S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929066"/>
            <a:ext cx="4572033" cy="2673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arke\Desktop\ar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785926"/>
            <a:ext cx="8649301" cy="49863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work flow With the use of the system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1CA7332-4DAA-4DA0-A413-9D9496445191}" type="slidenum">
              <a:rPr lang="da-DK" smtClean="0"/>
              <a:pPr/>
              <a:t>17</a:t>
            </a:fld>
            <a:endParaRPr lang="da-DK" dirty="0"/>
          </a:p>
        </p:txBody>
      </p:sp>
      <p:pic>
        <p:nvPicPr>
          <p:cNvPr id="31746" name="Picture 2" descr="C:\Users\Bjarke\Desktop\SSE3\Report\pictures\NEWWork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52740"/>
            <a:ext cx="72390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Pioneers and evolution</a:t>
            </a:r>
          </a:p>
          <a:p>
            <a:r>
              <a:rPr lang="en-US" dirty="0" smtClean="0"/>
              <a:t>Hypermedia</a:t>
            </a:r>
          </a:p>
          <a:p>
            <a:pPr lvl="1"/>
            <a:r>
              <a:rPr lang="en-US" dirty="0" smtClean="0"/>
              <a:t>Modern hypermedia technology</a:t>
            </a:r>
          </a:p>
          <a:p>
            <a:pPr lvl="1"/>
            <a:r>
              <a:rPr lang="en-US" dirty="0" smtClean="0"/>
              <a:t>Structure domains</a:t>
            </a:r>
          </a:p>
          <a:p>
            <a:r>
              <a:rPr lang="en-US" dirty="0" smtClean="0"/>
              <a:t>Architectural evolution</a:t>
            </a:r>
          </a:p>
          <a:p>
            <a:pPr lvl="1"/>
            <a:endParaRPr lang="en-US" dirty="0"/>
          </a:p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Pioneers and history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Vannevar Bush – Memex</a:t>
            </a:r>
          </a:p>
          <a:p>
            <a:pPr lvl="1"/>
            <a:r>
              <a:rPr lang="en-US" dirty="0" smtClean="0"/>
              <a:t>Hypertext as memory extender</a:t>
            </a:r>
          </a:p>
          <a:p>
            <a:r>
              <a:rPr lang="en-US" dirty="0" smtClean="0"/>
              <a:t>Douglas C. Engelbart</a:t>
            </a:r>
          </a:p>
          <a:p>
            <a:pPr lvl="1"/>
            <a:r>
              <a:rPr lang="en-US" dirty="0" smtClean="0"/>
              <a:t>Cooperative view: Hypertext as problem solver</a:t>
            </a:r>
          </a:p>
          <a:p>
            <a:pPr lvl="1"/>
            <a:r>
              <a:rPr lang="en-US" dirty="0" smtClean="0"/>
              <a:t>NLS=Online system, </a:t>
            </a:r>
            <a:r>
              <a:rPr lang="en-US" i="1" dirty="0" smtClean="0"/>
              <a:t>traveling through working files</a:t>
            </a:r>
          </a:p>
          <a:p>
            <a:r>
              <a:rPr lang="en-US" dirty="0" smtClean="0"/>
              <a:t>Theodor Holm Nelson</a:t>
            </a:r>
          </a:p>
          <a:p>
            <a:pPr lvl="1"/>
            <a:r>
              <a:rPr lang="en-US" dirty="0" smtClean="0"/>
              <a:t>Communication view: Hypertext as linked text base</a:t>
            </a:r>
          </a:p>
          <a:p>
            <a:pPr lvl="1"/>
            <a:r>
              <a:rPr lang="en-US" dirty="0" smtClean="0"/>
              <a:t>Text was never to be deleted</a:t>
            </a:r>
          </a:p>
          <a:p>
            <a:pPr lvl="1"/>
            <a:r>
              <a:rPr lang="en-US" dirty="0" smtClean="0"/>
              <a:t>Adapted to WWW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What is hypertext/media</a:t>
            </a:r>
          </a:p>
          <a:p>
            <a:pPr lvl="1"/>
            <a:r>
              <a:rPr lang="en-US" dirty="0" smtClean="0"/>
              <a:t>WWW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Links and anchors</a:t>
            </a:r>
          </a:p>
          <a:p>
            <a:pPr lvl="1"/>
            <a:r>
              <a:rPr lang="en-US" dirty="0" smtClean="0"/>
              <a:t>Associate structures  </a:t>
            </a:r>
          </a:p>
          <a:p>
            <a:r>
              <a:rPr lang="en-US" dirty="0" smtClean="0"/>
              <a:t>Tendency to Navigational only</a:t>
            </a:r>
          </a:p>
          <a:p>
            <a:endParaRPr lang="en-US" dirty="0" smtClean="0"/>
          </a:p>
          <a:p>
            <a:r>
              <a:rPr lang="en-US" dirty="0" smtClean="0"/>
              <a:t>People structure knowledge in many ways</a:t>
            </a:r>
          </a:p>
          <a:p>
            <a:pPr lvl="1"/>
            <a:r>
              <a:rPr lang="en-US" dirty="0" smtClean="0"/>
              <a:t>Spatial, classification, issue, annotation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Modern Hypermedia technology</a:t>
            </a:r>
          </a:p>
          <a:p>
            <a:pPr lvl="1"/>
            <a:r>
              <a:rPr lang="en-US" dirty="0" smtClean="0"/>
              <a:t>Multiple structuring mechanism in one system</a:t>
            </a:r>
          </a:p>
          <a:p>
            <a:pPr lvl="2"/>
            <a:r>
              <a:rPr lang="en-US" dirty="0" smtClean="0"/>
              <a:t>Provided for one document</a:t>
            </a:r>
          </a:p>
          <a:p>
            <a:pPr lvl="1"/>
            <a:r>
              <a:rPr lang="en-US" dirty="0" smtClean="0"/>
              <a:t>Provide structure in existing applications</a:t>
            </a:r>
          </a:p>
          <a:p>
            <a:pPr lvl="2"/>
            <a:r>
              <a:rPr lang="en-US" dirty="0" smtClean="0"/>
              <a:t>If not possible the app wont be used</a:t>
            </a:r>
          </a:p>
          <a:p>
            <a:r>
              <a:rPr lang="en-US" dirty="0" smtClean="0"/>
              <a:t>State of the art software technology</a:t>
            </a:r>
          </a:p>
          <a:p>
            <a:pPr lvl="1"/>
            <a:r>
              <a:rPr lang="en-US" dirty="0" smtClean="0"/>
              <a:t>Open systems</a:t>
            </a:r>
          </a:p>
          <a:p>
            <a:pPr lvl="1"/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Well defined interfaces</a:t>
            </a:r>
          </a:p>
          <a:p>
            <a:pPr lvl="1"/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Separation of documents and structure unlike the WWW</a:t>
            </a:r>
          </a:p>
          <a:p>
            <a:r>
              <a:rPr lang="en-US" dirty="0" smtClean="0"/>
              <a:t>Structure can be add to all types of documents and stored elsewhere</a:t>
            </a:r>
          </a:p>
          <a:p>
            <a:r>
              <a:rPr lang="en-US" dirty="0" smtClean="0"/>
              <a:t>Allows for multiple structures</a:t>
            </a:r>
          </a:p>
          <a:p>
            <a:pPr lvl="1"/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Argumentation support</a:t>
            </a:r>
          </a:p>
          <a:p>
            <a:pPr lvl="1"/>
            <a:r>
              <a:rPr lang="en-US" dirty="0" smtClean="0"/>
              <a:t>Spatial organization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57364"/>
            <a:ext cx="8763000" cy="39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system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496"/>
            <a:ext cx="610071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6950" y="2786058"/>
            <a:ext cx="30670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Open hypermedia systems</a:t>
            </a:r>
          </a:p>
          <a:p>
            <a:r>
              <a:rPr lang="en-US" dirty="0" smtClean="0"/>
              <a:t>OHS offer open link services</a:t>
            </a:r>
          </a:p>
          <a:p>
            <a:r>
              <a:rPr lang="en-US" dirty="0" smtClean="0"/>
              <a:t>Link server system (LSS): provides hypertext structuring facilities to an open set of applications</a:t>
            </a:r>
          </a:p>
          <a:p>
            <a:r>
              <a:rPr lang="en-US" dirty="0" smtClean="0"/>
              <a:t>Hyperbase management system (HBMS): like LSS, but also includes hypertext storages facilities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500</Words>
  <Application>Microsoft Office PowerPoint</Application>
  <PresentationFormat>Skærmshow (4:3)</PresentationFormat>
  <Paragraphs>134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17</vt:i4>
      </vt:variant>
    </vt:vector>
  </HeadingPairs>
  <TitlesOfParts>
    <vt:vector size="18" baseType="lpstr">
      <vt:lpstr>Kontortema</vt:lpstr>
      <vt:lpstr>SSE3  Hypertext concepts</vt:lpstr>
      <vt:lpstr>Agenda</vt:lpstr>
      <vt:lpstr>Pioneers and history</vt:lpstr>
      <vt:lpstr>Hypermedia</vt:lpstr>
      <vt:lpstr>Hypermedia</vt:lpstr>
      <vt:lpstr>Hypermedia</vt:lpstr>
      <vt:lpstr>Architectural evolution</vt:lpstr>
      <vt:lpstr>Architectural evolution</vt:lpstr>
      <vt:lpstr>Architectural evolution</vt:lpstr>
      <vt:lpstr>Architectural evolution</vt:lpstr>
      <vt:lpstr>Architectural evolution</vt:lpstr>
      <vt:lpstr>The project</vt:lpstr>
      <vt:lpstr>The project</vt:lpstr>
      <vt:lpstr>The project</vt:lpstr>
      <vt:lpstr>The project</vt:lpstr>
      <vt:lpstr>The project</vt:lpstr>
      <vt:lpstr>The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SSE3  Hypertext concepts</dc:title>
  <dc:creator>Bjarke</dc:creator>
  <cp:lastModifiedBy>Bjarke</cp:lastModifiedBy>
  <cp:revision>32</cp:revision>
  <dcterms:created xsi:type="dcterms:W3CDTF">2010-05-28T13:09:49Z</dcterms:created>
  <dcterms:modified xsi:type="dcterms:W3CDTF">2010-06-01T19:06:15Z</dcterms:modified>
</cp:coreProperties>
</file>