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24944" autoAdjust="0"/>
  </p:normalViewPr>
  <p:slideViewPr>
    <p:cSldViewPr>
      <p:cViewPr varScale="1">
        <p:scale>
          <a:sx n="27" d="100"/>
          <a:sy n="27" d="100"/>
        </p:scale>
        <p:origin x="-170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a-DK" dirty="0"/>
          </a:p>
        </p:txBody>
      </p:sp>
      <p:sp>
        <p:nvSpPr>
          <p:cNvPr id="3" name="Pladsholder til dato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93899B-6957-4870-BB1B-04CA99CBE5B5}" type="datetimeFigureOut">
              <a:rPr lang="da-DK" smtClean="0"/>
              <a:pPr/>
              <a:t>27-05-2010</a:t>
            </a:fld>
            <a:endParaRPr lang="da-DK" dirty="0"/>
          </a:p>
        </p:txBody>
      </p:sp>
      <p:sp>
        <p:nvSpPr>
          <p:cNvPr id="4" name="Pladsholder til diasbille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a-DK" dirty="0"/>
          </a:p>
        </p:txBody>
      </p:sp>
      <p:sp>
        <p:nvSpPr>
          <p:cNvPr id="5" name="Pladsholder til no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a-DK" smtClean="0"/>
              <a:t>Klik for at redigere typografi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6" name="Pladsholder til sidefod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a-DK" dirty="0"/>
          </a:p>
        </p:txBody>
      </p:sp>
      <p:sp>
        <p:nvSpPr>
          <p:cNvPr id="7" name="Pladsholder til dias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0500050-CB0E-4E8D-ADA1-C01D56136782}" type="slidenum">
              <a:rPr lang="da-DK" smtClean="0"/>
              <a:pPr/>
              <a:t>‹nr.›</a:t>
            </a:fld>
            <a:endParaRPr lang="da-DK"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r>
              <a:rPr lang="en-US" sz="1200" b="1" kern="1200" baseline="0" dirty="0" smtClean="0">
                <a:solidFill>
                  <a:schemeClr val="tx1"/>
                </a:solidFill>
                <a:latin typeface="+mn-lt"/>
                <a:ea typeface="+mn-ea"/>
                <a:cs typeface="+mn-cs"/>
              </a:rPr>
              <a:t>Keywords: </a:t>
            </a:r>
            <a:r>
              <a:rPr lang="en-US" sz="1200" b="0" kern="1200" baseline="0" dirty="0" smtClean="0">
                <a:solidFill>
                  <a:schemeClr val="tx1"/>
                </a:solidFill>
                <a:latin typeface="+mn-lt"/>
                <a:ea typeface="+mn-ea"/>
                <a:cs typeface="+mn-cs"/>
              </a:rPr>
              <a:t>Knowledge management, data, information, knowledge, classification of knowledge,</a:t>
            </a:r>
          </a:p>
          <a:p>
            <a:r>
              <a:rPr lang="en-US" sz="1200" b="0" kern="1200" baseline="0" dirty="0" smtClean="0">
                <a:solidFill>
                  <a:schemeClr val="tx1"/>
                </a:solidFill>
                <a:latin typeface="+mn-lt"/>
                <a:ea typeface="+mn-ea"/>
                <a:cs typeface="+mn-cs"/>
              </a:rPr>
              <a:t>knowledge processes, organizational memory, … , own project?</a:t>
            </a:r>
          </a:p>
          <a:p>
            <a:r>
              <a:rPr lang="en-US" sz="1200" b="1" kern="1200" baseline="0" noProof="0" dirty="0" smtClean="0">
                <a:solidFill>
                  <a:schemeClr val="tx1"/>
                </a:solidFill>
                <a:latin typeface="+mn-lt"/>
                <a:ea typeface="+mn-ea"/>
                <a:cs typeface="+mn-cs"/>
              </a:rPr>
              <a:t>Material</a:t>
            </a:r>
            <a:r>
              <a:rPr lang="en-US" sz="1200" b="1" kern="1200" baseline="0" dirty="0" smtClean="0">
                <a:solidFill>
                  <a:schemeClr val="tx1"/>
                </a:solidFill>
                <a:latin typeface="+mn-lt"/>
                <a:ea typeface="+mn-ea"/>
                <a:cs typeface="+mn-cs"/>
              </a:rPr>
              <a:t>: KM book chapters 1, 2, 3 + paper 13 + </a:t>
            </a:r>
            <a:r>
              <a:rPr lang="en-US" sz="1200" b="1" kern="1200" baseline="0" noProof="0" dirty="0" smtClean="0">
                <a:solidFill>
                  <a:schemeClr val="tx1"/>
                </a:solidFill>
                <a:latin typeface="+mn-lt"/>
                <a:ea typeface="+mn-ea"/>
                <a:cs typeface="+mn-cs"/>
              </a:rPr>
              <a:t>lecture</a:t>
            </a:r>
            <a:r>
              <a:rPr lang="en-US" sz="1200" b="1" kern="1200" baseline="0" dirty="0" smtClean="0">
                <a:solidFill>
                  <a:schemeClr val="tx1"/>
                </a:solidFill>
                <a:latin typeface="+mn-lt"/>
                <a:ea typeface="+mn-ea"/>
                <a:cs typeface="+mn-cs"/>
              </a:rPr>
              <a:t> 1, 6 slides + example application domains</a:t>
            </a:r>
            <a:endParaRPr lang="en-US" dirty="0"/>
          </a:p>
        </p:txBody>
      </p:sp>
      <p:sp>
        <p:nvSpPr>
          <p:cNvPr id="4" name="Pladsholder til diasnummer 3"/>
          <p:cNvSpPr>
            <a:spLocks noGrp="1"/>
          </p:cNvSpPr>
          <p:nvPr>
            <p:ph type="sldNum" sz="quarter" idx="10"/>
          </p:nvPr>
        </p:nvSpPr>
        <p:spPr/>
        <p:txBody>
          <a:bodyPr/>
          <a:lstStyle/>
          <a:p>
            <a:fld id="{10500050-CB0E-4E8D-ADA1-C01D56136782}" type="slidenum">
              <a:rPr lang="da-DK" smtClean="0"/>
              <a:pPr/>
              <a:t>1</a:t>
            </a:fld>
            <a:endParaRPr lang="da-DK"/>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r>
              <a:rPr lang="en-US" sz="800" b="1" noProof="0" dirty="0" smtClean="0"/>
              <a:t>Knowledge management </a:t>
            </a:r>
            <a:r>
              <a:rPr lang="en-US" sz="800" noProof="0" dirty="0" smtClean="0"/>
              <a:t>(KM) is something</a:t>
            </a:r>
            <a:r>
              <a:rPr lang="en-US" sz="800" baseline="0" noProof="0" dirty="0" smtClean="0"/>
              <a:t> that is needed, to not loose the knowledge, which is easily lost if one isn’t taking care of the information and data. I.e. people with knowledge move away or maybe die and if they didn’t document their knowledge it would got lost.</a:t>
            </a:r>
          </a:p>
          <a:p>
            <a:r>
              <a:rPr lang="en-US" sz="800" b="1" baseline="0" noProof="0" dirty="0" smtClean="0"/>
              <a:t>Definition: </a:t>
            </a:r>
            <a:r>
              <a:rPr lang="en-US" sz="800" baseline="0" noProof="0" dirty="0" smtClean="0"/>
              <a:t>Doing what is needed to get the most out of knowledge resources.</a:t>
            </a:r>
          </a:p>
          <a:p>
            <a:r>
              <a:rPr lang="en-US" sz="800" baseline="0" noProof="0" dirty="0" smtClean="0"/>
              <a:t>KM Promotes the creation, sharing and leveraging of an organizations knowledge.</a:t>
            </a:r>
          </a:p>
          <a:p>
            <a:r>
              <a:rPr lang="en-US" sz="800" b="1" baseline="0" noProof="0" dirty="0" smtClean="0"/>
              <a:t>Citation(Peter </a:t>
            </a:r>
            <a:r>
              <a:rPr lang="en-US" sz="800" b="1" baseline="0" noProof="0" dirty="0" err="1" smtClean="0"/>
              <a:t>Drucker</a:t>
            </a:r>
            <a:r>
              <a:rPr lang="en-US" sz="800" b="1" baseline="0" noProof="0" dirty="0" smtClean="0"/>
              <a:t>):</a:t>
            </a:r>
            <a:r>
              <a:rPr lang="en-US" sz="800" baseline="0" noProof="0" dirty="0" smtClean="0"/>
              <a:t>We need systematic work on the quality of the knowledge and the productivity of knowledge, the performance capacity, if not the survival, of any organization in the knowledge society will come increasingly to depend on those two factors.</a:t>
            </a:r>
          </a:p>
          <a:p>
            <a:r>
              <a:rPr lang="en-US" sz="800" b="1" baseline="0" noProof="0" dirty="0" smtClean="0"/>
              <a:t>Managing knowledge </a:t>
            </a:r>
            <a:r>
              <a:rPr lang="en-US" sz="800" baseline="0" noProof="0" dirty="0" smtClean="0"/>
              <a:t>has benefits such as leveraging core business competencies, accelerating </a:t>
            </a:r>
            <a:r>
              <a:rPr lang="en-US" sz="800" baseline="0" noProof="0" dirty="0" err="1" smtClean="0"/>
              <a:t>inovation</a:t>
            </a:r>
            <a:r>
              <a:rPr lang="en-US" sz="800" baseline="0" noProof="0" dirty="0" smtClean="0"/>
              <a:t> and time to market, improving cycle times and decision making, strengthening organizational commitment and building sustainable </a:t>
            </a:r>
            <a:r>
              <a:rPr lang="en-US" sz="800" baseline="0" noProof="0" dirty="0" err="1" smtClean="0"/>
              <a:t>competive</a:t>
            </a:r>
            <a:r>
              <a:rPr lang="en-US" sz="800" baseline="0" noProof="0" dirty="0" smtClean="0"/>
              <a:t> advantage. Organizations are valued for their intellectual capital.</a:t>
            </a:r>
          </a:p>
          <a:p>
            <a:r>
              <a:rPr lang="en-US" sz="800" b="1" baseline="0" noProof="0" dirty="0" smtClean="0"/>
              <a:t>KM is Intellectual capital</a:t>
            </a:r>
            <a:r>
              <a:rPr lang="en-US" sz="800" baseline="0" noProof="0" dirty="0" smtClean="0"/>
              <a:t>, and consists of both human and structural capital. Human capital refers to the body of knowledge the company possesses. </a:t>
            </a:r>
            <a:r>
              <a:rPr lang="en-US" sz="800" b="1" baseline="0" noProof="0" dirty="0" smtClean="0"/>
              <a:t>Human capital </a:t>
            </a:r>
            <a:r>
              <a:rPr lang="en-US" sz="800" baseline="0" noProof="0" dirty="0" smtClean="0"/>
              <a:t>may reside not only in the minds of the employees but also in its vendors and customers.</a:t>
            </a:r>
          </a:p>
          <a:p>
            <a:r>
              <a:rPr lang="en-US" sz="800" b="1" baseline="0" noProof="0" dirty="0" smtClean="0"/>
              <a:t>Structural capital </a:t>
            </a:r>
            <a:r>
              <a:rPr lang="en-US" sz="800" baseline="0" noProof="0" dirty="0" smtClean="0"/>
              <a:t>is everything that remains when the employees go home, databases, customer files, software, manuals, trademarks and organizational structures.</a:t>
            </a:r>
          </a:p>
          <a:p>
            <a:endParaRPr lang="en-US" sz="800" baseline="0" noProof="0" dirty="0" smtClean="0"/>
          </a:p>
          <a:p>
            <a:endParaRPr lang="en-US" sz="800" baseline="0" noProof="0" dirty="0" smtClean="0"/>
          </a:p>
        </p:txBody>
      </p:sp>
      <p:sp>
        <p:nvSpPr>
          <p:cNvPr id="4" name="Pladsholder til diasnummer 3"/>
          <p:cNvSpPr>
            <a:spLocks noGrp="1"/>
          </p:cNvSpPr>
          <p:nvPr>
            <p:ph type="sldNum" sz="quarter" idx="10"/>
          </p:nvPr>
        </p:nvSpPr>
        <p:spPr/>
        <p:txBody>
          <a:bodyPr/>
          <a:lstStyle/>
          <a:p>
            <a:fld id="{10500050-CB0E-4E8D-ADA1-C01D56136782}" type="slidenum">
              <a:rPr lang="da-DK" smtClean="0"/>
              <a:pPr/>
              <a:t>2</a:t>
            </a:fld>
            <a:endParaRPr lang="da-DK"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lnSpcReduction="10000"/>
          </a:bodyPr>
          <a:lstStyle/>
          <a:p>
            <a:r>
              <a:rPr lang="en-US" noProof="0" dirty="0" smtClean="0"/>
              <a:t>Decision makers,</a:t>
            </a:r>
            <a:r>
              <a:rPr lang="en-US" baseline="0" noProof="0" dirty="0" smtClean="0"/>
              <a:t> make mission-critical decisions based on inputs from multiple domains. The profile of the ideal decision maker corresponds to someone that has lengthy experience and insight gained from years of observation. The following four underlying trends increase the stakes in the decision making scenario.</a:t>
            </a:r>
          </a:p>
          <a:p>
            <a:r>
              <a:rPr lang="en-US" b="1" baseline="0" noProof="0" dirty="0" smtClean="0"/>
              <a:t>Increasing domain complexity.  </a:t>
            </a:r>
            <a:r>
              <a:rPr lang="en-US" b="0" baseline="0" noProof="0" dirty="0" smtClean="0"/>
              <a:t>The complexity of the knowledge that is required to finish a specific business process task has increased. New product development requires a partnership between inter organizational teams representing various functional subunits, from finance to marketing to engineering. Recruiters seek good communicational and collaboration skills and not only educational and professional skills which enables the new employee to share their knowledge.</a:t>
            </a:r>
            <a:endParaRPr lang="en-US" b="1" baseline="0" noProof="0" dirty="0" smtClean="0"/>
          </a:p>
          <a:p>
            <a:r>
              <a:rPr lang="en-US" b="1" baseline="0" noProof="0" dirty="0" smtClean="0"/>
              <a:t>Accelerating market volatility.</a:t>
            </a:r>
            <a:r>
              <a:rPr lang="en-US" baseline="0" noProof="0" dirty="0" smtClean="0"/>
              <a:t>  The rapid changes can happen overnight in an organization due to environmental and market influences. This is also influencing the decision makers.</a:t>
            </a:r>
          </a:p>
          <a:p>
            <a:r>
              <a:rPr lang="en-US" b="1" baseline="0" noProof="0" dirty="0" smtClean="0"/>
              <a:t>Intensified speed of responsiveness.</a:t>
            </a:r>
            <a:r>
              <a:rPr lang="en-US" baseline="0" noProof="0" dirty="0" smtClean="0"/>
              <a:t> The time to take action decreases due to the rapid advances in technology and this also changes the decision making. I.e. should I buy this technology that exist today or do I wait a couple of months for some newer technology that maybe is a little better.</a:t>
            </a:r>
          </a:p>
          <a:p>
            <a:r>
              <a:rPr lang="en-US" b="1" baseline="0" noProof="0" dirty="0" smtClean="0"/>
              <a:t>Diminishing individual experience.</a:t>
            </a:r>
            <a:r>
              <a:rPr lang="en-US" baseline="0" noProof="0" dirty="0" smtClean="0"/>
              <a:t>  Even if an decision maker has been with the company for several years, that individual’s experience may not be relevant to the decision that needs to be made. This is a great disadvantage when making mission-critical decisions. I.e. decision makers are less likely to understand the nuances of domain inputs due to complexity in specific domains and their own tenure(</a:t>
            </a:r>
            <a:r>
              <a:rPr lang="en-US" baseline="0" noProof="0" dirty="0" err="1" smtClean="0"/>
              <a:t>uopsigelighed</a:t>
            </a:r>
            <a:r>
              <a:rPr lang="en-US" baseline="0" noProof="0" dirty="0" smtClean="0"/>
              <a:t>) within an organization.</a:t>
            </a:r>
          </a:p>
          <a:p>
            <a:r>
              <a:rPr lang="en-US" baseline="0" noProof="0" dirty="0" smtClean="0"/>
              <a:t>Knowledge can greatly assist the decision maker. </a:t>
            </a:r>
          </a:p>
          <a:p>
            <a:r>
              <a:rPr lang="en-US" baseline="0" noProof="0" dirty="0" smtClean="0"/>
              <a:t>KM is important to minimize the impact of downsizing or a high turnover percentage due to the nature of the industry, organizations should identify what skills and information resources are needed to meet mission critical objectives. Therefore, effective methodologies, including tools and techniques to capture vital knowledge are essential for an organization to maintain its competitive edge.</a:t>
            </a:r>
          </a:p>
          <a:p>
            <a:r>
              <a:rPr lang="en-US" b="1" noProof="0" dirty="0" smtClean="0"/>
              <a:t>Knowledge management systems.</a:t>
            </a:r>
            <a:r>
              <a:rPr lang="en-US" noProof="0" dirty="0" smtClean="0"/>
              <a:t> 1.Knowledge discovery systems,</a:t>
            </a:r>
            <a:r>
              <a:rPr lang="en-US" baseline="0" noProof="0" dirty="0" smtClean="0"/>
              <a:t> 2. Knowledge capture systems, 3. Knowledge sharing systems, and 4. Knowledge applications systems are four mechanisms of KM systems which are used to support the KM processes. AI is an important part of the four mechanisms.</a:t>
            </a:r>
          </a:p>
          <a:p>
            <a:r>
              <a:rPr lang="en-US" b="1" baseline="0" noProof="0" dirty="0" smtClean="0"/>
              <a:t>Issues in knowledge management.</a:t>
            </a:r>
            <a:r>
              <a:rPr lang="en-US" baseline="0" noProof="0" dirty="0" smtClean="0"/>
              <a:t> Effective KM uses all options available to motivated employees to put knowledge to work, effective KM depends on recognizing that all these options need each other. KM users actively contributes to building the content of such a system. IT plays an important role in KM. KM is 80% about organization and 20% about IT.</a:t>
            </a:r>
            <a:endParaRPr lang="en-US" noProof="0" dirty="0"/>
          </a:p>
        </p:txBody>
      </p:sp>
      <p:sp>
        <p:nvSpPr>
          <p:cNvPr id="4" name="Pladsholder til diasnummer 3"/>
          <p:cNvSpPr>
            <a:spLocks noGrp="1"/>
          </p:cNvSpPr>
          <p:nvPr>
            <p:ph type="sldNum" sz="quarter" idx="10"/>
          </p:nvPr>
        </p:nvSpPr>
        <p:spPr/>
        <p:txBody>
          <a:bodyPr/>
          <a:lstStyle/>
          <a:p>
            <a:fld id="{10500050-CB0E-4E8D-ADA1-C01D56136782}" type="slidenum">
              <a:rPr lang="da-DK" smtClean="0"/>
              <a:pPr/>
              <a:t>3</a:t>
            </a:fld>
            <a:endParaRPr lang="da-DK"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r>
              <a:rPr lang="en-US" b="1" noProof="0" dirty="0" smtClean="0"/>
              <a:t>Data</a:t>
            </a:r>
            <a:r>
              <a:rPr lang="en-US" noProof="0" dirty="0" smtClean="0"/>
              <a:t> comprises facts, observations or perceptions (which may or may not be correct). Alone data represents raw numbers or assertions</a:t>
            </a:r>
            <a:r>
              <a:rPr lang="en-US" baseline="0" noProof="0" dirty="0" smtClean="0"/>
              <a:t> and may therefore be devoid of context, meaning or intent. I.e. A restaurant sales order including two large burgers and two medium sized vanilla milkshakes. Data is bare facts. </a:t>
            </a:r>
          </a:p>
          <a:p>
            <a:r>
              <a:rPr lang="en-US" b="1" baseline="0" noProof="0" dirty="0" smtClean="0"/>
              <a:t>Information</a:t>
            </a:r>
            <a:r>
              <a:rPr lang="en-US" baseline="0" noProof="0" dirty="0" smtClean="0"/>
              <a:t> is a subset of data, only including those data that possess context, relevance and purpose. Information typically involves the manipulation of raw data to obtain meaningful indication of trends or patterns in the data. I.e. For the manager of the restaurant, the numbers indicating the daily sales(money, quantity or percentage of daily sales) of burgers, vanilla shakes and other products are considered information. The manager can use such information to make decisions concerning pricing and raw materials purchase. Information is data in context.</a:t>
            </a:r>
          </a:p>
          <a:p>
            <a:r>
              <a:rPr lang="en-US" b="1" baseline="0" noProof="0" dirty="0" smtClean="0"/>
              <a:t>Knowledge</a:t>
            </a:r>
            <a:r>
              <a:rPr lang="en-US" baseline="0" noProof="0" dirty="0" smtClean="0"/>
              <a:t> has been distinguished from data and information in two different ways. Knowledge refers to information that enables action and decisions or information with direction.</a:t>
            </a:r>
            <a:r>
              <a:rPr lang="en-US" baseline="0" noProof="0" dirty="0"/>
              <a:t> </a:t>
            </a:r>
            <a:r>
              <a:rPr lang="en-US" baseline="0" noProof="0" dirty="0" smtClean="0"/>
              <a:t>Hence knowledge is intrinsically similar to information and data although it is the richest and deepest of the three and is also most valuable. Knowledge is information that facilitates action.</a:t>
            </a:r>
          </a:p>
          <a:p>
            <a:endParaRPr lang="en-US" baseline="0" noProof="0" dirty="0" smtClean="0"/>
          </a:p>
          <a:p>
            <a:r>
              <a:rPr lang="en-US" baseline="0" noProof="0" dirty="0" smtClean="0"/>
              <a:t>Data, Information and Knowledge are all inter related, and used in decision making. See Figure 2-3 p.16 in the book.</a:t>
            </a:r>
          </a:p>
          <a:p>
            <a:endParaRPr lang="en-US" baseline="0" noProof="0" dirty="0" smtClean="0"/>
          </a:p>
          <a:p>
            <a:r>
              <a:rPr lang="en-US" baseline="0" noProof="0" dirty="0" smtClean="0"/>
              <a:t>Knowledge can be viewed from a subjective or an objective </a:t>
            </a:r>
            <a:r>
              <a:rPr lang="en-US" baseline="0" noProof="0" dirty="0" err="1" smtClean="0"/>
              <a:t>p.o.w</a:t>
            </a:r>
            <a:r>
              <a:rPr lang="en-US" baseline="0" noProof="0" dirty="0" smtClean="0"/>
              <a:t>.</a:t>
            </a:r>
          </a:p>
          <a:p>
            <a:r>
              <a:rPr lang="en-US" b="1" baseline="0" noProof="0" dirty="0" smtClean="0"/>
              <a:t>Subjective View </a:t>
            </a:r>
            <a:r>
              <a:rPr lang="en-US" baseline="0" noProof="0" dirty="0" smtClean="0"/>
              <a:t>represents knowledge using two possible perspectives: as a state of mind or as a practice. Knowledge cannot be placed at a single location, because it has no existence independent of social practices and human experience.</a:t>
            </a:r>
          </a:p>
          <a:p>
            <a:r>
              <a:rPr lang="en-US" b="1" baseline="0" noProof="0" dirty="0" smtClean="0"/>
              <a:t>State of mind</a:t>
            </a:r>
            <a:r>
              <a:rPr lang="en-US" baseline="0" noProof="0" dirty="0" smtClean="0"/>
              <a:t>, is based on the individuals beliefs(differing experiences and backgrounds) within the organization, the focus is to enable the individuals to enhance their personal areas of knowledge so that they can apply them to be better to fulfill the organizational goals.</a:t>
            </a:r>
          </a:p>
          <a:p>
            <a:r>
              <a:rPr lang="en-US" b="1" baseline="0" noProof="0" dirty="0" smtClean="0"/>
              <a:t>Practice</a:t>
            </a:r>
            <a:r>
              <a:rPr lang="en-US" baseline="0" noProof="0" dirty="0" smtClean="0"/>
              <a:t>, is based on that knowledge resides not in any ones head but in practice. The beliefs are collective instead of individual and therefore are better reflected in organizational activities than in the minds of the individuals. Knowledge is inherently indeterminate and continually emerging.</a:t>
            </a:r>
          </a:p>
          <a:p>
            <a:r>
              <a:rPr lang="en-US" b="1" baseline="0" noProof="0" dirty="0" smtClean="0"/>
              <a:t>Objective View</a:t>
            </a:r>
            <a:r>
              <a:rPr lang="en-US" baseline="0" noProof="0" dirty="0" smtClean="0"/>
              <a:t> represents knowledge in three possible perspectives, as an object, as an access to information, or as a capability.  Knowledge can be located in the form of an object or a capability that can be discovered or improved by human agents.</a:t>
            </a:r>
          </a:p>
          <a:p>
            <a:r>
              <a:rPr lang="en-US" b="1" baseline="0" noProof="0" dirty="0" smtClean="0"/>
              <a:t>Objects</a:t>
            </a:r>
            <a:r>
              <a:rPr lang="en-US" baseline="0" noProof="0" dirty="0" smtClean="0"/>
              <a:t> represents knowledge as something that can be stored, transferred and manipulated.</a:t>
            </a:r>
          </a:p>
          <a:p>
            <a:r>
              <a:rPr lang="en-US" b="1" baseline="0" noProof="0" dirty="0" smtClean="0"/>
              <a:t>Access to Information</a:t>
            </a:r>
            <a:r>
              <a:rPr lang="en-US" baseline="0" noProof="0" dirty="0" smtClean="0"/>
              <a:t> represent knowledge as an access and utilization of information. Extends the knowledge as objects, emphasizing the accessibility of these objects.</a:t>
            </a:r>
          </a:p>
          <a:p>
            <a:r>
              <a:rPr lang="en-US" b="1" baseline="0" noProof="0" dirty="0" smtClean="0"/>
              <a:t>Capability</a:t>
            </a:r>
            <a:r>
              <a:rPr lang="en-US" baseline="0" noProof="0" dirty="0" smtClean="0"/>
              <a:t> represent how knowledge can be applied to influence action. It emphasizes on knowledge as a strategic capability that can potentially be applied to seek a competitive advantage.</a:t>
            </a:r>
          </a:p>
          <a:p>
            <a:r>
              <a:rPr lang="en-US" baseline="0" noProof="0" dirty="0" smtClean="0"/>
              <a:t>All the different views are all consistent in viewing knowledge as a set of beliefs about relationships. </a:t>
            </a:r>
          </a:p>
          <a:p>
            <a:endParaRPr lang="en-US" baseline="0" noProof="0" dirty="0" smtClean="0"/>
          </a:p>
          <a:p>
            <a:endParaRPr lang="en-US" baseline="0" noProof="0" dirty="0" smtClean="0"/>
          </a:p>
          <a:p>
            <a:endParaRPr lang="en-US" baseline="0" noProof="0" dirty="0" smtClean="0"/>
          </a:p>
        </p:txBody>
      </p:sp>
      <p:sp>
        <p:nvSpPr>
          <p:cNvPr id="4" name="Pladsholder til diasnummer 3"/>
          <p:cNvSpPr>
            <a:spLocks noGrp="1"/>
          </p:cNvSpPr>
          <p:nvPr>
            <p:ph type="sldNum" sz="quarter" idx="10"/>
          </p:nvPr>
        </p:nvSpPr>
        <p:spPr/>
        <p:txBody>
          <a:bodyPr/>
          <a:lstStyle/>
          <a:p>
            <a:fld id="{10500050-CB0E-4E8D-ADA1-C01D56136782}" type="slidenum">
              <a:rPr lang="da-DK" smtClean="0"/>
              <a:pPr/>
              <a:t>4</a:t>
            </a:fld>
            <a:endParaRPr lang="da-DK"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r>
              <a:rPr lang="en-US" noProof="0" dirty="0" smtClean="0"/>
              <a:t>Knowledge has been categorized</a:t>
            </a:r>
            <a:r>
              <a:rPr lang="en-US" baseline="0" noProof="0" dirty="0" smtClean="0"/>
              <a:t> as individual, social, casual, conditional, relational and pragmatic and also as embodied, encoded and procedural.</a:t>
            </a:r>
          </a:p>
          <a:p>
            <a:endParaRPr lang="en-US" baseline="0" noProof="0" dirty="0" smtClean="0"/>
          </a:p>
          <a:p>
            <a:r>
              <a:rPr lang="en-US" b="1" baseline="0" noProof="0" dirty="0" smtClean="0"/>
              <a:t>Procedural(how to ride a bicycle), </a:t>
            </a:r>
            <a:r>
              <a:rPr lang="en-US" baseline="0" noProof="0" dirty="0" smtClean="0"/>
              <a:t>focuses on beliefs relating sequences of steps or actions to desired(undesired) outcomes. Is characterized as “know how”.</a:t>
            </a:r>
          </a:p>
          <a:p>
            <a:r>
              <a:rPr lang="en-US" b="1" baseline="0" noProof="0" dirty="0" smtClean="0"/>
              <a:t>Declarative(facts) </a:t>
            </a:r>
            <a:r>
              <a:rPr lang="en-US" baseline="0" noProof="0" dirty="0" smtClean="0"/>
              <a:t>knowledge, focus on beliefs about relationships among variables, it can be stated in the form of propositions, expected correlations or formulas relating concepts represented as variables. Is characterized as “know what”.</a:t>
            </a:r>
          </a:p>
          <a:p>
            <a:endParaRPr lang="en-US" baseline="0" noProof="0" dirty="0" smtClean="0"/>
          </a:p>
          <a:p>
            <a:r>
              <a:rPr lang="en-US" b="1" baseline="0" noProof="0" dirty="0" smtClean="0"/>
              <a:t>Tacit knowledge</a:t>
            </a:r>
            <a:r>
              <a:rPr lang="en-US" baseline="0" noProof="0" dirty="0" smtClean="0"/>
              <a:t>, includes insights, intuitions and hunches. It is difficult to express and formalize and therefore difficult to share.</a:t>
            </a:r>
          </a:p>
          <a:p>
            <a:r>
              <a:rPr lang="en-US" b="1" baseline="0" noProof="0" dirty="0" smtClean="0"/>
              <a:t>Explicit knowledge</a:t>
            </a:r>
            <a:r>
              <a:rPr lang="en-US" baseline="0" noProof="0" dirty="0" smtClean="0"/>
              <a:t>, refers to knowledge that has been expressed into words and numbers. It can be shared formally and systematically in the form of data, specifications, manuals, video, audio, computer programs and the like.</a:t>
            </a:r>
          </a:p>
          <a:p>
            <a:endParaRPr lang="en-US" baseline="0" noProof="0" dirty="0" smtClean="0"/>
          </a:p>
          <a:p>
            <a:r>
              <a:rPr lang="en-US" b="1" baseline="0" noProof="0" dirty="0" smtClean="0"/>
              <a:t>General knowledge</a:t>
            </a:r>
            <a:r>
              <a:rPr lang="en-US" baseline="0" noProof="0" dirty="0" smtClean="0"/>
              <a:t>, is possessed by a large number of individuals and can be transferred easily across individuals. </a:t>
            </a:r>
          </a:p>
          <a:p>
            <a:r>
              <a:rPr lang="en-US" b="1" baseline="0" noProof="0" dirty="0" smtClean="0"/>
              <a:t>Specific knowledge</a:t>
            </a:r>
            <a:r>
              <a:rPr lang="en-US" baseline="0" noProof="0" dirty="0" smtClean="0"/>
              <a:t>, or idiosyncratic knowledge is possessed by a very limited group of individuals and is expensive to transfer. Technically specific knowledge is deep knowledge about a specific area. Contextually specific knowledge refers to knowledge of particular circumstances of time and place in which work is to be performed.</a:t>
            </a:r>
          </a:p>
          <a:p>
            <a:endParaRPr lang="en-US" baseline="0" noProof="0" dirty="0" smtClean="0"/>
          </a:p>
          <a:p>
            <a:r>
              <a:rPr lang="en-US" baseline="0" noProof="0" dirty="0" smtClean="0"/>
              <a:t>Expertise is the knowledge of higher quality. This is specific knowledge at its best. Expertise is further classified into three distinct categories, associational(black box), motor skills and theoretical(deep) expertise. </a:t>
            </a:r>
          </a:p>
          <a:p>
            <a:endParaRPr lang="en-US" baseline="0" noProof="0" dirty="0" smtClean="0"/>
          </a:p>
          <a:p>
            <a:r>
              <a:rPr lang="en-US" b="1" baseline="0" noProof="0" dirty="0" smtClean="0"/>
              <a:t>Associational expertise</a:t>
            </a:r>
            <a:r>
              <a:rPr lang="en-US" baseline="0" noProof="0" dirty="0" smtClean="0"/>
              <a:t>, i.e. an individual is associating the observation to specific causes purely based on experience. However when encountering a new previously unseen observation, the individual may not know how to proceed, because of the lack of a deeper understanding.</a:t>
            </a:r>
          </a:p>
          <a:p>
            <a:r>
              <a:rPr lang="en-US" b="1" baseline="0" noProof="0" dirty="0" smtClean="0"/>
              <a:t>Motor skills expertise</a:t>
            </a:r>
            <a:r>
              <a:rPr lang="en-US" baseline="0" noProof="0" dirty="0" smtClean="0"/>
              <a:t>, is mainly physical instead of cognitive, therefore knowledge-based systems cannot easily emulate this type of expertise. Humans learn these skills thru repetition. Actions based on this expertise is happening instinctively and haven’t been extensively thought about. </a:t>
            </a:r>
          </a:p>
          <a:p>
            <a:r>
              <a:rPr lang="en-US" b="1" baseline="0" noProof="0" dirty="0" smtClean="0"/>
              <a:t>Theoretical expertise</a:t>
            </a:r>
            <a:r>
              <a:rPr lang="en-US" baseline="0" noProof="0" dirty="0" smtClean="0"/>
              <a:t>,  this type of knowledge allows experts to solve problems that have never been seen before, and therefore cannot be solved by associational skills. This knowledge is obtained through formal training and hands-on problem solving.</a:t>
            </a:r>
          </a:p>
        </p:txBody>
      </p:sp>
      <p:sp>
        <p:nvSpPr>
          <p:cNvPr id="4" name="Pladsholder til diasnummer 3"/>
          <p:cNvSpPr>
            <a:spLocks noGrp="1"/>
          </p:cNvSpPr>
          <p:nvPr>
            <p:ph type="sldNum" sz="quarter" idx="10"/>
          </p:nvPr>
        </p:nvSpPr>
        <p:spPr/>
        <p:txBody>
          <a:bodyPr/>
          <a:lstStyle/>
          <a:p>
            <a:fld id="{10500050-CB0E-4E8D-ADA1-C01D56136782}" type="slidenum">
              <a:rPr lang="da-DK" smtClean="0"/>
              <a:pPr/>
              <a:t>5</a:t>
            </a:fld>
            <a:endParaRPr lang="da-DK"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lnSpcReduction="10000"/>
          </a:bodyPr>
          <a:lstStyle/>
          <a:p>
            <a:r>
              <a:rPr lang="en-US" noProof="0" dirty="0" smtClean="0"/>
              <a:t>Knowledge resides in several different locations or reservoirs.</a:t>
            </a:r>
          </a:p>
          <a:p>
            <a:r>
              <a:rPr lang="en-US" b="1" noProof="0" dirty="0" smtClean="0"/>
              <a:t>Knowledge</a:t>
            </a:r>
            <a:r>
              <a:rPr lang="en-US" b="1" baseline="0" noProof="0" dirty="0" smtClean="0"/>
              <a:t> in people</a:t>
            </a:r>
            <a:r>
              <a:rPr lang="en-US" baseline="0" noProof="0" dirty="0" smtClean="0"/>
              <a:t>, a considerable component of knowledge is stored in people. Some of the knowledge is stored in the individuals. This type of knowledge are potentially lost when the individual is leaving the organization. In addition considerable knowledge is stored in groups because of the relationships among the members, they know each other’s strength and weaknesses, understand the other’s approach. Groups form beliefs about what works and what does not, and this knowledge is over and above the knowledge residing in an individual, the collective knowledge is </a:t>
            </a:r>
            <a:r>
              <a:rPr lang="en-US" baseline="0" noProof="0" dirty="0" err="1" smtClean="0"/>
              <a:t>synergestic</a:t>
            </a:r>
            <a:r>
              <a:rPr lang="en-US" baseline="0" noProof="0" dirty="0" smtClean="0"/>
              <a:t>, it’s greater than the sum of each individual’s knowledge.</a:t>
            </a:r>
          </a:p>
          <a:p>
            <a:endParaRPr lang="en-US" baseline="0" noProof="0" dirty="0" smtClean="0"/>
          </a:p>
          <a:p>
            <a:r>
              <a:rPr lang="en-US" b="1" baseline="0" noProof="0" dirty="0" smtClean="0"/>
              <a:t>Knowledge in artifacts</a:t>
            </a:r>
            <a:r>
              <a:rPr lang="en-US" baseline="0" noProof="0" dirty="0" smtClean="0"/>
              <a:t>, over time a significant amount of knowledge is stored in organizational artifacts. Some is stored in practices, routines or sequential patterns of interaction. In this case knowledge is embedded in procedures, rules and norms.</a:t>
            </a:r>
          </a:p>
          <a:p>
            <a:r>
              <a:rPr lang="en-US" baseline="0" noProof="0" dirty="0" smtClean="0"/>
              <a:t>Considerable knowledge is also stored in technologies and systems.</a:t>
            </a:r>
          </a:p>
          <a:p>
            <a:r>
              <a:rPr lang="en-US" baseline="0" noProof="0" dirty="0" smtClean="0"/>
              <a:t>Knowledge repositories is another way to knowledge in artifacts such as documents both on paper and electronically.</a:t>
            </a:r>
          </a:p>
          <a:p>
            <a:endParaRPr lang="en-US" baseline="0" noProof="0" dirty="0" smtClean="0"/>
          </a:p>
          <a:p>
            <a:r>
              <a:rPr lang="en-US" b="1" baseline="0" noProof="0" dirty="0" smtClean="0"/>
              <a:t>Knowledge in organizational entities</a:t>
            </a:r>
            <a:r>
              <a:rPr lang="en-US" baseline="0" noProof="0" dirty="0" smtClean="0"/>
              <a:t>,  the knowledge is stored in three levels, as organizational units, as an entire organization and as inter-organizational relationships.</a:t>
            </a:r>
          </a:p>
          <a:p>
            <a:r>
              <a:rPr lang="en-US" baseline="0" noProof="0" dirty="0" smtClean="0"/>
              <a:t>Organizational units, stores knowledge partly in the relationships among members of the units. An organizational unit is a grouping of individuals, grouped together because of organizational structuring.</a:t>
            </a:r>
          </a:p>
          <a:p>
            <a:r>
              <a:rPr lang="en-US" baseline="0" noProof="0" dirty="0" smtClean="0"/>
              <a:t>Organization, stores certain knowledge especially contextually specific knowledge. The way in which an organization responds to environmental events is dependent, therefore not only on the knowledge stored in individuals and organizational units but also in the overall organizational knowledge that has been developed through positive and negative experience over time.</a:t>
            </a:r>
          </a:p>
          <a:p>
            <a:r>
              <a:rPr lang="en-US" baseline="0" noProof="0" dirty="0" smtClean="0"/>
              <a:t>Inter-organizational relationships are also used to store knowledge. That is knowledge embedded in relationships between the organization and other companies, such as suppliers and customers.</a:t>
            </a:r>
            <a:endParaRPr lang="en-US" noProof="0" dirty="0"/>
          </a:p>
        </p:txBody>
      </p:sp>
      <p:sp>
        <p:nvSpPr>
          <p:cNvPr id="4" name="Pladsholder til diasnummer 3"/>
          <p:cNvSpPr>
            <a:spLocks noGrp="1"/>
          </p:cNvSpPr>
          <p:nvPr>
            <p:ph type="sldNum" sz="quarter" idx="10"/>
          </p:nvPr>
        </p:nvSpPr>
        <p:spPr/>
        <p:txBody>
          <a:bodyPr/>
          <a:lstStyle/>
          <a:p>
            <a:fld id="{10500050-CB0E-4E8D-ADA1-C01D56136782}" type="slidenum">
              <a:rPr lang="da-DK" smtClean="0"/>
              <a:pPr/>
              <a:t>6</a:t>
            </a:fld>
            <a:endParaRPr lang="da-DK"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r>
              <a:rPr lang="en-US" noProof="0" dirty="0" smtClean="0"/>
              <a:t>Knowledge management solutions refers to the variety of ways in which KM can be</a:t>
            </a:r>
            <a:r>
              <a:rPr lang="en-US" baseline="0" noProof="0" dirty="0" smtClean="0"/>
              <a:t> facilitated. 1. KM processes, 2. KM Systems, 3. KM mechanisms and technologies and 4. KM infrastructure.</a:t>
            </a:r>
          </a:p>
          <a:p>
            <a:r>
              <a:rPr lang="en-US" b="1" baseline="0" noProof="0" dirty="0" smtClean="0"/>
              <a:t>KM processes </a:t>
            </a:r>
            <a:r>
              <a:rPr lang="en-US" baseline="0" noProof="0" dirty="0" smtClean="0"/>
              <a:t>are the broad processes that help in discovering, capturing, sharing and applying knowledge.</a:t>
            </a:r>
          </a:p>
          <a:p>
            <a:r>
              <a:rPr lang="en-US" b="1" baseline="0" noProof="0" dirty="0" smtClean="0"/>
              <a:t>KM systems</a:t>
            </a:r>
            <a:r>
              <a:rPr lang="en-US" baseline="0" noProof="0" dirty="0" smtClean="0"/>
              <a:t>, are the integration of technologies and mechanisms that are developed to support the four KM processes. KM systems enables KM processes.</a:t>
            </a:r>
            <a:endParaRPr lang="en-US" noProof="0" dirty="0" smtClean="0"/>
          </a:p>
          <a:p>
            <a:r>
              <a:rPr lang="en-US" b="1" noProof="0" dirty="0" smtClean="0"/>
              <a:t>KM</a:t>
            </a:r>
            <a:r>
              <a:rPr lang="en-US" b="1" baseline="0" noProof="0" dirty="0" smtClean="0"/>
              <a:t> mechanisms and technologies </a:t>
            </a:r>
            <a:r>
              <a:rPr lang="en-US" baseline="0" noProof="0" dirty="0" smtClean="0"/>
              <a:t>are used in KM systems. Every KM system are utilizing a combination of multiple mechanisms and multiple technologies. It can support multiple KM systems. KM mechanisms and technologies are relying on KM infrastructure.</a:t>
            </a:r>
          </a:p>
          <a:p>
            <a:r>
              <a:rPr lang="en-US" b="1" baseline="0" noProof="0" dirty="0" smtClean="0"/>
              <a:t>KM infrastructure </a:t>
            </a:r>
            <a:r>
              <a:rPr lang="en-US" baseline="0" noProof="0" dirty="0" smtClean="0"/>
              <a:t>supports KM mechanisms and technologies, and reflects the long-term foundation for KM.</a:t>
            </a:r>
          </a:p>
          <a:p>
            <a:endParaRPr lang="en-US" baseline="0" noProof="0" dirty="0" smtClean="0"/>
          </a:p>
          <a:p>
            <a:endParaRPr lang="en-US" noProof="0" dirty="0" smtClean="0"/>
          </a:p>
          <a:p>
            <a:endParaRPr lang="en-US" noProof="0" dirty="0" smtClean="0"/>
          </a:p>
          <a:p>
            <a:r>
              <a:rPr lang="en-US" noProof="0" dirty="0" smtClean="0"/>
              <a:t>Knowledge</a:t>
            </a:r>
            <a:r>
              <a:rPr lang="en-US" baseline="0" noProof="0" dirty="0" smtClean="0"/>
              <a:t> resources might be the knowledge resources that are relevant to the decisions, goals and strategies of an individual or an organization.</a:t>
            </a:r>
            <a:endParaRPr lang="en-US" noProof="0" dirty="0" smtClean="0"/>
          </a:p>
          <a:p>
            <a:r>
              <a:rPr lang="en-US" noProof="0" dirty="0" smtClean="0"/>
              <a:t>Knowledge</a:t>
            </a:r>
            <a:r>
              <a:rPr lang="en-US" baseline="0" noProof="0" dirty="0" smtClean="0"/>
              <a:t> resources doesn’t just mean the knowledge inside the individual but also the knowledge that can be obtained by other individuals and organizations. </a:t>
            </a:r>
            <a:endParaRPr lang="en-US" noProof="0" dirty="0"/>
          </a:p>
        </p:txBody>
      </p:sp>
      <p:sp>
        <p:nvSpPr>
          <p:cNvPr id="4" name="Pladsholder til diasnummer 3"/>
          <p:cNvSpPr>
            <a:spLocks noGrp="1"/>
          </p:cNvSpPr>
          <p:nvPr>
            <p:ph type="sldNum" sz="quarter" idx="10"/>
          </p:nvPr>
        </p:nvSpPr>
        <p:spPr/>
        <p:txBody>
          <a:bodyPr/>
          <a:lstStyle/>
          <a:p>
            <a:fld id="{10500050-CB0E-4E8D-ADA1-C01D56136782}" type="slidenum">
              <a:rPr lang="da-DK" smtClean="0"/>
              <a:pPr/>
              <a:t>7</a:t>
            </a:fld>
            <a:endParaRPr lang="da-DK"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lnSpcReduction="10000"/>
          </a:bodyPr>
          <a:lstStyle/>
          <a:p>
            <a:r>
              <a:rPr lang="en-US" baseline="0" noProof="0" dirty="0" smtClean="0"/>
              <a:t>KM Processes, Figure 3-2 p.32.</a:t>
            </a:r>
          </a:p>
          <a:p>
            <a:r>
              <a:rPr lang="en-US" b="1" baseline="0" noProof="0" dirty="0" smtClean="0"/>
              <a:t>Knowledge discovery</a:t>
            </a:r>
            <a:r>
              <a:rPr lang="en-US" baseline="0" noProof="0" dirty="0" smtClean="0"/>
              <a:t>, is defined as the development of new tacit(thru socialization) or explicit knowledge(combination) from data and information or from the synthesis of prior knowledge. New explicit knowledge are discovered through</a:t>
            </a:r>
            <a:r>
              <a:rPr lang="en-US" i="1" baseline="0" noProof="0" dirty="0" smtClean="0"/>
              <a:t> combination </a:t>
            </a:r>
            <a:r>
              <a:rPr lang="en-US" baseline="0" noProof="0" dirty="0" smtClean="0"/>
              <a:t>wherein multiple bodies of explicit knowledge (also data &amp; information) are synthesized to create new more complex explicit knowledge.</a:t>
            </a:r>
          </a:p>
          <a:p>
            <a:r>
              <a:rPr lang="en-US" i="1" noProof="0" dirty="0" smtClean="0"/>
              <a:t>Socialization</a:t>
            </a:r>
            <a:r>
              <a:rPr lang="en-US" baseline="0" noProof="0" dirty="0" smtClean="0"/>
              <a:t> is the synthesis of tacit knowledge across individuals, usually through joint activities instead of written or verbal instructions.</a:t>
            </a:r>
            <a:endParaRPr lang="en-US" noProof="0" dirty="0" smtClean="0"/>
          </a:p>
          <a:p>
            <a:endParaRPr lang="en-US" noProof="0" dirty="0" smtClean="0"/>
          </a:p>
          <a:p>
            <a:r>
              <a:rPr lang="en-US" b="1" noProof="0" dirty="0" smtClean="0"/>
              <a:t>Knowledge</a:t>
            </a:r>
            <a:r>
              <a:rPr lang="en-US" b="1" baseline="0" noProof="0" dirty="0" smtClean="0"/>
              <a:t> capture</a:t>
            </a:r>
            <a:r>
              <a:rPr lang="en-US" baseline="0" noProof="0" dirty="0" smtClean="0"/>
              <a:t>, is defined as the process of retrieving either explicit or tacit knowledge that resides within people, artifacts or organizational entities. The capture process benefits most directly from two sub-processes, externalization and internalization.</a:t>
            </a:r>
          </a:p>
          <a:p>
            <a:r>
              <a:rPr lang="en-US" i="1" baseline="0" noProof="0" dirty="0" smtClean="0"/>
              <a:t>Externalization</a:t>
            </a:r>
            <a:r>
              <a:rPr lang="en-US" baseline="0" noProof="0" dirty="0" smtClean="0"/>
              <a:t>, involves converting tacit knowledge into explicit forms such as words, concepts, visuals or figurative language.</a:t>
            </a:r>
          </a:p>
          <a:p>
            <a:r>
              <a:rPr lang="en-US" i="1" baseline="0" noProof="0" dirty="0" smtClean="0"/>
              <a:t>Internalization</a:t>
            </a:r>
            <a:r>
              <a:rPr lang="en-US" baseline="0" noProof="0" dirty="0" smtClean="0"/>
              <a:t>, is the conversion of explicit knowledge into tacit knowledge. It represents the traditional notion of learning. The explicit knowledge may be embodied in action and practice, so that the individual acquiring the knowledge can re-experience what others have gone through.</a:t>
            </a:r>
          </a:p>
          <a:p>
            <a:endParaRPr lang="en-US" baseline="0" noProof="0" dirty="0" smtClean="0"/>
          </a:p>
          <a:p>
            <a:r>
              <a:rPr lang="en-US" b="1" baseline="0" noProof="0" dirty="0" smtClean="0"/>
              <a:t>Knowledge sharing</a:t>
            </a:r>
            <a:r>
              <a:rPr lang="en-US" baseline="0" noProof="0" dirty="0" smtClean="0"/>
              <a:t>, is the process through which explicit and tacit knowledge is communicated to other individuals.</a:t>
            </a:r>
          </a:p>
          <a:p>
            <a:r>
              <a:rPr lang="en-US" i="1" baseline="0" noProof="0" dirty="0" smtClean="0"/>
              <a:t>Socialization</a:t>
            </a:r>
            <a:r>
              <a:rPr lang="en-US" baseline="0" noProof="0" dirty="0" smtClean="0"/>
              <a:t>  is used when tacit knowledge is shared, it works in the same way as for Knowledge discovery.</a:t>
            </a:r>
          </a:p>
          <a:p>
            <a:r>
              <a:rPr lang="en-US" i="1" baseline="0" noProof="0" dirty="0" smtClean="0"/>
              <a:t>Exchange</a:t>
            </a:r>
            <a:r>
              <a:rPr lang="en-US" baseline="0" noProof="0" dirty="0" smtClean="0"/>
              <a:t> is used when explicit knowledge is shared. In its basic nature the process of exchange of explicit knowledge doesn’t differ from the process through which information is communicated.</a:t>
            </a:r>
          </a:p>
          <a:p>
            <a:endParaRPr lang="en-US" baseline="0" noProof="0" dirty="0" smtClean="0"/>
          </a:p>
          <a:p>
            <a:r>
              <a:rPr lang="en-US" b="1" baseline="0" noProof="0" dirty="0" smtClean="0"/>
              <a:t>Knowledge application</a:t>
            </a:r>
            <a:r>
              <a:rPr lang="en-US" baseline="0" noProof="0" dirty="0" smtClean="0"/>
              <a:t>, is the usage of knowledge to contribute to an organizations performance through decisions and tasks. In applying knowledge all that is needed is that somehow knowledge is used to guide decisions and actions.</a:t>
            </a:r>
          </a:p>
          <a:p>
            <a:r>
              <a:rPr lang="en-US" i="1" baseline="0" noProof="0" dirty="0" smtClean="0"/>
              <a:t>Direction</a:t>
            </a:r>
            <a:r>
              <a:rPr lang="en-US" baseline="0" noProof="0" dirty="0" smtClean="0"/>
              <a:t>  refers to the process through which individuals possessing knowledge direct the action of another individual without transferring to that person the knowledge underlying the direction. The difference between direction and socialization or exchange  is that the knowledge are internalized by the other person.</a:t>
            </a:r>
          </a:p>
          <a:p>
            <a:r>
              <a:rPr lang="en-US" i="1" baseline="0" noProof="0" dirty="0" smtClean="0"/>
              <a:t>Routines</a:t>
            </a:r>
            <a:r>
              <a:rPr lang="en-US" baseline="0" noProof="0" dirty="0" smtClean="0"/>
              <a:t> involve the utilization of knowledge embedded in procedures, rules and norms that guide future behavior.</a:t>
            </a:r>
            <a:endParaRPr lang="en-US" noProof="0" dirty="0" smtClean="0"/>
          </a:p>
          <a:p>
            <a:endParaRPr lang="en-US" noProof="0" dirty="0"/>
          </a:p>
        </p:txBody>
      </p:sp>
      <p:sp>
        <p:nvSpPr>
          <p:cNvPr id="4" name="Pladsholder til diasnummer 3"/>
          <p:cNvSpPr>
            <a:spLocks noGrp="1"/>
          </p:cNvSpPr>
          <p:nvPr>
            <p:ph type="sldNum" sz="quarter" idx="10"/>
          </p:nvPr>
        </p:nvSpPr>
        <p:spPr/>
        <p:txBody>
          <a:bodyPr/>
          <a:lstStyle/>
          <a:p>
            <a:fld id="{10500050-CB0E-4E8D-ADA1-C01D56136782}" type="slidenum">
              <a:rPr lang="da-DK" smtClean="0"/>
              <a:pPr/>
              <a:t>8</a:t>
            </a:fld>
            <a:endParaRPr lang="da-DK"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lnSpcReduction="10000"/>
          </a:bodyPr>
          <a:lstStyle/>
          <a:p>
            <a:r>
              <a:rPr lang="en-US" noProof="0" dirty="0" smtClean="0"/>
              <a:t>Paper 13. Capturing Organizational Memory</a:t>
            </a:r>
          </a:p>
          <a:p>
            <a:r>
              <a:rPr lang="en-US" noProof="0" dirty="0" smtClean="0"/>
              <a:t>Organizational memory is a record of an organization that</a:t>
            </a:r>
            <a:r>
              <a:rPr lang="en-US" baseline="0" noProof="0" dirty="0" smtClean="0"/>
              <a:t> is embodied in a set of documents and artifacts. An effective organizational memory should be able to answer questions like “Why did we do this?” and “How did such and such come to be the case?”</a:t>
            </a:r>
          </a:p>
          <a:p>
            <a:endParaRPr lang="en-US" noProof="0" dirty="0" smtClean="0"/>
          </a:p>
          <a:p>
            <a:r>
              <a:rPr lang="en-US" noProof="0" dirty="0" smtClean="0"/>
              <a:t>Organizational memory is poor because companies</a:t>
            </a:r>
            <a:r>
              <a:rPr lang="en-US" baseline="0" noProof="0" dirty="0" smtClean="0"/>
              <a:t> fail to document the context that lay behind the documents when they were created. Organizations fail to capture any record of the process behind the artifacts.</a:t>
            </a:r>
          </a:p>
          <a:p>
            <a:endParaRPr lang="en-US" baseline="0" noProof="0" dirty="0" smtClean="0"/>
          </a:p>
          <a:p>
            <a:r>
              <a:rPr lang="en-US" baseline="0" noProof="0" dirty="0" smtClean="0"/>
              <a:t>The key to overcome the notion of capturing the process data from being an additional documentation burden is to tapping into the flow of communication that is already happening in an organization. This shift is also a shift from an artifact oriented to a process oriented perspective.</a:t>
            </a:r>
          </a:p>
          <a:p>
            <a:endParaRPr lang="en-US" baseline="0" noProof="0" dirty="0" smtClean="0"/>
          </a:p>
          <a:p>
            <a:r>
              <a:rPr lang="en-US" baseline="0" noProof="0" dirty="0" smtClean="0"/>
              <a:t>Tools for organizational memory are:</a:t>
            </a:r>
          </a:p>
          <a:p>
            <a:r>
              <a:rPr lang="en-US" b="1" baseline="0" noProof="0" dirty="0" smtClean="0"/>
              <a:t>Hypertext</a:t>
            </a:r>
            <a:r>
              <a:rPr lang="en-US" baseline="0" noProof="0" dirty="0" smtClean="0"/>
              <a:t>, because the nature of process oriented approach is essentially non-linear, therefore the representation for capturing and organizing it must also be that rich. The unlimited flexibility of hypertext as a representational medium is essential for ongoing restructuring and summarization, which is a must due to the organizational records getting more convoluted and complex as time goes by.</a:t>
            </a:r>
          </a:p>
          <a:p>
            <a:endParaRPr lang="en-US" baseline="0" noProof="0" dirty="0" smtClean="0"/>
          </a:p>
          <a:p>
            <a:r>
              <a:rPr lang="en-US" b="1" baseline="0" noProof="0" dirty="0" smtClean="0"/>
              <a:t>Groupware</a:t>
            </a:r>
            <a:r>
              <a:rPr lang="en-US" baseline="0" noProof="0" dirty="0" smtClean="0"/>
              <a:t>, is by nature not focused on capture but rather on communication and coordination. The secret to capturing organizational memory is to tap into the existing flow of process interactions between members of the organization and to process this into the key elements of the organizational memory.</a:t>
            </a:r>
          </a:p>
          <a:p>
            <a:r>
              <a:rPr lang="en-US" baseline="0" noProof="0" dirty="0" smtClean="0"/>
              <a:t>Groupware can provide the medium for organizational dialogues which, because they occur via the computer, creates a computable record of semi structured documents. Then the ability to manipulate, distribute or share the information and intelligence throughout the team and organization is allowed.</a:t>
            </a:r>
          </a:p>
          <a:p>
            <a:endParaRPr lang="en-US" baseline="0" noProof="0" dirty="0" smtClean="0"/>
          </a:p>
          <a:p>
            <a:r>
              <a:rPr lang="en-US" b="1" baseline="0" noProof="0" dirty="0" smtClean="0"/>
              <a:t>Rhetorical method</a:t>
            </a:r>
            <a:r>
              <a:rPr lang="en-US" baseline="0" noProof="0" dirty="0" smtClean="0"/>
              <a:t>, is used for structuring occurring conversations. A simple rhetorical method provides structure for discussion of complex problems which improves the quality of the dialogue process(IBIS Issue-Based Information System). Such a model provides a basis for structuring the conversational record which is not simply chronological(as in email and BBS). The IBIS provides a content-based indexing structure, within which the cumulative record of the organizational process is preserved and organized.</a:t>
            </a:r>
          </a:p>
          <a:p>
            <a:endParaRPr lang="en-US" baseline="0" noProof="0" dirty="0" smtClean="0"/>
          </a:p>
          <a:p>
            <a:r>
              <a:rPr lang="en-US" baseline="0" noProof="0" dirty="0" smtClean="0"/>
              <a:t>The technology for organizational memory must at a minimum incorporate hypertext, groupware and a rhetorical model. But this is not enough, an organization must also shift to making capture and use of OM an important natural practice.</a:t>
            </a:r>
          </a:p>
          <a:p>
            <a:endParaRPr lang="en-US" baseline="0" noProof="0" dirty="0" smtClean="0"/>
          </a:p>
          <a:p>
            <a:endParaRPr lang="en-US" baseline="0" noProof="0" dirty="0" smtClean="0"/>
          </a:p>
          <a:p>
            <a:endParaRPr lang="en-US" noProof="0" dirty="0"/>
          </a:p>
        </p:txBody>
      </p:sp>
      <p:sp>
        <p:nvSpPr>
          <p:cNvPr id="4" name="Pladsholder til diasnummer 3"/>
          <p:cNvSpPr>
            <a:spLocks noGrp="1"/>
          </p:cNvSpPr>
          <p:nvPr>
            <p:ph type="sldNum" sz="quarter" idx="10"/>
          </p:nvPr>
        </p:nvSpPr>
        <p:spPr/>
        <p:txBody>
          <a:bodyPr/>
          <a:lstStyle/>
          <a:p>
            <a:fld id="{10500050-CB0E-4E8D-ADA1-C01D56136782}" type="slidenum">
              <a:rPr lang="da-DK" smtClean="0"/>
              <a:pPr/>
              <a:t>9</a:t>
            </a:fld>
            <a:endParaRPr lang="da-DK"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s">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a-DK" smtClean="0"/>
              <a:t>Klik for at redigere titeltypografi i masteren</a:t>
            </a:r>
            <a:endParaRPr lang="da-DK"/>
          </a:p>
        </p:txBody>
      </p:sp>
      <p:sp>
        <p:nvSpPr>
          <p:cNvPr id="3" name="Und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a-DK" smtClean="0"/>
              <a:t>Klik for at redigere undertiteltypografien i masteren</a:t>
            </a:r>
            <a:endParaRPr lang="da-DK"/>
          </a:p>
        </p:txBody>
      </p:sp>
      <p:sp>
        <p:nvSpPr>
          <p:cNvPr id="4" name="Pladsholder til dato 3"/>
          <p:cNvSpPr>
            <a:spLocks noGrp="1"/>
          </p:cNvSpPr>
          <p:nvPr>
            <p:ph type="dt" sz="half" idx="10"/>
          </p:nvPr>
        </p:nvSpPr>
        <p:spPr/>
        <p:txBody>
          <a:bodyPr/>
          <a:lstStyle/>
          <a:p>
            <a:fld id="{0932F339-C7DF-4885-A478-55F50CAA6177}" type="datetimeFigureOut">
              <a:rPr lang="da-DK" smtClean="0"/>
              <a:pPr/>
              <a:t>27-05-2010</a:t>
            </a:fld>
            <a:endParaRPr lang="da-DK" dirty="0"/>
          </a:p>
        </p:txBody>
      </p:sp>
      <p:sp>
        <p:nvSpPr>
          <p:cNvPr id="5" name="Pladsholder til sidefod 4"/>
          <p:cNvSpPr>
            <a:spLocks noGrp="1"/>
          </p:cNvSpPr>
          <p:nvPr>
            <p:ph type="ftr" sz="quarter" idx="11"/>
          </p:nvPr>
        </p:nvSpPr>
        <p:spPr/>
        <p:txBody>
          <a:bodyPr/>
          <a:lstStyle/>
          <a:p>
            <a:endParaRPr lang="da-DK" dirty="0"/>
          </a:p>
        </p:txBody>
      </p:sp>
      <p:sp>
        <p:nvSpPr>
          <p:cNvPr id="6" name="Pladsholder til diasnummer 5"/>
          <p:cNvSpPr>
            <a:spLocks noGrp="1"/>
          </p:cNvSpPr>
          <p:nvPr>
            <p:ph type="sldNum" sz="quarter" idx="12"/>
          </p:nvPr>
        </p:nvSpPr>
        <p:spPr/>
        <p:txBody>
          <a:bodyPr/>
          <a:lstStyle/>
          <a:p>
            <a:fld id="{1A7C2D11-7FE0-48C6-857E-CEC88F2A824B}" type="slidenum">
              <a:rPr lang="da-DK" smtClean="0"/>
              <a:pPr/>
              <a:t>‹nr.›</a:t>
            </a:fld>
            <a:endParaRPr lang="da-DK"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mtClean="0"/>
              <a:t>Klik for at redigere titeltypografi i masteren</a:t>
            </a:r>
            <a:endParaRPr lang="da-DK"/>
          </a:p>
        </p:txBody>
      </p:sp>
      <p:sp>
        <p:nvSpPr>
          <p:cNvPr id="3" name="Pladsholder til lodret titel 2"/>
          <p:cNvSpPr>
            <a:spLocks noGrp="1"/>
          </p:cNvSpPr>
          <p:nvPr>
            <p:ph type="body" orient="vert" idx="1"/>
          </p:nvPr>
        </p:nvSpPr>
        <p:spPr/>
        <p:txBody>
          <a:bodyPr vert="eaVert"/>
          <a:lstStyle/>
          <a:p>
            <a:pPr lvl="0"/>
            <a:r>
              <a:rPr lang="da-DK" smtClean="0"/>
              <a:t>Klik for at redigere typografi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4" name="Pladsholder til dato 3"/>
          <p:cNvSpPr>
            <a:spLocks noGrp="1"/>
          </p:cNvSpPr>
          <p:nvPr>
            <p:ph type="dt" sz="half" idx="10"/>
          </p:nvPr>
        </p:nvSpPr>
        <p:spPr/>
        <p:txBody>
          <a:bodyPr/>
          <a:lstStyle/>
          <a:p>
            <a:fld id="{0932F339-C7DF-4885-A478-55F50CAA6177}" type="datetimeFigureOut">
              <a:rPr lang="da-DK" smtClean="0"/>
              <a:pPr/>
              <a:t>27-05-2010</a:t>
            </a:fld>
            <a:endParaRPr lang="da-DK" dirty="0"/>
          </a:p>
        </p:txBody>
      </p:sp>
      <p:sp>
        <p:nvSpPr>
          <p:cNvPr id="5" name="Pladsholder til sidefod 4"/>
          <p:cNvSpPr>
            <a:spLocks noGrp="1"/>
          </p:cNvSpPr>
          <p:nvPr>
            <p:ph type="ftr" sz="quarter" idx="11"/>
          </p:nvPr>
        </p:nvSpPr>
        <p:spPr/>
        <p:txBody>
          <a:bodyPr/>
          <a:lstStyle/>
          <a:p>
            <a:endParaRPr lang="da-DK" dirty="0"/>
          </a:p>
        </p:txBody>
      </p:sp>
      <p:sp>
        <p:nvSpPr>
          <p:cNvPr id="6" name="Pladsholder til diasnummer 5"/>
          <p:cNvSpPr>
            <a:spLocks noGrp="1"/>
          </p:cNvSpPr>
          <p:nvPr>
            <p:ph type="sldNum" sz="quarter" idx="12"/>
          </p:nvPr>
        </p:nvSpPr>
        <p:spPr/>
        <p:txBody>
          <a:bodyPr/>
          <a:lstStyle/>
          <a:p>
            <a:fld id="{1A7C2D11-7FE0-48C6-857E-CEC88F2A824B}" type="slidenum">
              <a:rPr lang="da-DK" smtClean="0"/>
              <a:pPr/>
              <a:t>‹nr.›</a:t>
            </a:fld>
            <a:endParaRPr lang="da-DK"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Lodret titel 1"/>
          <p:cNvSpPr>
            <a:spLocks noGrp="1"/>
          </p:cNvSpPr>
          <p:nvPr>
            <p:ph type="title" orient="vert"/>
          </p:nvPr>
        </p:nvSpPr>
        <p:spPr>
          <a:xfrm>
            <a:off x="6629400" y="274638"/>
            <a:ext cx="2057400" cy="5851525"/>
          </a:xfrm>
        </p:spPr>
        <p:txBody>
          <a:bodyPr vert="eaVert"/>
          <a:lstStyle/>
          <a:p>
            <a:r>
              <a:rPr lang="da-DK" smtClean="0"/>
              <a:t>Klik for at redigere titeltypografi i masteren</a:t>
            </a:r>
            <a:endParaRPr lang="da-DK"/>
          </a:p>
        </p:txBody>
      </p:sp>
      <p:sp>
        <p:nvSpPr>
          <p:cNvPr id="3" name="Pladsholder til lodret titel 2"/>
          <p:cNvSpPr>
            <a:spLocks noGrp="1"/>
          </p:cNvSpPr>
          <p:nvPr>
            <p:ph type="body" orient="vert" idx="1"/>
          </p:nvPr>
        </p:nvSpPr>
        <p:spPr>
          <a:xfrm>
            <a:off x="457200" y="274638"/>
            <a:ext cx="6019800" cy="5851525"/>
          </a:xfrm>
        </p:spPr>
        <p:txBody>
          <a:bodyPr vert="eaVert"/>
          <a:lstStyle/>
          <a:p>
            <a:pPr lvl="0"/>
            <a:r>
              <a:rPr lang="da-DK" smtClean="0"/>
              <a:t>Klik for at redigere typografi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4" name="Pladsholder til dato 3"/>
          <p:cNvSpPr>
            <a:spLocks noGrp="1"/>
          </p:cNvSpPr>
          <p:nvPr>
            <p:ph type="dt" sz="half" idx="10"/>
          </p:nvPr>
        </p:nvSpPr>
        <p:spPr/>
        <p:txBody>
          <a:bodyPr/>
          <a:lstStyle/>
          <a:p>
            <a:fld id="{0932F339-C7DF-4885-A478-55F50CAA6177}" type="datetimeFigureOut">
              <a:rPr lang="da-DK" smtClean="0"/>
              <a:pPr/>
              <a:t>27-05-2010</a:t>
            </a:fld>
            <a:endParaRPr lang="da-DK" dirty="0"/>
          </a:p>
        </p:txBody>
      </p:sp>
      <p:sp>
        <p:nvSpPr>
          <p:cNvPr id="5" name="Pladsholder til sidefod 4"/>
          <p:cNvSpPr>
            <a:spLocks noGrp="1"/>
          </p:cNvSpPr>
          <p:nvPr>
            <p:ph type="ftr" sz="quarter" idx="11"/>
          </p:nvPr>
        </p:nvSpPr>
        <p:spPr/>
        <p:txBody>
          <a:bodyPr/>
          <a:lstStyle/>
          <a:p>
            <a:endParaRPr lang="da-DK" dirty="0"/>
          </a:p>
        </p:txBody>
      </p:sp>
      <p:sp>
        <p:nvSpPr>
          <p:cNvPr id="6" name="Pladsholder til diasnummer 5"/>
          <p:cNvSpPr>
            <a:spLocks noGrp="1"/>
          </p:cNvSpPr>
          <p:nvPr>
            <p:ph type="sldNum" sz="quarter" idx="12"/>
          </p:nvPr>
        </p:nvSpPr>
        <p:spPr/>
        <p:txBody>
          <a:bodyPr/>
          <a:lstStyle/>
          <a:p>
            <a:fld id="{1A7C2D11-7FE0-48C6-857E-CEC88F2A824B}" type="slidenum">
              <a:rPr lang="da-DK" smtClean="0"/>
              <a:pPr/>
              <a:t>‹nr.›</a:t>
            </a:fld>
            <a:endParaRPr lang="da-DK"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mtClean="0"/>
              <a:t>Klik for at redigere titeltypografi i masteren</a:t>
            </a:r>
            <a:endParaRPr lang="da-DK"/>
          </a:p>
        </p:txBody>
      </p:sp>
      <p:sp>
        <p:nvSpPr>
          <p:cNvPr id="3" name="Pladsholder til indhold 2"/>
          <p:cNvSpPr>
            <a:spLocks noGrp="1"/>
          </p:cNvSpPr>
          <p:nvPr>
            <p:ph idx="1"/>
          </p:nvPr>
        </p:nvSpPr>
        <p:spPr/>
        <p:txBody>
          <a:bodyPr/>
          <a:lstStyle/>
          <a:p>
            <a:pPr lvl="0"/>
            <a:r>
              <a:rPr lang="da-DK" smtClean="0"/>
              <a:t>Klik for at redigere typografi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4" name="Pladsholder til dato 3"/>
          <p:cNvSpPr>
            <a:spLocks noGrp="1"/>
          </p:cNvSpPr>
          <p:nvPr>
            <p:ph type="dt" sz="half" idx="10"/>
          </p:nvPr>
        </p:nvSpPr>
        <p:spPr/>
        <p:txBody>
          <a:bodyPr/>
          <a:lstStyle/>
          <a:p>
            <a:fld id="{0932F339-C7DF-4885-A478-55F50CAA6177}" type="datetimeFigureOut">
              <a:rPr lang="da-DK" smtClean="0"/>
              <a:pPr/>
              <a:t>27-05-2010</a:t>
            </a:fld>
            <a:endParaRPr lang="da-DK" dirty="0"/>
          </a:p>
        </p:txBody>
      </p:sp>
      <p:sp>
        <p:nvSpPr>
          <p:cNvPr id="5" name="Pladsholder til sidefod 4"/>
          <p:cNvSpPr>
            <a:spLocks noGrp="1"/>
          </p:cNvSpPr>
          <p:nvPr>
            <p:ph type="ftr" sz="quarter" idx="11"/>
          </p:nvPr>
        </p:nvSpPr>
        <p:spPr/>
        <p:txBody>
          <a:bodyPr/>
          <a:lstStyle/>
          <a:p>
            <a:endParaRPr lang="da-DK" dirty="0"/>
          </a:p>
        </p:txBody>
      </p:sp>
      <p:sp>
        <p:nvSpPr>
          <p:cNvPr id="6" name="Pladsholder til diasnummer 5"/>
          <p:cNvSpPr>
            <a:spLocks noGrp="1"/>
          </p:cNvSpPr>
          <p:nvPr>
            <p:ph type="sldNum" sz="quarter" idx="12"/>
          </p:nvPr>
        </p:nvSpPr>
        <p:spPr/>
        <p:txBody>
          <a:bodyPr/>
          <a:lstStyle/>
          <a:p>
            <a:fld id="{1A7C2D11-7FE0-48C6-857E-CEC88F2A824B}" type="slidenum">
              <a:rPr lang="da-DK" smtClean="0"/>
              <a:pPr/>
              <a:t>‹nr.›</a:t>
            </a:fld>
            <a:endParaRPr lang="da-DK"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a-DK" smtClean="0"/>
              <a:t>Klik for at redigere titeltypografi i masteren</a:t>
            </a:r>
            <a:endParaRPr lang="da-DK"/>
          </a:p>
        </p:txBody>
      </p:sp>
      <p:sp>
        <p:nvSpPr>
          <p:cNvPr id="3" name="Pladsholder til teks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a-DK" smtClean="0"/>
              <a:t>Klik for at redigere typografi i masteren</a:t>
            </a:r>
          </a:p>
        </p:txBody>
      </p:sp>
      <p:sp>
        <p:nvSpPr>
          <p:cNvPr id="4" name="Pladsholder til dato 3"/>
          <p:cNvSpPr>
            <a:spLocks noGrp="1"/>
          </p:cNvSpPr>
          <p:nvPr>
            <p:ph type="dt" sz="half" idx="10"/>
          </p:nvPr>
        </p:nvSpPr>
        <p:spPr/>
        <p:txBody>
          <a:bodyPr/>
          <a:lstStyle/>
          <a:p>
            <a:fld id="{0932F339-C7DF-4885-A478-55F50CAA6177}" type="datetimeFigureOut">
              <a:rPr lang="da-DK" smtClean="0"/>
              <a:pPr/>
              <a:t>27-05-2010</a:t>
            </a:fld>
            <a:endParaRPr lang="da-DK" dirty="0"/>
          </a:p>
        </p:txBody>
      </p:sp>
      <p:sp>
        <p:nvSpPr>
          <p:cNvPr id="5" name="Pladsholder til sidefod 4"/>
          <p:cNvSpPr>
            <a:spLocks noGrp="1"/>
          </p:cNvSpPr>
          <p:nvPr>
            <p:ph type="ftr" sz="quarter" idx="11"/>
          </p:nvPr>
        </p:nvSpPr>
        <p:spPr/>
        <p:txBody>
          <a:bodyPr/>
          <a:lstStyle/>
          <a:p>
            <a:endParaRPr lang="da-DK" dirty="0"/>
          </a:p>
        </p:txBody>
      </p:sp>
      <p:sp>
        <p:nvSpPr>
          <p:cNvPr id="6" name="Pladsholder til diasnummer 5"/>
          <p:cNvSpPr>
            <a:spLocks noGrp="1"/>
          </p:cNvSpPr>
          <p:nvPr>
            <p:ph type="sldNum" sz="quarter" idx="12"/>
          </p:nvPr>
        </p:nvSpPr>
        <p:spPr/>
        <p:txBody>
          <a:bodyPr/>
          <a:lstStyle/>
          <a:p>
            <a:fld id="{1A7C2D11-7FE0-48C6-857E-CEC88F2A824B}" type="slidenum">
              <a:rPr lang="da-DK" smtClean="0"/>
              <a:pPr/>
              <a:t>‹nr.›</a:t>
            </a:fld>
            <a:endParaRPr lang="da-DK"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mtClean="0"/>
              <a:t>Klik for at redigere titeltypografi i masteren</a:t>
            </a:r>
            <a:endParaRPr lang="da-DK"/>
          </a:p>
        </p:txBody>
      </p:sp>
      <p:sp>
        <p:nvSpPr>
          <p:cNvPr id="3" name="Pladsholder til indhold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smtClean="0"/>
              <a:t>Klik for at redigere typografi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4" name="Pladsholder til indhold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smtClean="0"/>
              <a:t>Klik for at redigere typografi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5" name="Pladsholder til dato 4"/>
          <p:cNvSpPr>
            <a:spLocks noGrp="1"/>
          </p:cNvSpPr>
          <p:nvPr>
            <p:ph type="dt" sz="half" idx="10"/>
          </p:nvPr>
        </p:nvSpPr>
        <p:spPr/>
        <p:txBody>
          <a:bodyPr/>
          <a:lstStyle/>
          <a:p>
            <a:fld id="{0932F339-C7DF-4885-A478-55F50CAA6177}" type="datetimeFigureOut">
              <a:rPr lang="da-DK" smtClean="0"/>
              <a:pPr/>
              <a:t>27-05-2010</a:t>
            </a:fld>
            <a:endParaRPr lang="da-DK" dirty="0"/>
          </a:p>
        </p:txBody>
      </p:sp>
      <p:sp>
        <p:nvSpPr>
          <p:cNvPr id="6" name="Pladsholder til sidefod 5"/>
          <p:cNvSpPr>
            <a:spLocks noGrp="1"/>
          </p:cNvSpPr>
          <p:nvPr>
            <p:ph type="ftr" sz="quarter" idx="11"/>
          </p:nvPr>
        </p:nvSpPr>
        <p:spPr/>
        <p:txBody>
          <a:bodyPr/>
          <a:lstStyle/>
          <a:p>
            <a:endParaRPr lang="da-DK" dirty="0"/>
          </a:p>
        </p:txBody>
      </p:sp>
      <p:sp>
        <p:nvSpPr>
          <p:cNvPr id="7" name="Pladsholder til diasnummer 6"/>
          <p:cNvSpPr>
            <a:spLocks noGrp="1"/>
          </p:cNvSpPr>
          <p:nvPr>
            <p:ph type="sldNum" sz="quarter" idx="12"/>
          </p:nvPr>
        </p:nvSpPr>
        <p:spPr/>
        <p:txBody>
          <a:bodyPr/>
          <a:lstStyle/>
          <a:p>
            <a:fld id="{1A7C2D11-7FE0-48C6-857E-CEC88F2A824B}" type="slidenum">
              <a:rPr lang="da-DK" smtClean="0"/>
              <a:pPr/>
              <a:t>‹nr.›</a:t>
            </a:fld>
            <a:endParaRPr lang="da-DK"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a-DK" smtClean="0"/>
              <a:t>Klik for at redigere titeltypografi i masteren</a:t>
            </a:r>
            <a:endParaRPr lang="da-DK"/>
          </a:p>
        </p:txBody>
      </p:sp>
      <p:sp>
        <p:nvSpPr>
          <p:cNvPr id="3" name="Pladsholder til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smtClean="0"/>
              <a:t>Klik for at redigere typografi i masteren</a:t>
            </a:r>
          </a:p>
        </p:txBody>
      </p:sp>
      <p:sp>
        <p:nvSpPr>
          <p:cNvPr id="4" name="Pladsholder til indhol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a-DK" smtClean="0"/>
              <a:t>Klik for at redigere typografi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5" name="Pladsholder til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smtClean="0"/>
              <a:t>Klik for at redigere typografi i masteren</a:t>
            </a:r>
          </a:p>
        </p:txBody>
      </p:sp>
      <p:sp>
        <p:nvSpPr>
          <p:cNvPr id="6" name="Pladsholder til indhol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a-DK" smtClean="0"/>
              <a:t>Klik for at redigere typografi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7" name="Pladsholder til dato 6"/>
          <p:cNvSpPr>
            <a:spLocks noGrp="1"/>
          </p:cNvSpPr>
          <p:nvPr>
            <p:ph type="dt" sz="half" idx="10"/>
          </p:nvPr>
        </p:nvSpPr>
        <p:spPr/>
        <p:txBody>
          <a:bodyPr/>
          <a:lstStyle/>
          <a:p>
            <a:fld id="{0932F339-C7DF-4885-A478-55F50CAA6177}" type="datetimeFigureOut">
              <a:rPr lang="da-DK" smtClean="0"/>
              <a:pPr/>
              <a:t>27-05-2010</a:t>
            </a:fld>
            <a:endParaRPr lang="da-DK" dirty="0"/>
          </a:p>
        </p:txBody>
      </p:sp>
      <p:sp>
        <p:nvSpPr>
          <p:cNvPr id="8" name="Pladsholder til sidefod 7"/>
          <p:cNvSpPr>
            <a:spLocks noGrp="1"/>
          </p:cNvSpPr>
          <p:nvPr>
            <p:ph type="ftr" sz="quarter" idx="11"/>
          </p:nvPr>
        </p:nvSpPr>
        <p:spPr/>
        <p:txBody>
          <a:bodyPr/>
          <a:lstStyle/>
          <a:p>
            <a:endParaRPr lang="da-DK" dirty="0"/>
          </a:p>
        </p:txBody>
      </p:sp>
      <p:sp>
        <p:nvSpPr>
          <p:cNvPr id="9" name="Pladsholder til diasnummer 8"/>
          <p:cNvSpPr>
            <a:spLocks noGrp="1"/>
          </p:cNvSpPr>
          <p:nvPr>
            <p:ph type="sldNum" sz="quarter" idx="12"/>
          </p:nvPr>
        </p:nvSpPr>
        <p:spPr/>
        <p:txBody>
          <a:bodyPr/>
          <a:lstStyle/>
          <a:p>
            <a:fld id="{1A7C2D11-7FE0-48C6-857E-CEC88F2A824B}" type="slidenum">
              <a:rPr lang="da-DK" smtClean="0"/>
              <a:pPr/>
              <a:t>‹nr.›</a:t>
            </a:fld>
            <a:endParaRPr lang="da-DK"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mtClean="0"/>
              <a:t>Klik for at redigere titeltypografi i masteren</a:t>
            </a:r>
            <a:endParaRPr lang="da-DK"/>
          </a:p>
        </p:txBody>
      </p:sp>
      <p:sp>
        <p:nvSpPr>
          <p:cNvPr id="3" name="Pladsholder til dato 2"/>
          <p:cNvSpPr>
            <a:spLocks noGrp="1"/>
          </p:cNvSpPr>
          <p:nvPr>
            <p:ph type="dt" sz="half" idx="10"/>
          </p:nvPr>
        </p:nvSpPr>
        <p:spPr/>
        <p:txBody>
          <a:bodyPr/>
          <a:lstStyle/>
          <a:p>
            <a:fld id="{0932F339-C7DF-4885-A478-55F50CAA6177}" type="datetimeFigureOut">
              <a:rPr lang="da-DK" smtClean="0"/>
              <a:pPr/>
              <a:t>27-05-2010</a:t>
            </a:fld>
            <a:endParaRPr lang="da-DK" dirty="0"/>
          </a:p>
        </p:txBody>
      </p:sp>
      <p:sp>
        <p:nvSpPr>
          <p:cNvPr id="4" name="Pladsholder til sidefod 3"/>
          <p:cNvSpPr>
            <a:spLocks noGrp="1"/>
          </p:cNvSpPr>
          <p:nvPr>
            <p:ph type="ftr" sz="quarter" idx="11"/>
          </p:nvPr>
        </p:nvSpPr>
        <p:spPr/>
        <p:txBody>
          <a:bodyPr/>
          <a:lstStyle/>
          <a:p>
            <a:endParaRPr lang="da-DK" dirty="0"/>
          </a:p>
        </p:txBody>
      </p:sp>
      <p:sp>
        <p:nvSpPr>
          <p:cNvPr id="5" name="Pladsholder til diasnummer 4"/>
          <p:cNvSpPr>
            <a:spLocks noGrp="1"/>
          </p:cNvSpPr>
          <p:nvPr>
            <p:ph type="sldNum" sz="quarter" idx="12"/>
          </p:nvPr>
        </p:nvSpPr>
        <p:spPr/>
        <p:txBody>
          <a:bodyPr/>
          <a:lstStyle/>
          <a:p>
            <a:fld id="{1A7C2D11-7FE0-48C6-857E-CEC88F2A824B}" type="slidenum">
              <a:rPr lang="da-DK" smtClean="0"/>
              <a:pPr/>
              <a:t>‹nr.›</a:t>
            </a:fld>
            <a:endParaRPr lang="da-DK"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Pladsholder til dato 1"/>
          <p:cNvSpPr>
            <a:spLocks noGrp="1"/>
          </p:cNvSpPr>
          <p:nvPr>
            <p:ph type="dt" sz="half" idx="10"/>
          </p:nvPr>
        </p:nvSpPr>
        <p:spPr/>
        <p:txBody>
          <a:bodyPr/>
          <a:lstStyle/>
          <a:p>
            <a:fld id="{0932F339-C7DF-4885-A478-55F50CAA6177}" type="datetimeFigureOut">
              <a:rPr lang="da-DK" smtClean="0"/>
              <a:pPr/>
              <a:t>27-05-2010</a:t>
            </a:fld>
            <a:endParaRPr lang="da-DK" dirty="0"/>
          </a:p>
        </p:txBody>
      </p:sp>
      <p:sp>
        <p:nvSpPr>
          <p:cNvPr id="3" name="Pladsholder til sidefod 2"/>
          <p:cNvSpPr>
            <a:spLocks noGrp="1"/>
          </p:cNvSpPr>
          <p:nvPr>
            <p:ph type="ftr" sz="quarter" idx="11"/>
          </p:nvPr>
        </p:nvSpPr>
        <p:spPr/>
        <p:txBody>
          <a:bodyPr/>
          <a:lstStyle/>
          <a:p>
            <a:endParaRPr lang="da-DK" dirty="0"/>
          </a:p>
        </p:txBody>
      </p:sp>
      <p:sp>
        <p:nvSpPr>
          <p:cNvPr id="4" name="Pladsholder til diasnummer 3"/>
          <p:cNvSpPr>
            <a:spLocks noGrp="1"/>
          </p:cNvSpPr>
          <p:nvPr>
            <p:ph type="sldNum" sz="quarter" idx="12"/>
          </p:nvPr>
        </p:nvSpPr>
        <p:spPr/>
        <p:txBody>
          <a:bodyPr/>
          <a:lstStyle/>
          <a:p>
            <a:fld id="{1A7C2D11-7FE0-48C6-857E-CEC88F2A824B}" type="slidenum">
              <a:rPr lang="da-DK" smtClean="0"/>
              <a:pPr/>
              <a:t>‹nr.›</a:t>
            </a:fld>
            <a:endParaRPr lang="da-DK"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a-DK" smtClean="0"/>
              <a:t>Klik for at redigere titeltypografi i masteren</a:t>
            </a:r>
            <a:endParaRPr lang="da-DK"/>
          </a:p>
        </p:txBody>
      </p:sp>
      <p:sp>
        <p:nvSpPr>
          <p:cNvPr id="3" name="Pladsholder til indhol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a-DK" smtClean="0"/>
              <a:t>Klik for at redigere typografi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4" name="Pladsholder til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smtClean="0"/>
              <a:t>Klik for at redigere typografi i masteren</a:t>
            </a:r>
          </a:p>
        </p:txBody>
      </p:sp>
      <p:sp>
        <p:nvSpPr>
          <p:cNvPr id="5" name="Pladsholder til dato 4"/>
          <p:cNvSpPr>
            <a:spLocks noGrp="1"/>
          </p:cNvSpPr>
          <p:nvPr>
            <p:ph type="dt" sz="half" idx="10"/>
          </p:nvPr>
        </p:nvSpPr>
        <p:spPr/>
        <p:txBody>
          <a:bodyPr/>
          <a:lstStyle/>
          <a:p>
            <a:fld id="{0932F339-C7DF-4885-A478-55F50CAA6177}" type="datetimeFigureOut">
              <a:rPr lang="da-DK" smtClean="0"/>
              <a:pPr/>
              <a:t>27-05-2010</a:t>
            </a:fld>
            <a:endParaRPr lang="da-DK" dirty="0"/>
          </a:p>
        </p:txBody>
      </p:sp>
      <p:sp>
        <p:nvSpPr>
          <p:cNvPr id="6" name="Pladsholder til sidefod 5"/>
          <p:cNvSpPr>
            <a:spLocks noGrp="1"/>
          </p:cNvSpPr>
          <p:nvPr>
            <p:ph type="ftr" sz="quarter" idx="11"/>
          </p:nvPr>
        </p:nvSpPr>
        <p:spPr/>
        <p:txBody>
          <a:bodyPr/>
          <a:lstStyle/>
          <a:p>
            <a:endParaRPr lang="da-DK" dirty="0"/>
          </a:p>
        </p:txBody>
      </p:sp>
      <p:sp>
        <p:nvSpPr>
          <p:cNvPr id="7" name="Pladsholder til diasnummer 6"/>
          <p:cNvSpPr>
            <a:spLocks noGrp="1"/>
          </p:cNvSpPr>
          <p:nvPr>
            <p:ph type="sldNum" sz="quarter" idx="12"/>
          </p:nvPr>
        </p:nvSpPr>
        <p:spPr/>
        <p:txBody>
          <a:bodyPr/>
          <a:lstStyle/>
          <a:p>
            <a:fld id="{1A7C2D11-7FE0-48C6-857E-CEC88F2A824B}" type="slidenum">
              <a:rPr lang="da-DK" smtClean="0"/>
              <a:pPr/>
              <a:t>‹nr.›</a:t>
            </a:fld>
            <a:endParaRPr lang="da-DK"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a-DK" smtClean="0"/>
              <a:t>Klik for at redigere titeltypografi i masteren</a:t>
            </a:r>
            <a:endParaRPr lang="da-DK"/>
          </a:p>
        </p:txBody>
      </p:sp>
      <p:sp>
        <p:nvSpPr>
          <p:cNvPr id="3" name="Pladsholder til billed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dirty="0"/>
          </a:p>
        </p:txBody>
      </p:sp>
      <p:sp>
        <p:nvSpPr>
          <p:cNvPr id="4" name="Pladsholder til teks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smtClean="0"/>
              <a:t>Klik for at redigere typografi i masteren</a:t>
            </a:r>
          </a:p>
        </p:txBody>
      </p:sp>
      <p:sp>
        <p:nvSpPr>
          <p:cNvPr id="5" name="Pladsholder til dato 4"/>
          <p:cNvSpPr>
            <a:spLocks noGrp="1"/>
          </p:cNvSpPr>
          <p:nvPr>
            <p:ph type="dt" sz="half" idx="10"/>
          </p:nvPr>
        </p:nvSpPr>
        <p:spPr/>
        <p:txBody>
          <a:bodyPr/>
          <a:lstStyle/>
          <a:p>
            <a:fld id="{0932F339-C7DF-4885-A478-55F50CAA6177}" type="datetimeFigureOut">
              <a:rPr lang="da-DK" smtClean="0"/>
              <a:pPr/>
              <a:t>27-05-2010</a:t>
            </a:fld>
            <a:endParaRPr lang="da-DK" dirty="0"/>
          </a:p>
        </p:txBody>
      </p:sp>
      <p:sp>
        <p:nvSpPr>
          <p:cNvPr id="6" name="Pladsholder til sidefod 5"/>
          <p:cNvSpPr>
            <a:spLocks noGrp="1"/>
          </p:cNvSpPr>
          <p:nvPr>
            <p:ph type="ftr" sz="quarter" idx="11"/>
          </p:nvPr>
        </p:nvSpPr>
        <p:spPr/>
        <p:txBody>
          <a:bodyPr/>
          <a:lstStyle/>
          <a:p>
            <a:endParaRPr lang="da-DK" dirty="0"/>
          </a:p>
        </p:txBody>
      </p:sp>
      <p:sp>
        <p:nvSpPr>
          <p:cNvPr id="7" name="Pladsholder til diasnummer 6"/>
          <p:cNvSpPr>
            <a:spLocks noGrp="1"/>
          </p:cNvSpPr>
          <p:nvPr>
            <p:ph type="sldNum" sz="quarter" idx="12"/>
          </p:nvPr>
        </p:nvSpPr>
        <p:spPr/>
        <p:txBody>
          <a:bodyPr/>
          <a:lstStyle/>
          <a:p>
            <a:fld id="{1A7C2D11-7FE0-48C6-857E-CEC88F2A824B}" type="slidenum">
              <a:rPr lang="da-DK" smtClean="0"/>
              <a:pPr/>
              <a:t>‹nr.›</a:t>
            </a:fld>
            <a:endParaRPr lang="da-DK"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titel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a-DK" smtClean="0"/>
              <a:t>Klik for at redigere titeltypografi i masteren</a:t>
            </a:r>
            <a:endParaRPr lang="da-DK"/>
          </a:p>
        </p:txBody>
      </p:sp>
      <p:sp>
        <p:nvSpPr>
          <p:cNvPr id="3" name="Pladsholder til tekst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a-DK" smtClean="0"/>
              <a:t>Klik for at redigere typografi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4" name="Pladsholder til dato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32F339-C7DF-4885-A478-55F50CAA6177}" type="datetimeFigureOut">
              <a:rPr lang="da-DK" smtClean="0"/>
              <a:pPr/>
              <a:t>27-05-2010</a:t>
            </a:fld>
            <a:endParaRPr lang="da-DK" dirty="0"/>
          </a:p>
        </p:txBody>
      </p:sp>
      <p:sp>
        <p:nvSpPr>
          <p:cNvPr id="5" name="Pladsholder til sidefod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dirty="0"/>
          </a:p>
        </p:txBody>
      </p:sp>
      <p:sp>
        <p:nvSpPr>
          <p:cNvPr id="6" name="Pladsholder til diasnumm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7C2D11-7FE0-48C6-857E-CEC88F2A824B}" type="slidenum">
              <a:rPr lang="da-DK" smtClean="0"/>
              <a:pPr/>
              <a:t>‹nr.›</a:t>
            </a:fld>
            <a:endParaRPr lang="da-DK"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smtClean="0"/>
              <a:t>SSE 3 Knowledge Management</a:t>
            </a:r>
            <a:endParaRPr lang="en-US"/>
          </a:p>
        </p:txBody>
      </p:sp>
      <p:sp>
        <p:nvSpPr>
          <p:cNvPr id="3" name="Undertitel 2"/>
          <p:cNvSpPr>
            <a:spLocks noGrp="1"/>
          </p:cNvSpPr>
          <p:nvPr>
            <p:ph type="subTitle" idx="1"/>
          </p:nvPr>
        </p:nvSpPr>
        <p:spPr/>
        <p:txBody>
          <a:bodyPr/>
          <a:lstStyle/>
          <a:p>
            <a:r>
              <a:rPr lang="en-US" dirty="0" smtClean="0"/>
              <a:t>1. </a:t>
            </a:r>
            <a:r>
              <a:rPr lang="en-US" smtClean="0"/>
              <a:t>Knowledge </a:t>
            </a:r>
            <a:r>
              <a:rPr lang="en-US" smtClean="0"/>
              <a:t>M</a:t>
            </a:r>
            <a:r>
              <a:rPr lang="en-US" smtClean="0"/>
              <a:t>anagement Concepts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b="1" smtClean="0"/>
              <a:t>Knowledge management</a:t>
            </a:r>
            <a:endParaRPr lang="en-US"/>
          </a:p>
        </p:txBody>
      </p:sp>
      <p:sp>
        <p:nvSpPr>
          <p:cNvPr id="3" name="Pladsholder til indhold 2"/>
          <p:cNvSpPr>
            <a:spLocks noGrp="1"/>
          </p:cNvSpPr>
          <p:nvPr>
            <p:ph idx="1"/>
          </p:nvPr>
        </p:nvSpPr>
        <p:spPr/>
        <p:txBody>
          <a:bodyPr/>
          <a:lstStyle/>
          <a:p>
            <a:r>
              <a:rPr lang="en-US" dirty="0" smtClean="0"/>
              <a:t>Why?</a:t>
            </a:r>
          </a:p>
          <a:p>
            <a:r>
              <a:rPr lang="en-US" dirty="0" smtClean="0"/>
              <a:t>Definition</a:t>
            </a:r>
          </a:p>
          <a:p>
            <a:r>
              <a:rPr lang="en-US" dirty="0" smtClean="0"/>
              <a:t>What is?</a:t>
            </a:r>
          </a:p>
          <a:p>
            <a:r>
              <a:rPr lang="en-US" dirty="0" smtClean="0"/>
              <a:t>Intellectual Capital</a:t>
            </a:r>
          </a:p>
          <a:p>
            <a:r>
              <a:rPr lang="en-US" dirty="0" smtClean="0"/>
              <a:t>Human Capital</a:t>
            </a:r>
          </a:p>
          <a:p>
            <a:r>
              <a:rPr lang="en-US" dirty="0" smtClean="0"/>
              <a:t>Structural Capital</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Knowledge Management</a:t>
            </a:r>
            <a:endParaRPr lang="en-US" dirty="0"/>
          </a:p>
        </p:txBody>
      </p:sp>
      <p:sp>
        <p:nvSpPr>
          <p:cNvPr id="3" name="Pladsholder til indhold 2"/>
          <p:cNvSpPr>
            <a:spLocks noGrp="1"/>
          </p:cNvSpPr>
          <p:nvPr>
            <p:ph idx="1"/>
          </p:nvPr>
        </p:nvSpPr>
        <p:spPr/>
        <p:txBody>
          <a:bodyPr/>
          <a:lstStyle/>
          <a:p>
            <a:r>
              <a:rPr lang="en-US" dirty="0" smtClean="0"/>
              <a:t>Forces Driving Knowledge Management</a:t>
            </a:r>
          </a:p>
          <a:p>
            <a:r>
              <a:rPr lang="en-US" dirty="0" smtClean="0"/>
              <a:t>Knowledge Management Systems</a:t>
            </a:r>
          </a:p>
          <a:p>
            <a:r>
              <a:rPr lang="en-US" dirty="0" smtClean="0"/>
              <a:t>Issues in Knowledge Management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The Nature of Knowledge</a:t>
            </a:r>
            <a:endParaRPr lang="en-US" dirty="0"/>
          </a:p>
        </p:txBody>
      </p:sp>
      <p:sp>
        <p:nvSpPr>
          <p:cNvPr id="3" name="Pladsholder til indhold 2"/>
          <p:cNvSpPr>
            <a:spLocks noGrp="1"/>
          </p:cNvSpPr>
          <p:nvPr>
            <p:ph idx="1"/>
          </p:nvPr>
        </p:nvSpPr>
        <p:spPr/>
        <p:txBody>
          <a:bodyPr/>
          <a:lstStyle/>
          <a:p>
            <a:r>
              <a:rPr lang="en-US" dirty="0" smtClean="0"/>
              <a:t>Data</a:t>
            </a:r>
          </a:p>
          <a:p>
            <a:r>
              <a:rPr lang="en-US" dirty="0" smtClean="0"/>
              <a:t>Information</a:t>
            </a:r>
          </a:p>
          <a:p>
            <a:r>
              <a:rPr lang="en-US" dirty="0" smtClean="0"/>
              <a:t>Knowledge</a:t>
            </a:r>
          </a:p>
          <a:p>
            <a:r>
              <a:rPr lang="en-US" dirty="0" smtClean="0"/>
              <a:t>Alternative Views of Knowledge</a:t>
            </a:r>
          </a:p>
          <a:p>
            <a:r>
              <a:rPr lang="en-US" dirty="0" smtClean="0"/>
              <a:t>Subjective View</a:t>
            </a:r>
          </a:p>
          <a:p>
            <a:r>
              <a:rPr lang="en-US" dirty="0" smtClean="0"/>
              <a:t>Objective View</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sv-SE" dirty="0" smtClean="0"/>
              <a:t>Different types of knowledge</a:t>
            </a:r>
            <a:endParaRPr lang="da-DK" dirty="0"/>
          </a:p>
        </p:txBody>
      </p:sp>
      <p:sp>
        <p:nvSpPr>
          <p:cNvPr id="3" name="Pladsholder til indhold 2"/>
          <p:cNvSpPr>
            <a:spLocks noGrp="1"/>
          </p:cNvSpPr>
          <p:nvPr>
            <p:ph idx="1"/>
          </p:nvPr>
        </p:nvSpPr>
        <p:spPr/>
        <p:txBody>
          <a:bodyPr/>
          <a:lstStyle/>
          <a:p>
            <a:r>
              <a:rPr lang="en-US" dirty="0" smtClean="0"/>
              <a:t>Classification of Knowledge</a:t>
            </a:r>
          </a:p>
          <a:p>
            <a:r>
              <a:rPr lang="en-US" dirty="0" smtClean="0"/>
              <a:t>Procedural or Declarative Knowledge</a:t>
            </a:r>
          </a:p>
          <a:p>
            <a:r>
              <a:rPr lang="en-US" dirty="0" smtClean="0"/>
              <a:t>Tacit or Explicit Knowledge</a:t>
            </a:r>
          </a:p>
          <a:p>
            <a:r>
              <a:rPr lang="en-US" dirty="0" smtClean="0"/>
              <a:t>General or Specific Knowledge</a:t>
            </a:r>
          </a:p>
          <a:p>
            <a:r>
              <a:rPr lang="en-US" dirty="0" smtClean="0"/>
              <a:t>Knowledge and Expertise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Location of knowledge</a:t>
            </a:r>
            <a:endParaRPr lang="en-US" dirty="0"/>
          </a:p>
        </p:txBody>
      </p:sp>
      <p:sp>
        <p:nvSpPr>
          <p:cNvPr id="3" name="Pladsholder til indhold 2"/>
          <p:cNvSpPr>
            <a:spLocks noGrp="1"/>
          </p:cNvSpPr>
          <p:nvPr>
            <p:ph idx="1"/>
          </p:nvPr>
        </p:nvSpPr>
        <p:spPr/>
        <p:txBody>
          <a:bodyPr/>
          <a:lstStyle/>
          <a:p>
            <a:r>
              <a:rPr lang="en-US" dirty="0" smtClean="0"/>
              <a:t>Knowledge in people</a:t>
            </a:r>
          </a:p>
          <a:p>
            <a:r>
              <a:rPr lang="en-US" dirty="0" smtClean="0"/>
              <a:t>Knowledge in artifacts</a:t>
            </a:r>
          </a:p>
          <a:p>
            <a:r>
              <a:rPr lang="en-US" dirty="0" smtClean="0"/>
              <a:t>Knowledge in organizational entities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Knowledge Management Solutions</a:t>
            </a:r>
            <a:endParaRPr lang="en-US" dirty="0"/>
          </a:p>
        </p:txBody>
      </p:sp>
      <p:sp>
        <p:nvSpPr>
          <p:cNvPr id="3" name="Pladsholder til indhold 2"/>
          <p:cNvSpPr>
            <a:spLocks noGrp="1"/>
          </p:cNvSpPr>
          <p:nvPr>
            <p:ph idx="1"/>
          </p:nvPr>
        </p:nvSpPr>
        <p:spPr/>
        <p:txBody>
          <a:bodyPr/>
          <a:lstStyle/>
          <a:p>
            <a:r>
              <a:rPr lang="en-US" dirty="0" smtClean="0"/>
              <a:t>Knowledge management processes</a:t>
            </a:r>
          </a:p>
          <a:p>
            <a:r>
              <a:rPr lang="en-US" dirty="0" smtClean="0"/>
              <a:t>Knowledge management systems</a:t>
            </a:r>
          </a:p>
          <a:p>
            <a:r>
              <a:rPr lang="en-US" dirty="0" smtClean="0"/>
              <a:t>Knowledge management mechanisms &amp; techs</a:t>
            </a:r>
          </a:p>
          <a:p>
            <a:r>
              <a:rPr lang="en-US" dirty="0" smtClean="0"/>
              <a:t>Knowledge management infrastructure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Knowledge Process</a:t>
            </a:r>
            <a:endParaRPr lang="en-US" dirty="0"/>
          </a:p>
        </p:txBody>
      </p:sp>
      <p:sp>
        <p:nvSpPr>
          <p:cNvPr id="3" name="Pladsholder til indhold 2"/>
          <p:cNvSpPr>
            <a:spLocks noGrp="1"/>
          </p:cNvSpPr>
          <p:nvPr>
            <p:ph idx="1"/>
          </p:nvPr>
        </p:nvSpPr>
        <p:spPr/>
        <p:txBody>
          <a:bodyPr/>
          <a:lstStyle/>
          <a:p>
            <a:r>
              <a:rPr lang="en-US" dirty="0" smtClean="0"/>
              <a:t>Knowledge discovery</a:t>
            </a:r>
          </a:p>
          <a:p>
            <a:r>
              <a:rPr lang="en-US" dirty="0" smtClean="0"/>
              <a:t>Knowledge capture</a:t>
            </a:r>
          </a:p>
          <a:p>
            <a:r>
              <a:rPr lang="en-US" dirty="0" smtClean="0"/>
              <a:t>Knowledge sharing</a:t>
            </a:r>
          </a:p>
          <a:p>
            <a:r>
              <a:rPr lang="en-US" dirty="0" smtClean="0"/>
              <a:t>Knowledge application</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Organizational Memory (OM)</a:t>
            </a:r>
            <a:endParaRPr lang="en-US" dirty="0"/>
          </a:p>
        </p:txBody>
      </p:sp>
      <p:sp>
        <p:nvSpPr>
          <p:cNvPr id="3" name="Pladsholder til indhold 2"/>
          <p:cNvSpPr>
            <a:spLocks noGrp="1"/>
          </p:cNvSpPr>
          <p:nvPr>
            <p:ph idx="1"/>
          </p:nvPr>
        </p:nvSpPr>
        <p:spPr/>
        <p:txBody>
          <a:bodyPr/>
          <a:lstStyle/>
          <a:p>
            <a:r>
              <a:rPr lang="en-US" dirty="0" smtClean="0"/>
              <a:t>What is?</a:t>
            </a:r>
          </a:p>
          <a:p>
            <a:r>
              <a:rPr lang="en-US" dirty="0" smtClean="0"/>
              <a:t>Why is Organizational Memory so poor?</a:t>
            </a:r>
          </a:p>
          <a:p>
            <a:r>
              <a:rPr lang="en-US" dirty="0" smtClean="0"/>
              <a:t>Tools for </a:t>
            </a:r>
            <a:r>
              <a:rPr lang="en-US" dirty="0" smtClean="0"/>
              <a:t>O</a:t>
            </a:r>
            <a:r>
              <a:rPr lang="en-US" dirty="0" smtClean="0"/>
              <a:t>rganizational Memory</a:t>
            </a:r>
          </a:p>
          <a:p>
            <a:pPr lvl="2"/>
            <a:r>
              <a:rPr lang="en-US" dirty="0" smtClean="0"/>
              <a:t>Hypertext</a:t>
            </a:r>
          </a:p>
          <a:p>
            <a:pPr lvl="2"/>
            <a:r>
              <a:rPr lang="en-US" dirty="0" smtClean="0"/>
              <a:t>Groupware</a:t>
            </a:r>
          </a:p>
          <a:p>
            <a:pPr lvl="2"/>
            <a:r>
              <a:rPr lang="en-US" dirty="0" smtClean="0"/>
              <a:t>Rhetorical method</a:t>
            </a:r>
            <a:endParaRPr lang="en-US" dirty="0"/>
          </a:p>
        </p:txBody>
      </p:sp>
    </p:spTree>
  </p:cSld>
  <p:clrMapOvr>
    <a:masterClrMapping/>
  </p:clrMapOvr>
</p:sld>
</file>

<file path=ppt/theme/theme1.xml><?xml version="1.0" encoding="utf-8"?>
<a:theme xmlns:a="http://schemas.openxmlformats.org/drawingml/2006/main" name="Kontortema">
  <a:themeElements>
    <a:clrScheme name="Kont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ont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Kontortema">
  <a:themeElements>
    <a:clrScheme name="Kont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ont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8409</TotalTime>
  <Words>3106</Words>
  <Application>Microsoft Office PowerPoint</Application>
  <PresentationFormat>Skærmshow (4:3)</PresentationFormat>
  <Paragraphs>160</Paragraphs>
  <Slides>9</Slides>
  <Notes>9</Notes>
  <HiddenSlides>0</HiddenSlides>
  <MMClips>0</MMClips>
  <ScaleCrop>false</ScaleCrop>
  <HeadingPairs>
    <vt:vector size="4" baseType="variant">
      <vt:variant>
        <vt:lpstr>Tema</vt:lpstr>
      </vt:variant>
      <vt:variant>
        <vt:i4>1</vt:i4>
      </vt:variant>
      <vt:variant>
        <vt:lpstr>Diastitler</vt:lpstr>
      </vt:variant>
      <vt:variant>
        <vt:i4>9</vt:i4>
      </vt:variant>
    </vt:vector>
  </HeadingPairs>
  <TitlesOfParts>
    <vt:vector size="10" baseType="lpstr">
      <vt:lpstr>Kontortema</vt:lpstr>
      <vt:lpstr>SSE 3 Knowledge Management</vt:lpstr>
      <vt:lpstr>Knowledge management</vt:lpstr>
      <vt:lpstr>Knowledge Management</vt:lpstr>
      <vt:lpstr>The Nature of Knowledge</vt:lpstr>
      <vt:lpstr>Different types of knowledge</vt:lpstr>
      <vt:lpstr>Location of knowledge</vt:lpstr>
      <vt:lpstr>Knowledge Management Solutions</vt:lpstr>
      <vt:lpstr>Knowledge Process</vt:lpstr>
      <vt:lpstr>Organizational Memory (OM)</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SSE 3 Knowledge Management</dc:title>
  <dc:creator>Kalle</dc:creator>
  <cp:lastModifiedBy>Kalle</cp:lastModifiedBy>
  <cp:revision>393</cp:revision>
  <dcterms:created xsi:type="dcterms:W3CDTF">2010-05-19T08:14:56Z</dcterms:created>
  <dcterms:modified xsi:type="dcterms:W3CDTF">2010-05-30T16:55:03Z</dcterms:modified>
</cp:coreProperties>
</file>