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7" r:id="rId4"/>
    <p:sldId id="259" r:id="rId5"/>
    <p:sldId id="258" r:id="rId6"/>
    <p:sldId id="264" r:id="rId7"/>
    <p:sldId id="268" r:id="rId8"/>
    <p:sldId id="267" r:id="rId9"/>
    <p:sldId id="260"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05" autoAdjust="0"/>
    <p:restoredTop sz="71515" autoAdjust="0"/>
  </p:normalViewPr>
  <p:slideViewPr>
    <p:cSldViewPr>
      <p:cViewPr varScale="1">
        <p:scale>
          <a:sx n="94" d="100"/>
          <a:sy n="94" d="100"/>
        </p:scale>
        <p:origin x="-21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99349-0304-4654-BB42-E73EAD9BEBC1}"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BD0771-8E2D-46E3-8723-C8AF04A84B8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array and collections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an array, for what and how is it used?</a:t>
            </a:r>
          </a:p>
          <a:p>
            <a:pPr lvl="0"/>
            <a:r>
              <a:rPr lang="en-US" sz="1200" kern="1200" dirty="0" smtClean="0">
                <a:solidFill>
                  <a:schemeClr val="tx1"/>
                </a:solidFill>
                <a:latin typeface="+mn-lt"/>
                <a:ea typeface="+mn-ea"/>
                <a:cs typeface="+mn-cs"/>
              </a:rPr>
              <a:t>What is an ArrayList, for what and how is it used?</a:t>
            </a:r>
          </a:p>
          <a:p>
            <a:pPr lvl="0"/>
            <a:r>
              <a:rPr lang="en-US" sz="1200" kern="1200" dirty="0" smtClean="0">
                <a:solidFill>
                  <a:schemeClr val="tx1"/>
                </a:solidFill>
                <a:latin typeface="+mn-lt"/>
                <a:ea typeface="+mn-ea"/>
                <a:cs typeface="+mn-cs"/>
              </a:rPr>
              <a:t>What is the difference between an ArrayList and an array?</a:t>
            </a:r>
          </a:p>
          <a:p>
            <a:pPr lvl="0"/>
            <a:r>
              <a:rPr lang="en-US" sz="1200" kern="1200" dirty="0" smtClean="0">
                <a:solidFill>
                  <a:schemeClr val="tx1"/>
                </a:solidFill>
                <a:latin typeface="+mn-lt"/>
                <a:ea typeface="+mn-ea"/>
                <a:cs typeface="+mn-cs"/>
              </a:rPr>
              <a:t>Which other collections (Map, List, ...) have you knowledge about?</a:t>
            </a:r>
          </a:p>
          <a:p>
            <a:pPr lvl="0"/>
            <a:r>
              <a:rPr lang="en-US" sz="1200" kern="1200" dirty="0" smtClean="0">
                <a:solidFill>
                  <a:schemeClr val="tx1"/>
                </a:solidFill>
                <a:latin typeface="+mn-lt"/>
                <a:ea typeface="+mn-ea"/>
                <a:cs typeface="+mn-cs"/>
              </a:rPr>
              <a:t>What do you understand by the concept generic type, how is it used and what is its purpose?</a:t>
            </a:r>
          </a:p>
          <a:p>
            <a:pPr lvl="0"/>
            <a:r>
              <a:rPr lang="en-US" sz="1200" kern="1200" dirty="0" smtClean="0">
                <a:solidFill>
                  <a:schemeClr val="tx1"/>
                </a:solidFill>
                <a:latin typeface="+mn-lt"/>
                <a:ea typeface="+mn-ea"/>
                <a:cs typeface="+mn-cs"/>
              </a:rPr>
              <a:t>What is a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loop and what is its purpose?</a:t>
            </a:r>
          </a:p>
        </p:txBody>
      </p:sp>
      <p:sp>
        <p:nvSpPr>
          <p:cNvPr id="4" name="Slide Number Placeholder 3"/>
          <p:cNvSpPr>
            <a:spLocks noGrp="1"/>
          </p:cNvSpPr>
          <p:nvPr>
            <p:ph type="sldNum" sz="quarter" idx="10"/>
          </p:nvPr>
        </p:nvSpPr>
        <p:spPr/>
        <p:txBody>
          <a:bodyPr/>
          <a:lstStyle/>
          <a:p>
            <a:fld id="{41BD0771-8E2D-46E3-8723-C8AF04A84B8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of these collection classes are now type-safe, making for a greatly enhanced programming experience. These classes include the Array, List, Dictionary, Sorted Dictionary, Queue, and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.NET Framework provides a number of interfaces, such as </a:t>
            </a:r>
            <a:r>
              <a:rPr lang="en-US" sz="1200" kern="1200" baseline="0" dirty="0" err="1" smtClean="0">
                <a:solidFill>
                  <a:schemeClr val="tx1"/>
                </a:solidFill>
                <a:latin typeface="+mn-lt"/>
                <a:ea typeface="+mn-ea"/>
                <a:cs typeface="+mn-cs"/>
              </a:rPr>
              <a:t>IEnumerable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ICollection</a:t>
            </a:r>
            <a:r>
              <a:rPr lang="en-US" sz="1200" kern="1200" baseline="0" dirty="0" smtClean="0">
                <a:solidFill>
                  <a:schemeClr val="tx1"/>
                </a:solidFill>
                <a:latin typeface="+mn-lt"/>
                <a:ea typeface="+mn-ea"/>
                <a:cs typeface="+mn-cs"/>
              </a:rPr>
              <a:t>, whose implementation provides you with standard ways to interact with collections.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array is an indexed collection of objects, all of the same type. C# arrays are </a:t>
            </a:r>
            <a:r>
              <a:rPr lang="en-US" sz="1200" kern="1200" baseline="0" dirty="0" smtClean="0">
                <a:solidFill>
                  <a:schemeClr val="tx1"/>
                </a:solidFill>
                <a:latin typeface="+mn-lt"/>
                <a:ea typeface="+mn-ea"/>
                <a:cs typeface="+mn-cs"/>
              </a:rPr>
              <a:t>somewhat different from arrays in C++ because they are objects. This provides them with useful methods and properties.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Technically, you are declaring a variable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that will hold a reference to an array of integers. As always, we’ll use the shorthand and refer to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as the array, knowing that we really mean a variable that  olds a reference to an (unnamed) array.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initialize the contents of an array at the time it is instantiated by providing a list of values delimited by curly brackets </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Multidimensional Arrays: </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rectangularArray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 columns];</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jaggedArray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previous versions of C#, the collection objects were not type-safe (you could, for example, mix strings and integers in a Dictionary). The </a:t>
            </a:r>
            <a:r>
              <a:rPr lang="en-US" sz="1200" kern="1200" baseline="0" dirty="0" err="1" smtClean="0">
                <a:solidFill>
                  <a:schemeClr val="tx1"/>
                </a:solidFill>
                <a:latin typeface="+mn-lt"/>
                <a:ea typeface="+mn-ea"/>
                <a:cs typeface="+mn-cs"/>
              </a:rPr>
              <a:t>nontype</a:t>
            </a:r>
            <a:r>
              <a:rPr lang="en-US" sz="1200" kern="1200" baseline="0" dirty="0" smtClean="0">
                <a:solidFill>
                  <a:schemeClr val="tx1"/>
                </a:solidFill>
                <a:latin typeface="+mn-lt"/>
                <a:ea typeface="+mn-ea"/>
                <a:cs typeface="+mn-cs"/>
              </a:rPr>
              <a:t>-safe versions of List (</a:t>
            </a:r>
            <a:r>
              <a:rPr lang="en-US" sz="1200" kern="1200" baseline="0" dirty="0" err="1" smtClean="0">
                <a:solidFill>
                  <a:schemeClr val="tx1"/>
                </a:solidFill>
                <a:latin typeface="+mn-lt"/>
                <a:ea typeface="+mn-ea"/>
                <a:cs typeface="+mn-cs"/>
              </a:rPr>
              <a:t>ArrayList</a:t>
            </a:r>
            <a:r>
              <a:rPr lang="en-US" sz="1200" kern="1200" baseline="0" dirty="0" smtClean="0">
                <a:solidFill>
                  <a:schemeClr val="tx1"/>
                </a:solidFill>
                <a:latin typeface="+mn-lt"/>
                <a:ea typeface="+mn-ea"/>
                <a:cs typeface="+mn-cs"/>
              </a:rPr>
              <a:t>), Dictionary, Queue, and Stack are still available for backward compatibility</a:t>
            </a:r>
          </a:p>
          <a:p>
            <a:endParaRPr lang="en-US" sz="1200" kern="1200" baseline="0" dirty="0" smtClean="0">
              <a:solidFill>
                <a:schemeClr val="tx1"/>
              </a:solidFill>
              <a:latin typeface="+mn-lt"/>
              <a:ea typeface="+mn-ea"/>
              <a:cs typeface="+mn-cs"/>
            </a:endParaRPr>
          </a:p>
          <a:p>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classic problem with the Array type is its fixed size. If you don’t know in advance how many objects an array will hold, you run the risk of declaring either too small an array (and running out of room), or too large an array (and wasting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Lists provide a number of useful methods and properties for their manipulation.</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Dictionary: A </a:t>
            </a:r>
            <a:r>
              <a:rPr lang="en-US" sz="1200" i="1" kern="1200" baseline="0" dirty="0" smtClean="0">
                <a:solidFill>
                  <a:schemeClr val="tx1"/>
                </a:solidFill>
                <a:latin typeface="+mn-lt"/>
                <a:ea typeface="+mn-ea"/>
                <a:cs typeface="+mn-cs"/>
              </a:rPr>
              <a:t>dictionary is a collection that associates a key to a value. A language dictionary, </a:t>
            </a:r>
            <a:r>
              <a:rPr lang="en-US" sz="1200" kern="1200" baseline="0" dirty="0" smtClean="0">
                <a:solidFill>
                  <a:schemeClr val="tx1"/>
                </a:solidFill>
                <a:latin typeface="+mn-lt"/>
                <a:ea typeface="+mn-ea"/>
                <a:cs typeface="+mn-cs"/>
              </a:rPr>
              <a:t>such as Webster’s, associates a word (the key) with its definition (the value).</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Sorted Dictionary: .Net Framework includes Sorted dictionary class,</a:t>
            </a:r>
            <a:r>
              <a:rPr lang="en-US" sz="1200" baseline="0" dirty="0" smtClean="0"/>
              <a:t> any data add to a collection of this type is sorted, making it unnecessary to sorted later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Queue: A </a:t>
            </a:r>
            <a:r>
              <a:rPr lang="en-US" sz="1200" i="1" kern="1200" baseline="0" dirty="0" smtClean="0">
                <a:solidFill>
                  <a:schemeClr val="tx1"/>
                </a:solidFill>
                <a:latin typeface="+mn-lt"/>
                <a:ea typeface="+mn-ea"/>
                <a:cs typeface="+mn-cs"/>
              </a:rPr>
              <a:t>queue represents a first-in, first-out (FIFO) collection. </a:t>
            </a:r>
            <a:r>
              <a:rPr lang="en-US" sz="1200" kern="1200" baseline="0" dirty="0" smtClean="0">
                <a:solidFill>
                  <a:schemeClr val="tx1"/>
                </a:solidFill>
                <a:latin typeface="+mn-lt"/>
                <a:ea typeface="+mn-ea"/>
                <a:cs typeface="+mn-cs"/>
              </a:rPr>
              <a:t>A queue is a good collection to use when you are managing a limited resource.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Stack: A </a:t>
            </a:r>
            <a:r>
              <a:rPr lang="en-US" sz="1200" i="1" kern="1200" baseline="0" dirty="0" smtClean="0">
                <a:solidFill>
                  <a:schemeClr val="tx1"/>
                </a:solidFill>
                <a:latin typeface="+mn-lt"/>
                <a:ea typeface="+mn-ea"/>
                <a:cs typeface="+mn-cs"/>
              </a:rPr>
              <a:t>stack is a last-in, first-out (LIFO) collection, like a stack of dishes at a buffet table </a:t>
            </a:r>
            <a:r>
              <a:rPr lang="en-US" sz="1200" kern="1200" baseline="0" dirty="0" smtClean="0">
                <a:solidFill>
                  <a:schemeClr val="tx1"/>
                </a:solidFill>
                <a:latin typeface="+mn-lt"/>
                <a:ea typeface="+mn-ea"/>
                <a:cs typeface="+mn-cs"/>
              </a:rPr>
              <a:t>or a stack of coins on your desk. An item added on top is the first item you take off the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Methods: </a:t>
            </a:r>
            <a:r>
              <a:rPr lang="en-US" sz="1200" kern="1200" baseline="0" dirty="0" err="1" smtClean="0">
                <a:solidFill>
                  <a:schemeClr val="tx1"/>
                </a:solidFill>
                <a:latin typeface="+mn-lt"/>
                <a:ea typeface="+mn-ea"/>
                <a:cs typeface="+mn-cs"/>
              </a:rPr>
              <a:t>CopyTo</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ToArray</a:t>
            </a:r>
            <a:r>
              <a:rPr lang="en-US" sz="1200" kern="1200" baseline="0" dirty="0" smtClean="0">
                <a:solidFill>
                  <a:schemeClr val="tx1"/>
                </a:solidFill>
                <a:latin typeface="+mn-lt"/>
                <a:ea typeface="+mn-ea"/>
                <a:cs typeface="+mn-cs"/>
              </a:rPr>
              <a:t>( ) , Peek( ), Pop( ), Push( ), Clear(), Add(), Count()</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generic type declares </a:t>
            </a:r>
            <a:r>
              <a:rPr lang="en-US" i="1" dirty="0" smtClean="0"/>
              <a:t>generic parameters</a:t>
            </a:r>
            <a:r>
              <a:rPr lang="en-US" dirty="0" smtClean="0"/>
              <a:t>—placeholder types to be filled in by the consumer of the generic type, which supplies the </a:t>
            </a:r>
            <a:r>
              <a:rPr lang="en-US" i="1" dirty="0" smtClean="0"/>
              <a:t>generic arguments</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 generic type Stack&lt;T&gt;, designed to stack instances of type</a:t>
            </a:r>
            <a:r>
              <a:rPr lang="en-US" baseline="0" dirty="0" smtClean="0"/>
              <a:t> </a:t>
            </a:r>
            <a:r>
              <a:rPr lang="en-US" dirty="0" smtClean="0"/>
              <a:t>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Stack&lt;T&gt; declares a single generic parameter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Generics exist to write code that is reusable across different types. Suppose we need a stack of integers, but we don't have generic types. We would have two options. The first and most primitive solution is to copy code from an existing stack implementation, changing the name of the type and the element type to match our specific element type.</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#03 Arrays and Collections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and Arrays</a:t>
            </a:r>
            <a:endParaRPr lang="en-US" dirty="0"/>
          </a:p>
        </p:txBody>
      </p:sp>
      <p:sp>
        <p:nvSpPr>
          <p:cNvPr id="3" name="Content Placeholder 2"/>
          <p:cNvSpPr>
            <a:spLocks noGrp="1"/>
          </p:cNvSpPr>
          <p:nvPr>
            <p:ph idx="1"/>
          </p:nvPr>
        </p:nvSpPr>
        <p:spPr/>
        <p:txBody>
          <a:bodyPr/>
          <a:lstStyle/>
          <a:p>
            <a:r>
              <a:rPr lang="en-US" dirty="0" smtClean="0"/>
              <a:t>Type Safe</a:t>
            </a:r>
          </a:p>
          <a:p>
            <a:r>
              <a:rPr lang="en-US" dirty="0" smtClean="0"/>
              <a:t>Array, </a:t>
            </a:r>
            <a:r>
              <a:rPr lang="en-US" dirty="0" smtClean="0"/>
              <a:t>List, Dictionary</a:t>
            </a:r>
            <a:r>
              <a:rPr lang="en-US" dirty="0" smtClean="0"/>
              <a:t>, Sorted Dictionary, </a:t>
            </a:r>
            <a:r>
              <a:rPr lang="en-US" dirty="0" smtClean="0"/>
              <a:t>Queue and Stack</a:t>
            </a:r>
          </a:p>
          <a:p>
            <a:r>
              <a:rPr lang="en-US" dirty="0" smtClean="0"/>
              <a:t>Interfaces </a:t>
            </a:r>
            <a:r>
              <a:rPr lang="en-US" dirty="0" err="1" smtClean="0"/>
              <a:t>IEnumerable</a:t>
            </a:r>
            <a:r>
              <a:rPr lang="en-US" dirty="0" smtClean="0"/>
              <a:t> and </a:t>
            </a:r>
            <a:r>
              <a:rPr lang="en-US" dirty="0" err="1" smtClean="0"/>
              <a:t>Icollection</a:t>
            </a:r>
            <a:endParaRPr lang="en-US" dirty="0" smtClean="0"/>
          </a:p>
          <a:p>
            <a:r>
              <a:rPr lang="en-US" dirty="0" smtClean="0"/>
              <a:t>Array is a Object that contains Objects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smtClean="0"/>
              <a:t>Indexed </a:t>
            </a:r>
            <a:r>
              <a:rPr lang="en-US" dirty="0" smtClean="0"/>
              <a:t>Collection of Objects, all of the same type</a:t>
            </a:r>
          </a:p>
          <a:p>
            <a:r>
              <a:rPr lang="en-US" dirty="0" smtClean="0"/>
              <a:t>Basic declaration and initialization</a:t>
            </a:r>
          </a:p>
          <a:p>
            <a:pPr lvl="1"/>
            <a:r>
              <a:rPr lang="en-US" sz="2000" i="1" dirty="0" smtClean="0"/>
              <a:t>type[] array-name;</a:t>
            </a:r>
          </a:p>
          <a:p>
            <a:pPr lvl="1"/>
            <a:r>
              <a:rPr lang="en-US" sz="2000" dirty="0" smtClean="0"/>
              <a:t>int[] </a:t>
            </a:r>
            <a:r>
              <a:rPr lang="en-US" sz="2000" dirty="0" err="1" smtClean="0"/>
              <a:t>myIntArray</a:t>
            </a:r>
            <a:r>
              <a:rPr lang="en-US" sz="2000" dirty="0" smtClean="0"/>
              <a:t>;</a:t>
            </a:r>
          </a:p>
          <a:p>
            <a:pPr lvl="1"/>
            <a:r>
              <a:rPr lang="en-US" sz="2000" dirty="0" err="1" smtClean="0"/>
              <a:t>myIntArray</a:t>
            </a:r>
            <a:r>
              <a:rPr lang="en-US" sz="2000" dirty="0" smtClean="0"/>
              <a:t> = new </a:t>
            </a:r>
            <a:r>
              <a:rPr lang="en-US" sz="2000" dirty="0" err="1" smtClean="0"/>
              <a:t>int</a:t>
            </a:r>
            <a:r>
              <a:rPr lang="en-US" sz="2000" dirty="0" smtClean="0"/>
              <a:t>[5]; </a:t>
            </a:r>
          </a:p>
          <a:p>
            <a:pPr lvl="1"/>
            <a:r>
              <a:rPr lang="en-US" sz="2000" dirty="0" err="1" smtClean="0"/>
              <a:t>int</a:t>
            </a:r>
            <a:r>
              <a:rPr lang="en-US" sz="2000" dirty="0" smtClean="0"/>
              <a:t>[] </a:t>
            </a:r>
            <a:r>
              <a:rPr lang="en-US" sz="2000" dirty="0" err="1" smtClean="0"/>
              <a:t>myIntArray</a:t>
            </a:r>
            <a:r>
              <a:rPr lang="en-US" sz="2000" dirty="0" smtClean="0"/>
              <a:t> = new </a:t>
            </a:r>
            <a:r>
              <a:rPr lang="en-US" sz="2000" dirty="0" err="1" smtClean="0"/>
              <a:t>int</a:t>
            </a:r>
            <a:r>
              <a:rPr lang="en-US" sz="2000" dirty="0" smtClean="0"/>
              <a:t>[5] { 2, 4, 6, 8, 10 }</a:t>
            </a:r>
          </a:p>
          <a:p>
            <a:r>
              <a:rPr lang="en-US" dirty="0" smtClean="0"/>
              <a:t>Multidimensional Arrays like C++, Rectangular and Jagged</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err="1" smtClean="0"/>
              <a:t>ArrayList</a:t>
            </a:r>
            <a:r>
              <a:rPr lang="en-US" dirty="0" smtClean="0"/>
              <a:t> is the </a:t>
            </a:r>
            <a:r>
              <a:rPr lang="en-US" dirty="0" err="1" smtClean="0"/>
              <a:t>nontype</a:t>
            </a:r>
            <a:r>
              <a:rPr lang="en-US" dirty="0" smtClean="0"/>
              <a:t>-safe version of list</a:t>
            </a:r>
          </a:p>
          <a:p>
            <a:r>
              <a:rPr lang="en-US" dirty="0" smtClean="0"/>
              <a:t>In C#2.0 and higher the </a:t>
            </a:r>
            <a:r>
              <a:rPr lang="en-US" dirty="0" err="1" smtClean="0"/>
              <a:t>ArrayList</a:t>
            </a:r>
            <a:r>
              <a:rPr lang="en-US" dirty="0" smtClean="0"/>
              <a:t> is still available for backward compatibility</a:t>
            </a:r>
          </a:p>
          <a:p>
            <a:endParaRPr lang="en-US" dirty="0" smtClean="0"/>
          </a:p>
          <a:p>
            <a:endParaRPr lang="en-US" dirty="0" smtClean="0"/>
          </a:p>
          <a:p>
            <a:r>
              <a:rPr lang="en-US" dirty="0" smtClean="0"/>
              <a:t>In our application we used List to contain card objects</a:t>
            </a:r>
            <a:endParaRPr lang="en-US" dirty="0" smtClean="0"/>
          </a:p>
        </p:txBody>
      </p:sp>
      <p:pic>
        <p:nvPicPr>
          <p:cNvPr id="3074" name="Picture 2"/>
          <p:cNvPicPr>
            <a:picLocks noChangeAspect="1" noChangeArrowheads="1"/>
          </p:cNvPicPr>
          <p:nvPr/>
        </p:nvPicPr>
        <p:blipFill>
          <a:blip r:embed="rId3" cstate="print"/>
          <a:srcRect/>
          <a:stretch>
            <a:fillRect/>
          </a:stretch>
        </p:blipFill>
        <p:spPr bwMode="auto">
          <a:xfrm>
            <a:off x="1428728" y="3429000"/>
            <a:ext cx="6037482" cy="6953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Can change in size</a:t>
            </a:r>
          </a:p>
          <a:p>
            <a:r>
              <a:rPr lang="en-US" dirty="0" smtClean="0"/>
              <a:t>List has a number of useful methods which we used in out application</a:t>
            </a:r>
          </a:p>
          <a:p>
            <a:pPr lvl="1"/>
            <a:r>
              <a:rPr lang="en-US" dirty="0" smtClean="0"/>
              <a:t>Count() to count the number of card left in the deck</a:t>
            </a:r>
            <a:endParaRPr lang="en-US" dirty="0"/>
          </a:p>
          <a:p>
            <a:pPr lvl="1"/>
            <a:r>
              <a:rPr lang="en-US" dirty="0" smtClean="0"/>
              <a:t>Clear() to empty the deck</a:t>
            </a:r>
            <a:endParaRPr lang="en-US" dirty="0" smtClean="0"/>
          </a:p>
          <a:p>
            <a:pPr lvl="1"/>
            <a:r>
              <a:rPr lang="en-US" dirty="0" smtClean="0"/>
              <a:t>Add() to add card to the deck</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57200" y="1600200"/>
            <a:ext cx="8229600" cy="4829196"/>
          </a:xfrm>
        </p:spPr>
        <p:txBody>
          <a:bodyPr>
            <a:normAutofit/>
          </a:bodyPr>
          <a:lstStyle/>
          <a:p>
            <a:r>
              <a:rPr lang="en-US" dirty="0" smtClean="0"/>
              <a:t>Dictionary</a:t>
            </a:r>
          </a:p>
          <a:p>
            <a:endParaRPr lang="en-US" sz="1800" dirty="0" smtClean="0"/>
          </a:p>
          <a:p>
            <a:r>
              <a:rPr lang="en-US" dirty="0" smtClean="0"/>
              <a:t>Sorted Dictionary</a:t>
            </a:r>
          </a:p>
          <a:p>
            <a:r>
              <a:rPr lang="en-US" sz="2000" dirty="0" smtClean="0"/>
              <a:t>A sorted version of the Dictionary, everything added is sorted</a:t>
            </a:r>
          </a:p>
          <a:p>
            <a:r>
              <a:rPr lang="en-US" dirty="0" smtClean="0"/>
              <a:t>Queue</a:t>
            </a:r>
          </a:p>
          <a:p>
            <a:endParaRPr lang="en-US" sz="1200" dirty="0" smtClean="0"/>
          </a:p>
          <a:p>
            <a:r>
              <a:rPr lang="en-US" dirty="0" smtClean="0"/>
              <a:t>Stack</a:t>
            </a:r>
            <a:endParaRPr lang="en-US" dirty="0" smtClean="0"/>
          </a:p>
          <a:p>
            <a:endParaRPr lang="en-US" sz="1200" dirty="0" smtClean="0"/>
          </a:p>
          <a:p>
            <a:r>
              <a:rPr lang="en-US" dirty="0" smtClean="0"/>
              <a:t>Each collection has useful methods to managed the content </a:t>
            </a:r>
          </a:p>
        </p:txBody>
      </p:sp>
      <p:pic>
        <p:nvPicPr>
          <p:cNvPr id="5123" name="Picture 3"/>
          <p:cNvPicPr>
            <a:picLocks noChangeAspect="1" noChangeArrowheads="1"/>
          </p:cNvPicPr>
          <p:nvPr/>
        </p:nvPicPr>
        <p:blipFill>
          <a:blip r:embed="rId3" cstate="print"/>
          <a:srcRect/>
          <a:stretch>
            <a:fillRect/>
          </a:stretch>
        </p:blipFill>
        <p:spPr bwMode="auto">
          <a:xfrm>
            <a:off x="857224" y="2214554"/>
            <a:ext cx="7274770" cy="285752"/>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857223" y="4071942"/>
            <a:ext cx="4871391" cy="285752"/>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928662" y="4857760"/>
            <a:ext cx="4748926" cy="2857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Foreach</a:t>
            </a:r>
            <a:endParaRPr lang="en-US" dirty="0"/>
          </a:p>
        </p:txBody>
      </p:sp>
      <p:sp>
        <p:nvSpPr>
          <p:cNvPr id="3" name="Content Placeholder 2"/>
          <p:cNvSpPr>
            <a:spLocks noGrp="1"/>
          </p:cNvSpPr>
          <p:nvPr>
            <p:ph idx="1"/>
          </p:nvPr>
        </p:nvSpPr>
        <p:spPr>
          <a:xfrm>
            <a:off x="457200" y="1600201"/>
            <a:ext cx="8229600" cy="1185858"/>
          </a:xfrm>
        </p:spPr>
        <p:txBody>
          <a:bodyPr/>
          <a:lstStyle/>
          <a:p>
            <a:r>
              <a:rPr lang="en-US" dirty="0" smtClean="0"/>
              <a:t>Iterates through the array or collection examining each of the elements</a:t>
            </a:r>
          </a:p>
        </p:txBody>
      </p:sp>
      <p:pic>
        <p:nvPicPr>
          <p:cNvPr id="4098" name="Picture 2"/>
          <p:cNvPicPr>
            <a:picLocks noChangeAspect="1" noChangeArrowheads="1"/>
          </p:cNvPicPr>
          <p:nvPr/>
        </p:nvPicPr>
        <p:blipFill>
          <a:blip r:embed="rId2" cstate="print"/>
          <a:srcRect/>
          <a:stretch>
            <a:fillRect/>
          </a:stretch>
        </p:blipFill>
        <p:spPr bwMode="auto">
          <a:xfrm>
            <a:off x="3786182" y="2786058"/>
            <a:ext cx="5210175" cy="3905250"/>
          </a:xfrm>
          <a:prstGeom prst="rect">
            <a:avLst/>
          </a:prstGeom>
          <a:noFill/>
          <a:ln w="9525">
            <a:noFill/>
            <a:miter lim="800000"/>
            <a:headEnd/>
            <a:tailEnd/>
          </a:ln>
        </p:spPr>
      </p:pic>
      <p:sp>
        <p:nvSpPr>
          <p:cNvPr id="6" name="Content Placeholder 2"/>
          <p:cNvSpPr txBox="1">
            <a:spLocks/>
          </p:cNvSpPr>
          <p:nvPr/>
        </p:nvSpPr>
        <p:spPr>
          <a:xfrm>
            <a:off x="485804" y="3000372"/>
            <a:ext cx="3443254" cy="118585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3200" b="0" i="0" u="none" strike="noStrike" kern="1200" cap="none" spc="0" normalizeH="0" noProof="0" dirty="0" smtClean="0">
                <a:ln>
                  <a:noFill/>
                </a:ln>
                <a:solidFill>
                  <a:schemeClr val="tx1"/>
                </a:solidFill>
                <a:effectLst/>
                <a:uLnTx/>
                <a:uFillTx/>
                <a:latin typeface="+mn-lt"/>
                <a:ea typeface="+mn-ea"/>
                <a:cs typeface="+mn-cs"/>
              </a:rPr>
              <a:t> from our application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Generic types</a:t>
            </a:r>
            <a:endParaRPr lang="en-US" dirty="0"/>
          </a:p>
        </p:txBody>
      </p:sp>
      <p:sp>
        <p:nvSpPr>
          <p:cNvPr id="3" name="Content Placeholder 2"/>
          <p:cNvSpPr>
            <a:spLocks noGrp="1"/>
          </p:cNvSpPr>
          <p:nvPr>
            <p:ph idx="1"/>
          </p:nvPr>
        </p:nvSpPr>
        <p:spPr/>
        <p:txBody>
          <a:bodyPr/>
          <a:lstStyle/>
          <a:p>
            <a:r>
              <a:rPr lang="en-US" dirty="0" smtClean="0"/>
              <a:t>Generic Parameter is a type placeholder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2214546" y="2357430"/>
            <a:ext cx="4476750" cy="2933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endParaRPr lang="da-DK" dirty="0" smtClean="0"/>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896</Words>
  <Application>Microsoft Office PowerPoint</Application>
  <PresentationFormat>Skærmshow (4:3)</PresentationFormat>
  <Paragraphs>104</Paragraphs>
  <Slides>11</Slides>
  <Notes>8</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Office Theme</vt:lpstr>
      <vt:lpstr>#03 Arrays and Collections</vt:lpstr>
      <vt:lpstr>.Net Framework and Arrays</vt:lpstr>
      <vt:lpstr>Array</vt:lpstr>
      <vt:lpstr>List</vt:lpstr>
      <vt:lpstr>List</vt:lpstr>
      <vt:lpstr>Collections</vt:lpstr>
      <vt:lpstr>Foreach</vt:lpstr>
      <vt:lpstr>Generic types</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94</cp:revision>
  <dcterms:created xsi:type="dcterms:W3CDTF">2010-01-11T10:30:15Z</dcterms:created>
  <dcterms:modified xsi:type="dcterms:W3CDTF">2010-01-19T13:41:19Z</dcterms:modified>
</cp:coreProperties>
</file>