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9" r:id="rId5"/>
    <p:sldId id="258" r:id="rId6"/>
    <p:sldId id="264" r:id="rId7"/>
    <p:sldId id="262"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05" autoAdjust="0"/>
  </p:normalViewPr>
  <p:slideViewPr>
    <p:cSldViewPr>
      <p:cViewPr varScale="1">
        <p:scale>
          <a:sx n="79" d="100"/>
          <a:sy n="79" d="100"/>
        </p:scale>
        <p:origin x="-57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043F3-DC44-4CC8-A11D-CDB7A8DD7CEA}"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341E5-9E5E-46A0-9578-2DC388B5496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file I/O, object streams and exceptions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the purpose of data files and how is it used in a C# program?</a:t>
            </a:r>
          </a:p>
          <a:p>
            <a:pPr lvl="0"/>
            <a:r>
              <a:rPr lang="en-US" sz="1200" kern="1200" dirty="0" smtClean="0">
                <a:solidFill>
                  <a:schemeClr val="tx1"/>
                </a:solidFill>
                <a:latin typeface="+mn-lt"/>
                <a:ea typeface="+mn-ea"/>
                <a:cs typeface="+mn-cs"/>
              </a:rPr>
              <a:t>Name some common file types used for storing data</a:t>
            </a:r>
          </a:p>
          <a:p>
            <a:pPr lvl="0"/>
            <a:r>
              <a:rPr lang="en-US" sz="1200" kern="1200" dirty="0" smtClean="0">
                <a:solidFill>
                  <a:schemeClr val="tx1"/>
                </a:solidFill>
                <a:latin typeface="+mn-lt"/>
                <a:ea typeface="+mn-ea"/>
                <a:cs typeface="+mn-cs"/>
              </a:rPr>
              <a:t>How can you store and load objects on files?</a:t>
            </a:r>
          </a:p>
          <a:p>
            <a:pPr lvl="0"/>
            <a:r>
              <a:rPr lang="en-US" sz="1200" kern="1200" dirty="0" smtClean="0">
                <a:solidFill>
                  <a:schemeClr val="tx1"/>
                </a:solidFill>
                <a:latin typeface="+mn-lt"/>
                <a:ea typeface="+mn-ea"/>
                <a:cs typeface="+mn-cs"/>
              </a:rPr>
              <a:t>What is exception handling?</a:t>
            </a:r>
          </a:p>
          <a:p>
            <a:pPr lvl="0"/>
            <a:r>
              <a:rPr lang="en-US" sz="1200" kern="1200" dirty="0" smtClean="0">
                <a:solidFill>
                  <a:schemeClr val="tx1"/>
                </a:solidFill>
                <a:latin typeface="+mn-lt"/>
                <a:ea typeface="+mn-ea"/>
                <a:cs typeface="+mn-cs"/>
              </a:rPr>
              <a:t>Is it necessary to handle exceptions in a C# program?</a:t>
            </a:r>
          </a:p>
          <a:p>
            <a:pPr lvl="0"/>
            <a:r>
              <a:rPr lang="en-US" sz="1200" kern="1200" dirty="0" smtClean="0">
                <a:solidFill>
                  <a:schemeClr val="tx1"/>
                </a:solidFill>
                <a:latin typeface="+mn-lt"/>
                <a:ea typeface="+mn-ea"/>
                <a:cs typeface="+mn-cs"/>
              </a:rPr>
              <a:t>What is the difference of caught and uncaught exception?</a:t>
            </a:r>
          </a:p>
          <a:p>
            <a:pPr lvl="0"/>
            <a:r>
              <a:rPr lang="en-US" sz="1200" kern="1200" dirty="0" smtClean="0">
                <a:solidFill>
                  <a:schemeClr val="tx1"/>
                </a:solidFill>
                <a:latin typeface="+mn-lt"/>
                <a:ea typeface="+mn-ea"/>
                <a:cs typeface="+mn-cs"/>
              </a:rPr>
              <a:t>How can exception in a C# program be handled?</a:t>
            </a:r>
          </a:p>
          <a:p>
            <a:endParaRPr lang="en-US" dirty="0"/>
          </a:p>
        </p:txBody>
      </p:sp>
      <p:sp>
        <p:nvSpPr>
          <p:cNvPr id="4" name="Slide Number Placeholder 3"/>
          <p:cNvSpPr>
            <a:spLocks noGrp="1"/>
          </p:cNvSpPr>
          <p:nvPr>
            <p:ph type="sldNum" sz="quarter" idx="10"/>
          </p:nvPr>
        </p:nvSpPr>
        <p:spPr/>
        <p:txBody>
          <a:bodyPr/>
          <a:lstStyle/>
          <a:p>
            <a:fld id="{4FD341E5-9E5E-46A0-9578-2DC388B5496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a:buFont typeface="Arial" pitchFamily="34" charset="0"/>
              <a:buChar char="•"/>
            </a:pPr>
            <a:r>
              <a:rPr lang="en-US" noProof="0" dirty="0" smtClean="0"/>
              <a:t>File</a:t>
            </a:r>
            <a:r>
              <a:rPr lang="en-US" baseline="0" noProof="0" dirty="0" smtClean="0"/>
              <a:t>s are a necessity when data needs to be saved, because of either moving of data or storage of data when a program is closed.</a:t>
            </a:r>
          </a:p>
          <a:p>
            <a:endParaRPr lang="en-US" baseline="0" noProof="0" dirty="0" smtClean="0"/>
          </a:p>
          <a:p>
            <a:pPr eaLnBrk="1" hangingPunct="1">
              <a:lnSpc>
                <a:spcPct val="90000"/>
              </a:lnSpc>
              <a:spcBef>
                <a:spcPct val="75000"/>
              </a:spcBef>
              <a:buFont typeface="Arial" pitchFamily="34" charset="0"/>
              <a:buChar char="•"/>
            </a:pPr>
            <a:r>
              <a:rPr lang="en-US" sz="1200" dirty="0" smtClean="0"/>
              <a:t>A </a:t>
            </a:r>
            <a:r>
              <a:rPr lang="en-US" sz="1200" i="1" dirty="0" smtClean="0"/>
              <a:t>stream</a:t>
            </a:r>
            <a:r>
              <a:rPr lang="en-US" sz="1200" dirty="0" smtClean="0"/>
              <a:t> is a sequence of bytes that flow from a source to a destination</a:t>
            </a:r>
          </a:p>
          <a:p>
            <a:pPr eaLnBrk="1" hangingPunct="1">
              <a:lnSpc>
                <a:spcPct val="90000"/>
              </a:lnSpc>
              <a:spcBef>
                <a:spcPct val="75000"/>
              </a:spcBef>
              <a:buFont typeface="Arial" pitchFamily="34" charset="0"/>
              <a:buChar char="•"/>
            </a:pPr>
            <a:r>
              <a:rPr lang="en-US" sz="1200" dirty="0" smtClean="0"/>
              <a:t>In a program, we read information from an input stream and write information to an output stream</a:t>
            </a:r>
          </a:p>
          <a:p>
            <a:pPr eaLnBrk="1" hangingPunct="1">
              <a:lnSpc>
                <a:spcPct val="90000"/>
              </a:lnSpc>
              <a:spcBef>
                <a:spcPct val="75000"/>
              </a:spcBef>
              <a:buFont typeface="Arial" pitchFamily="34" charset="0"/>
              <a:buChar char="•"/>
            </a:pPr>
            <a:r>
              <a:rPr lang="en-US" sz="1200" dirty="0" smtClean="0"/>
              <a:t>A program can manage multiple streams simultaneously</a:t>
            </a:r>
          </a:p>
          <a:p>
            <a:pPr eaLnBrk="1" hangingPunct="1">
              <a:lnSpc>
                <a:spcPct val="90000"/>
              </a:lnSpc>
              <a:spcBef>
                <a:spcPct val="75000"/>
              </a:spcBef>
              <a:buFont typeface="Arial" pitchFamily="34" charset="0"/>
              <a:buChar char="•"/>
            </a:pPr>
            <a:r>
              <a:rPr lang="en-US" sz="1200" baseline="0" noProof="0" dirty="0" smtClean="0"/>
              <a:t>Example of a stream are </a:t>
            </a:r>
            <a:r>
              <a:rPr lang="en-US" sz="1200" baseline="0" noProof="0" dirty="0" err="1" smtClean="0"/>
              <a:t>Console.In</a:t>
            </a:r>
            <a:r>
              <a:rPr lang="en-US" sz="1200" baseline="0" noProof="0" dirty="0" smtClean="0"/>
              <a:t> , </a:t>
            </a:r>
            <a:r>
              <a:rPr lang="en-US" sz="1200" baseline="0" noProof="0" dirty="0" err="1" smtClean="0"/>
              <a:t>Console.Out</a:t>
            </a:r>
            <a:r>
              <a:rPr lang="en-US" sz="1200" baseline="0" noProof="0" dirty="0" smtClean="0"/>
              <a:t> , </a:t>
            </a:r>
            <a:r>
              <a:rPr lang="en-US" sz="1200" baseline="0" noProof="0" dirty="0" err="1" smtClean="0"/>
              <a:t>Console.Error</a:t>
            </a:r>
            <a:endParaRPr lang="en-US" baseline="0" noProof="0" dirty="0" smtClean="0"/>
          </a:p>
          <a:p>
            <a:endParaRPr lang="en-US" baseline="0" noProof="0" dirty="0" smtClean="0"/>
          </a:p>
          <a:p>
            <a:endParaRPr lang="en-US" baseline="0" noProof="0" dirty="0" smtClean="0"/>
          </a:p>
          <a:p>
            <a:pPr>
              <a:buFont typeface="Arial" pitchFamily="34" charset="0"/>
              <a:buChar char="•"/>
            </a:pPr>
            <a:r>
              <a:rPr lang="en-US" baseline="0" noProof="0" dirty="0" smtClean="0"/>
              <a:t>Common or known file types/extensions, are i.e. .txt a file that is formatted for viewing in a typical text editor, that it’s using </a:t>
            </a:r>
            <a:r>
              <a:rPr lang="en-US" baseline="0" noProof="0" dirty="0" err="1" smtClean="0"/>
              <a:t>som</a:t>
            </a:r>
            <a:r>
              <a:rPr lang="en-US" baseline="0" noProof="0" dirty="0" smtClean="0"/>
              <a:t> known encoding formats such as </a:t>
            </a:r>
            <a:r>
              <a:rPr lang="en-US" baseline="0" noProof="0" dirty="0" err="1" smtClean="0"/>
              <a:t>ansi</a:t>
            </a:r>
            <a:r>
              <a:rPr lang="en-US" baseline="0" noProof="0" dirty="0" smtClean="0"/>
              <a:t>.  </a:t>
            </a:r>
            <a:endParaRPr lang="en-US" noProof="0"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this program is run, the contents of the original file are written both to the</a:t>
            </a:r>
          </a:p>
          <a:p>
            <a:r>
              <a:rPr lang="en-US" sz="1200" kern="1200" baseline="0" dirty="0" smtClean="0">
                <a:solidFill>
                  <a:schemeClr val="tx1"/>
                </a:solidFill>
                <a:latin typeface="+mn-lt"/>
                <a:ea typeface="+mn-ea"/>
                <a:cs typeface="+mn-cs"/>
              </a:rPr>
              <a:t>screen and to the new file. Notice the syntax for writing to the console:</a:t>
            </a:r>
          </a:p>
          <a:p>
            <a:r>
              <a:rPr lang="en-US" sz="1200" kern="1200" baseline="0" dirty="0" err="1" smtClean="0">
                <a:solidFill>
                  <a:schemeClr val="tx1"/>
                </a:solidFill>
                <a:latin typeface="+mn-lt"/>
                <a:ea typeface="+mn-ea"/>
                <a:cs typeface="+mn-cs"/>
              </a:rPr>
              <a:t>Console.WriteLine</a:t>
            </a:r>
            <a:r>
              <a:rPr lang="en-US" sz="1200" kern="1200" baseline="0" dirty="0" smtClean="0">
                <a:solidFill>
                  <a:schemeClr val="tx1"/>
                </a:solidFill>
                <a:latin typeface="+mn-lt"/>
                <a:ea typeface="+mn-ea"/>
                <a:cs typeface="+mn-cs"/>
              </a:rPr>
              <a:t>(text);</a:t>
            </a:r>
          </a:p>
          <a:p>
            <a:r>
              <a:rPr lang="en-US" sz="1200" kern="1200" baseline="0" dirty="0" smtClean="0">
                <a:solidFill>
                  <a:schemeClr val="tx1"/>
                </a:solidFill>
                <a:latin typeface="+mn-lt"/>
                <a:ea typeface="+mn-ea"/>
                <a:cs typeface="+mn-cs"/>
              </a:rPr>
              <a:t>This syntax is nearly identical to that used to write to the file:</a:t>
            </a:r>
          </a:p>
          <a:p>
            <a:r>
              <a:rPr lang="en-US" sz="1200" kern="1200" baseline="0" dirty="0" err="1" smtClean="0">
                <a:solidFill>
                  <a:schemeClr val="tx1"/>
                </a:solidFill>
                <a:latin typeface="+mn-lt"/>
                <a:ea typeface="+mn-ea"/>
                <a:cs typeface="+mn-cs"/>
              </a:rPr>
              <a:t>writer.WriteLine</a:t>
            </a:r>
            <a:r>
              <a:rPr lang="en-US" sz="1200" kern="1200" baseline="0" dirty="0" smtClean="0">
                <a:solidFill>
                  <a:schemeClr val="tx1"/>
                </a:solidFill>
                <a:latin typeface="+mn-lt"/>
                <a:ea typeface="+mn-ea"/>
                <a:cs typeface="+mn-cs"/>
              </a:rPr>
              <a:t>(text);</a:t>
            </a:r>
          </a:p>
          <a:p>
            <a:r>
              <a:rPr lang="en-US" sz="1200" kern="1200" baseline="0" dirty="0" smtClean="0">
                <a:solidFill>
                  <a:schemeClr val="tx1"/>
                </a:solidFill>
                <a:latin typeface="+mn-lt"/>
                <a:ea typeface="+mn-ea"/>
                <a:cs typeface="+mn-cs"/>
              </a:rPr>
              <a:t>The key difference is that the </a:t>
            </a:r>
            <a:r>
              <a:rPr lang="en-US" sz="1200" kern="1200" baseline="0" dirty="0" err="1" smtClean="0">
                <a:solidFill>
                  <a:schemeClr val="tx1"/>
                </a:solidFill>
                <a:latin typeface="+mn-lt"/>
                <a:ea typeface="+mn-ea"/>
                <a:cs typeface="+mn-cs"/>
              </a:rPr>
              <a:t>WriteLine</a:t>
            </a:r>
            <a:r>
              <a:rPr lang="en-US" sz="1200" kern="1200" baseline="0" dirty="0" smtClean="0">
                <a:solidFill>
                  <a:schemeClr val="tx1"/>
                </a:solidFill>
                <a:latin typeface="+mn-lt"/>
                <a:ea typeface="+mn-ea"/>
                <a:cs typeface="+mn-cs"/>
              </a:rPr>
              <a:t>( ) method of Console is static, and the</a:t>
            </a:r>
          </a:p>
          <a:p>
            <a:r>
              <a:rPr lang="en-US" sz="1200" kern="1200" baseline="0" dirty="0" err="1" smtClean="0">
                <a:solidFill>
                  <a:schemeClr val="tx1"/>
                </a:solidFill>
                <a:latin typeface="+mn-lt"/>
                <a:ea typeface="+mn-ea"/>
                <a:cs typeface="+mn-cs"/>
              </a:rPr>
              <a:t>WriteLine</a:t>
            </a:r>
            <a:r>
              <a:rPr lang="en-US" sz="1200" kern="1200" baseline="0" dirty="0" smtClean="0">
                <a:solidFill>
                  <a:schemeClr val="tx1"/>
                </a:solidFill>
                <a:latin typeface="+mn-lt"/>
                <a:ea typeface="+mn-ea"/>
                <a:cs typeface="+mn-cs"/>
              </a:rPr>
              <a:t>( ) method of </a:t>
            </a:r>
            <a:r>
              <a:rPr lang="en-US" sz="1200" kern="1200" baseline="0" dirty="0" err="1" smtClean="0">
                <a:solidFill>
                  <a:schemeClr val="tx1"/>
                </a:solidFill>
                <a:latin typeface="+mn-lt"/>
                <a:ea typeface="+mn-ea"/>
                <a:cs typeface="+mn-cs"/>
              </a:rPr>
              <a:t>StreamWriter</a:t>
            </a:r>
            <a:r>
              <a:rPr lang="en-US" sz="1200" kern="1200" baseline="0" dirty="0" smtClean="0">
                <a:solidFill>
                  <a:schemeClr val="tx1"/>
                </a:solidFill>
                <a:latin typeface="+mn-lt"/>
                <a:ea typeface="+mn-ea"/>
                <a:cs typeface="+mn-cs"/>
              </a:rPr>
              <a:t>, which is inherited from </a:t>
            </a:r>
            <a:r>
              <a:rPr lang="en-US" sz="1200" kern="1200" baseline="0" dirty="0" err="1" smtClean="0">
                <a:solidFill>
                  <a:schemeClr val="tx1"/>
                </a:solidFill>
                <a:latin typeface="+mn-lt"/>
                <a:ea typeface="+mn-ea"/>
                <a:cs typeface="+mn-cs"/>
              </a:rPr>
              <a:t>TextWriter</a:t>
            </a:r>
            <a:r>
              <a:rPr lang="en-US" sz="1200" kern="1200" baseline="0" dirty="0" smtClean="0">
                <a:solidFill>
                  <a:schemeClr val="tx1"/>
                </a:solidFill>
                <a:latin typeface="+mn-lt"/>
                <a:ea typeface="+mn-ea"/>
                <a:cs typeface="+mn-cs"/>
              </a:rPr>
              <a:t>, is an</a:t>
            </a:r>
          </a:p>
          <a:p>
            <a:r>
              <a:rPr lang="en-US" sz="1200" kern="1200" baseline="0" dirty="0" smtClean="0">
                <a:solidFill>
                  <a:schemeClr val="tx1"/>
                </a:solidFill>
                <a:latin typeface="+mn-lt"/>
                <a:ea typeface="+mn-ea"/>
                <a:cs typeface="+mn-cs"/>
              </a:rPr>
              <a:t>instance method, and thus must be called on an object rather than on the class itself.</a:t>
            </a:r>
            <a:endParaRPr lang="en-US"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Saving and loading an object is very handy when you need to load or store an objects state. This used in chat programs over the internet. It is also used in games when you save you state in the game. Is also used  when objects are stored in a database.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object is streamed to disk, its various member data must be </a:t>
            </a:r>
            <a:r>
              <a:rPr lang="en-US" sz="1200" i="1" kern="1200" baseline="0" dirty="0" smtClean="0">
                <a:solidFill>
                  <a:schemeClr val="tx1"/>
                </a:solidFill>
                <a:latin typeface="+mn-lt"/>
                <a:ea typeface="+mn-ea"/>
                <a:cs typeface="+mn-cs"/>
              </a:rPr>
              <a:t>serialized, </a:t>
            </a:r>
            <a:r>
              <a:rPr lang="en-US" sz="1200" kern="1200" baseline="0" dirty="0" smtClean="0">
                <a:solidFill>
                  <a:schemeClr val="tx1"/>
                </a:solidFill>
                <a:latin typeface="+mn-lt"/>
                <a:ea typeface="+mn-ea"/>
                <a:cs typeface="+mn-cs"/>
              </a:rPr>
              <a:t>that is, written out to the stream as a series of bytes.</a:t>
            </a:r>
          </a:p>
          <a:p>
            <a:endParaRPr lang="en-US" dirty="0" smtClean="0"/>
          </a:p>
          <a:p>
            <a:r>
              <a:rPr lang="en-US" sz="1200" kern="1200" baseline="0" dirty="0" smtClean="0">
                <a:solidFill>
                  <a:schemeClr val="tx1"/>
                </a:solidFill>
                <a:latin typeface="+mn-lt"/>
                <a:ea typeface="+mn-ea"/>
                <a:cs typeface="+mn-cs"/>
              </a:rPr>
              <a:t>In any case, the code reading the data expects that data to be in a particular format. Most of the time in a .NET application,</a:t>
            </a:r>
          </a:p>
          <a:p>
            <a:r>
              <a:rPr lang="en-US" sz="1200" kern="1200" baseline="0" dirty="0" smtClean="0">
                <a:solidFill>
                  <a:schemeClr val="tx1"/>
                </a:solidFill>
                <a:latin typeface="+mn-lt"/>
                <a:ea typeface="+mn-ea"/>
                <a:cs typeface="+mn-cs"/>
              </a:rPr>
              <a:t>the expected format is the native binary format or SOAP. SOAP is a simple, lightweight, XML-based protocol for exchanging</a:t>
            </a:r>
          </a:p>
          <a:p>
            <a:r>
              <a:rPr lang="en-US" sz="1200" kern="1200" baseline="0" dirty="0" smtClean="0">
                <a:solidFill>
                  <a:schemeClr val="tx1"/>
                </a:solidFill>
                <a:latin typeface="+mn-lt"/>
                <a:ea typeface="+mn-ea"/>
                <a:cs typeface="+mn-cs"/>
              </a:rPr>
              <a:t>information across the Web.</a:t>
            </a:r>
          </a:p>
          <a:p>
            <a:r>
              <a:rPr lang="en-US" sz="1200" kern="1200" baseline="0" dirty="0" smtClean="0">
                <a:solidFill>
                  <a:schemeClr val="tx1"/>
                </a:solidFill>
                <a:latin typeface="+mn-lt"/>
                <a:ea typeface="+mn-ea"/>
                <a:cs typeface="+mn-cs"/>
              </a:rPr>
              <a:t>When data is serialized, the format of the serialization is determined by the formatter</a:t>
            </a:r>
          </a:p>
          <a:p>
            <a:r>
              <a:rPr lang="en-US" sz="1200" kern="1200" baseline="0" dirty="0" smtClean="0">
                <a:solidFill>
                  <a:schemeClr val="tx1"/>
                </a:solidFill>
                <a:latin typeface="+mn-lt"/>
                <a:ea typeface="+mn-ea"/>
                <a:cs typeface="+mn-cs"/>
              </a:rPr>
              <a:t>you apply. </a:t>
            </a:r>
            <a:r>
              <a:rPr lang="en-US" sz="1200" kern="1200" baseline="0" dirty="0" err="1" smtClean="0">
                <a:solidFill>
                  <a:schemeClr val="tx1"/>
                </a:solidFill>
                <a:latin typeface="+mn-lt"/>
                <a:ea typeface="+mn-ea"/>
                <a:cs typeface="+mn-cs"/>
              </a:rPr>
              <a:t>SoapFormatter</a:t>
            </a:r>
            <a:r>
              <a:rPr lang="en-US" sz="1200" kern="1200" baseline="0" dirty="0" smtClean="0">
                <a:solidFill>
                  <a:schemeClr val="tx1"/>
                </a:solidFill>
                <a:latin typeface="+mn-lt"/>
                <a:ea typeface="+mn-ea"/>
                <a:cs typeface="+mn-cs"/>
              </a:rPr>
              <a:t> for use with web services and a </a:t>
            </a:r>
            <a:r>
              <a:rPr lang="en-US" sz="1200" kern="1200" baseline="0" dirty="0" err="1" smtClean="0">
                <a:solidFill>
                  <a:schemeClr val="tx1"/>
                </a:solidFill>
                <a:latin typeface="+mn-lt"/>
                <a:ea typeface="+mn-ea"/>
                <a:cs typeface="+mn-cs"/>
              </a:rPr>
              <a:t>BinaryFormatter</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is useful for fast local storage or </a:t>
            </a:r>
            <a:r>
              <a:rPr lang="en-US" sz="1200" kern="1200" baseline="0" dirty="0" err="1" smtClean="0">
                <a:solidFill>
                  <a:schemeClr val="tx1"/>
                </a:solidFill>
                <a:latin typeface="+mn-lt"/>
                <a:ea typeface="+mn-ea"/>
                <a:cs typeface="+mn-cs"/>
              </a:rPr>
              <a:t>remoting</a:t>
            </a:r>
            <a:r>
              <a:rPr lang="en-US" sz="1200" kern="1200" baseline="0" dirty="0" smtClean="0">
                <a:solidFill>
                  <a:schemeClr val="tx1"/>
                </a:solidFill>
                <a:latin typeface="+mn-lt"/>
                <a:ea typeface="+mn-ea"/>
                <a:cs typeface="+mn-cs"/>
              </a:rPr>
              <a:t>.</a:t>
            </a:r>
            <a:endParaRPr lang="en-US"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Example taken</a:t>
            </a:r>
            <a:r>
              <a:rPr lang="en-US" baseline="0" dirty="0" smtClean="0"/>
              <a:t> from Marius slide 10A, but there is a missing [</a:t>
            </a:r>
            <a:r>
              <a:rPr lang="en-US" baseline="0" dirty="0" err="1" smtClean="0"/>
              <a:t>Serializable</a:t>
            </a:r>
            <a:r>
              <a:rPr lang="en-US" baseline="0" dirty="0" smtClean="0"/>
              <a:t>] in the example!</a:t>
            </a:r>
          </a:p>
          <a:p>
            <a:endParaRPr lang="en-US" dirty="0"/>
          </a:p>
        </p:txBody>
      </p:sp>
      <p:sp>
        <p:nvSpPr>
          <p:cNvPr id="4" name="Pladsholder til diasnummer 3"/>
          <p:cNvSpPr>
            <a:spLocks noGrp="1"/>
          </p:cNvSpPr>
          <p:nvPr>
            <p:ph type="sldNum" sz="quarter" idx="10"/>
          </p:nvPr>
        </p:nvSpPr>
        <p:spPr/>
        <p:txBody>
          <a:bodyPr/>
          <a:lstStyle/>
          <a:p>
            <a:fld id="{4FD341E5-9E5E-46A0-9578-2DC388B5496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Exceptions handles</a:t>
            </a:r>
            <a:r>
              <a:rPr lang="en-US" baseline="0" dirty="0" smtClean="0"/>
              <a:t> abnormal conditions. An exception is an object that encapsulates information about an unusual program occurrence.</a:t>
            </a:r>
          </a:p>
          <a:p>
            <a:endParaRPr lang="en-US" baseline="0" dirty="0" smtClean="0"/>
          </a:p>
          <a:p>
            <a:r>
              <a:rPr lang="en-US" baseline="0" dirty="0" smtClean="0"/>
              <a:t>Exceptions aren’t a protection against user programmed bugs. A bug might cause an exception.</a:t>
            </a:r>
          </a:p>
          <a:p>
            <a:endParaRPr lang="en-US" baseline="0" dirty="0" smtClean="0"/>
          </a:p>
          <a:p>
            <a:r>
              <a:rPr lang="en-US" baseline="0" dirty="0" smtClean="0"/>
              <a:t>Errors are caused by user action. i.e. a user types in a number where a letter is expected. An error might cause an exception.</a:t>
            </a:r>
          </a:p>
          <a:p>
            <a:r>
              <a:rPr lang="en-US" baseline="0" dirty="0" smtClean="0"/>
              <a:t>Some things causes an exception that is not a bug nor an error, such as running out of memory.</a:t>
            </a:r>
          </a:p>
          <a:p>
            <a:endParaRPr lang="en-US" baseline="0" dirty="0" smtClean="0"/>
          </a:p>
          <a:p>
            <a:r>
              <a:rPr lang="en-US" baseline="0" dirty="0" smtClean="0"/>
              <a:t>The exception handler is a block of code designed to handle the 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try</a:t>
            </a:r>
            <a:r>
              <a:rPr lang="en-US" b="0" baseline="0" dirty="0" smtClean="0"/>
              <a:t> block is a block where you throw exceptions in. </a:t>
            </a:r>
            <a:endParaRPr lang="en-US" b="1" baseline="0" dirty="0" smtClean="0"/>
          </a:p>
          <a:p>
            <a:r>
              <a:rPr lang="en-US" b="1" baseline="0" dirty="0" smtClean="0"/>
              <a:t>throw </a:t>
            </a:r>
            <a:r>
              <a:rPr lang="en-US" b="0" baseline="0" dirty="0" smtClean="0"/>
              <a:t>keyword are used when you need to throw  an exception, i.e. if you think your application has done something abnormal. It can be used when you’re </a:t>
            </a:r>
            <a:r>
              <a:rPr lang="en-US" b="0" baseline="0" dirty="0" err="1" smtClean="0"/>
              <a:t>debbugging</a:t>
            </a:r>
            <a:r>
              <a:rPr lang="en-US" b="0" baseline="0" dirty="0" smtClean="0"/>
              <a:t>. Example: throw new </a:t>
            </a:r>
            <a:r>
              <a:rPr lang="en-US" b="0" baseline="0" dirty="0" err="1" smtClean="0"/>
              <a:t>System.IO.IOException</a:t>
            </a:r>
            <a:r>
              <a:rPr lang="en-US" b="0" baseline="0" dirty="0" smtClean="0"/>
              <a:t>()</a:t>
            </a:r>
          </a:p>
          <a:p>
            <a:r>
              <a:rPr lang="en-US" b="1" baseline="0" dirty="0" smtClean="0"/>
              <a:t>catch</a:t>
            </a:r>
            <a:r>
              <a:rPr lang="en-US" b="0" baseline="0" dirty="0" smtClean="0"/>
              <a:t> is used to handle the thrown exception is also used together with the </a:t>
            </a:r>
            <a:r>
              <a:rPr lang="en-US" b="1" baseline="0" dirty="0" smtClean="0"/>
              <a:t>try</a:t>
            </a:r>
            <a:r>
              <a:rPr lang="en-US" b="0" baseline="0" dirty="0" smtClean="0"/>
              <a:t>. Best practice is to specify which exception the </a:t>
            </a:r>
            <a:r>
              <a:rPr lang="en-US" b="1" baseline="0" dirty="0" smtClean="0"/>
              <a:t>catch</a:t>
            </a:r>
            <a:r>
              <a:rPr lang="en-US" b="0" baseline="0" dirty="0" smtClean="0"/>
              <a:t> should take care of!!!</a:t>
            </a:r>
            <a:endParaRPr lang="en-US" b="1" baseline="0" dirty="0" smtClean="0"/>
          </a:p>
        </p:txBody>
      </p:sp>
      <p:sp>
        <p:nvSpPr>
          <p:cNvPr id="4" name="Pladsholder til diasnummer 3"/>
          <p:cNvSpPr>
            <a:spLocks noGrp="1"/>
          </p:cNvSpPr>
          <p:nvPr>
            <p:ph type="sldNum" sz="quarter" idx="10"/>
          </p:nvPr>
        </p:nvSpPr>
        <p:spPr/>
        <p:txBody>
          <a:bodyPr/>
          <a:lstStyle/>
          <a:p>
            <a:fld id="{4FD341E5-9E5E-46A0-9578-2DC388B5496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endParaRPr lang="en-US" baseline="0" dirty="0" smtClean="0"/>
          </a:p>
        </p:txBody>
      </p:sp>
      <p:sp>
        <p:nvSpPr>
          <p:cNvPr id="4" name="Pladsholder til diasnummer 3"/>
          <p:cNvSpPr>
            <a:spLocks noGrp="1"/>
          </p:cNvSpPr>
          <p:nvPr>
            <p:ph type="sldNum" sz="quarter" idx="10"/>
          </p:nvPr>
        </p:nvSpPr>
        <p:spPr/>
        <p:txBody>
          <a:bodyPr/>
          <a:lstStyle/>
          <a:p>
            <a:fld id="{6C3390C7-C92A-440B-B67D-36FF6D2DB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#04 File I/O, Object Streams and Exceptions</a:t>
            </a:r>
            <a:endParaRPr lang="en-US" dirty="0"/>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lstStyle/>
          <a:p>
            <a:r>
              <a:rPr lang="en-US" dirty="0" smtClean="0"/>
              <a:t>Why are files needed?</a:t>
            </a:r>
          </a:p>
          <a:p>
            <a:r>
              <a:rPr lang="en-US" dirty="0" smtClean="0"/>
              <a:t>Usage of files</a:t>
            </a:r>
          </a:p>
          <a:p>
            <a:r>
              <a:rPr lang="en-US" dirty="0" smtClean="0"/>
              <a:t>Common file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Example</a:t>
            </a:r>
            <a:endParaRPr lang="en-US" dirty="0"/>
          </a:p>
        </p:txBody>
      </p:sp>
      <p:sp>
        <p:nvSpPr>
          <p:cNvPr id="3" name="Content Placeholder 2"/>
          <p:cNvSpPr>
            <a:spLocks noGrp="1"/>
          </p:cNvSpPr>
          <p:nvPr>
            <p:ph idx="1"/>
          </p:nvPr>
        </p:nvSpPr>
        <p:spPr>
          <a:xfrm>
            <a:off x="428596" y="1285860"/>
            <a:ext cx="8229600" cy="5357850"/>
          </a:xfrm>
        </p:spPr>
        <p:txBody>
          <a:bodyPr>
            <a:noAutofit/>
          </a:bodyPr>
          <a:lstStyle/>
          <a:p>
            <a:pPr>
              <a:buNone/>
            </a:pPr>
            <a:r>
              <a:rPr lang="en-US" sz="1200" dirty="0" smtClean="0"/>
              <a:t>private void Run( )</a:t>
            </a:r>
          </a:p>
          <a:p>
            <a:pPr>
              <a:buNone/>
            </a:pPr>
            <a:r>
              <a:rPr lang="en-US" sz="1200" dirty="0" smtClean="0"/>
              <a:t>{	// </a:t>
            </a:r>
            <a:r>
              <a:rPr lang="en-US" sz="1200" dirty="0" smtClean="0"/>
              <a:t>open a file</a:t>
            </a:r>
          </a:p>
          <a:p>
            <a:pPr>
              <a:buNone/>
            </a:pPr>
            <a:r>
              <a:rPr lang="en-US" sz="1200" dirty="0" smtClean="0"/>
              <a:t>	</a:t>
            </a:r>
            <a:r>
              <a:rPr lang="en-US" sz="1200" dirty="0" err="1" smtClean="0"/>
              <a:t>FileInfo</a:t>
            </a:r>
            <a:r>
              <a:rPr lang="en-US" sz="1200" dirty="0" smtClean="0"/>
              <a:t> </a:t>
            </a:r>
            <a:r>
              <a:rPr lang="en-US" sz="1200" dirty="0" err="1" smtClean="0"/>
              <a:t>theSourceFile</a:t>
            </a:r>
            <a:r>
              <a:rPr lang="en-US" sz="1200" dirty="0" smtClean="0"/>
              <a:t> = new </a:t>
            </a:r>
            <a:r>
              <a:rPr lang="en-US" sz="1200" dirty="0" err="1" smtClean="0"/>
              <a:t>FileInfo</a:t>
            </a:r>
            <a:r>
              <a:rPr lang="en-US" sz="1200" dirty="0" smtClean="0"/>
              <a:t>(</a:t>
            </a:r>
          </a:p>
          <a:p>
            <a:pPr>
              <a:buNone/>
            </a:pPr>
            <a:r>
              <a:rPr lang="en-US" sz="1200" dirty="0" smtClean="0"/>
              <a:t>		@"</a:t>
            </a:r>
            <a:r>
              <a:rPr lang="en-US" sz="1200" dirty="0" smtClean="0"/>
              <a:t>C:\test\source\test.cs");</a:t>
            </a:r>
          </a:p>
          <a:p>
            <a:pPr>
              <a:buNone/>
            </a:pPr>
            <a:r>
              <a:rPr lang="en-US" sz="1200" dirty="0" smtClean="0"/>
              <a:t>	// </a:t>
            </a:r>
            <a:r>
              <a:rPr lang="en-US" sz="1200" dirty="0" smtClean="0"/>
              <a:t>create a text reader for that file</a:t>
            </a:r>
          </a:p>
          <a:p>
            <a:pPr>
              <a:buNone/>
            </a:pPr>
            <a:r>
              <a:rPr lang="en-US" sz="1200" dirty="0" smtClean="0"/>
              <a:t>	</a:t>
            </a:r>
            <a:r>
              <a:rPr lang="en-US" sz="1200" dirty="0" err="1" smtClean="0"/>
              <a:t>StreamReader</a:t>
            </a:r>
            <a:r>
              <a:rPr lang="en-US" sz="1200" dirty="0" smtClean="0"/>
              <a:t> </a:t>
            </a:r>
            <a:r>
              <a:rPr lang="en-US" sz="1200" dirty="0" smtClean="0"/>
              <a:t>reader = </a:t>
            </a:r>
            <a:r>
              <a:rPr lang="en-US" sz="1200" dirty="0" err="1" smtClean="0"/>
              <a:t>theSourceFile.OpenText</a:t>
            </a:r>
            <a:r>
              <a:rPr lang="en-US" sz="1200" dirty="0" smtClean="0"/>
              <a:t>( );</a:t>
            </a:r>
          </a:p>
          <a:p>
            <a:pPr>
              <a:buNone/>
            </a:pPr>
            <a:r>
              <a:rPr lang="en-US" sz="1200" dirty="0" smtClean="0"/>
              <a:t>	// </a:t>
            </a:r>
            <a:r>
              <a:rPr lang="en-US" sz="1200" dirty="0" smtClean="0"/>
              <a:t>create a text writer to the new file</a:t>
            </a:r>
          </a:p>
          <a:p>
            <a:pPr>
              <a:buNone/>
            </a:pPr>
            <a:r>
              <a:rPr lang="en-US" sz="1200" dirty="0" smtClean="0"/>
              <a:t>	</a:t>
            </a:r>
            <a:r>
              <a:rPr lang="en-US" sz="1200" dirty="0" err="1" smtClean="0"/>
              <a:t>StreamWriter</a:t>
            </a:r>
            <a:r>
              <a:rPr lang="en-US" sz="1200" dirty="0" smtClean="0"/>
              <a:t> </a:t>
            </a:r>
            <a:r>
              <a:rPr lang="en-US" sz="1200" dirty="0" smtClean="0"/>
              <a:t>writer = new </a:t>
            </a:r>
            <a:r>
              <a:rPr lang="en-US" sz="1200" dirty="0" err="1" smtClean="0"/>
              <a:t>StreamWriter</a:t>
            </a:r>
            <a:r>
              <a:rPr lang="en-US" sz="1200" dirty="0" smtClean="0"/>
              <a:t>(</a:t>
            </a:r>
          </a:p>
          <a:p>
            <a:pPr>
              <a:buNone/>
            </a:pPr>
            <a:r>
              <a:rPr lang="en-US" sz="1200" dirty="0" smtClean="0"/>
              <a:t>		@"</a:t>
            </a:r>
            <a:r>
              <a:rPr lang="en-US" sz="1200" dirty="0" smtClean="0"/>
              <a:t>C:\test\source\test.bak", false</a:t>
            </a:r>
            <a:r>
              <a:rPr lang="en-US" sz="1200" dirty="0" smtClean="0"/>
              <a:t>);</a:t>
            </a:r>
          </a:p>
          <a:p>
            <a:pPr>
              <a:buNone/>
            </a:pPr>
            <a:r>
              <a:rPr lang="en-US" sz="1200" dirty="0" smtClean="0"/>
              <a:t>	// </a:t>
            </a:r>
            <a:r>
              <a:rPr lang="en-US" sz="1200" dirty="0" smtClean="0"/>
              <a:t>create a text variable to hold each line</a:t>
            </a:r>
          </a:p>
          <a:p>
            <a:pPr>
              <a:buNone/>
            </a:pPr>
            <a:r>
              <a:rPr lang="en-US" sz="1200" dirty="0" smtClean="0"/>
              <a:t>	string </a:t>
            </a:r>
            <a:r>
              <a:rPr lang="en-US" sz="1200" dirty="0" smtClean="0"/>
              <a:t>text;</a:t>
            </a:r>
          </a:p>
          <a:p>
            <a:pPr>
              <a:buNone/>
            </a:pPr>
            <a:r>
              <a:rPr lang="en-US" sz="1200" dirty="0" smtClean="0"/>
              <a:t>	// </a:t>
            </a:r>
            <a:r>
              <a:rPr lang="en-US" sz="1200" dirty="0" smtClean="0"/>
              <a:t>walk the file and read every line</a:t>
            </a:r>
          </a:p>
          <a:p>
            <a:pPr>
              <a:buNone/>
            </a:pPr>
            <a:r>
              <a:rPr lang="en-US" sz="1200" dirty="0" smtClean="0"/>
              <a:t>	// </a:t>
            </a:r>
            <a:r>
              <a:rPr lang="en-US" sz="1200" dirty="0" smtClean="0"/>
              <a:t>writing both to the console</a:t>
            </a:r>
          </a:p>
          <a:p>
            <a:pPr>
              <a:buNone/>
            </a:pPr>
            <a:r>
              <a:rPr lang="en-US" sz="1200" dirty="0" smtClean="0"/>
              <a:t>	// </a:t>
            </a:r>
            <a:r>
              <a:rPr lang="en-US" sz="1200" dirty="0" smtClean="0"/>
              <a:t>and to the file</a:t>
            </a:r>
          </a:p>
          <a:p>
            <a:pPr>
              <a:buNone/>
            </a:pPr>
            <a:r>
              <a:rPr lang="en-US" sz="1200" dirty="0" smtClean="0"/>
              <a:t>	do</a:t>
            </a:r>
            <a:endParaRPr lang="en-US" sz="1200" dirty="0" smtClean="0"/>
          </a:p>
          <a:p>
            <a:pPr>
              <a:buNone/>
            </a:pPr>
            <a:r>
              <a:rPr lang="en-US" sz="1200" dirty="0" smtClean="0"/>
              <a:t>	{</a:t>
            </a:r>
            <a:endParaRPr lang="en-US" sz="1200" dirty="0" smtClean="0"/>
          </a:p>
          <a:p>
            <a:pPr>
              <a:buNone/>
            </a:pPr>
            <a:r>
              <a:rPr lang="en-US" sz="1200" dirty="0" smtClean="0"/>
              <a:t>		text </a:t>
            </a:r>
            <a:r>
              <a:rPr lang="en-US" sz="1200" dirty="0" smtClean="0"/>
              <a:t>= </a:t>
            </a:r>
            <a:r>
              <a:rPr lang="en-US" sz="1200" dirty="0" err="1" smtClean="0"/>
              <a:t>reader.ReadLine</a:t>
            </a:r>
            <a:r>
              <a:rPr lang="en-US" sz="1200" dirty="0" smtClean="0"/>
              <a:t>( );</a:t>
            </a:r>
          </a:p>
          <a:p>
            <a:pPr>
              <a:buNone/>
            </a:pPr>
            <a:r>
              <a:rPr lang="en-US" sz="1200" dirty="0" smtClean="0"/>
              <a:t>		</a:t>
            </a:r>
            <a:r>
              <a:rPr lang="en-US" sz="1200" dirty="0" err="1" smtClean="0"/>
              <a:t>writer.WriteLine</a:t>
            </a:r>
            <a:r>
              <a:rPr lang="en-US" sz="1200" dirty="0" smtClean="0"/>
              <a:t>(text</a:t>
            </a:r>
            <a:r>
              <a:rPr lang="en-US" sz="1200" dirty="0" smtClean="0"/>
              <a:t>);</a:t>
            </a:r>
          </a:p>
          <a:p>
            <a:pPr>
              <a:buNone/>
            </a:pPr>
            <a:r>
              <a:rPr lang="en-US" sz="1200" dirty="0" smtClean="0"/>
              <a:t>		</a:t>
            </a:r>
            <a:r>
              <a:rPr lang="en-US" sz="1200" dirty="0" err="1" smtClean="0"/>
              <a:t>Console.WriteLine</a:t>
            </a:r>
            <a:r>
              <a:rPr lang="en-US" sz="1200" dirty="0" smtClean="0"/>
              <a:t>(text</a:t>
            </a:r>
            <a:r>
              <a:rPr lang="en-US" sz="1200" dirty="0" smtClean="0"/>
              <a:t>);</a:t>
            </a:r>
          </a:p>
          <a:p>
            <a:pPr>
              <a:buNone/>
            </a:pPr>
            <a:r>
              <a:rPr lang="en-US" sz="1200" dirty="0" smtClean="0"/>
              <a:t>	}while </a:t>
            </a:r>
            <a:r>
              <a:rPr lang="en-US" sz="1200" dirty="0" smtClean="0"/>
              <a:t>(text != null);</a:t>
            </a:r>
          </a:p>
          <a:p>
            <a:pPr>
              <a:buNone/>
            </a:pPr>
            <a:r>
              <a:rPr lang="en-US" sz="1200" dirty="0" smtClean="0"/>
              <a:t>	// </a:t>
            </a:r>
            <a:r>
              <a:rPr lang="en-US" sz="1200" dirty="0" smtClean="0"/>
              <a:t>tidy up</a:t>
            </a:r>
          </a:p>
          <a:p>
            <a:pPr>
              <a:buNone/>
            </a:pPr>
            <a:r>
              <a:rPr lang="en-US" sz="1200" dirty="0" smtClean="0"/>
              <a:t>	</a:t>
            </a:r>
            <a:r>
              <a:rPr lang="en-US" sz="1200" dirty="0" err="1" smtClean="0"/>
              <a:t>reader.Close</a:t>
            </a:r>
            <a:r>
              <a:rPr lang="en-US" sz="1200" dirty="0" smtClean="0"/>
              <a:t>( );</a:t>
            </a:r>
          </a:p>
          <a:p>
            <a:pPr>
              <a:buNone/>
            </a:pPr>
            <a:r>
              <a:rPr lang="en-US" sz="1200" dirty="0" smtClean="0"/>
              <a:t>	</a:t>
            </a:r>
            <a:r>
              <a:rPr lang="en-US" sz="1200" dirty="0" err="1" smtClean="0"/>
              <a:t>writer.Close</a:t>
            </a:r>
            <a:r>
              <a:rPr lang="en-US" sz="1200" dirty="0" smtClean="0"/>
              <a:t>( );</a:t>
            </a:r>
          </a:p>
          <a:p>
            <a:pPr>
              <a:buNone/>
            </a:pPr>
            <a:r>
              <a:rPr lang="en-US" sz="1200" dirty="0" smtClean="0"/>
              <a:t>}</a:t>
            </a:r>
            <a:endParaRPr lang="da-DK" sz="1200"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Streams</a:t>
            </a:r>
            <a:endParaRPr lang="en-US" dirty="0"/>
          </a:p>
        </p:txBody>
      </p:sp>
      <p:sp>
        <p:nvSpPr>
          <p:cNvPr id="3" name="Content Placeholder 2"/>
          <p:cNvSpPr>
            <a:spLocks noGrp="1"/>
          </p:cNvSpPr>
          <p:nvPr>
            <p:ph idx="1"/>
          </p:nvPr>
        </p:nvSpPr>
        <p:spPr/>
        <p:txBody>
          <a:bodyPr/>
          <a:lstStyle/>
          <a:p>
            <a:r>
              <a:rPr lang="en-US" dirty="0" smtClean="0"/>
              <a:t>Why do we want to store or load objects</a:t>
            </a:r>
          </a:p>
          <a:p>
            <a:r>
              <a:rPr lang="en-US" dirty="0" smtClean="0"/>
              <a:t>Serialization when working with objects</a:t>
            </a:r>
          </a:p>
          <a:p>
            <a:r>
              <a:rPr lang="en-US" dirty="0" smtClean="0"/>
              <a:t>Using a Formatter</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Streams Example</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pPr>
              <a:buNone/>
            </a:pPr>
            <a:r>
              <a:rPr lang="en-US" dirty="0" smtClean="0"/>
              <a:t>using System.IO;</a:t>
            </a:r>
          </a:p>
          <a:p>
            <a:pPr>
              <a:buNone/>
            </a:pPr>
            <a:r>
              <a:rPr lang="en-US" dirty="0" smtClean="0"/>
              <a:t>using </a:t>
            </a:r>
            <a:r>
              <a:rPr lang="en-US" dirty="0" err="1" smtClean="0"/>
              <a:t>System.Runtime.Serialization.Formatters.Binary</a:t>
            </a:r>
            <a:r>
              <a:rPr lang="en-US" dirty="0" smtClean="0"/>
              <a:t>;</a:t>
            </a:r>
          </a:p>
          <a:p>
            <a:pPr>
              <a:buNone/>
            </a:pPr>
            <a:r>
              <a:rPr lang="en-US" dirty="0" smtClean="0"/>
              <a:t>namespace </a:t>
            </a:r>
            <a:r>
              <a:rPr lang="en-US" dirty="0" err="1" smtClean="0"/>
              <a:t>ObjectStreamTest</a:t>
            </a:r>
            <a:endParaRPr lang="en-US" dirty="0" smtClean="0"/>
          </a:p>
          <a:p>
            <a:pPr>
              <a:buNone/>
            </a:pPr>
            <a:r>
              <a:rPr lang="en-US" dirty="0" smtClean="0"/>
              <a:t>{</a:t>
            </a:r>
          </a:p>
          <a:p>
            <a:pPr>
              <a:buNone/>
            </a:pPr>
            <a:r>
              <a:rPr lang="en-US" dirty="0" smtClean="0"/>
              <a:t>	[</a:t>
            </a:r>
            <a:r>
              <a:rPr lang="en-US" dirty="0" err="1" smtClean="0"/>
              <a:t>Serializable</a:t>
            </a:r>
            <a:r>
              <a:rPr lang="en-US" dirty="0" smtClean="0"/>
              <a:t>]</a:t>
            </a:r>
            <a:endParaRPr lang="en-US" dirty="0" smtClean="0"/>
          </a:p>
          <a:p>
            <a:pPr>
              <a:buNone/>
            </a:pPr>
            <a:r>
              <a:rPr lang="en-US" dirty="0" smtClean="0"/>
              <a:t>	public </a:t>
            </a:r>
            <a:r>
              <a:rPr lang="en-US" dirty="0" smtClean="0"/>
              <a:t>class </a:t>
            </a:r>
            <a:r>
              <a:rPr lang="en-US" dirty="0" err="1" smtClean="0"/>
              <a:t>ObjectStream</a:t>
            </a:r>
            <a:endParaRPr lang="en-US" dirty="0" smtClean="0"/>
          </a:p>
          <a:p>
            <a:pPr>
              <a:buNone/>
            </a:pPr>
            <a:r>
              <a:rPr lang="en-US" dirty="0" smtClean="0"/>
              <a:t>	{</a:t>
            </a:r>
            <a:endParaRPr lang="en-US" dirty="0" smtClean="0"/>
          </a:p>
          <a:p>
            <a:pPr>
              <a:buNone/>
            </a:pPr>
            <a:r>
              <a:rPr lang="en-US" dirty="0" smtClean="0"/>
              <a:t>		static </a:t>
            </a:r>
            <a:r>
              <a:rPr lang="en-US" dirty="0" smtClean="0"/>
              <a:t>public void Save(object data)</a:t>
            </a:r>
          </a:p>
          <a:p>
            <a:pPr>
              <a:buNone/>
            </a:pPr>
            <a:r>
              <a:rPr lang="en-US" dirty="0" smtClean="0"/>
              <a:t>		{</a:t>
            </a:r>
            <a:endParaRPr lang="en-US" dirty="0" smtClean="0"/>
          </a:p>
          <a:p>
            <a:pPr>
              <a:buNone/>
            </a:pPr>
            <a:r>
              <a:rPr lang="en-US" dirty="0" smtClean="0"/>
              <a:t>			</a:t>
            </a:r>
            <a:r>
              <a:rPr lang="en-US" dirty="0" err="1" smtClean="0"/>
              <a:t>FileStream</a:t>
            </a:r>
            <a:r>
              <a:rPr lang="en-US" dirty="0" smtClean="0"/>
              <a:t> </a:t>
            </a:r>
            <a:r>
              <a:rPr lang="en-US" dirty="0" smtClean="0"/>
              <a:t>file = new </a:t>
            </a:r>
            <a:r>
              <a:rPr lang="en-US" dirty="0" err="1" smtClean="0"/>
              <a:t>FileStream</a:t>
            </a:r>
            <a:r>
              <a:rPr lang="en-US" dirty="0" smtClean="0"/>
              <a:t>("store.bin", </a:t>
            </a:r>
            <a:r>
              <a:rPr lang="en-US" dirty="0" err="1" smtClean="0"/>
              <a:t>FileMode.Create</a:t>
            </a:r>
            <a:r>
              <a:rPr lang="en-US" dirty="0" smtClean="0"/>
              <a:t>);</a:t>
            </a:r>
          </a:p>
          <a:p>
            <a:pPr>
              <a:buNone/>
            </a:pPr>
            <a:r>
              <a:rPr lang="en-US" dirty="0" smtClean="0"/>
              <a:t>			</a:t>
            </a:r>
            <a:r>
              <a:rPr lang="en-US" dirty="0" err="1" smtClean="0"/>
              <a:t>BinaryFormatter</a:t>
            </a:r>
            <a:r>
              <a:rPr lang="en-US" dirty="0" smtClean="0"/>
              <a:t> </a:t>
            </a:r>
            <a:r>
              <a:rPr lang="en-US" dirty="0" smtClean="0"/>
              <a:t>formatter = new </a:t>
            </a:r>
            <a:r>
              <a:rPr lang="en-US" dirty="0" err="1" smtClean="0"/>
              <a:t>BinaryFormatter</a:t>
            </a:r>
            <a:r>
              <a:rPr lang="en-US" dirty="0" smtClean="0"/>
              <a:t>();</a:t>
            </a:r>
          </a:p>
          <a:p>
            <a:pPr>
              <a:buNone/>
            </a:pPr>
            <a:r>
              <a:rPr lang="en-US" dirty="0" smtClean="0"/>
              <a:t>			</a:t>
            </a:r>
            <a:r>
              <a:rPr lang="en-US" dirty="0" err="1" smtClean="0"/>
              <a:t>formatter.Serialize</a:t>
            </a:r>
            <a:r>
              <a:rPr lang="en-US" dirty="0" smtClean="0"/>
              <a:t>(file</a:t>
            </a:r>
            <a:r>
              <a:rPr lang="en-US" dirty="0" smtClean="0"/>
              <a:t>, data);</a:t>
            </a:r>
          </a:p>
          <a:p>
            <a:pPr>
              <a:buNone/>
            </a:pPr>
            <a:r>
              <a:rPr lang="en-US" dirty="0" smtClean="0"/>
              <a:t>			</a:t>
            </a:r>
            <a:r>
              <a:rPr lang="en-US" dirty="0" err="1" smtClean="0"/>
              <a:t>file.Close</a:t>
            </a:r>
            <a:r>
              <a:rPr lang="en-US" dirty="0" smtClean="0"/>
              <a:t>(); </a:t>
            </a:r>
          </a:p>
          <a:p>
            <a:pPr>
              <a:buNone/>
            </a:pPr>
            <a:r>
              <a:rPr lang="en-US" dirty="0" smtClean="0"/>
              <a:t>		}</a:t>
            </a:r>
            <a:endParaRPr lang="en-US" dirty="0" smtClean="0"/>
          </a:p>
          <a:p>
            <a:pPr>
              <a:buNone/>
            </a:pPr>
            <a:r>
              <a:rPr lang="en-US" dirty="0" smtClean="0"/>
              <a:t>		static </a:t>
            </a:r>
            <a:r>
              <a:rPr lang="en-US" dirty="0" smtClean="0"/>
              <a:t>public object Load()</a:t>
            </a:r>
          </a:p>
          <a:p>
            <a:pPr>
              <a:buNone/>
            </a:pPr>
            <a:r>
              <a:rPr lang="en-US" dirty="0" smtClean="0"/>
              <a:t>		{</a:t>
            </a:r>
            <a:endParaRPr lang="en-US" dirty="0" smtClean="0"/>
          </a:p>
          <a:p>
            <a:pPr>
              <a:buNone/>
            </a:pPr>
            <a:r>
              <a:rPr lang="en-US" dirty="0" smtClean="0"/>
              <a:t>			</a:t>
            </a:r>
            <a:r>
              <a:rPr lang="en-US" dirty="0" err="1" smtClean="0"/>
              <a:t>FileStream</a:t>
            </a:r>
            <a:r>
              <a:rPr lang="en-US" dirty="0" smtClean="0"/>
              <a:t> </a:t>
            </a:r>
            <a:r>
              <a:rPr lang="en-US" dirty="0" smtClean="0"/>
              <a:t>file = new </a:t>
            </a:r>
            <a:r>
              <a:rPr lang="en-US" dirty="0" err="1" smtClean="0"/>
              <a:t>FileStream</a:t>
            </a:r>
            <a:r>
              <a:rPr lang="en-US" dirty="0" smtClean="0"/>
              <a:t>("store.bin", </a:t>
            </a:r>
            <a:r>
              <a:rPr lang="en-US" dirty="0" err="1" smtClean="0"/>
              <a:t>FileMode.OpenOrCreate</a:t>
            </a:r>
            <a:r>
              <a:rPr lang="en-US" dirty="0" smtClean="0"/>
              <a:t>);</a:t>
            </a:r>
          </a:p>
          <a:p>
            <a:pPr>
              <a:buNone/>
            </a:pPr>
            <a:r>
              <a:rPr lang="en-US" dirty="0" smtClean="0"/>
              <a:t>			object </a:t>
            </a:r>
            <a:r>
              <a:rPr lang="en-US" dirty="0" smtClean="0"/>
              <a:t>data = null;</a:t>
            </a:r>
          </a:p>
          <a:p>
            <a:pPr>
              <a:buNone/>
            </a:pPr>
            <a:r>
              <a:rPr lang="en-US" dirty="0" smtClean="0"/>
              <a:t>			if </a:t>
            </a:r>
            <a:r>
              <a:rPr lang="en-US" dirty="0" smtClean="0"/>
              <a:t>(</a:t>
            </a:r>
            <a:r>
              <a:rPr lang="en-US" dirty="0" err="1" smtClean="0"/>
              <a:t>file.Length</a:t>
            </a:r>
            <a:r>
              <a:rPr lang="en-US" dirty="0" smtClean="0"/>
              <a:t> != 0)</a:t>
            </a:r>
          </a:p>
          <a:p>
            <a:pPr>
              <a:buNone/>
            </a:pPr>
            <a:r>
              <a:rPr lang="en-US" dirty="0" smtClean="0"/>
              <a:t>			{</a:t>
            </a:r>
            <a:endParaRPr lang="en-US" dirty="0" smtClean="0"/>
          </a:p>
          <a:p>
            <a:pPr>
              <a:buNone/>
            </a:pPr>
            <a:r>
              <a:rPr lang="en-US" dirty="0" smtClean="0"/>
              <a:t>				</a:t>
            </a:r>
            <a:r>
              <a:rPr lang="en-US" dirty="0" err="1" smtClean="0"/>
              <a:t>BinaryFormatter</a:t>
            </a:r>
            <a:r>
              <a:rPr lang="en-US" dirty="0" smtClean="0"/>
              <a:t> </a:t>
            </a:r>
            <a:r>
              <a:rPr lang="en-US" dirty="0" smtClean="0"/>
              <a:t>formatter = new </a:t>
            </a:r>
            <a:r>
              <a:rPr lang="en-US" dirty="0" err="1" smtClean="0"/>
              <a:t>BinaryFormatter</a:t>
            </a:r>
            <a:r>
              <a:rPr lang="en-US" dirty="0" smtClean="0"/>
              <a:t>();</a:t>
            </a:r>
          </a:p>
          <a:p>
            <a:pPr>
              <a:buNone/>
            </a:pPr>
            <a:r>
              <a:rPr lang="en-US" dirty="0" smtClean="0"/>
              <a:t>				data </a:t>
            </a:r>
            <a:r>
              <a:rPr lang="en-US" dirty="0" smtClean="0"/>
              <a:t>= </a:t>
            </a:r>
            <a:r>
              <a:rPr lang="en-US" dirty="0" err="1" smtClean="0"/>
              <a:t>formatter.Deserialize</a:t>
            </a:r>
            <a:r>
              <a:rPr lang="en-US" dirty="0" smtClean="0"/>
              <a:t>(file);</a:t>
            </a:r>
          </a:p>
          <a:p>
            <a:pPr>
              <a:buNone/>
            </a:pPr>
            <a:r>
              <a:rPr lang="en-US" dirty="0" smtClean="0"/>
              <a:t>			}</a:t>
            </a:r>
            <a:endParaRPr lang="en-US" dirty="0" smtClean="0"/>
          </a:p>
          <a:p>
            <a:pPr>
              <a:buNone/>
            </a:pPr>
            <a:r>
              <a:rPr lang="en-US" dirty="0" smtClean="0"/>
              <a:t>			</a:t>
            </a:r>
            <a:r>
              <a:rPr lang="en-US" dirty="0" err="1" smtClean="0"/>
              <a:t>file.Close</a:t>
            </a:r>
            <a:r>
              <a:rPr lang="en-US" dirty="0" smtClean="0"/>
              <a:t>();</a:t>
            </a:r>
          </a:p>
          <a:p>
            <a:pPr>
              <a:buNone/>
            </a:pPr>
            <a:r>
              <a:rPr lang="en-US" dirty="0" smtClean="0"/>
              <a:t>			return </a:t>
            </a:r>
            <a:r>
              <a:rPr lang="en-US" dirty="0" smtClean="0"/>
              <a:t>data;</a:t>
            </a:r>
          </a:p>
          <a:p>
            <a:pPr>
              <a:buNone/>
            </a:pPr>
            <a:r>
              <a:rPr lang="en-US" dirty="0" smtClean="0"/>
              <a:t>		}</a:t>
            </a:r>
            <a:endParaRPr lang="en-US" dirty="0" smtClean="0"/>
          </a:p>
          <a:p>
            <a:pPr>
              <a:buNone/>
            </a:pPr>
            <a:r>
              <a:rPr lang="en-US" dirty="0" smtClean="0"/>
              <a:t>	}</a:t>
            </a:r>
            <a:endParaRPr lang="en-US" dirty="0" smtClean="0"/>
          </a:p>
          <a:p>
            <a:pPr>
              <a:buNone/>
            </a:pPr>
            <a:r>
              <a:rPr lang="en-US" dirty="0" smtClean="0"/>
              <a:t>} </a:t>
            </a:r>
            <a:endParaRPr lang="en-US" dirty="0" smtClean="0"/>
          </a:p>
          <a:p>
            <a:pPr>
              <a:buNone/>
            </a:pPr>
            <a:endParaRPr lang="da-D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da-DK" dirty="0" err="1" smtClean="0"/>
              <a:t>What</a:t>
            </a:r>
            <a:r>
              <a:rPr lang="da-DK" dirty="0" smtClean="0"/>
              <a:t> is </a:t>
            </a:r>
            <a:r>
              <a:rPr lang="da-DK" dirty="0" err="1" smtClean="0"/>
              <a:t>exceptions</a:t>
            </a:r>
            <a:endParaRPr lang="da-DK" dirty="0" smtClean="0"/>
          </a:p>
          <a:p>
            <a:r>
              <a:rPr lang="da-DK" dirty="0" err="1" smtClean="0"/>
              <a:t>Exception</a:t>
            </a:r>
            <a:r>
              <a:rPr lang="da-DK" dirty="0" smtClean="0"/>
              <a:t> handler</a:t>
            </a:r>
          </a:p>
          <a:p>
            <a:r>
              <a:rPr lang="da-DK" dirty="0" err="1" smtClean="0"/>
              <a:t>Try</a:t>
            </a:r>
            <a:r>
              <a:rPr lang="da-DK" dirty="0" smtClean="0"/>
              <a:t> </a:t>
            </a:r>
            <a:r>
              <a:rPr lang="da-DK" dirty="0" err="1" smtClean="0"/>
              <a:t>block</a:t>
            </a:r>
            <a:endParaRPr lang="da-DK" dirty="0" smtClean="0"/>
          </a:p>
          <a:p>
            <a:r>
              <a:rPr lang="da-DK" dirty="0" err="1" smtClean="0"/>
              <a:t>Throw</a:t>
            </a:r>
            <a:r>
              <a:rPr lang="da-DK" dirty="0" smtClean="0"/>
              <a:t> </a:t>
            </a:r>
            <a:r>
              <a:rPr lang="da-DK" dirty="0" err="1" smtClean="0"/>
              <a:t>exceptions</a:t>
            </a:r>
            <a:endParaRPr lang="da-DK" dirty="0" smtClean="0"/>
          </a:p>
          <a:p>
            <a:r>
              <a:rPr lang="da-DK" dirty="0" err="1" smtClean="0"/>
              <a:t>Catch</a:t>
            </a:r>
            <a:r>
              <a:rPr lang="da-DK" dirty="0" smtClean="0"/>
              <a:t> </a:t>
            </a:r>
            <a:r>
              <a:rPr lang="da-DK" dirty="0" err="1" smtClean="0"/>
              <a:t>exceptions</a:t>
            </a:r>
            <a:endParaRPr lang="da-DK"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r>
              <a:rPr lang="en-US" dirty="0" smtClean="0"/>
              <a:t>File I/O and Exceptions Example</a:t>
            </a:r>
            <a:endParaRPr lang="en-US" dirty="0"/>
          </a:p>
        </p:txBody>
      </p:sp>
      <p:sp>
        <p:nvSpPr>
          <p:cNvPr id="8" name="Content Placeholder 2"/>
          <p:cNvSpPr>
            <a:spLocks noGrp="1"/>
          </p:cNvSpPr>
          <p:nvPr>
            <p:ph idx="1"/>
          </p:nvPr>
        </p:nvSpPr>
        <p:spPr>
          <a:xfrm>
            <a:off x="457200" y="1214422"/>
            <a:ext cx="8229600" cy="5500726"/>
          </a:xfrm>
        </p:spPr>
        <p:txBody>
          <a:bodyPr>
            <a:normAutofit fontScale="77500" lnSpcReduction="20000"/>
          </a:bodyPr>
          <a:lstStyle/>
          <a:p>
            <a:pPr>
              <a:buNone/>
            </a:pPr>
            <a:r>
              <a:rPr lang="en-US" sz="1800" dirty="0" smtClean="0"/>
              <a:t>using System; </a:t>
            </a:r>
          </a:p>
          <a:p>
            <a:pPr>
              <a:buNone/>
            </a:pPr>
            <a:r>
              <a:rPr lang="en-US" sz="1800" dirty="0" smtClean="0"/>
              <a:t>using System.IO; </a:t>
            </a:r>
          </a:p>
          <a:p>
            <a:pPr>
              <a:buNone/>
            </a:pPr>
            <a:r>
              <a:rPr lang="en-US" sz="1800" dirty="0" smtClean="0"/>
              <a:t>class Test </a:t>
            </a:r>
          </a:p>
          <a:p>
            <a:pPr>
              <a:buNone/>
            </a:pPr>
            <a:r>
              <a:rPr lang="en-US" sz="1800" dirty="0" smtClean="0"/>
              <a:t>{ </a:t>
            </a:r>
          </a:p>
          <a:p>
            <a:pPr>
              <a:buNone/>
            </a:pPr>
            <a:r>
              <a:rPr lang="en-US" sz="1800" dirty="0" smtClean="0"/>
              <a:t>	public static void Main() </a:t>
            </a:r>
          </a:p>
          <a:p>
            <a:pPr>
              <a:buNone/>
            </a:pPr>
            <a:r>
              <a:rPr lang="en-US" sz="1800" dirty="0" smtClean="0"/>
              <a:t>	{</a:t>
            </a:r>
          </a:p>
          <a:p>
            <a:pPr>
              <a:buNone/>
            </a:pPr>
            <a:r>
              <a:rPr lang="en-US" sz="1800" dirty="0" smtClean="0"/>
              <a:t>		 try </a:t>
            </a:r>
          </a:p>
          <a:p>
            <a:pPr>
              <a:buNone/>
            </a:pPr>
            <a:r>
              <a:rPr lang="en-US" sz="1800" dirty="0" smtClean="0"/>
              <a:t>		{ 	</a:t>
            </a:r>
            <a:r>
              <a:rPr lang="en-US" sz="1200" dirty="0" smtClean="0"/>
              <a:t>// Create an instance of </a:t>
            </a:r>
            <a:r>
              <a:rPr lang="en-US" sz="1200" dirty="0" err="1" smtClean="0"/>
              <a:t>StreamReader</a:t>
            </a:r>
            <a:r>
              <a:rPr lang="en-US" sz="1200" dirty="0" smtClean="0"/>
              <a:t> to read from a file.</a:t>
            </a:r>
          </a:p>
          <a:p>
            <a:pPr>
              <a:buNone/>
            </a:pPr>
            <a:r>
              <a:rPr lang="en-US" sz="1200" dirty="0" smtClean="0"/>
              <a:t>			// The using statement also closes the </a:t>
            </a:r>
            <a:r>
              <a:rPr lang="en-US" sz="1200" dirty="0" err="1" smtClean="0"/>
              <a:t>StreamReader</a:t>
            </a:r>
            <a:r>
              <a:rPr lang="en-US" sz="1200" dirty="0" smtClean="0"/>
              <a:t>.</a:t>
            </a:r>
          </a:p>
          <a:p>
            <a:pPr>
              <a:buNone/>
            </a:pPr>
            <a:r>
              <a:rPr lang="en-US" sz="1800" dirty="0" smtClean="0"/>
              <a:t>			using(</a:t>
            </a:r>
            <a:r>
              <a:rPr lang="en-US" sz="1800" dirty="0" err="1" smtClean="0"/>
              <a:t>StreamReader</a:t>
            </a:r>
            <a:r>
              <a:rPr lang="en-US" sz="1800" dirty="0" smtClean="0"/>
              <a:t> </a:t>
            </a:r>
            <a:r>
              <a:rPr lang="en-US" sz="1800" dirty="0" err="1" smtClean="0"/>
              <a:t>sr</a:t>
            </a:r>
            <a:r>
              <a:rPr lang="en-US" sz="1800" dirty="0" smtClean="0"/>
              <a:t> = new </a:t>
            </a:r>
            <a:r>
              <a:rPr lang="en-US" sz="1800" dirty="0" err="1" smtClean="0"/>
              <a:t>StreamReader</a:t>
            </a:r>
            <a:r>
              <a:rPr lang="en-US" sz="1800" dirty="0" smtClean="0"/>
              <a:t>("TestFile.txt"))</a:t>
            </a:r>
          </a:p>
          <a:p>
            <a:pPr>
              <a:buNone/>
            </a:pPr>
            <a:r>
              <a:rPr lang="en-US" sz="1800" dirty="0" smtClean="0"/>
              <a:t>			{ </a:t>
            </a:r>
          </a:p>
          <a:p>
            <a:pPr>
              <a:buNone/>
            </a:pPr>
            <a:r>
              <a:rPr lang="en-US" sz="1800" dirty="0" smtClean="0"/>
              <a:t>				String line; </a:t>
            </a:r>
            <a:r>
              <a:rPr lang="en-US" sz="1200" dirty="0" smtClean="0"/>
              <a:t>// Read and display lines from the file until the end of  the file is reached. </a:t>
            </a:r>
          </a:p>
          <a:p>
            <a:pPr>
              <a:buNone/>
            </a:pPr>
            <a:r>
              <a:rPr lang="en-US" sz="1200" dirty="0" smtClean="0"/>
              <a:t>				</a:t>
            </a:r>
            <a:r>
              <a:rPr lang="en-US" sz="1800" dirty="0" smtClean="0"/>
              <a:t>while ((line = </a:t>
            </a:r>
            <a:r>
              <a:rPr lang="en-US" sz="1800" dirty="0" err="1" smtClean="0"/>
              <a:t>sr.ReadLine</a:t>
            </a:r>
            <a:r>
              <a:rPr lang="en-US" sz="1800" dirty="0" smtClean="0"/>
              <a:t>()) != null) </a:t>
            </a:r>
          </a:p>
          <a:p>
            <a:pPr>
              <a:buNone/>
            </a:pPr>
            <a:r>
              <a:rPr lang="en-US" sz="1800" dirty="0" smtClean="0"/>
              <a:t>				{</a:t>
            </a:r>
          </a:p>
          <a:p>
            <a:pPr>
              <a:buNone/>
            </a:pPr>
            <a:r>
              <a:rPr lang="en-US" sz="1800" dirty="0" smtClean="0"/>
              <a:t>					</a:t>
            </a:r>
            <a:r>
              <a:rPr lang="en-US" sz="1800" dirty="0" err="1" smtClean="0"/>
              <a:t>Console.WriteLine</a:t>
            </a:r>
            <a:r>
              <a:rPr lang="en-US" sz="1800" dirty="0" smtClean="0"/>
              <a:t>(line); </a:t>
            </a:r>
          </a:p>
          <a:p>
            <a:pPr>
              <a:buNone/>
            </a:pPr>
            <a:r>
              <a:rPr lang="en-US" sz="1800" dirty="0" smtClean="0"/>
              <a:t>				}</a:t>
            </a:r>
          </a:p>
          <a:p>
            <a:pPr>
              <a:buNone/>
            </a:pPr>
            <a:r>
              <a:rPr lang="en-US" sz="1800" dirty="0" smtClean="0"/>
              <a:t>	 		} </a:t>
            </a:r>
          </a:p>
          <a:p>
            <a:pPr>
              <a:buNone/>
            </a:pPr>
            <a:r>
              <a:rPr lang="en-US" sz="1800" dirty="0" smtClean="0"/>
              <a:t>		} </a:t>
            </a:r>
          </a:p>
          <a:p>
            <a:pPr>
              <a:buNone/>
            </a:pPr>
            <a:r>
              <a:rPr lang="en-US" sz="1800" dirty="0" smtClean="0"/>
              <a:t>		catch (Exception e) </a:t>
            </a:r>
          </a:p>
          <a:p>
            <a:pPr>
              <a:buNone/>
            </a:pPr>
            <a:r>
              <a:rPr lang="en-US" sz="1800" dirty="0" smtClean="0"/>
              <a:t>		{ </a:t>
            </a:r>
            <a:r>
              <a:rPr lang="en-US" sz="1200" dirty="0" smtClean="0"/>
              <a:t>// Let the user know what went wrong. </a:t>
            </a:r>
          </a:p>
          <a:p>
            <a:pPr>
              <a:buNone/>
            </a:pPr>
            <a:r>
              <a:rPr lang="en-US" sz="1200" dirty="0" smtClean="0"/>
              <a:t>			</a:t>
            </a:r>
            <a:r>
              <a:rPr lang="en-US" sz="1800" dirty="0" err="1" smtClean="0"/>
              <a:t>Console.WriteLine</a:t>
            </a:r>
            <a:r>
              <a:rPr lang="en-US" sz="1800" dirty="0" smtClean="0"/>
              <a:t>("The file could not be read:"); 					</a:t>
            </a:r>
            <a:r>
              <a:rPr lang="en-US" sz="1800" dirty="0" err="1" smtClean="0"/>
              <a:t>Console.WriteLine</a:t>
            </a:r>
            <a:r>
              <a:rPr lang="en-US" sz="1800" dirty="0" smtClean="0"/>
              <a:t>(</a:t>
            </a:r>
            <a:r>
              <a:rPr lang="en-US" sz="1800" dirty="0" err="1" smtClean="0"/>
              <a:t>e.Message</a:t>
            </a:r>
            <a:r>
              <a:rPr lang="en-US" sz="1800" dirty="0" smtClean="0"/>
              <a:t>); </a:t>
            </a:r>
          </a:p>
          <a:p>
            <a:pPr>
              <a:buNone/>
            </a:pPr>
            <a:r>
              <a:rPr lang="en-US" sz="1800" dirty="0" smtClean="0"/>
              <a:t>		}</a:t>
            </a:r>
          </a:p>
          <a:p>
            <a:pPr>
              <a:buNone/>
            </a:pPr>
            <a:r>
              <a:rPr lang="en-US" sz="1800" dirty="0" smtClean="0"/>
              <a:t>	</a:t>
            </a:r>
            <a:r>
              <a:rPr lang="en-US" sz="1800" smtClean="0"/>
              <a:t> } </a:t>
            </a:r>
            <a:endParaRPr lang="en-US" sz="1800" dirty="0" smtClean="0"/>
          </a:p>
          <a:p>
            <a:pPr>
              <a:buNone/>
            </a:pPr>
            <a:r>
              <a:rPr lang="en-US" sz="1800" dirty="0" smtClean="0"/>
              <a:t>}</a:t>
            </a:r>
            <a:endParaRPr lang="en-US" sz="1800" i="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da-DK" dirty="0" smtClean="0"/>
              <a:t> i</a:t>
            </a:r>
            <a:r>
              <a:rPr lang="en-US" dirty="0" smtClean="0"/>
              <a:t>n our program</a:t>
            </a:r>
            <a:endParaRPr lang="en-US" dirty="0"/>
          </a:p>
        </p:txBody>
      </p:sp>
      <p:sp>
        <p:nvSpPr>
          <p:cNvPr id="4"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err="1" smtClean="0"/>
              <a:t>Betting</a:t>
            </a:r>
            <a:endParaRPr lang="da-DK" dirty="0" smtClean="0"/>
          </a:p>
          <a:p>
            <a:r>
              <a:rPr lang="da-DK" dirty="0" smtClean="0"/>
              <a:t>Hit</a:t>
            </a:r>
          </a:p>
          <a:p>
            <a:r>
              <a:rPr lang="da-DK" dirty="0" smtClean="0"/>
              <a:t>Stand</a:t>
            </a:r>
          </a:p>
        </p:txBody>
      </p:sp>
      <p:pic>
        <p:nvPicPr>
          <p:cNvPr id="5"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357430"/>
            <a:ext cx="6207028" cy="34308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da-DK" dirty="0" smtClean="0"/>
              <a:t> i</a:t>
            </a:r>
            <a:r>
              <a:rPr lang="en-US" dirty="0" smtClean="0"/>
              <a:t>n our program</a:t>
            </a:r>
            <a:endParaRPr lang="en-US" dirty="0"/>
          </a:p>
        </p:txBody>
      </p:sp>
      <p:sp>
        <p:nvSpPr>
          <p:cNvPr id="4"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5"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pic>
        <p:nvPicPr>
          <p:cNvPr id="6"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5072066" y="2071678"/>
            <a:ext cx="4071934" cy="257176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761</Words>
  <Application>Microsoft Office PowerPoint</Application>
  <PresentationFormat>Skærmshow (4:3)</PresentationFormat>
  <Paragraphs>167</Paragraphs>
  <Slides>9</Slides>
  <Notes>7</Notes>
  <HiddenSlides>0</HiddenSlides>
  <MMClips>0</MMClips>
  <ScaleCrop>false</ScaleCrop>
  <HeadingPairs>
    <vt:vector size="4" baseType="variant">
      <vt:variant>
        <vt:lpstr>Tema</vt:lpstr>
      </vt:variant>
      <vt:variant>
        <vt:i4>1</vt:i4>
      </vt:variant>
      <vt:variant>
        <vt:lpstr>Diastitler</vt:lpstr>
      </vt:variant>
      <vt:variant>
        <vt:i4>9</vt:i4>
      </vt:variant>
    </vt:vector>
  </HeadingPairs>
  <TitlesOfParts>
    <vt:vector size="10" baseType="lpstr">
      <vt:lpstr>Office Theme</vt:lpstr>
      <vt:lpstr>#04 File I/O, Object Streams and Exceptions</vt:lpstr>
      <vt:lpstr>File I/O</vt:lpstr>
      <vt:lpstr>File I/O Example</vt:lpstr>
      <vt:lpstr>Object Streams</vt:lpstr>
      <vt:lpstr>Object Streams Example</vt:lpstr>
      <vt:lpstr>Exceptions</vt:lpstr>
      <vt:lpstr>File I/O and Exceptions Example</vt:lpstr>
      <vt:lpstr>Use in our program</vt:lpstr>
      <vt:lpstr>Use in our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Kalle</cp:lastModifiedBy>
  <cp:revision>43</cp:revision>
  <dcterms:created xsi:type="dcterms:W3CDTF">2010-01-11T10:30:15Z</dcterms:created>
  <dcterms:modified xsi:type="dcterms:W3CDTF">2010-01-19T21:48:33Z</dcterms:modified>
</cp:coreProperties>
</file>