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61" r:id="rId5"/>
    <p:sldId id="265" r:id="rId6"/>
    <p:sldId id="258" r:id="rId7"/>
    <p:sldId id="266" r:id="rId8"/>
    <p:sldId id="267"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28" autoAdjust="0"/>
  </p:normalViewPr>
  <p:slideViewPr>
    <p:cSldViewPr>
      <p:cViewPr varScale="1">
        <p:scale>
          <a:sx n="96" d="100"/>
          <a:sy n="96" d="100"/>
        </p:scale>
        <p:origin x="-206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CD3A25-823B-4BBE-807B-09C859F752B0}" type="datetimeFigureOut">
              <a:rPr lang="en-US" smtClean="0"/>
              <a:pPr/>
              <a:t>1/20/2010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3DF41-A1DD-40C2-81C2-7C757221A446}"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Algorithm" TargetMode="External"/><Relationship Id="rId3" Type="http://schemas.openxmlformats.org/officeDocument/2006/relationships/hyperlink" Target="http://en.wikipedia.org/wiki/Information_hiding" TargetMode="External"/><Relationship Id="rId7" Type="http://schemas.openxmlformats.org/officeDocument/2006/relationships/hyperlink" Target="http://en.wikipedia.org/wiki/Expression_%28programming%29"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Statement_%28programming%29" TargetMode="External"/><Relationship Id="rId5" Type="http://schemas.openxmlformats.org/officeDocument/2006/relationships/hyperlink" Target="http://en.wikipedia.org/wiki/Identifier" TargetMode="External"/><Relationship Id="rId4" Type="http://schemas.openxmlformats.org/officeDocument/2006/relationships/hyperlink" Target="http://en.wikipedia.org/wiki/Declaration_%28computer_science%29" TargetMode="External"/><Relationship Id="rId9" Type="http://schemas.openxmlformats.org/officeDocument/2006/relationships/hyperlink" Target="http://en.wikipedia.org/wiki/Namespace_%28programming%29"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method, parameter scope and property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 method, when and how is it used?</a:t>
            </a:r>
          </a:p>
          <a:p>
            <a:pPr lvl="0"/>
            <a:r>
              <a:rPr lang="en-US" sz="1200" kern="1200" dirty="0" smtClean="0">
                <a:solidFill>
                  <a:schemeClr val="tx1"/>
                </a:solidFill>
                <a:latin typeface="+mn-lt"/>
                <a:ea typeface="+mn-ea"/>
                <a:cs typeface="+mn-cs"/>
              </a:rPr>
              <a:t>What kind of methods is common in C# programs?</a:t>
            </a:r>
          </a:p>
          <a:p>
            <a:pPr lvl="0"/>
            <a:r>
              <a:rPr lang="en-US" sz="1200" kern="1200" dirty="0" smtClean="0">
                <a:solidFill>
                  <a:schemeClr val="tx1"/>
                </a:solidFill>
                <a:latin typeface="+mn-lt"/>
                <a:ea typeface="+mn-ea"/>
                <a:cs typeface="+mn-cs"/>
              </a:rPr>
              <a:t>What is the difference between arguments and parameters?</a:t>
            </a:r>
          </a:p>
          <a:p>
            <a:pPr lvl="0"/>
            <a:r>
              <a:rPr lang="en-US" sz="1200" kern="1200" dirty="0" smtClean="0">
                <a:solidFill>
                  <a:schemeClr val="tx1"/>
                </a:solidFill>
                <a:latin typeface="+mn-lt"/>
                <a:ea typeface="+mn-ea"/>
                <a:cs typeface="+mn-cs"/>
              </a:rPr>
              <a:t>What is the difference between value and reference parameters?</a:t>
            </a:r>
          </a:p>
          <a:p>
            <a:pPr lvl="0"/>
            <a:r>
              <a:rPr lang="en-US" sz="1200" kern="1200" dirty="0" smtClean="0">
                <a:solidFill>
                  <a:schemeClr val="tx1"/>
                </a:solidFill>
                <a:latin typeface="+mn-lt"/>
                <a:ea typeface="+mn-ea"/>
                <a:cs typeface="+mn-cs"/>
              </a:rPr>
              <a:t>What is meant by the word scope?</a:t>
            </a:r>
          </a:p>
          <a:p>
            <a:pPr lvl="0"/>
            <a:r>
              <a:rPr lang="en-US" sz="1200" kern="1200" dirty="0" smtClean="0">
                <a:solidFill>
                  <a:schemeClr val="tx1"/>
                </a:solidFill>
                <a:latin typeface="+mn-lt"/>
                <a:ea typeface="+mn-ea"/>
                <a:cs typeface="+mn-cs"/>
              </a:rPr>
              <a:t>What are properties, how and why are they used or useful?</a:t>
            </a:r>
          </a:p>
          <a:p>
            <a:endParaRPr lang="en-US" dirty="0"/>
          </a:p>
        </p:txBody>
      </p:sp>
      <p:sp>
        <p:nvSpPr>
          <p:cNvPr id="4" name="Slide Number Placeholder 3"/>
          <p:cNvSpPr>
            <a:spLocks noGrp="1"/>
          </p:cNvSpPr>
          <p:nvPr>
            <p:ph type="sldNum" sz="quarter" idx="10"/>
          </p:nvPr>
        </p:nvSpPr>
        <p:spPr/>
        <p:txBody>
          <a:bodyPr/>
          <a:lstStyle/>
          <a:p>
            <a:fld id="{AAB3DF41-A1DD-40C2-81C2-7C757221A44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method performs an action in a series of statements.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Parameters:</a:t>
            </a:r>
            <a:r>
              <a:rPr lang="en-US" baseline="0" dirty="0" smtClean="0"/>
              <a:t> </a:t>
            </a:r>
            <a:r>
              <a:rPr lang="en-US" dirty="0" smtClean="0"/>
              <a:t> A method can receive input data from the caller by specifying parameters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a:t>
            </a:r>
            <a:r>
              <a:rPr lang="en-US" baseline="0" dirty="0" smtClean="0"/>
              <a:t> type: O</a:t>
            </a:r>
            <a:r>
              <a:rPr lang="en-US" dirty="0" smtClean="0"/>
              <a:t>utput can send data back to the caller by specifying a return type. A method can specify a void return type, indicating that it doesn't return any value to its caller.</a:t>
            </a:r>
            <a:endParaRPr lang="en-US" baseline="0" dirty="0" smtClean="0"/>
          </a:p>
          <a:p>
            <a:endParaRPr lang="en-US" baseline="0" dirty="0" smtClean="0"/>
          </a:p>
          <a:p>
            <a:r>
              <a:rPr lang="en-US" baseline="0" dirty="0" smtClean="0"/>
              <a:t>Static modifier: Static modifier makes the method static within the class. (same instance in each object)</a:t>
            </a:r>
          </a:p>
          <a:p>
            <a:endParaRPr lang="en-US" baseline="0" dirty="0" smtClean="0"/>
          </a:p>
          <a:p>
            <a:r>
              <a:rPr lang="en-US" baseline="0" dirty="0" smtClean="0"/>
              <a:t>Access modifiers: Access modifiers define how the method can be accessed: public internal private protected</a:t>
            </a:r>
          </a:p>
          <a:p>
            <a:endParaRPr lang="en-US" baseline="0" dirty="0" smtClean="0"/>
          </a:p>
          <a:p>
            <a:r>
              <a:rPr lang="en-US" baseline="0" dirty="0" smtClean="0"/>
              <a:t>Inheritance modifiers: Use for inheritance; new virtual abstract override sealed</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A type may overload methods (have multiple methods with the same name), as long as the signatures are different. For example, the following methods can all coexist in the same type:</a:t>
            </a:r>
          </a:p>
          <a:p>
            <a:endParaRPr lang="en-US" dirty="0" smtClean="0"/>
          </a:p>
          <a:p>
            <a:r>
              <a:rPr lang="en-US" dirty="0" smtClean="0"/>
              <a:t>Some pairs of methods cannot coexist in the same type, :</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Parameters Vs</a:t>
            </a:r>
            <a:r>
              <a:rPr lang="en-US" baseline="0" dirty="0" smtClean="0"/>
              <a:t> Arguments: </a:t>
            </a:r>
            <a:r>
              <a:rPr lang="en-US" dirty="0" smtClean="0"/>
              <a:t>it's only a point of view problem. If you look from the caller's point of view, they're arguments. If you look from the </a:t>
            </a:r>
            <a:r>
              <a:rPr lang="en-US" dirty="0" err="1" smtClean="0"/>
              <a:t>callee's</a:t>
            </a:r>
            <a:r>
              <a:rPr lang="en-US" dirty="0" smtClean="0"/>
              <a:t> point of view, they're parameters.</a:t>
            </a:r>
          </a:p>
          <a:p>
            <a:endParaRPr lang="en-US" dirty="0" smtClean="0"/>
          </a:p>
          <a:p>
            <a:r>
              <a:rPr lang="en-US" b="1" dirty="0" smtClean="0"/>
              <a:t>Parameter</a:t>
            </a:r>
            <a:r>
              <a:rPr lang="en-US" dirty="0" smtClean="0"/>
              <a:t> is variable in the declaration of function.</a:t>
            </a:r>
          </a:p>
          <a:p>
            <a:r>
              <a:rPr lang="en-US" b="1" dirty="0" smtClean="0"/>
              <a:t>Argument</a:t>
            </a:r>
            <a:r>
              <a:rPr lang="en-US" dirty="0" smtClean="0"/>
              <a:t> is the actual value of this variable that gets passed to function.</a:t>
            </a:r>
          </a:p>
          <a:p>
            <a:endParaRPr lang="en-US" dirty="0" smtClean="0"/>
          </a:p>
          <a:p>
            <a:r>
              <a:rPr lang="en-US" dirty="0" smtClean="0"/>
              <a:t>void </a:t>
            </a:r>
            <a:r>
              <a:rPr lang="en-US" dirty="0" err="1" smtClean="0"/>
              <a:t>Foo</a:t>
            </a:r>
            <a:r>
              <a:rPr lang="en-US" dirty="0" smtClean="0"/>
              <a:t>(</a:t>
            </a:r>
            <a:r>
              <a:rPr lang="en-US" dirty="0" err="1" smtClean="0"/>
              <a:t>int</a:t>
            </a:r>
            <a:r>
              <a:rPr lang="en-US" dirty="0" smtClean="0"/>
              <a:t> x, </a:t>
            </a:r>
            <a:r>
              <a:rPr lang="en-US" dirty="0" err="1" smtClean="0"/>
              <a:t>int</a:t>
            </a:r>
            <a:r>
              <a:rPr lang="en-US" dirty="0" smtClean="0"/>
              <a:t> y); // x and y are parameters</a:t>
            </a:r>
            <a:br>
              <a:rPr lang="en-US" dirty="0" smtClean="0"/>
            </a:br>
            <a:r>
              <a:rPr lang="en-US" dirty="0" err="1" smtClean="0"/>
              <a:t>Foo</a:t>
            </a:r>
            <a:r>
              <a:rPr lang="en-US" dirty="0" smtClean="0"/>
              <a:t>(1, 2);  // 1 and 2 are arguments</a:t>
            </a:r>
            <a:br>
              <a:rPr lang="en-US" dirty="0" smtClean="0"/>
            </a:b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Because you can’t return three values, perhaps you can pass in three parameters, let the method modify the parameters, and examine the result in the calling method.</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value types are passed into methods by value.</a:t>
            </a:r>
          </a:p>
          <a:p>
            <a:r>
              <a:rPr lang="en-US" sz="1200" kern="1200" baseline="0" dirty="0" smtClean="0">
                <a:solidFill>
                  <a:schemeClr val="tx1"/>
                </a:solidFill>
                <a:latin typeface="+mn-lt"/>
                <a:ea typeface="+mn-ea"/>
                <a:cs typeface="+mn-cs"/>
              </a:rPr>
              <a:t>ref parameters are used to pass value types into a method by reference. This allows you to retrieve their modified values in the calling method.</a:t>
            </a:r>
          </a:p>
          <a:p>
            <a:r>
              <a:rPr lang="en-US" sz="1200" kern="1200" baseline="0" dirty="0" smtClean="0">
                <a:solidFill>
                  <a:schemeClr val="tx1"/>
                </a:solidFill>
                <a:latin typeface="+mn-lt"/>
                <a:ea typeface="+mn-ea"/>
                <a:cs typeface="+mn-cs"/>
              </a:rPr>
              <a:t>out parameters are used only to return information from a method.  Does not have to be set</a:t>
            </a:r>
          </a:p>
          <a:p>
            <a:endParaRPr lang="en-US" sz="1200" kern="1200" baseline="0" dirty="0" smtClean="0">
              <a:solidFill>
                <a:schemeClr val="tx1"/>
              </a:solidFill>
              <a:latin typeface="+mn-lt"/>
              <a:ea typeface="+mn-ea"/>
              <a:cs typeface="+mn-cs"/>
            </a:endParaRPr>
          </a:p>
        </p:txBody>
      </p:sp>
      <p:sp>
        <p:nvSpPr>
          <p:cNvPr id="4" name="Pladsholder til diasnummer 3"/>
          <p:cNvSpPr>
            <a:spLocks noGrp="1"/>
          </p:cNvSpPr>
          <p:nvPr>
            <p:ph type="sldNum" sz="quarter" idx="10"/>
          </p:nvPr>
        </p:nvSpPr>
        <p:spPr/>
        <p:txBody>
          <a:bodyPr/>
          <a:lstStyle/>
          <a:p>
            <a:fld id="{AAB3DF41-A1DD-40C2-81C2-7C757221A44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Scope is the range in which a variable can be referenced.</a:t>
            </a:r>
          </a:p>
          <a:p>
            <a:endParaRPr lang="en-US" dirty="0" smtClean="0"/>
          </a:p>
          <a:p>
            <a:r>
              <a:rPr lang="en-US" dirty="0" smtClean="0"/>
              <a:t>Typically, scope is used to define the extent of </a:t>
            </a:r>
            <a:r>
              <a:rPr lang="en-US" dirty="0" smtClean="0">
                <a:hlinkClick r:id="rId3" tooltip="Information hiding"/>
              </a:rPr>
              <a:t>information hiding</a:t>
            </a:r>
            <a:r>
              <a:rPr lang="en-US" dirty="0" smtClean="0"/>
              <a:t>--that is, the visibility or accessibility of variables from different parts of the program.</a:t>
            </a:r>
          </a:p>
          <a:p>
            <a:endParaRPr lang="en-US" dirty="0" smtClean="0"/>
          </a:p>
          <a:p>
            <a:r>
              <a:rPr lang="en-US" dirty="0" smtClean="0"/>
              <a:t>Scopes can:</a:t>
            </a:r>
            <a:r>
              <a:rPr lang="en-US" baseline="0" dirty="0" smtClean="0"/>
              <a:t> </a:t>
            </a:r>
          </a:p>
          <a:p>
            <a:r>
              <a:rPr lang="en-US" dirty="0" smtClean="0"/>
              <a:t>contain </a:t>
            </a:r>
            <a:r>
              <a:rPr lang="en-US" dirty="0" smtClean="0">
                <a:hlinkClick r:id="rId4" tooltip="Declaration (computer science)"/>
              </a:rPr>
              <a:t>declarations</a:t>
            </a:r>
            <a:r>
              <a:rPr lang="en-US" dirty="0" smtClean="0"/>
              <a:t> or definitions of </a:t>
            </a:r>
            <a:r>
              <a:rPr lang="en-US" dirty="0" smtClean="0">
                <a:hlinkClick r:id="rId5" tooltip="Identifier"/>
              </a:rPr>
              <a:t>identifiers</a:t>
            </a:r>
            <a:r>
              <a:rPr lang="en-US" dirty="0" smtClean="0"/>
              <a:t>;</a:t>
            </a:r>
            <a:r>
              <a:rPr lang="en-US" baseline="0" dirty="0" smtClean="0"/>
              <a:t> </a:t>
            </a:r>
          </a:p>
          <a:p>
            <a:r>
              <a:rPr lang="en-US" dirty="0" smtClean="0"/>
              <a:t>contain </a:t>
            </a:r>
            <a:r>
              <a:rPr lang="en-US" dirty="0" smtClean="0">
                <a:hlinkClick r:id="rId6" tooltip="Statement (programming)"/>
              </a:rPr>
              <a:t>statements</a:t>
            </a:r>
            <a:r>
              <a:rPr lang="en-US" dirty="0" smtClean="0"/>
              <a:t> and/or </a:t>
            </a:r>
            <a:r>
              <a:rPr lang="en-US" dirty="0" smtClean="0">
                <a:hlinkClick r:id="rId7" tooltip="Expression (programming)"/>
              </a:rPr>
              <a:t>expressions</a:t>
            </a:r>
            <a:r>
              <a:rPr lang="en-US" dirty="0" smtClean="0"/>
              <a:t> which define an executable </a:t>
            </a:r>
            <a:r>
              <a:rPr lang="en-US" dirty="0" smtClean="0">
                <a:hlinkClick r:id="rId8" tooltip="Algorithm"/>
              </a:rPr>
              <a:t>algorithm</a:t>
            </a:r>
            <a:r>
              <a:rPr lang="en-US" dirty="0" smtClean="0"/>
              <a:t> or part thereof;</a:t>
            </a:r>
            <a:endParaRPr lang="en-US" baseline="0" dirty="0" smtClean="0"/>
          </a:p>
          <a:p>
            <a:r>
              <a:rPr lang="en-US" dirty="0" smtClean="0"/>
              <a:t>nest or be nested.</a:t>
            </a:r>
          </a:p>
          <a:p>
            <a:endParaRPr lang="en-US" dirty="0" smtClean="0"/>
          </a:p>
          <a:p>
            <a:r>
              <a:rPr lang="en-US" dirty="0" smtClean="0"/>
              <a:t>A </a:t>
            </a:r>
            <a:r>
              <a:rPr lang="en-US" dirty="0" smtClean="0">
                <a:hlinkClick r:id="rId9" tooltip="Namespace (programming)"/>
              </a:rPr>
              <a:t>namespace</a:t>
            </a:r>
            <a:r>
              <a:rPr lang="en-US" dirty="0" smtClean="0"/>
              <a:t> is a scope that uses the enclosing nature of the scope to group logically related identifiers under a single identifier. </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Throughout this book, we use public fields extensively to keep the examples free of distraction. In a real application, you would typically favor public properties over public fields, in order to promote encapsulation.</a:t>
            </a:r>
          </a:p>
          <a:p>
            <a:endParaRPr lang="en-US" dirty="0" smtClean="0"/>
          </a:p>
          <a:p>
            <a:r>
              <a:rPr lang="en-US" dirty="0" smtClean="0"/>
              <a:t>Properties look like fields from the outside but act like methods on the inside.</a:t>
            </a:r>
          </a:p>
          <a:p>
            <a:endParaRPr lang="en-US" dirty="0" smtClean="0"/>
          </a:p>
          <a:p>
            <a:r>
              <a:rPr lang="en-US" dirty="0" smtClean="0"/>
              <a:t>A property is declared like a field, but with a { get {} set {} } block added. get and set denote property </a:t>
            </a:r>
            <a:r>
              <a:rPr lang="en-US" dirty="0" err="1" smtClean="0"/>
              <a:t>accessors</a:t>
            </a:r>
            <a:r>
              <a:rPr lang="en-US" dirty="0" smtClean="0"/>
              <a:t>.</a:t>
            </a:r>
          </a:p>
          <a:p>
            <a:endParaRPr lang="en-US" dirty="0" smtClean="0"/>
          </a:p>
          <a:p>
            <a:r>
              <a:rPr lang="en-US" dirty="0" smtClean="0"/>
              <a:t>Although properties are accessed in the same way as fields, they differ in that they give the implementer complete control over getting and setting its value. This control enables the implementer to choose whatever internal representation is needed, without exposing the internal details to the user of the property.</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Example of</a:t>
            </a:r>
            <a:r>
              <a:rPr lang="en-US" baseline="0" dirty="0" smtClean="0"/>
              <a:t> methods and properties in our application. The properties of Card class only have get, we don’t need set, since the fields are set in the constructor.</a:t>
            </a:r>
            <a:endParaRPr lang="en-US" dirty="0"/>
          </a:p>
        </p:txBody>
      </p:sp>
      <p:sp>
        <p:nvSpPr>
          <p:cNvPr id="4" name="Pladsholder til diasnummer 3"/>
          <p:cNvSpPr>
            <a:spLocks noGrp="1"/>
          </p:cNvSpPr>
          <p:nvPr>
            <p:ph type="sldNum" sz="quarter" idx="10"/>
          </p:nvPr>
        </p:nvSpPr>
        <p:spPr/>
        <p:txBody>
          <a:bodyPr/>
          <a:lstStyle/>
          <a:p>
            <a:fld id="{AAB3DF41-A1DD-40C2-81C2-7C757221A44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1/20/2010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1/20/2010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1/20/2010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1/20/2010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1/20/2010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1/20/2010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#06 Methods, parameters, scope and properties</a:t>
            </a:r>
            <a:endParaRPr lang="en-US"/>
          </a:p>
        </p:txBody>
      </p:sp>
      <p:sp>
        <p:nvSpPr>
          <p:cNvPr id="3" name="Subtitle 2"/>
          <p:cNvSpPr>
            <a:spLocks noGrp="1"/>
          </p:cNvSpPr>
          <p:nvPr>
            <p:ph type="subTitle" idx="1"/>
          </p:nvPr>
        </p:nvSpPr>
        <p:spPr/>
        <p:txBody>
          <a:bodyPr/>
          <a:lstStyle/>
          <a:p>
            <a:endParaRPr lang="da-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Methods</a:t>
            </a:r>
            <a:endParaRPr lang="en-US"/>
          </a:p>
        </p:txBody>
      </p:sp>
      <p:sp>
        <p:nvSpPr>
          <p:cNvPr id="3" name="Content Placeholder 2"/>
          <p:cNvSpPr>
            <a:spLocks noGrp="1"/>
          </p:cNvSpPr>
          <p:nvPr>
            <p:ph idx="1"/>
          </p:nvPr>
        </p:nvSpPr>
        <p:spPr/>
        <p:txBody>
          <a:bodyPr/>
          <a:lstStyle/>
          <a:p>
            <a:r>
              <a:rPr lang="en-US" dirty="0" smtClean="0"/>
              <a:t>Parameters</a:t>
            </a:r>
          </a:p>
          <a:p>
            <a:r>
              <a:rPr lang="en-US" dirty="0" smtClean="0"/>
              <a:t>Return type</a:t>
            </a:r>
          </a:p>
          <a:p>
            <a:r>
              <a:rPr lang="en-US" dirty="0" smtClean="0"/>
              <a:t>Static modifier</a:t>
            </a:r>
          </a:p>
          <a:p>
            <a:r>
              <a:rPr lang="en-US" dirty="0" smtClean="0"/>
              <a:t>Access modifiers</a:t>
            </a:r>
          </a:p>
          <a:p>
            <a:r>
              <a:rPr lang="en-US" dirty="0" smtClean="0"/>
              <a:t>Inheritance modifiers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Overloading Methods</a:t>
            </a:r>
            <a:endParaRPr lang="en-US"/>
          </a:p>
        </p:txBody>
      </p:sp>
      <p:sp>
        <p:nvSpPr>
          <p:cNvPr id="3" name="Content Placeholder 2"/>
          <p:cNvSpPr>
            <a:spLocks noGrp="1"/>
          </p:cNvSpPr>
          <p:nvPr>
            <p:ph idx="1"/>
          </p:nvPr>
        </p:nvSpPr>
        <p:spPr/>
        <p:txBody>
          <a:bodyPr/>
          <a:lstStyle/>
          <a:p>
            <a:r>
              <a:rPr lang="en-US" smtClean="0"/>
              <a:t>Method</a:t>
            </a:r>
            <a:r>
              <a:rPr lang="en-US" smtClean="0"/>
              <a:t>s in </a:t>
            </a:r>
            <a:r>
              <a:rPr lang="en-US" smtClean="0"/>
              <a:t>C</a:t>
            </a:r>
            <a:r>
              <a:rPr lang="en-US" smtClean="0"/>
              <a:t># can be </a:t>
            </a:r>
            <a:r>
              <a:rPr lang="en-US" smtClean="0"/>
              <a:t>overloaded</a:t>
            </a:r>
            <a:endParaRPr lang="en-US"/>
          </a:p>
        </p:txBody>
      </p:sp>
      <p:pic>
        <p:nvPicPr>
          <p:cNvPr id="2051" name="Picture 3"/>
          <p:cNvPicPr>
            <a:picLocks noChangeAspect="1" noChangeArrowheads="1"/>
          </p:cNvPicPr>
          <p:nvPr/>
        </p:nvPicPr>
        <p:blipFill>
          <a:blip r:embed="rId3" cstate="print"/>
          <a:srcRect/>
          <a:stretch>
            <a:fillRect/>
          </a:stretch>
        </p:blipFill>
        <p:spPr bwMode="auto">
          <a:xfrm>
            <a:off x="2357422" y="3714752"/>
            <a:ext cx="4283955" cy="212407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Arguments</a:t>
            </a:r>
            <a:endParaRPr lang="en-US" dirty="0"/>
          </a:p>
        </p:txBody>
      </p:sp>
      <p:sp>
        <p:nvSpPr>
          <p:cNvPr id="3" name="Content Placeholder 2"/>
          <p:cNvSpPr>
            <a:spLocks noGrp="1"/>
          </p:cNvSpPr>
          <p:nvPr>
            <p:ph idx="1"/>
          </p:nvPr>
        </p:nvSpPr>
        <p:spPr/>
        <p:txBody>
          <a:bodyPr/>
          <a:lstStyle/>
          <a:p>
            <a:r>
              <a:rPr lang="en-US" dirty="0" smtClean="0"/>
              <a:t>These two terms are often used interchangeably</a:t>
            </a:r>
            <a:r>
              <a:rPr lang="en-US" dirty="0" smtClean="0"/>
              <a:t>;</a:t>
            </a:r>
          </a:p>
          <a:p>
            <a:r>
              <a:rPr lang="en-US" b="1" dirty="0" smtClean="0"/>
              <a:t>Parameter</a:t>
            </a:r>
            <a:r>
              <a:rPr lang="en-US" dirty="0" smtClean="0"/>
              <a:t> is variable in the declaration of function.</a:t>
            </a:r>
          </a:p>
          <a:p>
            <a:r>
              <a:rPr lang="en-US" b="1" dirty="0" smtClean="0"/>
              <a:t>Argument</a:t>
            </a:r>
            <a:r>
              <a:rPr lang="en-US" dirty="0" smtClean="0"/>
              <a:t> is the actual value of this variable that gets passed to function.</a:t>
            </a:r>
          </a:p>
          <a:p>
            <a:endParaRPr lang="da-DK" dirty="0"/>
          </a:p>
        </p:txBody>
      </p:sp>
      <p:sp>
        <p:nvSpPr>
          <p:cNvPr id="4" name="TextBox 3"/>
          <p:cNvSpPr txBox="1"/>
          <p:nvPr/>
        </p:nvSpPr>
        <p:spPr>
          <a:xfrm>
            <a:off x="1500166" y="2500306"/>
            <a:ext cx="2571768" cy="369332"/>
          </a:xfrm>
          <a:prstGeom prst="rect">
            <a:avLst/>
          </a:prstGeom>
          <a:noFill/>
        </p:spPr>
        <p:txBody>
          <a:bodyPr wrap="square" rtlCol="0">
            <a:spAutoFit/>
          </a:bodyPr>
          <a:lstStyle/>
          <a:p>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643042" y="5286388"/>
            <a:ext cx="5380382" cy="75723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and Reference Parameters</a:t>
            </a:r>
            <a:endParaRPr lang="en-US" dirty="0"/>
          </a:p>
        </p:txBody>
      </p:sp>
      <p:sp>
        <p:nvSpPr>
          <p:cNvPr id="3" name="Content Placeholder 2"/>
          <p:cNvSpPr>
            <a:spLocks noGrp="1"/>
          </p:cNvSpPr>
          <p:nvPr>
            <p:ph idx="1"/>
          </p:nvPr>
        </p:nvSpPr>
        <p:spPr/>
        <p:txBody>
          <a:bodyPr/>
          <a:lstStyle/>
          <a:p>
            <a:r>
              <a:rPr lang="en-US" dirty="0" smtClean="0"/>
              <a:t>value </a:t>
            </a:r>
            <a:r>
              <a:rPr lang="en-US" dirty="0" smtClean="0"/>
              <a:t>types</a:t>
            </a:r>
          </a:p>
          <a:p>
            <a:endParaRPr lang="en-US" dirty="0" smtClean="0"/>
          </a:p>
          <a:p>
            <a:r>
              <a:rPr lang="en-US" dirty="0" smtClean="0"/>
              <a:t>ref </a:t>
            </a:r>
            <a:r>
              <a:rPr lang="en-US" dirty="0" smtClean="0"/>
              <a:t>parameters</a:t>
            </a:r>
          </a:p>
          <a:p>
            <a:endParaRPr lang="en-US" dirty="0" smtClean="0"/>
          </a:p>
          <a:p>
            <a:r>
              <a:rPr lang="en-US" dirty="0" smtClean="0"/>
              <a:t>out </a:t>
            </a:r>
            <a:r>
              <a:rPr lang="en-US" dirty="0" smtClean="0"/>
              <a:t>parameters</a:t>
            </a:r>
          </a:p>
          <a:p>
            <a:endParaRPr lang="en-US" dirty="0" smtClean="0"/>
          </a:p>
          <a:p>
            <a:endParaRPr lang="da-DK" dirty="0"/>
          </a:p>
        </p:txBody>
      </p:sp>
      <p:pic>
        <p:nvPicPr>
          <p:cNvPr id="5123" name="Picture 3"/>
          <p:cNvPicPr>
            <a:picLocks noChangeAspect="1" noChangeArrowheads="1"/>
          </p:cNvPicPr>
          <p:nvPr/>
        </p:nvPicPr>
        <p:blipFill>
          <a:blip r:embed="rId3" cstate="print"/>
          <a:srcRect/>
          <a:stretch>
            <a:fillRect/>
          </a:stretch>
        </p:blipFill>
        <p:spPr bwMode="auto">
          <a:xfrm>
            <a:off x="928662" y="2285992"/>
            <a:ext cx="2817832" cy="35719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928662" y="3429000"/>
            <a:ext cx="3512368" cy="35719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928662" y="4857760"/>
            <a:ext cx="3357586" cy="35441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457200" y="1600200"/>
            <a:ext cx="8229600" cy="4972072"/>
          </a:xfrm>
        </p:spPr>
        <p:txBody>
          <a:bodyPr/>
          <a:lstStyle/>
          <a:p>
            <a:r>
              <a:rPr lang="en-US" dirty="0" smtClean="0"/>
              <a:t>Scope is the range in which a variable can be referenced</a:t>
            </a:r>
            <a:r>
              <a:rPr lang="en-US" dirty="0" smtClean="0"/>
              <a:t>.</a:t>
            </a:r>
          </a:p>
          <a:p>
            <a:r>
              <a:rPr lang="en-US" dirty="0" smtClean="0"/>
              <a:t>Access modifier influence the scope</a:t>
            </a:r>
          </a:p>
          <a:p>
            <a:pPr lvl="1"/>
            <a:r>
              <a:rPr lang="en-US" sz="1800" dirty="0" smtClean="0"/>
              <a:t>i.e. Private makes the method or field only visible within the class  </a:t>
            </a:r>
            <a:endParaRPr lang="en-US" sz="1800" dirty="0" smtClean="0"/>
          </a:p>
          <a:p>
            <a:endParaRPr lang="en-US" dirty="0" smtClean="0"/>
          </a:p>
          <a:p>
            <a:endParaRPr lang="da-DK" dirty="0"/>
          </a:p>
        </p:txBody>
      </p:sp>
      <p:pic>
        <p:nvPicPr>
          <p:cNvPr id="3074" name="Picture 2"/>
          <p:cNvPicPr>
            <a:picLocks noChangeAspect="1" noChangeArrowheads="1"/>
          </p:cNvPicPr>
          <p:nvPr/>
        </p:nvPicPr>
        <p:blipFill>
          <a:blip r:embed="rId3" cstate="print"/>
          <a:srcRect/>
          <a:stretch>
            <a:fillRect/>
          </a:stretch>
        </p:blipFill>
        <p:spPr bwMode="auto">
          <a:xfrm>
            <a:off x="785786" y="4000504"/>
            <a:ext cx="7643865" cy="243494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Properties</a:t>
            </a:r>
            <a:endParaRPr lang="en-US"/>
          </a:p>
        </p:txBody>
      </p:sp>
      <p:sp>
        <p:nvSpPr>
          <p:cNvPr id="3" name="Content Placeholder 2"/>
          <p:cNvSpPr>
            <a:spLocks noGrp="1"/>
          </p:cNvSpPr>
          <p:nvPr>
            <p:ph idx="1"/>
          </p:nvPr>
        </p:nvSpPr>
        <p:spPr>
          <a:xfrm>
            <a:off x="457200" y="1600201"/>
            <a:ext cx="8229600" cy="2185990"/>
          </a:xfrm>
        </p:spPr>
        <p:txBody>
          <a:bodyPr/>
          <a:lstStyle/>
          <a:p>
            <a:r>
              <a:rPr lang="en-US" dirty="0" smtClean="0"/>
              <a:t>Many examples uses field</a:t>
            </a:r>
            <a:r>
              <a:rPr lang="en-US" dirty="0" smtClean="0"/>
              <a:t>s though properties are more practical</a:t>
            </a:r>
            <a:endParaRPr lang="en-US" dirty="0" smtClean="0"/>
          </a:p>
          <a:p>
            <a:r>
              <a:rPr lang="en-US" dirty="0" smtClean="0"/>
              <a:t>A property is declared like a </a:t>
            </a:r>
            <a:r>
              <a:rPr lang="en-US" dirty="0" smtClean="0"/>
              <a:t>field</a:t>
            </a:r>
          </a:p>
          <a:p>
            <a:pPr lvl="1"/>
            <a:r>
              <a:rPr lang="en-US" sz="2000" dirty="0" smtClean="0"/>
              <a:t>but </a:t>
            </a:r>
            <a:r>
              <a:rPr lang="en-US" sz="2000" dirty="0" smtClean="0"/>
              <a:t>with a { </a:t>
            </a:r>
            <a:r>
              <a:rPr lang="en-US" sz="2000" dirty="0" smtClean="0"/>
              <a:t> get </a:t>
            </a:r>
            <a:r>
              <a:rPr lang="en-US" sz="2000" dirty="0" smtClean="0"/>
              <a:t>{} set </a:t>
            </a:r>
            <a:r>
              <a:rPr lang="en-US" sz="2000" dirty="0" smtClean="0"/>
              <a:t>{}  } </a:t>
            </a:r>
            <a:r>
              <a:rPr lang="en-US" sz="2000" dirty="0" smtClean="0"/>
              <a:t>block </a:t>
            </a:r>
            <a:r>
              <a:rPr lang="en-US" sz="2000" dirty="0" smtClean="0"/>
              <a:t>added</a:t>
            </a:r>
          </a:p>
          <a:p>
            <a:pPr lvl="1"/>
            <a:endParaRPr lang="en-US" sz="2000" dirty="0" smtClean="0"/>
          </a:p>
        </p:txBody>
      </p:sp>
      <p:pic>
        <p:nvPicPr>
          <p:cNvPr id="1026" name="Picture 2"/>
          <p:cNvPicPr>
            <a:picLocks noChangeAspect="1" noChangeArrowheads="1"/>
          </p:cNvPicPr>
          <p:nvPr/>
        </p:nvPicPr>
        <p:blipFill>
          <a:blip r:embed="rId3" cstate="print"/>
          <a:srcRect/>
          <a:stretch>
            <a:fillRect/>
          </a:stretch>
        </p:blipFill>
        <p:spPr bwMode="auto">
          <a:xfrm>
            <a:off x="5000628" y="3929066"/>
            <a:ext cx="3931094" cy="2090741"/>
          </a:xfrm>
          <a:prstGeom prst="rect">
            <a:avLst/>
          </a:prstGeom>
          <a:noFill/>
          <a:ln w="9525">
            <a:noFill/>
            <a:miter lim="800000"/>
            <a:headEnd/>
            <a:tailEnd/>
          </a:ln>
        </p:spPr>
      </p:pic>
      <p:sp>
        <p:nvSpPr>
          <p:cNvPr id="6" name="Content Placeholder 2"/>
          <p:cNvSpPr txBox="1">
            <a:spLocks/>
          </p:cNvSpPr>
          <p:nvPr/>
        </p:nvSpPr>
        <p:spPr>
          <a:xfrm>
            <a:off x="214282" y="4071943"/>
            <a:ext cx="5000660" cy="207170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implementer has total access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But fields is</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encapsulate from</a:t>
            </a:r>
            <a:r>
              <a:rPr kumimoji="0" lang="en-US" sz="2400" b="0" i="0" u="none" strike="noStrike" kern="1200" cap="none" spc="0" normalizeH="0" noProof="0" dirty="0" smtClean="0">
                <a:ln>
                  <a:noFill/>
                </a:ln>
                <a:solidFill>
                  <a:schemeClr val="tx1"/>
                </a:solidFill>
                <a:effectLst/>
                <a:uLnTx/>
                <a:uFillTx/>
                <a:latin typeface="+mn-lt"/>
                <a:ea typeface="+mn-ea"/>
                <a:cs typeface="+mn-cs"/>
              </a:rPr>
              <a:t> 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he user, securing</a:t>
            </a:r>
            <a:r>
              <a:rPr kumimoji="0" lang="en-US" sz="2400" b="0" i="0" u="none" strike="noStrike" kern="1200" cap="none" spc="0" normalizeH="0" noProof="0" dirty="0" smtClean="0">
                <a:ln>
                  <a:noFill/>
                </a:ln>
                <a:solidFill>
                  <a:schemeClr val="tx1"/>
                </a:solidFill>
                <a:effectLst/>
                <a:uLnTx/>
                <a:uFillTx/>
                <a:latin typeface="+mn-lt"/>
                <a:ea typeface="+mn-ea"/>
                <a:cs typeface="+mn-cs"/>
              </a:rPr>
              <a:t> robustness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Excerpt from our program</a:t>
            </a:r>
            <a:endParaRPr lang="en-US"/>
          </a:p>
        </p:txBody>
      </p:sp>
      <p:sp>
        <p:nvSpPr>
          <p:cNvPr id="3" name="Content Placeholder 2"/>
          <p:cNvSpPr>
            <a:spLocks noGrp="1"/>
          </p:cNvSpPr>
          <p:nvPr>
            <p:ph idx="1"/>
          </p:nvPr>
        </p:nvSpPr>
        <p:spPr/>
        <p:txBody>
          <a:bodyPr/>
          <a:lstStyle/>
          <a:p>
            <a:r>
              <a:rPr lang="en-US" dirty="0" smtClean="0"/>
              <a:t>A method within our </a:t>
            </a:r>
            <a:r>
              <a:rPr lang="en-US" dirty="0" err="1" smtClean="0"/>
              <a:t>BlackJackWindow</a:t>
            </a:r>
            <a:r>
              <a:rPr lang="en-US" dirty="0" smtClean="0"/>
              <a:t> </a:t>
            </a:r>
            <a:r>
              <a:rPr lang="en-US" dirty="0" smtClean="0"/>
              <a:t>class</a:t>
            </a:r>
          </a:p>
          <a:p>
            <a:r>
              <a:rPr lang="en-US" dirty="0" smtClean="0"/>
              <a:t>P</a:t>
            </a:r>
            <a:r>
              <a:rPr lang="en-US" dirty="0" smtClean="0"/>
              <a:t>roperties in Card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85720" y="3429000"/>
            <a:ext cx="4799844" cy="214314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257800" y="2500306"/>
            <a:ext cx="3886200" cy="2895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821</Words>
  <Application>Microsoft Office PowerPoint</Application>
  <PresentationFormat>Skærmshow (4:3)</PresentationFormat>
  <Paragraphs>109</Paragraphs>
  <Slides>11</Slides>
  <Notes>9</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#06 Methods, parameters, scope and properties</vt:lpstr>
      <vt:lpstr>Methods</vt:lpstr>
      <vt:lpstr>Overloading Methods</vt:lpstr>
      <vt:lpstr>Parameters and Arguments</vt:lpstr>
      <vt:lpstr>Value and Reference Parameters</vt:lpstr>
      <vt:lpstr>Scope</vt:lpstr>
      <vt:lpstr>Properties</vt:lpstr>
      <vt:lpstr>Excerpt from our program</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57</cp:revision>
  <dcterms:created xsi:type="dcterms:W3CDTF">2010-01-11T10:30:15Z</dcterms:created>
  <dcterms:modified xsi:type="dcterms:W3CDTF">2010-01-20T07:26:42Z</dcterms:modified>
</cp:coreProperties>
</file>