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85" r:id="rId5"/>
    <p:sldId id="260" r:id="rId6"/>
    <p:sldId id="261" r:id="rId7"/>
    <p:sldId id="263" r:id="rId8"/>
    <p:sldId id="262" r:id="rId9"/>
    <p:sldId id="264" r:id="rId10"/>
    <p:sldId id="266" r:id="rId11"/>
    <p:sldId id="265" r:id="rId12"/>
    <p:sldId id="286" r:id="rId13"/>
    <p:sldId id="270" r:id="rId14"/>
    <p:sldId id="284" r:id="rId15"/>
  </p:sldIdLst>
  <p:sldSz cx="9144000" cy="6858000" type="screen4x3"/>
  <p:notesSz cx="6858000" cy="9144000"/>
  <p:defaultText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27" autoAdjust="0"/>
  </p:normalViewPr>
  <p:slideViewPr>
    <p:cSldViewPr snapToObjects="1">
      <p:cViewPr varScale="1">
        <p:scale>
          <a:sx n="82" d="100"/>
          <a:sy n="82" d="100"/>
        </p:scale>
        <p:origin x="-11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768AAE-2E88-4F8B-9CD4-9645A80AABDD}" type="datetimeFigureOut">
              <a:rPr lang="da-DK" smtClean="0"/>
              <a:pPr/>
              <a:t>25-08-2010</a:t>
            </a:fld>
            <a:endParaRPr lang="en-US"/>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51C3F-D932-4A8E-88E8-441E349FF4C1}"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Open systems and integration</a:t>
            </a:r>
            <a:r>
              <a:rPr lang="en-US" baseline="0" dirty="0" smtClean="0"/>
              <a:t> of information are two critical issues in IS</a:t>
            </a:r>
          </a:p>
          <a:p>
            <a:r>
              <a:rPr lang="en-US" baseline="0" dirty="0" smtClean="0"/>
              <a:t>Current computer systems and tools each support different tasks in our daily work</a:t>
            </a:r>
          </a:p>
          <a:p>
            <a:r>
              <a:rPr lang="en-US" baseline="0" dirty="0" smtClean="0"/>
              <a:t>Typical few for collaboration</a:t>
            </a:r>
          </a:p>
          <a:p>
            <a:r>
              <a:rPr lang="en-US" baseline="0" dirty="0" smtClean="0"/>
              <a:t>Hypermedia provides solution for integration of existing and future computer software and tools</a:t>
            </a:r>
          </a:p>
          <a:p>
            <a:r>
              <a:rPr lang="en-US" baseline="0" dirty="0" smtClean="0"/>
              <a:t>Open hypermedia supports inter-tool linking as a means of integrating distributed heterogeneous tools and data formats</a:t>
            </a:r>
          </a:p>
          <a:p>
            <a:r>
              <a:rPr lang="en-US" baseline="0" dirty="0" smtClean="0"/>
              <a:t>Open systems architecture, link service and storage service, </a:t>
            </a:r>
            <a:r>
              <a:rPr lang="en-US" baseline="0" dirty="0" err="1" smtClean="0"/>
              <a:t>hyperbased</a:t>
            </a:r>
            <a:r>
              <a:rPr lang="en-US" baseline="0" dirty="0" smtClean="0"/>
              <a:t> management system</a:t>
            </a:r>
          </a:p>
          <a:p>
            <a:r>
              <a:rPr lang="en-US" baseline="0" dirty="0" smtClean="0"/>
              <a:t>Meta data and collaborations</a:t>
            </a:r>
          </a:p>
          <a:p>
            <a:r>
              <a:rPr lang="en-US" baseline="0" dirty="0" smtClean="0"/>
              <a:t>Open linking to other documents   </a:t>
            </a:r>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When we develop</a:t>
            </a:r>
            <a:r>
              <a:rPr lang="en-US" baseline="0" dirty="0" smtClean="0"/>
              <a:t> a OHS some things to consider</a:t>
            </a:r>
            <a:endParaRPr lang="en-US" dirty="0" smtClean="0"/>
          </a:p>
          <a:p>
            <a:endParaRPr lang="en-US" dirty="0" smtClean="0"/>
          </a:p>
          <a:p>
            <a:r>
              <a:rPr lang="en-US" dirty="0" smtClean="0"/>
              <a:t>Open hypermedia</a:t>
            </a:r>
            <a:r>
              <a:rPr lang="en-US" baseline="0" dirty="0" smtClean="0"/>
              <a:t> platforms should:</a:t>
            </a:r>
            <a:endParaRPr lang="en-US" dirty="0" smtClean="0"/>
          </a:p>
          <a:p>
            <a:endParaRPr lang="en-US" dirty="0" smtClean="0"/>
          </a:p>
          <a:p>
            <a:r>
              <a:rPr lang="en-US" dirty="0" smtClean="0"/>
              <a:t>Can use 3. party tools</a:t>
            </a:r>
          </a:p>
          <a:p>
            <a:r>
              <a:rPr lang="en-US" dirty="0" smtClean="0"/>
              <a:t>Supports single,</a:t>
            </a:r>
            <a:r>
              <a:rPr lang="en-US" baseline="0" dirty="0" smtClean="0"/>
              <a:t> multiple users, and collaboration</a:t>
            </a:r>
          </a:p>
          <a:p>
            <a:r>
              <a:rPr lang="en-US" baseline="0" dirty="0" smtClean="0"/>
              <a:t>Support different data formats </a:t>
            </a:r>
          </a:p>
          <a:p>
            <a:r>
              <a:rPr lang="en-US" baseline="0" dirty="0" smtClean="0"/>
              <a:t>Variety of application areas</a:t>
            </a:r>
          </a:p>
          <a:p>
            <a:r>
              <a:rPr lang="en-US" baseline="0" dirty="0" smtClean="0"/>
              <a:t>Run on different platforms</a:t>
            </a:r>
          </a:p>
          <a:p>
            <a:r>
              <a:rPr lang="en-US" baseline="0" dirty="0" smtClean="0"/>
              <a:t>Distributed across different networks </a:t>
            </a:r>
            <a:r>
              <a:rPr lang="en-US" dirty="0" smtClean="0"/>
              <a:t>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Scalability: Support of multiple users</a:t>
            </a:r>
          </a:p>
          <a:p>
            <a:r>
              <a:rPr lang="en-US" dirty="0" err="1" smtClean="0"/>
              <a:t>Openess</a:t>
            </a:r>
            <a:r>
              <a:rPr lang="en-US" dirty="0" smtClean="0"/>
              <a:t>:</a:t>
            </a:r>
            <a:r>
              <a:rPr lang="en-US" baseline="0" dirty="0" smtClean="0"/>
              <a:t> The system is open for other </a:t>
            </a:r>
            <a:r>
              <a:rPr lang="en-US" baseline="0" dirty="0" err="1" smtClean="0"/>
              <a:t>applicationsd</a:t>
            </a:r>
            <a:r>
              <a:rPr lang="en-US" baseline="0" dirty="0" smtClean="0"/>
              <a:t> through protocols</a:t>
            </a:r>
          </a:p>
          <a:p>
            <a:r>
              <a:rPr lang="en-US" baseline="0" dirty="0" err="1" smtClean="0"/>
              <a:t>Distributin</a:t>
            </a:r>
            <a:r>
              <a:rPr lang="en-US" baseline="0" dirty="0" smtClean="0"/>
              <a:t>: The level of distribution it can be centralized</a:t>
            </a:r>
          </a:p>
          <a:p>
            <a:r>
              <a:rPr lang="en-US" baseline="0" dirty="0" err="1" smtClean="0"/>
              <a:t>Hetterogeneity</a:t>
            </a:r>
            <a:r>
              <a:rPr lang="en-US" baseline="0" dirty="0" smtClean="0"/>
              <a:t>: Does it share the same </a:t>
            </a:r>
            <a:r>
              <a:rPr lang="en-US" baseline="0" dirty="0" err="1" smtClean="0"/>
              <a:t>datamodel</a:t>
            </a:r>
            <a:r>
              <a:rPr lang="en-US" baseline="0" dirty="0" smtClean="0"/>
              <a:t>,? Homos share</a:t>
            </a:r>
          </a:p>
          <a:p>
            <a:r>
              <a:rPr lang="en-US" baseline="0" dirty="0" smtClean="0"/>
              <a:t>Interoperability: The system can use one or more protocols</a:t>
            </a:r>
          </a:p>
          <a:p>
            <a:r>
              <a:rPr lang="en-US" baseline="0" dirty="0" err="1" smtClean="0"/>
              <a:t>Extensitivity</a:t>
            </a:r>
            <a:r>
              <a:rPr lang="en-US" baseline="0" dirty="0" smtClean="0"/>
              <a:t>: Can it be extended with new protocols</a:t>
            </a:r>
          </a:p>
          <a:p>
            <a:r>
              <a:rPr lang="en-US" dirty="0" smtClean="0"/>
              <a:t>Computation: Can the</a:t>
            </a:r>
            <a:r>
              <a:rPr lang="en-US" baseline="0" dirty="0" smtClean="0"/>
              <a:t> system do any computations</a:t>
            </a:r>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Clearly the tighter</a:t>
            </a:r>
            <a:r>
              <a:rPr lang="en-US" baseline="0" dirty="0" smtClean="0"/>
              <a:t> the integration the more </a:t>
            </a:r>
            <a:r>
              <a:rPr lang="en-US" baseline="0" dirty="0" err="1" smtClean="0"/>
              <a:t>req</a:t>
            </a:r>
            <a:r>
              <a:rPr lang="en-US" baseline="0" dirty="0" smtClean="0"/>
              <a:t>, is needed to be in place for the client</a:t>
            </a:r>
          </a:p>
          <a:p>
            <a:r>
              <a:rPr lang="en-US" baseline="0" dirty="0" smtClean="0"/>
              <a:t> a set of </a:t>
            </a:r>
            <a:r>
              <a:rPr lang="en-US" baseline="0" dirty="0" err="1" smtClean="0"/>
              <a:t>req</a:t>
            </a:r>
            <a:r>
              <a:rPr lang="en-US" baseline="0" dirty="0" smtClean="0"/>
              <a:t> is thus defined, for a system based on an open arc framework 3 basic </a:t>
            </a:r>
            <a:r>
              <a:rPr lang="en-US" baseline="0" dirty="0" err="1" smtClean="0"/>
              <a:t>req</a:t>
            </a:r>
            <a:r>
              <a:rPr lang="en-US" baseline="0" dirty="0" smtClean="0"/>
              <a:t> are needed</a:t>
            </a:r>
          </a:p>
          <a:p>
            <a:r>
              <a:rPr lang="en-US" baseline="0" dirty="0" smtClean="0"/>
              <a:t>First the environment, then the provided services should open, then the services should be open</a:t>
            </a:r>
          </a:p>
          <a:p>
            <a:endParaRPr lang="en-US" baseline="0" dirty="0" smtClean="0"/>
          </a:p>
          <a:p>
            <a:r>
              <a:rPr lang="en-US" b="1" baseline="0" dirty="0" smtClean="0"/>
              <a:t>Open arch frame:</a:t>
            </a:r>
            <a:r>
              <a:rPr lang="en-US" b="0" baseline="0" dirty="0" smtClean="0"/>
              <a:t> The set of components are open, new can be added and old can be modified</a:t>
            </a:r>
          </a:p>
          <a:p>
            <a:r>
              <a:rPr lang="en-US" b="1" baseline="0" dirty="0" smtClean="0"/>
              <a:t>General </a:t>
            </a:r>
            <a:r>
              <a:rPr lang="en-US" b="1" baseline="0" dirty="0" err="1" smtClean="0"/>
              <a:t>aval</a:t>
            </a:r>
            <a:r>
              <a:rPr lang="en-US" b="1" baseline="0" dirty="0" smtClean="0"/>
              <a:t>:</a:t>
            </a:r>
            <a:r>
              <a:rPr lang="en-US" b="0" baseline="0" dirty="0" smtClean="0"/>
              <a:t> Services should be available on most major platforms, open to a set of clients</a:t>
            </a:r>
          </a:p>
          <a:p>
            <a:r>
              <a:rPr lang="en-US" b="1" baseline="0" dirty="0" smtClean="0"/>
              <a:t>Open </a:t>
            </a:r>
            <a:r>
              <a:rPr lang="en-US" b="1" baseline="0" dirty="0" err="1" smtClean="0"/>
              <a:t>Serv</a:t>
            </a:r>
            <a:r>
              <a:rPr lang="en-US" b="1" baseline="0" dirty="0" smtClean="0"/>
              <a:t>:</a:t>
            </a:r>
            <a:r>
              <a:rPr lang="en-US" b="0" baseline="0" dirty="0" smtClean="0"/>
              <a:t> important are</a:t>
            </a:r>
          </a:p>
          <a:p>
            <a:r>
              <a:rPr lang="en-US" b="0" baseline="0" dirty="0" smtClean="0"/>
              <a:t>An open service should be functionally independent of other services used by participating apps, use service without change existing services, do not interfere with storage services in other apps, by placing other function on ex ctrl-x ctrl-s</a:t>
            </a:r>
          </a:p>
          <a:p>
            <a:r>
              <a:rPr lang="en-US" b="0" baseline="0" dirty="0" smtClean="0"/>
              <a:t>Should not interfere with subscription of foundation layer</a:t>
            </a:r>
          </a:p>
          <a:p>
            <a:r>
              <a:rPr lang="en-US" b="0" baseline="0" dirty="0" smtClean="0"/>
              <a:t>Should be optional, both internal and </a:t>
            </a:r>
            <a:r>
              <a:rPr lang="en-US" b="0" baseline="0" dirty="0" err="1" smtClean="0"/>
              <a:t>acorss</a:t>
            </a:r>
            <a:r>
              <a:rPr lang="en-US" b="0" baseline="0" dirty="0" smtClean="0"/>
              <a:t> other apps (copy paste)</a:t>
            </a:r>
          </a:p>
          <a:p>
            <a:r>
              <a:rPr lang="en-US" b="0" baseline="0" dirty="0" smtClean="0"/>
              <a:t>Should not provide different levels of its service</a:t>
            </a:r>
          </a:p>
          <a:p>
            <a:endParaRPr lang="en-US" b="0" baseline="0" dirty="0" smtClean="0"/>
          </a:p>
          <a:p>
            <a:r>
              <a:rPr lang="en-US" b="0" baseline="0" dirty="0" smtClean="0"/>
              <a:t>Should apply to all layers </a:t>
            </a:r>
            <a:r>
              <a:rPr lang="en-US" baseline="0" dirty="0" smtClean="0"/>
              <a:t> </a:t>
            </a:r>
          </a:p>
          <a:p>
            <a:r>
              <a:rPr lang="en-US" baseline="0" dirty="0" smtClean="0"/>
              <a:t>  </a:t>
            </a:r>
            <a:endParaRPr lang="en-US" dirty="0" smtClean="0"/>
          </a:p>
          <a:p>
            <a:r>
              <a:rPr lang="en-US" dirty="0" smtClean="0"/>
              <a:t>Services belong to a layer</a:t>
            </a:r>
          </a:p>
          <a:p>
            <a:r>
              <a:rPr lang="en-US" dirty="0" smtClean="0"/>
              <a:t>All services at a layer</a:t>
            </a:r>
          </a:p>
          <a:p>
            <a:r>
              <a:rPr lang="en-US" dirty="0" smtClean="0"/>
              <a:t>Each layer is open</a:t>
            </a:r>
          </a:p>
          <a:p>
            <a:r>
              <a:rPr lang="en-US" dirty="0" smtClean="0"/>
              <a:t>Any component can be a client</a:t>
            </a:r>
          </a:p>
          <a:p>
            <a:r>
              <a:rPr lang="en-US" dirty="0" smtClean="0"/>
              <a:t>Standardization and interoperability</a:t>
            </a:r>
          </a:p>
          <a:p>
            <a:r>
              <a:rPr lang="en-US" dirty="0" smtClean="0"/>
              <a:t>Service modularization</a:t>
            </a:r>
          </a:p>
          <a:p>
            <a:r>
              <a:rPr lang="en-US" dirty="0" smtClean="0"/>
              <a:t>Applications integrators</a:t>
            </a:r>
          </a:p>
          <a:p>
            <a:r>
              <a:rPr lang="en-US" dirty="0" smtClean="0"/>
              <a:t>Service developers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The idea is thus</a:t>
            </a:r>
            <a:r>
              <a:rPr lang="en-US" baseline="0" dirty="0" smtClean="0"/>
              <a:t> to create smaller chunks that can be used independently</a:t>
            </a:r>
          </a:p>
          <a:p>
            <a:r>
              <a:rPr lang="en-US" dirty="0" smtClean="0"/>
              <a:t>Services belong to a layer, in app depending on their service</a:t>
            </a:r>
          </a:p>
          <a:p>
            <a:r>
              <a:rPr lang="en-US" dirty="0" smtClean="0"/>
              <a:t>All services at a layer, must comply with the</a:t>
            </a:r>
            <a:r>
              <a:rPr lang="en-US" baseline="0" dirty="0" smtClean="0"/>
              <a:t> </a:t>
            </a:r>
            <a:r>
              <a:rPr lang="en-US" baseline="0" dirty="0" err="1" smtClean="0"/>
              <a:t>req</a:t>
            </a:r>
            <a:r>
              <a:rPr lang="en-US" baseline="0" dirty="0" smtClean="0"/>
              <a:t>, </a:t>
            </a:r>
            <a:r>
              <a:rPr lang="en-US" baseline="0" dirty="0" err="1" smtClean="0"/>
              <a:t>func</a:t>
            </a:r>
            <a:r>
              <a:rPr lang="en-US" baseline="0" dirty="0" smtClean="0"/>
              <a:t> independent, general and scalable, only in same layer</a:t>
            </a:r>
            <a:endParaRPr lang="en-US" dirty="0" smtClean="0"/>
          </a:p>
          <a:p>
            <a:r>
              <a:rPr lang="en-US" dirty="0" smtClean="0"/>
              <a:t>Each layer is open to new services as long</a:t>
            </a:r>
            <a:r>
              <a:rPr lang="en-US" baseline="0" dirty="0" smtClean="0"/>
              <a:t> as </a:t>
            </a:r>
            <a:r>
              <a:rPr lang="en-US" baseline="0" dirty="0" err="1" smtClean="0"/>
              <a:t>req</a:t>
            </a:r>
            <a:r>
              <a:rPr lang="en-US" baseline="0" dirty="0" smtClean="0"/>
              <a:t> for open are true</a:t>
            </a:r>
            <a:endParaRPr lang="en-US" dirty="0" smtClean="0"/>
          </a:p>
          <a:p>
            <a:r>
              <a:rPr lang="en-US" dirty="0" smtClean="0"/>
              <a:t>Any component can be a client In fig:</a:t>
            </a:r>
            <a:r>
              <a:rPr lang="en-US" baseline="0" dirty="0" smtClean="0"/>
              <a:t> B is client of wrapper, structure and foundation, most not the case</a:t>
            </a:r>
          </a:p>
          <a:p>
            <a:endParaRPr lang="en-US" dirty="0" smtClean="0"/>
          </a:p>
          <a:p>
            <a:r>
              <a:rPr lang="en-US" dirty="0" err="1" smtClean="0"/>
              <a:t>Mutli</a:t>
            </a:r>
            <a:r>
              <a:rPr lang="en-US" dirty="0" smtClean="0"/>
              <a:t> services add:</a:t>
            </a:r>
          </a:p>
          <a:p>
            <a:endParaRPr lang="en-US" dirty="0" smtClean="0"/>
          </a:p>
          <a:p>
            <a:r>
              <a:rPr lang="en-US" dirty="0" smtClean="0"/>
              <a:t>Standardization and interoperability (operate with other OHS) if all layers are standardize easier for research </a:t>
            </a:r>
          </a:p>
          <a:p>
            <a:r>
              <a:rPr lang="en-US" dirty="0" smtClean="0"/>
              <a:t>Service modularization easier to explorer services</a:t>
            </a:r>
          </a:p>
          <a:p>
            <a:r>
              <a:rPr lang="en-US" dirty="0" smtClean="0"/>
              <a:t>Applications integrators integration</a:t>
            </a:r>
            <a:r>
              <a:rPr lang="en-US" baseline="0" dirty="0" smtClean="0"/>
              <a:t> to other apps</a:t>
            </a:r>
            <a:endParaRPr lang="en-US" dirty="0" smtClean="0"/>
          </a:p>
          <a:p>
            <a:r>
              <a:rPr lang="en-US" dirty="0" smtClean="0"/>
              <a:t>Service developers only need to develop a service </a:t>
            </a:r>
            <a:r>
              <a:rPr lang="en-US" dirty="0" err="1" smtClean="0"/>
              <a:t>onces</a:t>
            </a:r>
            <a:r>
              <a:rPr lang="en-US" dirty="0" smtClean="0"/>
              <a:t> </a:t>
            </a:r>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r>
              <a:rPr lang="en-US" dirty="0" smtClean="0"/>
              <a:t>We look</a:t>
            </a:r>
            <a:r>
              <a:rPr lang="en-US" baseline="0" dirty="0" smtClean="0"/>
              <a:t> at an example of a </a:t>
            </a:r>
            <a:r>
              <a:rPr lang="en-US" baseline="0" dirty="0" err="1" smtClean="0"/>
              <a:t>OHSapp</a:t>
            </a:r>
            <a:r>
              <a:rPr lang="en-US" baseline="0" dirty="0" smtClean="0"/>
              <a:t>, this is actually a CB-OHS</a:t>
            </a:r>
          </a:p>
          <a:p>
            <a:endParaRPr lang="en-US" baseline="0" dirty="0" smtClean="0"/>
          </a:p>
          <a:p>
            <a:r>
              <a:rPr lang="en-US" baseline="0" dirty="0" smtClean="0"/>
              <a:t>Application: includes standard desktop application, mail, word etc</a:t>
            </a:r>
          </a:p>
          <a:p>
            <a:r>
              <a:rPr lang="en-US" baseline="0" dirty="0" smtClean="0"/>
              <a:t>Has wrapper services to integrate</a:t>
            </a:r>
          </a:p>
          <a:p>
            <a:r>
              <a:rPr lang="en-US" baseline="0" dirty="0" smtClean="0"/>
              <a:t>Structure services to </a:t>
            </a:r>
            <a:r>
              <a:rPr lang="en-US" baseline="0" dirty="0" err="1" smtClean="0"/>
              <a:t>to</a:t>
            </a:r>
            <a:r>
              <a:rPr lang="en-US" baseline="0" dirty="0" smtClean="0"/>
              <a:t> organize, </a:t>
            </a:r>
            <a:r>
              <a:rPr lang="en-US" baseline="0" dirty="0" err="1" smtClean="0"/>
              <a:t>sptaial</a:t>
            </a:r>
            <a:r>
              <a:rPr lang="en-US" baseline="0" dirty="0" smtClean="0"/>
              <a:t>, taxonomic etc.</a:t>
            </a:r>
          </a:p>
          <a:p>
            <a:r>
              <a:rPr lang="en-US" baseline="0" dirty="0" smtClean="0"/>
              <a:t>Foundation basic services</a:t>
            </a:r>
          </a:p>
          <a:p>
            <a:r>
              <a:rPr lang="en-US" baseline="0" dirty="0" smtClean="0"/>
              <a:t>Structure store, multiuser and collaboration, versioning services</a:t>
            </a:r>
          </a:p>
          <a:p>
            <a:r>
              <a:rPr lang="en-US" baseline="0" dirty="0" smtClean="0"/>
              <a:t>Data store, file system</a:t>
            </a:r>
          </a:p>
          <a:p>
            <a:r>
              <a:rPr lang="en-US" baseline="0" dirty="0" smtClean="0"/>
              <a:t>Infra: to </a:t>
            </a:r>
            <a:r>
              <a:rPr lang="en-US" baseline="0" dirty="0" err="1" smtClean="0"/>
              <a:t>catagories</a:t>
            </a:r>
            <a:r>
              <a:rPr lang="en-US" baseline="0" dirty="0" smtClean="0"/>
              <a:t> individual </a:t>
            </a:r>
            <a:r>
              <a:rPr lang="en-US" baseline="0" dirty="0" err="1" smtClean="0"/>
              <a:t>compontnes</a:t>
            </a:r>
            <a:endParaRPr lang="en-US" baseline="0" dirty="0" smtClean="0"/>
          </a:p>
          <a:p>
            <a:r>
              <a:rPr lang="en-US" baseline="0" dirty="0" err="1" smtClean="0"/>
              <a:t>DevTools</a:t>
            </a:r>
            <a:r>
              <a:rPr lang="en-US" baseline="0" dirty="0" smtClean="0"/>
              <a:t>. UML for new services, </a:t>
            </a:r>
            <a:r>
              <a:rPr lang="en-US" baseline="0" dirty="0" err="1" smtClean="0"/>
              <a:t>Emas</a:t>
            </a:r>
            <a:r>
              <a:rPr lang="en-US" baseline="0" dirty="0" smtClean="0"/>
              <a:t> and CSS  </a:t>
            </a:r>
            <a:endParaRPr lang="en-US" dirty="0" smtClean="0"/>
          </a:p>
          <a:p>
            <a:endParaRPr lang="en-US" dirty="0"/>
          </a:p>
        </p:txBody>
      </p:sp>
      <p:sp>
        <p:nvSpPr>
          <p:cNvPr id="4" name="Pladsholder til diasnummer 3"/>
          <p:cNvSpPr>
            <a:spLocks noGrp="1"/>
          </p:cNvSpPr>
          <p:nvPr>
            <p:ph type="sldNum" sz="quarter" idx="10"/>
          </p:nvPr>
        </p:nvSpPr>
        <p:spPr/>
        <p:txBody>
          <a:bodyPr/>
          <a:lstStyle/>
          <a:p>
            <a:fld id="{6BD51C3F-D932-4A8E-88E8-441E349FF4C1}"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smtClean="0"/>
              <a:t>Klik for at redigere i masteren</a:t>
            </a:r>
            <a:endParaRPr lang="en-US"/>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undertiteltypografien i masteren</a:t>
            </a:r>
            <a:endParaRPr lang="en-US"/>
          </a:p>
        </p:txBody>
      </p:sp>
      <p:sp>
        <p:nvSpPr>
          <p:cNvPr id="4" name="Pladsholder til dato 3"/>
          <p:cNvSpPr>
            <a:spLocks noGrp="1"/>
          </p:cNvSpPr>
          <p:nvPr>
            <p:ph type="dt" sz="half" idx="10"/>
          </p:nvPr>
        </p:nvSpPr>
        <p:spPr/>
        <p:txBody>
          <a:bodyPr/>
          <a:lstStyle/>
          <a:p>
            <a:fld id="{BDCB3884-DFCD-477E-8524-38BA88E3AB0A}" type="datetime1">
              <a:rPr lang="da-DK" smtClean="0"/>
              <a:pPr/>
              <a:t>25-08-2010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lodret titel 2"/>
          <p:cNvSpPr>
            <a:spLocks noGrp="1"/>
          </p:cNvSpPr>
          <p:nvPr>
            <p:ph type="body" orient="vert" idx="1"/>
          </p:nvPr>
        </p:nvSpPr>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F83C97EA-753F-49D2-B09A-1DB7744066A7}" type="datetime1">
              <a:rPr lang="da-DK" smtClean="0"/>
              <a:pPr/>
              <a:t>25-08-2010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smtClean="0"/>
              <a:t>Klik for at redigere i masteren</a:t>
            </a:r>
            <a:endParaRPr lang="en-US"/>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CE55F4E6-E86A-48DD-8A27-DE72DD37741F}" type="datetime1">
              <a:rPr lang="da-DK" smtClean="0"/>
              <a:pPr/>
              <a:t>25-08-2010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indhold 2"/>
          <p:cNvSpPr>
            <a:spLocks noGrp="1"/>
          </p:cNvSpPr>
          <p:nvPr>
            <p:ph idx="1"/>
          </p:nvPr>
        </p:nvSpPr>
        <p:spPr/>
        <p:txBody>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10"/>
          </p:nvPr>
        </p:nvSpPr>
        <p:spPr/>
        <p:txBody>
          <a:bodyPr/>
          <a:lstStyle/>
          <a:p>
            <a:fld id="{3592014E-4C94-4486-87B6-6DBF0CF3EDBD}" type="datetime1">
              <a:rPr lang="da-DK" smtClean="0"/>
              <a:pPr/>
              <a:t>25-08-2010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masteren</a:t>
            </a:r>
            <a:endParaRPr lang="en-US"/>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teksttypografierne i masteren</a:t>
            </a:r>
          </a:p>
        </p:txBody>
      </p:sp>
      <p:sp>
        <p:nvSpPr>
          <p:cNvPr id="4" name="Pladsholder til dato 3"/>
          <p:cNvSpPr>
            <a:spLocks noGrp="1"/>
          </p:cNvSpPr>
          <p:nvPr>
            <p:ph type="dt" sz="half" idx="10"/>
          </p:nvPr>
        </p:nvSpPr>
        <p:spPr/>
        <p:txBody>
          <a:bodyPr/>
          <a:lstStyle/>
          <a:p>
            <a:fld id="{EE731DC7-46A1-4AF5-BFB1-0177D9668F06}" type="datetime1">
              <a:rPr lang="da-DK" smtClean="0"/>
              <a:pPr/>
              <a:t>25-08-2010</a:t>
            </a:fld>
            <a:endParaRPr lang="en-US"/>
          </a:p>
        </p:txBody>
      </p:sp>
      <p:sp>
        <p:nvSpPr>
          <p:cNvPr id="5" name="Pladsholder til sidefod 4"/>
          <p:cNvSpPr>
            <a:spLocks noGrp="1"/>
          </p:cNvSpPr>
          <p:nvPr>
            <p:ph type="ftr" sz="quarter" idx="11"/>
          </p:nvPr>
        </p:nvSpPr>
        <p:spPr/>
        <p:txBody>
          <a:bodyPr/>
          <a:lstStyle/>
          <a:p>
            <a:endParaRPr lang="en-US"/>
          </a:p>
        </p:txBody>
      </p:sp>
      <p:sp>
        <p:nvSpPr>
          <p:cNvPr id="6" name="Pladsholder til diasnummer 5"/>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dato 4"/>
          <p:cNvSpPr>
            <a:spLocks noGrp="1"/>
          </p:cNvSpPr>
          <p:nvPr>
            <p:ph type="dt" sz="half" idx="10"/>
          </p:nvPr>
        </p:nvSpPr>
        <p:spPr/>
        <p:txBody>
          <a:bodyPr/>
          <a:lstStyle/>
          <a:p>
            <a:fld id="{ED9A918B-76A2-41C0-A8D5-5BFAB0EE2923}" type="datetime1">
              <a:rPr lang="da-DK" smtClean="0"/>
              <a:pPr/>
              <a:t>25-08-2010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masteren</a:t>
            </a:r>
            <a:endParaRPr lang="en-US"/>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teksttypografierne i masteren</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7" name="Pladsholder til dato 6"/>
          <p:cNvSpPr>
            <a:spLocks noGrp="1"/>
          </p:cNvSpPr>
          <p:nvPr>
            <p:ph type="dt" sz="half" idx="10"/>
          </p:nvPr>
        </p:nvSpPr>
        <p:spPr/>
        <p:txBody>
          <a:bodyPr/>
          <a:lstStyle/>
          <a:p>
            <a:fld id="{CA5FB4B5-0F83-43CC-84CD-D5E660FBF5C8}" type="datetime1">
              <a:rPr lang="da-DK" smtClean="0"/>
              <a:pPr/>
              <a:t>25-08-2010</a:t>
            </a:fld>
            <a:endParaRPr lang="en-US"/>
          </a:p>
        </p:txBody>
      </p:sp>
      <p:sp>
        <p:nvSpPr>
          <p:cNvPr id="8" name="Pladsholder til sidefod 7"/>
          <p:cNvSpPr>
            <a:spLocks noGrp="1"/>
          </p:cNvSpPr>
          <p:nvPr>
            <p:ph type="ftr" sz="quarter" idx="11"/>
          </p:nvPr>
        </p:nvSpPr>
        <p:spPr/>
        <p:txBody>
          <a:bodyPr/>
          <a:lstStyle/>
          <a:p>
            <a:endParaRPr lang="en-US"/>
          </a:p>
        </p:txBody>
      </p:sp>
      <p:sp>
        <p:nvSpPr>
          <p:cNvPr id="9" name="Pladsholder til diasnummer 8"/>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masteren</a:t>
            </a:r>
            <a:endParaRPr lang="en-US"/>
          </a:p>
        </p:txBody>
      </p:sp>
      <p:sp>
        <p:nvSpPr>
          <p:cNvPr id="3" name="Pladsholder til dato 2"/>
          <p:cNvSpPr>
            <a:spLocks noGrp="1"/>
          </p:cNvSpPr>
          <p:nvPr>
            <p:ph type="dt" sz="half" idx="10"/>
          </p:nvPr>
        </p:nvSpPr>
        <p:spPr/>
        <p:txBody>
          <a:bodyPr/>
          <a:lstStyle/>
          <a:p>
            <a:fld id="{EF78C413-F746-43D2-8A1E-A8BFA60E6A43}" type="datetime1">
              <a:rPr lang="da-DK" smtClean="0"/>
              <a:pPr/>
              <a:t>25-08-2010</a:t>
            </a:fld>
            <a:endParaRPr lang="en-US"/>
          </a:p>
        </p:txBody>
      </p:sp>
      <p:sp>
        <p:nvSpPr>
          <p:cNvPr id="4" name="Pladsholder til sidefod 3"/>
          <p:cNvSpPr>
            <a:spLocks noGrp="1"/>
          </p:cNvSpPr>
          <p:nvPr>
            <p:ph type="ftr" sz="quarter" idx="11"/>
          </p:nvPr>
        </p:nvSpPr>
        <p:spPr/>
        <p:txBody>
          <a:bodyPr/>
          <a:lstStyle/>
          <a:p>
            <a:endParaRPr lang="en-US"/>
          </a:p>
        </p:txBody>
      </p:sp>
      <p:sp>
        <p:nvSpPr>
          <p:cNvPr id="5" name="Pladsholder til diasnummer 4"/>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48C2C0CF-3276-4DBF-8B54-88E218F65761}" type="datetime1">
              <a:rPr lang="da-DK" smtClean="0"/>
              <a:pPr/>
              <a:t>25-08-2010</a:t>
            </a:fld>
            <a:endParaRPr lang="en-US"/>
          </a:p>
        </p:txBody>
      </p:sp>
      <p:sp>
        <p:nvSpPr>
          <p:cNvPr id="3" name="Pladsholder til sidefod 2"/>
          <p:cNvSpPr>
            <a:spLocks noGrp="1"/>
          </p:cNvSpPr>
          <p:nvPr>
            <p:ph type="ftr" sz="quarter" idx="11"/>
          </p:nvPr>
        </p:nvSpPr>
        <p:spPr/>
        <p:txBody>
          <a:bodyPr/>
          <a:lstStyle/>
          <a:p>
            <a:endParaRPr lang="en-US"/>
          </a:p>
        </p:txBody>
      </p:sp>
      <p:sp>
        <p:nvSpPr>
          <p:cNvPr id="4" name="Pladsholder til diasnummer 3"/>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smtClean="0"/>
              <a:t>Klik for at redigere i masteren</a:t>
            </a:r>
            <a:endParaRPr lang="en-US"/>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Pladsholder til dato 4"/>
          <p:cNvSpPr>
            <a:spLocks noGrp="1"/>
          </p:cNvSpPr>
          <p:nvPr>
            <p:ph type="dt" sz="half" idx="10"/>
          </p:nvPr>
        </p:nvSpPr>
        <p:spPr/>
        <p:txBody>
          <a:bodyPr/>
          <a:lstStyle/>
          <a:p>
            <a:fld id="{2DD22012-F4E8-46E5-B92D-1EFF27128427}" type="datetime1">
              <a:rPr lang="da-DK" smtClean="0"/>
              <a:pPr/>
              <a:t>25-08-2010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smtClean="0"/>
              <a:t>Klik for at redigere i masteren</a:t>
            </a:r>
            <a:endParaRPr lang="en-US"/>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teksttypografierne i masteren</a:t>
            </a:r>
          </a:p>
        </p:txBody>
      </p:sp>
      <p:sp>
        <p:nvSpPr>
          <p:cNvPr id="5" name="Pladsholder til dato 4"/>
          <p:cNvSpPr>
            <a:spLocks noGrp="1"/>
          </p:cNvSpPr>
          <p:nvPr>
            <p:ph type="dt" sz="half" idx="10"/>
          </p:nvPr>
        </p:nvSpPr>
        <p:spPr/>
        <p:txBody>
          <a:bodyPr/>
          <a:lstStyle/>
          <a:p>
            <a:fld id="{47915BC5-5DBA-421B-8B85-B724BB4E323A}" type="datetime1">
              <a:rPr lang="da-DK" smtClean="0"/>
              <a:pPr/>
              <a:t>25-08-2010</a:t>
            </a:fld>
            <a:endParaRPr lang="en-US"/>
          </a:p>
        </p:txBody>
      </p:sp>
      <p:sp>
        <p:nvSpPr>
          <p:cNvPr id="6" name="Pladsholder til sidefod 5"/>
          <p:cNvSpPr>
            <a:spLocks noGrp="1"/>
          </p:cNvSpPr>
          <p:nvPr>
            <p:ph type="ftr" sz="quarter" idx="11"/>
          </p:nvPr>
        </p:nvSpPr>
        <p:spPr/>
        <p:txBody>
          <a:bodyPr/>
          <a:lstStyle/>
          <a:p>
            <a:endParaRPr lang="en-US"/>
          </a:p>
        </p:txBody>
      </p:sp>
      <p:sp>
        <p:nvSpPr>
          <p:cNvPr id="7" name="Pladsholder til diasnummer 6"/>
          <p:cNvSpPr>
            <a:spLocks noGrp="1"/>
          </p:cNvSpPr>
          <p:nvPr>
            <p:ph type="sldNum" sz="quarter" idx="12"/>
          </p:nvPr>
        </p:nvSpPr>
        <p:spPr/>
        <p:txBody>
          <a:bodyPr/>
          <a:lstStyle/>
          <a:p>
            <a:fld id="{6617F780-296D-4FA7-9866-A53569B19EF7}"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Klik for at redigere i masteren</a:t>
            </a:r>
            <a:endParaRPr lang="en-US"/>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Klik for at redigere teksttypografierne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en-US"/>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720BD-EEDF-4F07-8FAC-8F912F738675}" type="datetime1">
              <a:rPr lang="da-DK" smtClean="0"/>
              <a:pPr/>
              <a:t>25-08-2010</a:t>
            </a:fld>
            <a:endParaRPr lang="en-US"/>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7F780-296D-4FA7-9866-A53569B19EF7}"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US" dirty="0" smtClean="0"/>
              <a:t>Open hypertext concepts</a:t>
            </a:r>
            <a:endParaRPr lang="en-US" dirty="0"/>
          </a:p>
        </p:txBody>
      </p:sp>
      <p:sp>
        <p:nvSpPr>
          <p:cNvPr id="3" name="Undertitel 2"/>
          <p:cNvSpPr>
            <a:spLocks noGrp="1"/>
          </p:cNvSpPr>
          <p:nvPr>
            <p:ph type="subTitle" idx="1"/>
          </p:nvPr>
        </p:nvSpPr>
        <p:spPr/>
        <p:txBody>
          <a:bodyPr/>
          <a:lstStyle/>
          <a:p>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System Structure</a:t>
            </a:r>
            <a:endParaRPr lang="en-US" dirty="0"/>
          </a:p>
        </p:txBody>
      </p:sp>
      <p:pic>
        <p:nvPicPr>
          <p:cNvPr id="5" name="Billede 4"/>
          <p:cNvPicPr>
            <a:picLocks noChangeAspect="1"/>
          </p:cNvPicPr>
          <p:nvPr/>
        </p:nvPicPr>
        <p:blipFill>
          <a:blip r:embed="rId2"/>
          <a:stretch>
            <a:fillRect/>
          </a:stretch>
        </p:blipFill>
        <p:spPr>
          <a:xfrm>
            <a:off x="71406" y="2133600"/>
            <a:ext cx="8763000" cy="3914619"/>
          </a:xfrm>
          <a:prstGeom prst="rect">
            <a:avLst/>
          </a:prstGeom>
        </p:spPr>
      </p:pic>
      <p:sp>
        <p:nvSpPr>
          <p:cNvPr id="4" name="Pladsholder til diasnummer 3"/>
          <p:cNvSpPr>
            <a:spLocks noGrp="1"/>
          </p:cNvSpPr>
          <p:nvPr>
            <p:ph type="sldNum" sz="quarter" idx="12"/>
          </p:nvPr>
        </p:nvSpPr>
        <p:spPr/>
        <p:txBody>
          <a:bodyPr/>
          <a:lstStyle/>
          <a:p>
            <a:fld id="{6617F780-296D-4FA7-9866-A53569B19EF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Multiple open Services</a:t>
            </a:r>
          </a:p>
        </p:txBody>
      </p:sp>
      <p:sp>
        <p:nvSpPr>
          <p:cNvPr id="3" name="Pladsholder til indhold 2"/>
          <p:cNvSpPr>
            <a:spLocks noGrp="1"/>
          </p:cNvSpPr>
          <p:nvPr>
            <p:ph idx="1"/>
          </p:nvPr>
        </p:nvSpPr>
        <p:spPr/>
        <p:txBody>
          <a:bodyPr/>
          <a:lstStyle/>
          <a:p>
            <a:r>
              <a:rPr lang="en-US" dirty="0" smtClean="0"/>
              <a:t>Requirements</a:t>
            </a:r>
          </a:p>
          <a:p>
            <a:pPr lvl="1"/>
            <a:r>
              <a:rPr lang="en-US" dirty="0" smtClean="0"/>
              <a:t>Open architectural framework</a:t>
            </a:r>
          </a:p>
          <a:p>
            <a:pPr lvl="1"/>
            <a:r>
              <a:rPr lang="en-US" dirty="0" smtClean="0"/>
              <a:t>General availability</a:t>
            </a:r>
          </a:p>
          <a:p>
            <a:pPr lvl="1"/>
            <a:r>
              <a:rPr lang="en-US" dirty="0" smtClean="0"/>
              <a:t>Open Services</a:t>
            </a:r>
          </a:p>
          <a:p>
            <a:pPr lvl="1"/>
            <a:r>
              <a:rPr lang="en-US" dirty="0" err="1" smtClean="0"/>
              <a:t>Orthogonality</a:t>
            </a:r>
            <a:r>
              <a:rPr lang="en-US" dirty="0" smtClean="0"/>
              <a:t> of open services</a:t>
            </a:r>
          </a:p>
          <a:p>
            <a:pPr lvl="1"/>
            <a:r>
              <a:rPr lang="en-US" dirty="0" smtClean="0"/>
              <a:t>Generality of open services</a:t>
            </a:r>
          </a:p>
          <a:p>
            <a:pPr lvl="1"/>
            <a:r>
              <a:rPr lang="en-US" dirty="0" smtClean="0"/>
              <a:t>Scalability of open services </a:t>
            </a: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Multiple open Services</a:t>
            </a:r>
            <a:endParaRPr lang="en-US" dirty="0"/>
          </a:p>
        </p:txBody>
      </p:sp>
      <p:pic>
        <p:nvPicPr>
          <p:cNvPr id="5" name="Billede 4" descr="Picture 169.png"/>
          <p:cNvPicPr>
            <a:picLocks noChangeAspect="1"/>
          </p:cNvPicPr>
          <p:nvPr/>
        </p:nvPicPr>
        <p:blipFill>
          <a:blip r:embed="rId3"/>
          <a:stretch>
            <a:fillRect/>
          </a:stretch>
        </p:blipFill>
        <p:spPr>
          <a:xfrm>
            <a:off x="914400" y="1666003"/>
            <a:ext cx="7181286" cy="4747123"/>
          </a:xfrm>
          <a:prstGeom prst="rect">
            <a:avLst/>
          </a:prstGeom>
        </p:spPr>
      </p:pic>
      <p:sp>
        <p:nvSpPr>
          <p:cNvPr id="4" name="Pladsholder til diasnummer 3"/>
          <p:cNvSpPr>
            <a:spLocks noGrp="1"/>
          </p:cNvSpPr>
          <p:nvPr>
            <p:ph type="sldNum" sz="quarter" idx="12"/>
          </p:nvPr>
        </p:nvSpPr>
        <p:spPr/>
        <p:txBody>
          <a:bodyPr/>
          <a:lstStyle/>
          <a:p>
            <a:fld id="{6617F780-296D-4FA7-9866-A53569B19EF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Construct</a:t>
            </a:r>
            <a:endParaRPr lang="en-US" dirty="0"/>
          </a:p>
        </p:txBody>
      </p:sp>
      <p:sp>
        <p:nvSpPr>
          <p:cNvPr id="3" name="Pladsholder til indhold 2"/>
          <p:cNvSpPr>
            <a:spLocks noGrp="1"/>
          </p:cNvSpPr>
          <p:nvPr>
            <p:ph idx="1"/>
          </p:nvPr>
        </p:nvSpPr>
        <p:spPr/>
        <p:txBody>
          <a:bodyPr>
            <a:normAutofit lnSpcReduction="10000"/>
          </a:bodyPr>
          <a:lstStyle/>
          <a:p>
            <a:r>
              <a:rPr lang="en-US" dirty="0" smtClean="0"/>
              <a:t>Example application</a:t>
            </a:r>
          </a:p>
          <a:p>
            <a:r>
              <a:rPr lang="en-US" dirty="0" smtClean="0"/>
              <a:t>Applications</a:t>
            </a:r>
          </a:p>
          <a:p>
            <a:r>
              <a:rPr lang="en-US" dirty="0" smtClean="0"/>
              <a:t>Wrapper service</a:t>
            </a:r>
          </a:p>
          <a:p>
            <a:r>
              <a:rPr lang="en-US" dirty="0" smtClean="0"/>
              <a:t>Structure service</a:t>
            </a:r>
          </a:p>
          <a:p>
            <a:r>
              <a:rPr lang="en-US" dirty="0" smtClean="0"/>
              <a:t>Foundation service</a:t>
            </a:r>
          </a:p>
          <a:p>
            <a:r>
              <a:rPr lang="en-US" dirty="0" smtClean="0"/>
              <a:t>Data store</a:t>
            </a:r>
          </a:p>
          <a:p>
            <a:r>
              <a:rPr lang="en-US" dirty="0" smtClean="0"/>
              <a:t>Infrastructure service</a:t>
            </a:r>
          </a:p>
          <a:p>
            <a:r>
              <a:rPr lang="en-US" dirty="0" smtClean="0"/>
              <a:t>Development tools</a:t>
            </a:r>
          </a:p>
        </p:txBody>
      </p:sp>
      <p:pic>
        <p:nvPicPr>
          <p:cNvPr id="4" name="Billede 3"/>
          <p:cNvPicPr>
            <a:picLocks noChangeAspect="1"/>
          </p:cNvPicPr>
          <p:nvPr/>
        </p:nvPicPr>
        <p:blipFill>
          <a:blip r:embed="rId3"/>
          <a:stretch>
            <a:fillRect/>
          </a:stretch>
        </p:blipFill>
        <p:spPr>
          <a:xfrm>
            <a:off x="4581988" y="2514600"/>
            <a:ext cx="4562012" cy="2843226"/>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p:cNvSpPr>
            <a:spLocks noGrp="1"/>
          </p:cNvSpPr>
          <p:nvPr>
            <p:ph idx="1"/>
          </p:nvPr>
        </p:nvSpPr>
        <p:spPr/>
        <p:txBody>
          <a:bodyPr/>
          <a:lstStyle/>
          <a:p>
            <a:endParaRPr lang="en-US" dirty="0"/>
          </a:p>
        </p:txBody>
      </p:sp>
      <p:sp>
        <p:nvSpPr>
          <p:cNvPr id="4" name="Pladsholder til diasnummer 3"/>
          <p:cNvSpPr>
            <a:spLocks noGrp="1"/>
          </p:cNvSpPr>
          <p:nvPr>
            <p:ph type="sldNum" sz="quarter" idx="12"/>
          </p:nvPr>
        </p:nvSpPr>
        <p:spPr/>
        <p:txBody>
          <a:bodyPr/>
          <a:lstStyle/>
          <a:p>
            <a:fld id="{F1CA7332-4DAA-4DA0-A413-9D9496445191}" type="slidenum">
              <a:rPr lang="da-DK" smtClean="0"/>
              <a:pPr/>
              <a:t>14</a:t>
            </a:fld>
            <a:endParaRPr lang="da-DK"/>
          </a:p>
        </p:txBody>
      </p:sp>
      <p:sp>
        <p:nvSpPr>
          <p:cNvPr id="5" name="Titel 1"/>
          <p:cNvSpPr>
            <a:spLocks noGrp="1"/>
          </p:cNvSpPr>
          <p:nvPr>
            <p:ph type="title"/>
          </p:nvPr>
        </p:nvSpPr>
        <p:spPr/>
        <p:txBody>
          <a:bodyPr>
            <a:normAutofit/>
          </a:bodyPr>
          <a:lstStyle/>
          <a:p>
            <a:r>
              <a:rPr lang="en-US" dirty="0" smtClean="0"/>
              <a:t>The project</a:t>
            </a:r>
            <a:endParaRPr lang="da-DK"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Agenda</a:t>
            </a:r>
            <a:endParaRPr lang="en-US" dirty="0"/>
          </a:p>
        </p:txBody>
      </p:sp>
      <p:sp>
        <p:nvSpPr>
          <p:cNvPr id="3" name="Pladsholder til indhold 2"/>
          <p:cNvSpPr>
            <a:spLocks noGrp="1"/>
          </p:cNvSpPr>
          <p:nvPr>
            <p:ph idx="1"/>
          </p:nvPr>
        </p:nvSpPr>
        <p:spPr/>
        <p:txBody>
          <a:bodyPr>
            <a:normAutofit lnSpcReduction="10000"/>
          </a:bodyPr>
          <a:lstStyle/>
          <a:p>
            <a:r>
              <a:rPr lang="en-US" dirty="0" smtClean="0"/>
              <a:t>Hypertext/media</a:t>
            </a:r>
          </a:p>
          <a:p>
            <a:r>
              <a:rPr lang="en-US" dirty="0" smtClean="0"/>
              <a:t>Open hypermedia</a:t>
            </a:r>
          </a:p>
          <a:p>
            <a:r>
              <a:rPr lang="en-US" dirty="0" smtClean="0"/>
              <a:t>Models for open hypermedia</a:t>
            </a:r>
          </a:p>
          <a:p>
            <a:r>
              <a:rPr lang="en-US" dirty="0" smtClean="0"/>
              <a:t>Integration</a:t>
            </a:r>
          </a:p>
          <a:p>
            <a:r>
              <a:rPr lang="en-US" dirty="0" smtClean="0"/>
              <a:t>System structure</a:t>
            </a:r>
          </a:p>
          <a:p>
            <a:r>
              <a:rPr lang="en-US" dirty="0" smtClean="0"/>
              <a:t>Multiple open Services</a:t>
            </a:r>
          </a:p>
          <a:p>
            <a:r>
              <a:rPr lang="en-US" dirty="0" smtClean="0"/>
              <a:t>Construct</a:t>
            </a:r>
          </a:p>
          <a:p>
            <a:r>
              <a:rPr lang="en-US" dirty="0" smtClean="0"/>
              <a:t>The project</a:t>
            </a:r>
          </a:p>
          <a:p>
            <a:pPr>
              <a:buNone/>
            </a:pP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Hypertext/media</a:t>
            </a:r>
            <a:endParaRPr lang="en-US" dirty="0"/>
          </a:p>
        </p:txBody>
      </p:sp>
      <p:sp>
        <p:nvSpPr>
          <p:cNvPr id="3" name="Pladsholder til indhold 2"/>
          <p:cNvSpPr>
            <a:spLocks noGrp="1"/>
          </p:cNvSpPr>
          <p:nvPr>
            <p:ph idx="1"/>
          </p:nvPr>
        </p:nvSpPr>
        <p:spPr/>
        <p:txBody>
          <a:bodyPr>
            <a:normAutofit fontScale="92500" lnSpcReduction="10000"/>
          </a:bodyPr>
          <a:lstStyle/>
          <a:p>
            <a:r>
              <a:rPr lang="en-US" dirty="0" smtClean="0"/>
              <a:t>What is hypertext/hypermedia</a:t>
            </a:r>
          </a:p>
          <a:p>
            <a:pPr lvl="1"/>
            <a:r>
              <a:rPr lang="en-US" dirty="0" smtClean="0"/>
              <a:t>WWW</a:t>
            </a:r>
          </a:p>
          <a:p>
            <a:pPr lvl="1"/>
            <a:r>
              <a:rPr lang="en-US" dirty="0" smtClean="0"/>
              <a:t>Documents</a:t>
            </a:r>
          </a:p>
          <a:p>
            <a:pPr lvl="1"/>
            <a:r>
              <a:rPr lang="en-US" dirty="0" smtClean="0"/>
              <a:t>Links and anchors </a:t>
            </a:r>
          </a:p>
          <a:p>
            <a:pPr lvl="1"/>
            <a:r>
              <a:rPr lang="en-US" dirty="0" smtClean="0"/>
              <a:t>Spatial, classification, issue, annotation</a:t>
            </a:r>
          </a:p>
          <a:p>
            <a:pPr lvl="1"/>
            <a:r>
              <a:rPr lang="en-US" dirty="0" smtClean="0"/>
              <a:t>Structure of data</a:t>
            </a:r>
          </a:p>
          <a:p>
            <a:r>
              <a:rPr lang="en-US" dirty="0" smtClean="0"/>
              <a:t>Solutions for integration of tools and data</a:t>
            </a:r>
          </a:p>
          <a:p>
            <a:r>
              <a:rPr lang="en-US" dirty="0" smtClean="0"/>
              <a:t>Services </a:t>
            </a:r>
          </a:p>
          <a:p>
            <a:r>
              <a:rPr lang="en-US" dirty="0" smtClean="0"/>
              <a:t>3. Party applications</a:t>
            </a:r>
          </a:p>
          <a:p>
            <a:pPr lvl="1"/>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Open hypermedia</a:t>
            </a:r>
          </a:p>
        </p:txBody>
      </p:sp>
      <p:sp>
        <p:nvSpPr>
          <p:cNvPr id="3" name="Pladsholder til indhold 2"/>
          <p:cNvSpPr>
            <a:spLocks noGrp="1"/>
          </p:cNvSpPr>
          <p:nvPr>
            <p:ph idx="1"/>
          </p:nvPr>
        </p:nvSpPr>
        <p:spPr/>
        <p:txBody>
          <a:bodyPr/>
          <a:lstStyle/>
          <a:p>
            <a:r>
              <a:rPr lang="en-US" dirty="0" smtClean="0"/>
              <a:t>Open system and integration</a:t>
            </a:r>
          </a:p>
          <a:p>
            <a:r>
              <a:rPr lang="en-US" dirty="0" smtClean="0"/>
              <a:t>Linking services</a:t>
            </a:r>
          </a:p>
          <a:p>
            <a:r>
              <a:rPr lang="en-US" dirty="0" smtClean="0"/>
              <a:t>Storage services</a:t>
            </a:r>
          </a:p>
          <a:p>
            <a:r>
              <a:rPr lang="en-US" dirty="0" smtClean="0"/>
              <a:t>Open and closed</a:t>
            </a:r>
            <a:endParaRPr lang="en-US" dirty="0"/>
          </a:p>
        </p:txBody>
      </p:sp>
      <p:pic>
        <p:nvPicPr>
          <p:cNvPr id="4" name="Billede 3" descr="openclosed.jpg"/>
          <p:cNvPicPr>
            <a:picLocks noChangeAspect="1"/>
          </p:cNvPicPr>
          <p:nvPr/>
        </p:nvPicPr>
        <p:blipFill>
          <a:blip r:embed="rId3"/>
          <a:stretch>
            <a:fillRect/>
          </a:stretch>
        </p:blipFill>
        <p:spPr>
          <a:xfrm>
            <a:off x="1219200" y="4584700"/>
            <a:ext cx="4267719" cy="2273300"/>
          </a:xfrm>
          <a:prstGeom prst="rect">
            <a:avLst/>
          </a:prstGeom>
        </p:spPr>
      </p:pic>
      <p:pic>
        <p:nvPicPr>
          <p:cNvPr id="6" name="Billede 5"/>
          <p:cNvPicPr>
            <a:picLocks noChangeAspect="1"/>
          </p:cNvPicPr>
          <p:nvPr/>
        </p:nvPicPr>
        <p:blipFill>
          <a:blip r:embed="rId4"/>
          <a:stretch>
            <a:fillRect/>
          </a:stretch>
        </p:blipFill>
        <p:spPr>
          <a:xfrm>
            <a:off x="6248400" y="2595563"/>
            <a:ext cx="2311400" cy="3530600"/>
          </a:xfrm>
          <a:prstGeom prst="rect">
            <a:avLst/>
          </a:prstGeom>
        </p:spPr>
      </p:pic>
      <p:sp>
        <p:nvSpPr>
          <p:cNvPr id="7" name="Pladsholder til diasnummer 6"/>
          <p:cNvSpPr>
            <a:spLocks noGrp="1"/>
          </p:cNvSpPr>
          <p:nvPr>
            <p:ph type="sldNum" sz="quarter" idx="12"/>
          </p:nvPr>
        </p:nvSpPr>
        <p:spPr/>
        <p:txBody>
          <a:bodyPr/>
          <a:lstStyle/>
          <a:p>
            <a:fld id="{6617F780-296D-4FA7-9866-A53569B19EF7}"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hypermedia</a:t>
            </a:r>
            <a:endParaRPr lang="en-US" dirty="0"/>
          </a:p>
        </p:txBody>
      </p:sp>
      <p:sp>
        <p:nvSpPr>
          <p:cNvPr id="3" name="Pladsholder til indhold 2"/>
          <p:cNvSpPr>
            <a:spLocks noGrp="1"/>
          </p:cNvSpPr>
          <p:nvPr>
            <p:ph idx="1"/>
          </p:nvPr>
        </p:nvSpPr>
        <p:spPr/>
        <p:txBody>
          <a:bodyPr/>
          <a:lstStyle/>
          <a:p>
            <a:r>
              <a:rPr lang="en-US" dirty="0" smtClean="0"/>
              <a:t>Developed inherently</a:t>
            </a:r>
          </a:p>
          <a:p>
            <a:r>
              <a:rPr lang="en-US" dirty="0" smtClean="0"/>
              <a:t>Support single user</a:t>
            </a:r>
          </a:p>
          <a:p>
            <a:r>
              <a:rPr lang="en-US" dirty="0" smtClean="0"/>
              <a:t>Different data formats</a:t>
            </a:r>
          </a:p>
          <a:p>
            <a:r>
              <a:rPr lang="en-US" dirty="0" smtClean="0"/>
              <a:t>Support variety of applications</a:t>
            </a:r>
          </a:p>
          <a:p>
            <a:r>
              <a:rPr lang="en-US" dirty="0" smtClean="0"/>
              <a:t>Support other platforms</a:t>
            </a:r>
          </a:p>
          <a:p>
            <a:r>
              <a:rPr lang="en-US" dirty="0" smtClean="0"/>
              <a:t>Distributions </a:t>
            </a:r>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Open hypermedia</a:t>
            </a:r>
            <a:endParaRPr lang="en-US" dirty="0"/>
          </a:p>
        </p:txBody>
      </p:sp>
      <p:sp>
        <p:nvSpPr>
          <p:cNvPr id="3" name="Pladsholder til indhold 2"/>
          <p:cNvSpPr>
            <a:spLocks noGrp="1"/>
          </p:cNvSpPr>
          <p:nvPr>
            <p:ph idx="1"/>
          </p:nvPr>
        </p:nvSpPr>
        <p:spPr/>
        <p:txBody>
          <a:bodyPr/>
          <a:lstStyle/>
          <a:p>
            <a:r>
              <a:rPr lang="en-US" dirty="0" smtClean="0"/>
              <a:t>Platform dimensions</a:t>
            </a:r>
          </a:p>
          <a:p>
            <a:pPr lvl="1"/>
            <a:r>
              <a:rPr lang="en-US" dirty="0" smtClean="0"/>
              <a:t>Scalability</a:t>
            </a:r>
          </a:p>
          <a:p>
            <a:pPr lvl="1"/>
            <a:r>
              <a:rPr lang="en-US" dirty="0" smtClean="0"/>
              <a:t>Openness</a:t>
            </a:r>
          </a:p>
          <a:p>
            <a:pPr lvl="1"/>
            <a:r>
              <a:rPr lang="en-US" dirty="0" smtClean="0"/>
              <a:t>Distribution</a:t>
            </a:r>
          </a:p>
          <a:p>
            <a:pPr lvl="1"/>
            <a:r>
              <a:rPr lang="en-US" dirty="0" smtClean="0"/>
              <a:t>Heterogeneity</a:t>
            </a:r>
          </a:p>
          <a:p>
            <a:pPr lvl="1"/>
            <a:r>
              <a:rPr lang="en-US" dirty="0" smtClean="0"/>
              <a:t>Interoperability</a:t>
            </a:r>
          </a:p>
          <a:p>
            <a:pPr lvl="1"/>
            <a:r>
              <a:rPr lang="en-US" dirty="0" smtClean="0"/>
              <a:t>Extensibility</a:t>
            </a:r>
          </a:p>
          <a:p>
            <a:pPr lvl="1"/>
            <a:r>
              <a:rPr lang="en-US" dirty="0" smtClean="0"/>
              <a:t>Computation </a:t>
            </a:r>
          </a:p>
          <a:p>
            <a:endParaRPr lang="en-US" dirty="0"/>
          </a:p>
        </p:txBody>
      </p:sp>
      <p:sp>
        <p:nvSpPr>
          <p:cNvPr id="4" name="Pladsholder til diasnummer 3"/>
          <p:cNvSpPr>
            <a:spLocks noGrp="1"/>
          </p:cNvSpPr>
          <p:nvPr>
            <p:ph type="sldNum" sz="quarter" idx="12"/>
          </p:nvPr>
        </p:nvSpPr>
        <p:spPr/>
        <p:txBody>
          <a:bodyPr/>
          <a:lstStyle/>
          <a:p>
            <a:fld id="{6617F780-296D-4FA7-9866-A53569B19EF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Models for open hypermedia</a:t>
            </a:r>
            <a:endParaRPr lang="en-US" dirty="0"/>
          </a:p>
        </p:txBody>
      </p:sp>
      <p:sp>
        <p:nvSpPr>
          <p:cNvPr id="3" name="Pladsholder til indhold 2"/>
          <p:cNvSpPr>
            <a:spLocks noGrp="1"/>
          </p:cNvSpPr>
          <p:nvPr>
            <p:ph idx="1"/>
          </p:nvPr>
        </p:nvSpPr>
        <p:spPr/>
        <p:txBody>
          <a:bodyPr>
            <a:normAutofit/>
          </a:bodyPr>
          <a:lstStyle/>
          <a:p>
            <a:r>
              <a:rPr lang="en-US" sz="2400" dirty="0" smtClean="0"/>
              <a:t>Integration models</a:t>
            </a:r>
          </a:p>
          <a:p>
            <a:r>
              <a:rPr lang="en-US" sz="2400" dirty="0" smtClean="0"/>
              <a:t>Data model</a:t>
            </a:r>
          </a:p>
          <a:p>
            <a:pPr lvl="1"/>
            <a:r>
              <a:rPr lang="en-US" sz="2400" dirty="0" smtClean="0"/>
              <a:t>Basic hypermedia storage services</a:t>
            </a:r>
          </a:p>
          <a:p>
            <a:pPr lvl="1"/>
            <a:r>
              <a:rPr lang="en-US" sz="2400" dirty="0" smtClean="0"/>
              <a:t> Creation, storage, retrieval,</a:t>
            </a:r>
          </a:p>
          <a:p>
            <a:pPr lvl="1">
              <a:buNone/>
            </a:pPr>
            <a:r>
              <a:rPr lang="en-US" sz="2400" dirty="0" smtClean="0"/>
              <a:t> updates, queries and</a:t>
            </a:r>
          </a:p>
          <a:p>
            <a:pPr lvl="1"/>
            <a:r>
              <a:rPr lang="en-US" sz="2400" dirty="0" smtClean="0"/>
              <a:t>deletion of hypermedia objects</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5495925" y="1714488"/>
            <a:ext cx="3648075" cy="3905250"/>
          </a:xfrm>
          <a:prstGeom prst="rect">
            <a:avLst/>
          </a:prstGeom>
          <a:noFill/>
          <a:ln w="9525">
            <a:noFill/>
            <a:miter lim="800000"/>
            <a:headEnd/>
            <a:tailEnd/>
          </a:ln>
        </p:spPr>
      </p:pic>
      <p:sp>
        <p:nvSpPr>
          <p:cNvPr id="5" name="Pladsholder til diasnummer 4"/>
          <p:cNvSpPr>
            <a:spLocks noGrp="1"/>
          </p:cNvSpPr>
          <p:nvPr>
            <p:ph type="sldNum" sz="quarter" idx="12"/>
          </p:nvPr>
        </p:nvSpPr>
        <p:spPr/>
        <p:txBody>
          <a:bodyPr/>
          <a:lstStyle/>
          <a:p>
            <a:fld id="{6617F780-296D-4FA7-9866-A53569B19EF7}"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smtClean="0"/>
              <a:t>Integration</a:t>
            </a:r>
            <a:br>
              <a:rPr lang="en-US" dirty="0" smtClean="0"/>
            </a:br>
            <a:endParaRPr lang="en-US" dirty="0"/>
          </a:p>
        </p:txBody>
      </p:sp>
      <p:sp>
        <p:nvSpPr>
          <p:cNvPr id="3" name="Pladsholder til indhold 2"/>
          <p:cNvSpPr>
            <a:spLocks noGrp="1"/>
          </p:cNvSpPr>
          <p:nvPr>
            <p:ph idx="1"/>
          </p:nvPr>
        </p:nvSpPr>
        <p:spPr/>
        <p:txBody>
          <a:bodyPr/>
          <a:lstStyle/>
          <a:p>
            <a:r>
              <a:rPr lang="en-US" dirty="0" smtClean="0"/>
              <a:t>Integration</a:t>
            </a:r>
          </a:p>
          <a:p>
            <a:pPr lvl="1"/>
            <a:r>
              <a:rPr lang="en-US" dirty="0" smtClean="0"/>
              <a:t>Full integration</a:t>
            </a:r>
          </a:p>
          <a:p>
            <a:pPr lvl="1"/>
            <a:r>
              <a:rPr lang="en-US" dirty="0" smtClean="0"/>
              <a:t>Partial integration</a:t>
            </a:r>
          </a:p>
          <a:p>
            <a:pPr lvl="1"/>
            <a:r>
              <a:rPr lang="en-US" dirty="0" smtClean="0"/>
              <a:t>No Integration</a:t>
            </a:r>
            <a:endParaRPr lang="en-US" dirty="0"/>
          </a:p>
        </p:txBody>
      </p:sp>
      <p:pic>
        <p:nvPicPr>
          <p:cNvPr id="4" name="Billede 3" descr="integration.jpg"/>
          <p:cNvPicPr>
            <a:picLocks noChangeAspect="1"/>
          </p:cNvPicPr>
          <p:nvPr/>
        </p:nvPicPr>
        <p:blipFill>
          <a:blip r:embed="rId2"/>
          <a:stretch>
            <a:fillRect/>
          </a:stretch>
        </p:blipFill>
        <p:spPr>
          <a:xfrm>
            <a:off x="3670300" y="3722861"/>
            <a:ext cx="5016500" cy="2403302"/>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Integration</a:t>
            </a:r>
            <a:endParaRPr lang="en-US" dirty="0"/>
          </a:p>
        </p:txBody>
      </p:sp>
      <p:sp>
        <p:nvSpPr>
          <p:cNvPr id="3" name="Pladsholder til indhold 2"/>
          <p:cNvSpPr>
            <a:spLocks noGrp="1"/>
          </p:cNvSpPr>
          <p:nvPr>
            <p:ph idx="1"/>
          </p:nvPr>
        </p:nvSpPr>
        <p:spPr/>
        <p:txBody>
          <a:bodyPr/>
          <a:lstStyle/>
          <a:p>
            <a:r>
              <a:rPr lang="en-US" dirty="0" smtClean="0"/>
              <a:t>Levels of integration </a:t>
            </a:r>
          </a:p>
          <a:p>
            <a:pPr lvl="1"/>
            <a:r>
              <a:rPr lang="en-US" dirty="0" smtClean="0"/>
              <a:t>Requirements </a:t>
            </a:r>
            <a:endParaRPr lang="en-US" dirty="0"/>
          </a:p>
        </p:txBody>
      </p:sp>
      <p:pic>
        <p:nvPicPr>
          <p:cNvPr id="4" name="Billede 3" descr="lvlInt.jpg"/>
          <p:cNvPicPr>
            <a:picLocks noChangeAspect="1"/>
          </p:cNvPicPr>
          <p:nvPr/>
        </p:nvPicPr>
        <p:blipFill>
          <a:blip r:embed="rId2"/>
          <a:stretch>
            <a:fillRect/>
          </a:stretch>
        </p:blipFill>
        <p:spPr>
          <a:xfrm>
            <a:off x="2590800" y="2906845"/>
            <a:ext cx="4572000" cy="3808303"/>
          </a:xfrm>
          <a:prstGeom prst="rect">
            <a:avLst/>
          </a:prstGeom>
        </p:spPr>
      </p:pic>
      <p:sp>
        <p:nvSpPr>
          <p:cNvPr id="5" name="Pladsholder til diasnummer 4"/>
          <p:cNvSpPr>
            <a:spLocks noGrp="1"/>
          </p:cNvSpPr>
          <p:nvPr>
            <p:ph type="sldNum" sz="quarter" idx="12"/>
          </p:nvPr>
        </p:nvSpPr>
        <p:spPr/>
        <p:txBody>
          <a:bodyPr/>
          <a:lstStyle/>
          <a:p>
            <a:fld id="{6617F780-296D-4FA7-9866-A53569B19EF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ontor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208</TotalTime>
  <Words>797</Words>
  <Application>Microsoft Office PowerPoint</Application>
  <PresentationFormat>Skærmshow (4:3)</PresentationFormat>
  <Paragraphs>165</Paragraphs>
  <Slides>14</Slides>
  <Notes>6</Notes>
  <HiddenSlides>0</HiddenSlides>
  <MMClips>0</MMClips>
  <ScaleCrop>false</ScaleCrop>
  <HeadingPairs>
    <vt:vector size="4" baseType="variant">
      <vt:variant>
        <vt:lpstr>Tema</vt:lpstr>
      </vt:variant>
      <vt:variant>
        <vt:i4>1</vt:i4>
      </vt:variant>
      <vt:variant>
        <vt:lpstr>Diastitler</vt:lpstr>
      </vt:variant>
      <vt:variant>
        <vt:i4>14</vt:i4>
      </vt:variant>
    </vt:vector>
  </HeadingPairs>
  <TitlesOfParts>
    <vt:vector size="15" baseType="lpstr">
      <vt:lpstr>Kontortema</vt:lpstr>
      <vt:lpstr>Open hypertext concepts</vt:lpstr>
      <vt:lpstr>Agenda</vt:lpstr>
      <vt:lpstr>Hypertext/media</vt:lpstr>
      <vt:lpstr>Open hypermedia</vt:lpstr>
      <vt:lpstr>Open hypermedia</vt:lpstr>
      <vt:lpstr>Open hypermedia</vt:lpstr>
      <vt:lpstr>Models for open hypermedia</vt:lpstr>
      <vt:lpstr>Integration </vt:lpstr>
      <vt:lpstr>Integration</vt:lpstr>
      <vt:lpstr>System Structure</vt:lpstr>
      <vt:lpstr>Multiple open Services</vt:lpstr>
      <vt:lpstr>Multiple open Services</vt:lpstr>
      <vt:lpstr>Construct</vt:lpstr>
      <vt:lpstr>The project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3 Open hypertext concepts</dc:title>
  <dc:creator>Steffen Andersen</dc:creator>
  <cp:lastModifiedBy>Kalle</cp:lastModifiedBy>
  <cp:revision>34</cp:revision>
  <dcterms:created xsi:type="dcterms:W3CDTF">2010-05-30T09:26:33Z</dcterms:created>
  <dcterms:modified xsi:type="dcterms:W3CDTF">2010-08-25T08:56:00Z</dcterms:modified>
</cp:coreProperties>
</file>