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59" r:id="rId5"/>
    <p:sldId id="258" r:id="rId6"/>
    <p:sldId id="264" r:id="rId7"/>
    <p:sldId id="262"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71" autoAdjust="0"/>
  </p:normalViewPr>
  <p:slideViewPr>
    <p:cSldViewPr>
      <p:cViewPr varScale="1">
        <p:scale>
          <a:sx n="102" d="100"/>
          <a:sy n="102" d="100"/>
        </p:scale>
        <p:origin x="-188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83C800-4E83-4D0A-AC8B-25B6ED2750C4}"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9D3CE-7FA4-44E4-AED3-CF283C2B74AC}"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Method_%28computer_science%29" TargetMode="External"/><Relationship Id="rId3" Type="http://schemas.openxmlformats.org/officeDocument/2006/relationships/hyperlink" Target="http://en.wikipedia.org/wiki/Object-oriented" TargetMode="External"/><Relationship Id="rId7" Type="http://schemas.openxmlformats.org/officeDocument/2006/relationships/hyperlink" Target="http://en.wikipedia.org/wiki/Inheritance_%28computer_science%29"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Class_%28computer_science%29" TargetMode="External"/><Relationship Id="rId5" Type="http://schemas.openxmlformats.org/officeDocument/2006/relationships/hyperlink" Target="http://en.wikipedia.org/wiki/Multiple_inheritance" TargetMode="External"/><Relationship Id="rId4" Type="http://schemas.openxmlformats.org/officeDocument/2006/relationships/hyperlink" Target="http://en.wikipedia.org/wiki/Programming_language" TargetMode="External"/><Relationship Id="rId9" Type="http://schemas.openxmlformats.org/officeDocument/2006/relationships/hyperlink" Target="http://en.wikipedia.org/wiki/Method_overriding_%28programming%29"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Bi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Fail-fast" TargetMode="External"/><Relationship Id="rId5" Type="http://schemas.openxmlformats.org/officeDocument/2006/relationships/hyperlink" Target="http://en.wikipedia.org/wiki/Type_safety" TargetMode="External"/><Relationship Id="rId4" Type="http://schemas.openxmlformats.org/officeDocument/2006/relationships/hyperlink" Target="http://en.wikipedia.org/wiki/Program_verifica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inheritance and polymorphism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inheritance, when and how is it used?</a:t>
            </a:r>
          </a:p>
          <a:p>
            <a:pPr lvl="0"/>
            <a:r>
              <a:rPr lang="en-US" sz="1200" kern="1200" dirty="0" smtClean="0">
                <a:solidFill>
                  <a:schemeClr val="tx1"/>
                </a:solidFill>
                <a:latin typeface="+mn-lt"/>
                <a:ea typeface="+mn-ea"/>
                <a:cs typeface="+mn-cs"/>
              </a:rPr>
              <a:t>How are the relationship between references and objects in an inheritance hierarchy?</a:t>
            </a:r>
          </a:p>
          <a:p>
            <a:pPr lvl="0"/>
            <a:r>
              <a:rPr lang="en-US" sz="1200" kern="1200" dirty="0" smtClean="0">
                <a:solidFill>
                  <a:schemeClr val="tx1"/>
                </a:solidFill>
                <a:latin typeface="+mn-lt"/>
                <a:ea typeface="+mn-ea"/>
                <a:cs typeface="+mn-cs"/>
              </a:rPr>
              <a:t>What are static and dynamic types?</a:t>
            </a:r>
          </a:p>
          <a:p>
            <a:pPr lvl="0"/>
            <a:r>
              <a:rPr lang="en-US" sz="1200" kern="1200" dirty="0" smtClean="0">
                <a:solidFill>
                  <a:schemeClr val="tx1"/>
                </a:solidFill>
                <a:latin typeface="+mn-lt"/>
                <a:ea typeface="+mn-ea"/>
                <a:cs typeface="+mn-cs"/>
              </a:rPr>
              <a:t>What is polymorphism, when and how is it used?</a:t>
            </a:r>
          </a:p>
          <a:p>
            <a:pPr lvl="0"/>
            <a:r>
              <a:rPr lang="en-US" sz="1200" kern="1200" dirty="0" smtClean="0">
                <a:solidFill>
                  <a:schemeClr val="tx1"/>
                </a:solidFill>
                <a:latin typeface="+mn-lt"/>
                <a:ea typeface="+mn-ea"/>
                <a:cs typeface="+mn-cs"/>
              </a:rPr>
              <a:t>How do you understand the concepts early and late binding?</a:t>
            </a:r>
          </a:p>
          <a:p>
            <a:pPr lvl="0"/>
            <a:r>
              <a:rPr lang="en-US" sz="1200" kern="1200" dirty="0" smtClean="0">
                <a:solidFill>
                  <a:schemeClr val="tx1"/>
                </a:solidFill>
                <a:latin typeface="+mn-lt"/>
                <a:ea typeface="+mn-ea"/>
                <a:cs typeface="+mn-cs"/>
              </a:rPr>
              <a:t>What is a polymorphic method?</a:t>
            </a:r>
          </a:p>
          <a:p>
            <a:endParaRPr lang="en-US" dirty="0"/>
          </a:p>
        </p:txBody>
      </p:sp>
      <p:sp>
        <p:nvSpPr>
          <p:cNvPr id="4" name="Slide Number Placeholder 3"/>
          <p:cNvSpPr>
            <a:spLocks noGrp="1"/>
          </p:cNvSpPr>
          <p:nvPr>
            <p:ph type="sldNum" sz="quarter" idx="10"/>
          </p:nvPr>
        </p:nvSpPr>
        <p:spPr/>
        <p:txBody>
          <a:bodyPr/>
          <a:lstStyle/>
          <a:p>
            <a:fld id="{1479D3CE-7FA4-44E4-AED3-CF283C2B7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noProof="0" dirty="0" smtClean="0">
                <a:solidFill>
                  <a:schemeClr val="tx1"/>
                </a:solidFill>
                <a:latin typeface="+mn-lt"/>
                <a:ea typeface="+mn-ea"/>
                <a:cs typeface="+mn-cs"/>
              </a:rPr>
              <a:t>C# has two separate mechanisms for writing code that is reusable across different types: inheritance and generics.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noProof="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dirty="0" smtClean="0">
                <a:solidFill>
                  <a:schemeClr val="tx1"/>
                </a:solidFill>
                <a:latin typeface="+mn-lt"/>
                <a:ea typeface="+mn-ea"/>
                <a:cs typeface="+mn-cs"/>
              </a:rPr>
              <a:t>Inheritance is used for </a:t>
            </a:r>
            <a:r>
              <a:rPr lang="en-US" noProof="0" dirty="0" smtClean="0"/>
              <a:t>Generalization and Specialization</a:t>
            </a:r>
            <a:r>
              <a:rPr lang="en-US" baseline="0" noProof="0" dirty="0" smtClean="0"/>
              <a:t> of code.</a:t>
            </a:r>
          </a:p>
          <a:p>
            <a:r>
              <a:rPr lang="en-US" sz="1200" kern="1200" baseline="0" dirty="0" smtClean="0">
                <a:solidFill>
                  <a:schemeClr val="tx1"/>
                </a:solidFill>
                <a:latin typeface="+mn-lt"/>
                <a:ea typeface="+mn-ea"/>
                <a:cs typeface="+mn-cs"/>
              </a:rPr>
              <a:t>Classes and their instances (objects) don’t exist in a vacuum, but rather in a network of interdependencies and relationships, just as we, as social animals, live in a world of relationships and categories.</a:t>
            </a:r>
          </a:p>
          <a:p>
            <a:r>
              <a:rPr lang="en-US" sz="1200" kern="1200" baseline="0" dirty="0" smtClean="0">
                <a:solidFill>
                  <a:schemeClr val="tx1"/>
                </a:solidFill>
                <a:latin typeface="+mn-lt"/>
                <a:ea typeface="+mn-ea"/>
                <a:cs typeface="+mn-cs"/>
              </a:rPr>
              <a:t>The </a:t>
            </a:r>
            <a:r>
              <a:rPr lang="en-US" sz="1200" i="1" kern="1200" baseline="0" dirty="0" smtClean="0">
                <a:solidFill>
                  <a:schemeClr val="tx1"/>
                </a:solidFill>
                <a:latin typeface="+mn-lt"/>
                <a:ea typeface="+mn-ea"/>
                <a:cs typeface="+mn-cs"/>
              </a:rPr>
              <a:t>is-a relationship is one of specialization.</a:t>
            </a:r>
            <a:endParaRPr lang="en-US" sz="1200" kern="1200" baseline="0" noProof="0" dirty="0" smtClean="0">
              <a:solidFill>
                <a:schemeClr val="tx1"/>
              </a:solidFill>
              <a:latin typeface="+mn-lt"/>
              <a:ea typeface="+mn-ea"/>
              <a:cs typeface="+mn-cs"/>
            </a:endParaRPr>
          </a:p>
          <a:p>
            <a:endParaRPr lang="en-US" sz="1200" kern="1200" baseline="0" noProof="0" dirty="0" smtClean="0">
              <a:solidFill>
                <a:schemeClr val="tx1"/>
              </a:solidFill>
              <a:latin typeface="+mn-lt"/>
              <a:ea typeface="+mn-ea"/>
              <a:cs typeface="+mn-cs"/>
            </a:endParaRPr>
          </a:p>
          <a:p>
            <a:r>
              <a:rPr lang="en-US" sz="1200" kern="1200" baseline="0" noProof="0" dirty="0" smtClean="0">
                <a:solidFill>
                  <a:schemeClr val="tx1"/>
                </a:solidFill>
                <a:latin typeface="+mn-lt"/>
                <a:ea typeface="+mn-ea"/>
                <a:cs typeface="+mn-cs"/>
              </a:rPr>
              <a:t>Saying that ListBox inherits from (or derives from) Control indicates that it specializes Control. Control is referred to as the </a:t>
            </a:r>
            <a:r>
              <a:rPr lang="en-US" sz="1200" i="1" kern="1200" baseline="0" noProof="0" dirty="0" smtClean="0">
                <a:solidFill>
                  <a:schemeClr val="tx1"/>
                </a:solidFill>
                <a:latin typeface="+mn-lt"/>
                <a:ea typeface="+mn-ea"/>
                <a:cs typeface="+mn-cs"/>
              </a:rPr>
              <a:t>base class, and ListBox is referred to as the derived class.</a:t>
            </a:r>
          </a:p>
          <a:p>
            <a:r>
              <a:rPr lang="en-US" sz="1200" kern="1200" baseline="0" noProof="0" dirty="0" smtClean="0">
                <a:solidFill>
                  <a:schemeClr val="tx1"/>
                </a:solidFill>
                <a:latin typeface="+mn-lt"/>
                <a:ea typeface="+mn-ea"/>
                <a:cs typeface="+mn-cs"/>
              </a:rPr>
              <a:t>This code declares a new class, ListBox, which derives from Control. You can read the colon as “derives from.”</a:t>
            </a:r>
            <a:endParaRPr lang="en-US" noProof="0"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In </a:t>
            </a:r>
            <a:r>
              <a:rPr lang="en-US" dirty="0" smtClean="0">
                <a:hlinkClick r:id="rId3" tooltip="Object-oriented"/>
              </a:rPr>
              <a:t>object-oriented</a:t>
            </a:r>
            <a:r>
              <a:rPr lang="en-US" dirty="0" smtClean="0"/>
              <a:t> </a:t>
            </a:r>
            <a:r>
              <a:rPr lang="en-US" dirty="0" smtClean="0">
                <a:hlinkClick r:id="rId4" tooltip="Programming language"/>
              </a:rPr>
              <a:t>programming languages</a:t>
            </a:r>
            <a:r>
              <a:rPr lang="en-US" dirty="0" smtClean="0"/>
              <a:t> with </a:t>
            </a:r>
            <a:r>
              <a:rPr lang="en-US" dirty="0" smtClean="0">
                <a:hlinkClick r:id="rId5" tooltip="Multiple inheritance"/>
              </a:rPr>
              <a:t>multiple inheritance</a:t>
            </a:r>
            <a:r>
              <a:rPr lang="en-US" dirty="0" smtClean="0"/>
              <a:t> and knowledge organization, the </a:t>
            </a:r>
            <a:r>
              <a:rPr lang="en-US" b="1" dirty="0" smtClean="0"/>
              <a:t>diamond problem</a:t>
            </a:r>
            <a:r>
              <a:rPr lang="en-US" dirty="0" smtClean="0"/>
              <a:t> is an ambiguity that arises when two </a:t>
            </a:r>
            <a:r>
              <a:rPr lang="en-US" dirty="0" smtClean="0">
                <a:hlinkClick r:id="rId6" tooltip="Class (computer science)"/>
              </a:rPr>
              <a:t>classes</a:t>
            </a:r>
            <a:r>
              <a:rPr lang="en-US" dirty="0" smtClean="0"/>
              <a:t> B and C </a:t>
            </a:r>
            <a:r>
              <a:rPr lang="en-US" dirty="0" smtClean="0">
                <a:hlinkClick r:id="rId7" tooltip="Inheritance (computer science)"/>
              </a:rPr>
              <a:t>inherit</a:t>
            </a:r>
            <a:r>
              <a:rPr lang="en-US" dirty="0" smtClean="0"/>
              <a:t> from A, and class D inherits from both B</a:t>
            </a:r>
            <a:r>
              <a:rPr lang="en-US" baseline="0" dirty="0" smtClean="0"/>
              <a:t> </a:t>
            </a:r>
            <a:r>
              <a:rPr lang="en-US" dirty="0" smtClean="0"/>
              <a:t>and C. If a </a:t>
            </a:r>
            <a:r>
              <a:rPr lang="en-US" dirty="0" smtClean="0">
                <a:hlinkClick r:id="rId8" tooltip="Method (computer science)"/>
              </a:rPr>
              <a:t>method</a:t>
            </a:r>
            <a:r>
              <a:rPr lang="en-US" dirty="0" smtClean="0"/>
              <a:t> in D calls a method defined in A (and does not </a:t>
            </a:r>
            <a:r>
              <a:rPr lang="en-US" dirty="0" smtClean="0">
                <a:hlinkClick r:id="rId9" tooltip="Method overriding (programming)"/>
              </a:rPr>
              <a:t>override</a:t>
            </a:r>
            <a:r>
              <a:rPr lang="en-US" dirty="0" smtClean="0"/>
              <a:t> the method), and B and C have overridden that method differently, then from which class does it inherit: B, or C?</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Assigning data types (</a:t>
            </a:r>
            <a:r>
              <a:rPr lang="en-US" i="1" dirty="0" smtClean="0"/>
              <a:t>typing</a:t>
            </a:r>
            <a:r>
              <a:rPr lang="en-US" dirty="0" smtClean="0"/>
              <a:t>) gives meaning to collections of </a:t>
            </a:r>
            <a:r>
              <a:rPr lang="en-US" dirty="0" smtClean="0">
                <a:hlinkClick r:id="rId3" tooltip="Bit"/>
              </a:rPr>
              <a:t>bits</a:t>
            </a:r>
            <a:r>
              <a:rPr lang="en-US" dirty="0" smtClean="0"/>
              <a:t>. </a:t>
            </a:r>
          </a:p>
          <a:p>
            <a:endParaRPr lang="en-US" dirty="0" smtClean="0"/>
          </a:p>
          <a:p>
            <a:r>
              <a:rPr lang="en-US" dirty="0" smtClean="0"/>
              <a:t>Static</a:t>
            </a:r>
            <a:r>
              <a:rPr lang="en-US" baseline="0" dirty="0" smtClean="0"/>
              <a:t>: </a:t>
            </a:r>
            <a:r>
              <a:rPr lang="en-US" dirty="0" smtClean="0"/>
              <a:t>A programming language is said to use static typing when type checking is performed during compile-time as opposed to run-time. In static typing, types are associated with variables not values. Static typing is a limited form of </a:t>
            </a:r>
            <a:r>
              <a:rPr lang="en-US" dirty="0" smtClean="0">
                <a:hlinkClick r:id="rId4" tooltip="Program verification"/>
              </a:rPr>
              <a:t>program verification</a:t>
            </a:r>
            <a:r>
              <a:rPr lang="en-US" dirty="0" smtClean="0"/>
              <a:t> (see </a:t>
            </a:r>
            <a:r>
              <a:rPr lang="en-US" dirty="0" smtClean="0">
                <a:hlinkClick r:id="rId5" tooltip="Type safety"/>
              </a:rPr>
              <a:t>type safety</a:t>
            </a:r>
            <a:r>
              <a:rPr lang="en-US" dirty="0" smtClean="0"/>
              <a:t>): accordingly, it allows many type errors to be </a:t>
            </a:r>
            <a:r>
              <a:rPr lang="en-US" dirty="0" smtClean="0">
                <a:hlinkClick r:id="rId6" tooltip="Fail-fast"/>
              </a:rPr>
              <a:t>caught early</a:t>
            </a:r>
            <a:r>
              <a:rPr lang="en-US" dirty="0" smtClean="0"/>
              <a:t> in the development cycle. Program execution may also be made more efficient (i.e. faster or taking reduced memory) by omitting runtime type checks and enabling other optimizations.</a:t>
            </a:r>
          </a:p>
          <a:p>
            <a:endParaRPr lang="en-US" dirty="0" smtClean="0"/>
          </a:p>
          <a:p>
            <a:r>
              <a:rPr lang="en-US" dirty="0" smtClean="0"/>
              <a:t>Dynamic: A programming language is said to be dynamically typed, when the majority of its type checking is performed at run-time as opposed to at compile-time. In dynamic typing, types are associated with values not variables. Compared to static typing, dynamic typing can be more flexible (e.g. by allowing programs to generate types and functionality based on run-time data), though at the expense of fewer a priori guarantees.</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powerful aspects to inheritance. One is code reuse. When you create a ListBox class, you’re able to reuse some of the logic in the base (Control) class. What is arguably more powerful, however, is the second aspect of inheritance: </a:t>
            </a:r>
            <a:r>
              <a:rPr lang="en-US" sz="1200" i="1" kern="1200" baseline="0" dirty="0" smtClean="0">
                <a:solidFill>
                  <a:schemeClr val="tx1"/>
                </a:solidFill>
                <a:latin typeface="+mn-lt"/>
                <a:ea typeface="+mn-ea"/>
                <a:cs typeface="+mn-cs"/>
              </a:rPr>
              <a:t>polymorphism. Poly means “many” and morph means “form.” Thus, polymorphism </a:t>
            </a:r>
            <a:r>
              <a:rPr lang="en-US" sz="1200" kern="1200" baseline="0" dirty="0" smtClean="0">
                <a:solidFill>
                  <a:schemeClr val="tx1"/>
                </a:solidFill>
                <a:latin typeface="+mn-lt"/>
                <a:ea typeface="+mn-ea"/>
                <a:cs typeface="+mn-cs"/>
              </a:rPr>
              <a:t>refers to being able to use many forms of a type without regard to the details.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a form might want to keep a collection of all the instances of Control it manages so that when the form is opened, it can tell each of its Controls to draw itself. For this operation, the form doesn’t want to know which elements are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 and which are buttons; it just wants to tick through its collection and tell each to “draw.” In short, the form wants to treat all its Control objects </a:t>
            </a:r>
            <a:r>
              <a:rPr lang="en-US" sz="1200" kern="1200" baseline="0" dirty="0" err="1" smtClean="0">
                <a:solidFill>
                  <a:schemeClr val="tx1"/>
                </a:solidFill>
                <a:latin typeface="+mn-lt"/>
                <a:ea typeface="+mn-ea"/>
                <a:cs typeface="+mn-cs"/>
              </a:rPr>
              <a:t>polymorphically</a:t>
            </a:r>
            <a:r>
              <a:rPr lang="en-US" sz="1200" kern="1200" baseline="0" dirty="0" smtClean="0">
                <a:solidFill>
                  <a:schemeClr val="tx1"/>
                </a:solidFill>
                <a:latin typeface="+mn-lt"/>
                <a:ea typeface="+mn-ea"/>
                <a:cs typeface="+mn-cs"/>
              </a:rPr>
              <a:t>.</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#02 Inheritance and Polymorphism</a:t>
            </a:r>
            <a:endParaRPr lang="en-US" dirty="0"/>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Interdependencies </a:t>
            </a:r>
            <a:r>
              <a:rPr lang="en-US" dirty="0" smtClean="0"/>
              <a:t>and </a:t>
            </a:r>
            <a:r>
              <a:rPr lang="en-US" dirty="0" smtClean="0"/>
              <a:t>Relationships</a:t>
            </a:r>
          </a:p>
          <a:p>
            <a:r>
              <a:rPr lang="en-US" dirty="0" smtClean="0"/>
              <a:t>Generalization </a:t>
            </a:r>
            <a:r>
              <a:rPr lang="en-US" dirty="0" smtClean="0"/>
              <a:t>and </a:t>
            </a:r>
            <a:r>
              <a:rPr lang="en-US" dirty="0" smtClean="0"/>
              <a:t>Specialization</a:t>
            </a:r>
          </a:p>
          <a:p>
            <a:pPr lvl="1"/>
            <a:r>
              <a:rPr lang="en-US" dirty="0" smtClean="0"/>
              <a:t>writing code that is </a:t>
            </a:r>
            <a:r>
              <a:rPr lang="en-US" dirty="0" smtClean="0"/>
              <a:t>reusable</a:t>
            </a:r>
          </a:p>
          <a:p>
            <a:endParaRPr lang="en-US" sz="2000" dirty="0" smtClean="0"/>
          </a:p>
          <a:p>
            <a:r>
              <a:rPr lang="en-US" dirty="0" smtClean="0"/>
              <a:t>new class, ListBox, which derives from </a:t>
            </a:r>
            <a:r>
              <a:rPr lang="en-US" dirty="0" smtClean="0"/>
              <a:t>Control</a:t>
            </a:r>
          </a:p>
        </p:txBody>
      </p:sp>
      <p:pic>
        <p:nvPicPr>
          <p:cNvPr id="1026" name="Picture 2"/>
          <p:cNvPicPr>
            <a:picLocks noChangeAspect="1" noChangeArrowheads="1"/>
          </p:cNvPicPr>
          <p:nvPr/>
        </p:nvPicPr>
        <p:blipFill>
          <a:blip r:embed="rId3" cstate="print"/>
          <a:srcRect/>
          <a:stretch>
            <a:fillRect/>
          </a:stretch>
        </p:blipFill>
        <p:spPr bwMode="auto">
          <a:xfrm>
            <a:off x="928662" y="3357562"/>
            <a:ext cx="3436755" cy="21907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a:t>
            </a:r>
            <a:r>
              <a:rPr lang="en-US" dirty="0" smtClean="0"/>
              <a:t>and Single Inheritance</a:t>
            </a:r>
            <a:endParaRPr lang="en-US" dirty="0"/>
          </a:p>
        </p:txBody>
      </p:sp>
      <p:sp>
        <p:nvSpPr>
          <p:cNvPr id="3" name="Content Placeholder 2"/>
          <p:cNvSpPr>
            <a:spLocks noGrp="1"/>
          </p:cNvSpPr>
          <p:nvPr>
            <p:ph idx="1"/>
          </p:nvPr>
        </p:nvSpPr>
        <p:spPr/>
        <p:txBody>
          <a:bodyPr/>
          <a:lstStyle/>
          <a:p>
            <a:r>
              <a:rPr lang="en-US" dirty="0" smtClean="0"/>
              <a:t>C# does not allow multiple inheritance, but does allow implementing multiple interfaces</a:t>
            </a:r>
            <a:endParaRPr lang="da-DK" dirty="0" smtClean="0"/>
          </a:p>
          <a:p>
            <a:endParaRPr lang="da-DK" dirty="0" smtClean="0"/>
          </a:p>
          <a:p>
            <a:r>
              <a:rPr lang="da-DK" dirty="0" smtClean="0"/>
              <a:t>Semantic </a:t>
            </a:r>
            <a:r>
              <a:rPr lang="da-DK" dirty="0" smtClean="0"/>
              <a:t>ambiguity</a:t>
            </a:r>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57224" y="4000504"/>
            <a:ext cx="2514600" cy="23241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143636" y="3500438"/>
            <a:ext cx="1724025" cy="2552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Static</a:t>
            </a:r>
          </a:p>
          <a:p>
            <a:pPr lvl="1"/>
            <a:r>
              <a:rPr lang="en-US" dirty="0" smtClean="0"/>
              <a:t>Compile-time type checking</a:t>
            </a:r>
          </a:p>
          <a:p>
            <a:pPr lvl="1"/>
            <a:r>
              <a:rPr lang="en-US" dirty="0" smtClean="0"/>
              <a:t>Early type checking</a:t>
            </a:r>
          </a:p>
          <a:p>
            <a:pPr lvl="1"/>
            <a:r>
              <a:rPr lang="en-US" dirty="0" smtClean="0"/>
              <a:t>Types are variables</a:t>
            </a:r>
          </a:p>
          <a:p>
            <a:r>
              <a:rPr lang="en-US" dirty="0" smtClean="0"/>
              <a:t>Dynamic</a:t>
            </a:r>
          </a:p>
          <a:p>
            <a:pPr lvl="1"/>
            <a:r>
              <a:rPr lang="en-US" dirty="0" smtClean="0"/>
              <a:t>Runtime type checking</a:t>
            </a:r>
          </a:p>
          <a:p>
            <a:pPr lvl="1"/>
            <a:r>
              <a:rPr lang="en-US" dirty="0" smtClean="0"/>
              <a:t>Types are values</a:t>
            </a:r>
            <a:endParaRPr lang="en-US" dirty="0" smtClean="0"/>
          </a:p>
          <a:p>
            <a:r>
              <a:rPr lang="en-US" dirty="0" smtClean="0"/>
              <a:t>C# is a statically type language, but in C# 4.0 it is possible to bypass type checking</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Polymorphism</a:t>
            </a:r>
            <a:endParaRPr lang="en-US"/>
          </a:p>
        </p:txBody>
      </p:sp>
      <p:sp>
        <p:nvSpPr>
          <p:cNvPr id="3" name="Content Placeholder 2"/>
          <p:cNvSpPr>
            <a:spLocks noGrp="1"/>
          </p:cNvSpPr>
          <p:nvPr>
            <p:ph idx="1"/>
          </p:nvPr>
        </p:nvSpPr>
        <p:spPr/>
        <p:txBody>
          <a:bodyPr/>
          <a:lstStyle/>
          <a:p>
            <a:r>
              <a:rPr lang="en-US" dirty="0" smtClean="0"/>
              <a:t>Many </a:t>
            </a:r>
            <a:r>
              <a:rPr lang="en-US" dirty="0" smtClean="0"/>
              <a:t>f</a:t>
            </a:r>
            <a:r>
              <a:rPr lang="en-US" dirty="0" smtClean="0"/>
              <a:t>orms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a:t>
            </a:r>
            <a:endParaRPr lang="en-US" dirty="0"/>
          </a:p>
        </p:txBody>
      </p:sp>
      <p:sp>
        <p:nvSpPr>
          <p:cNvPr id="3" name="Content Placeholder 2"/>
          <p:cNvSpPr>
            <a:spLocks noGrp="1"/>
          </p:cNvSpPr>
          <p:nvPr>
            <p:ph idx="1"/>
          </p:nvPr>
        </p:nvSpPr>
        <p:spPr/>
        <p:txBody>
          <a:bodyPr/>
          <a:lstStyle/>
          <a:p>
            <a:endParaRPr lang="da-DK"/>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Polymorphic </a:t>
            </a:r>
            <a:r>
              <a:rPr lang="en-US" dirty="0" smtClean="0"/>
              <a:t>method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a:xfrm>
            <a:off x="457200" y="1600200"/>
            <a:ext cx="8229600" cy="4400568"/>
          </a:xfrm>
        </p:spPr>
        <p:txBody>
          <a:bodyPr/>
          <a:lstStyle/>
          <a:p>
            <a:endParaRPr lang="en-US" dirty="0"/>
          </a:p>
        </p:txBody>
      </p:sp>
      <p:pic>
        <p:nvPicPr>
          <p:cNvPr id="2050" name="Picture 2" descr="C:\Users\Martin\Desktop\Personal\Civil 3 Semester\projectwork\OOPExam\classDiagram.png"/>
          <p:cNvPicPr>
            <a:picLocks noChangeAspect="1" noChangeArrowheads="1"/>
          </p:cNvPicPr>
          <p:nvPr/>
        </p:nvPicPr>
        <p:blipFill>
          <a:blip r:embed="rId3" cstate="print"/>
          <a:srcRect/>
          <a:stretch>
            <a:fillRect/>
          </a:stretch>
        </p:blipFill>
        <p:spPr bwMode="auto">
          <a:xfrm>
            <a:off x="4214810" y="2928934"/>
            <a:ext cx="4430954" cy="328614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722</Words>
  <Application>Microsoft Office PowerPoint</Application>
  <PresentationFormat>Skærmshow (4:3)</PresentationFormat>
  <Paragraphs>72</Paragraphs>
  <Slides>10</Slides>
  <Notes>6</Notes>
  <HiddenSlides>0</HiddenSlides>
  <MMClips>0</MMClips>
  <ScaleCrop>false</ScaleCrop>
  <HeadingPairs>
    <vt:vector size="4" baseType="variant">
      <vt:variant>
        <vt:lpstr>Tema</vt:lpstr>
      </vt:variant>
      <vt:variant>
        <vt:i4>1</vt:i4>
      </vt:variant>
      <vt:variant>
        <vt:lpstr>Diastitler</vt:lpstr>
      </vt:variant>
      <vt:variant>
        <vt:i4>10</vt:i4>
      </vt:variant>
    </vt:vector>
  </HeadingPairs>
  <TitlesOfParts>
    <vt:vector size="11" baseType="lpstr">
      <vt:lpstr>Office Theme</vt:lpstr>
      <vt:lpstr>#02 Inheritance and Polymorphism</vt:lpstr>
      <vt:lpstr>Inheritance</vt:lpstr>
      <vt:lpstr>Hierarchy and Single Inheritance</vt:lpstr>
      <vt:lpstr>Static and Dynamic</vt:lpstr>
      <vt:lpstr>Polymorphism</vt:lpstr>
      <vt:lpstr>Binding</vt:lpstr>
      <vt:lpstr>Polymorphic method</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38</cp:revision>
  <dcterms:created xsi:type="dcterms:W3CDTF">2010-01-11T10:30:15Z</dcterms:created>
  <dcterms:modified xsi:type="dcterms:W3CDTF">2010-01-19T16:55:38Z</dcterms:modified>
</cp:coreProperties>
</file>