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1" r:id="rId9"/>
    <p:sldId id="273" r:id="rId10"/>
    <p:sldId id="262" r:id="rId11"/>
    <p:sldId id="263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66102" autoAdjust="0"/>
  </p:normalViewPr>
  <p:slideViewPr>
    <p:cSldViewPr>
      <p:cViewPr varScale="1">
        <p:scale>
          <a:sx n="87" d="100"/>
          <a:sy n="87" d="100"/>
        </p:scale>
        <p:origin x="-22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96870-36E9-46F9-9E1A-E42583188105}" type="datetimeFigureOut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11D42-F714-42B8-8C22-9CFC5F6ED3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Made a machine that could</a:t>
            </a:r>
            <a:r>
              <a:rPr lang="en-US" baseline="0" dirty="0" smtClean="0"/>
              <a:t> make associations between information and navigate through these. This was inspired by how people were thinking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Engelbart thought hypertext as as a problem solver tool with the ability to scroll through files and find the solution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Nelson though of hypertext as linked text base which iss adpted to the WWW. Everything should be kept and versioned – no 404 missing page.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1D42-F714-42B8-8C22-9CFC5F6ED3A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38DF4-9DF2-47DC-8E83-7FCFB3429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DC72-0227-4076-BACD-39D2C193791A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DA52-D29B-4D89-B297-BC89A8886E03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C73-2210-4341-AB7D-88D336C1B46A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F627-B4CF-4CD8-A99F-AB0A67EC9BC7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691B-67C0-4A34-A550-B992E609776C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20C6-790B-4322-A498-906A5EF912F8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2EE8-6D19-4704-892D-ADFFB5C415EC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F464-E573-487C-A576-F8A70DF86D86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1353-7E19-40F1-8697-ED5B4A16CBA4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A193-1B13-4745-BE91-97B0BB320824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96AB-9BF0-477A-AB96-A951E1C6CCA8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E608-D73D-4EC9-AEA1-55A71B3D1931}" type="datetime1">
              <a:rPr lang="da-DK" smtClean="0"/>
              <a:pPr/>
              <a:t>26-08-2010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E34B-BA66-4021-80C2-B570C69E1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SSE3 </a:t>
            </a:r>
            <a:br>
              <a:rPr lang="en-US" dirty="0" smtClean="0"/>
            </a:br>
            <a:r>
              <a:rPr lang="en-US" dirty="0" smtClean="0"/>
              <a:t>Hypertext concepts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786058"/>
            <a:ext cx="2000264" cy="306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Well-defined open interfaces</a:t>
            </a:r>
          </a:p>
          <a:p>
            <a:pPr lvl="1"/>
            <a:r>
              <a:rPr lang="en-US" dirty="0" smtClean="0"/>
              <a:t>Open client layer: 3rd party applications are able to access the link service</a:t>
            </a:r>
          </a:p>
          <a:p>
            <a:pPr lvl="1"/>
            <a:r>
              <a:rPr lang="en-US" dirty="0" smtClean="0"/>
              <a:t> Separate backend and middleware layer: different contexts can be implemented easily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Increased system complexity</a:t>
            </a:r>
          </a:p>
          <a:p>
            <a:pPr lvl="1"/>
            <a:r>
              <a:rPr lang="en-US" dirty="0" smtClean="0"/>
              <a:t>Standardized communication protocols?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Different hypermedia services</a:t>
            </a:r>
          </a:p>
          <a:p>
            <a:pPr lvl="1"/>
            <a:r>
              <a:rPr lang="en-US" dirty="0" smtClean="0"/>
              <a:t>Different data models (e.g. different link types)</a:t>
            </a:r>
          </a:p>
          <a:p>
            <a:pPr lvl="1"/>
            <a:r>
              <a:rPr lang="en-US" dirty="0" smtClean="0"/>
              <a:t>Different hypermedia architectures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Applications can only use certain OHS</a:t>
            </a:r>
          </a:p>
          <a:p>
            <a:pPr lvl="1"/>
            <a:r>
              <a:rPr lang="en-US" dirty="0" smtClean="0"/>
              <a:t>Hypermedia structure only useable for certain storage architectures</a:t>
            </a:r>
          </a:p>
          <a:p>
            <a:pPr lvl="1"/>
            <a:r>
              <a:rPr lang="en-US" dirty="0" smtClean="0"/>
              <a:t>Hypermedia structures cannot be extended beyond the system (island problem)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Component based OHS</a:t>
            </a:r>
          </a:p>
          <a:p>
            <a:r>
              <a:rPr lang="en-US" dirty="0" smtClean="0"/>
              <a:t>Client layer</a:t>
            </a:r>
          </a:p>
          <a:p>
            <a:pPr lvl="1"/>
            <a:r>
              <a:rPr lang="en-US" dirty="0" smtClean="0"/>
              <a:t>Client interface</a:t>
            </a:r>
          </a:p>
          <a:p>
            <a:r>
              <a:rPr lang="en-US" dirty="0" smtClean="0"/>
              <a:t>Structure service layer</a:t>
            </a:r>
          </a:p>
          <a:p>
            <a:pPr lvl="1"/>
            <a:r>
              <a:rPr lang="en-US" dirty="0" smtClean="0"/>
              <a:t>Structure service API</a:t>
            </a:r>
          </a:p>
          <a:p>
            <a:r>
              <a:rPr lang="en-US" dirty="0" smtClean="0"/>
              <a:t>Backend API</a:t>
            </a:r>
          </a:p>
          <a:p>
            <a:pPr lvl="1"/>
            <a:r>
              <a:rPr lang="en-US" dirty="0" smtClean="0"/>
              <a:t>Backend layer</a:t>
            </a:r>
          </a:p>
          <a:p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128852"/>
            <a:ext cx="2143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Workflow/Data Workflow</a:t>
            </a:r>
          </a:p>
          <a:p>
            <a:pPr lvl="1"/>
            <a:r>
              <a:rPr lang="en-US" dirty="0" smtClean="0"/>
              <a:t>Data Capturing</a:t>
            </a:r>
          </a:p>
          <a:p>
            <a:pPr lvl="1"/>
            <a:r>
              <a:rPr lang="en-US" dirty="0" smtClean="0"/>
              <a:t>Connection, Context, Node</a:t>
            </a:r>
          </a:p>
          <a:p>
            <a:pPr lvl="1"/>
            <a:r>
              <a:rPr lang="en-US" dirty="0" smtClean="0"/>
              <a:t>Analysis, Search/Sort, Profile Link</a:t>
            </a:r>
          </a:p>
          <a:p>
            <a:r>
              <a:rPr lang="en-US" dirty="0" smtClean="0"/>
              <a:t>Client Server / Closed Hypermedia System</a:t>
            </a:r>
          </a:p>
          <a:p>
            <a:pPr lvl="1"/>
            <a:r>
              <a:rPr lang="en-US" dirty="0" smtClean="0"/>
              <a:t>Using the WWW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get Requests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92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Social Network Analysis</a:t>
            </a:r>
          </a:p>
          <a:p>
            <a:pPr lvl="1"/>
            <a:r>
              <a:rPr lang="en-US" dirty="0" smtClean="0"/>
              <a:t>Knowledge from user social activity</a:t>
            </a:r>
          </a:p>
          <a:p>
            <a:r>
              <a:rPr lang="en-US" dirty="0" smtClean="0"/>
              <a:t>Knowledge form people</a:t>
            </a:r>
          </a:p>
          <a:p>
            <a:pPr lvl="1"/>
            <a:r>
              <a:rPr lang="en-US" dirty="0" smtClean="0"/>
              <a:t>Status updates</a:t>
            </a:r>
          </a:p>
          <a:p>
            <a:pPr lvl="1"/>
            <a:r>
              <a:rPr lang="en-US" dirty="0" smtClean="0"/>
              <a:t>Public comments</a:t>
            </a:r>
          </a:p>
          <a:p>
            <a:pPr lvl="1"/>
            <a:r>
              <a:rPr lang="en-US" dirty="0" smtClean="0"/>
              <a:t>Public group conversations</a:t>
            </a:r>
          </a:p>
          <a:p>
            <a:r>
              <a:rPr lang="en-US" dirty="0" smtClean="0"/>
              <a:t>Knowledge acquired</a:t>
            </a:r>
          </a:p>
          <a:p>
            <a:pPr lvl="1"/>
            <a:r>
              <a:rPr lang="en-US" dirty="0" smtClean="0"/>
              <a:t>Nodes of connection</a:t>
            </a:r>
          </a:p>
          <a:p>
            <a:pPr lvl="1"/>
            <a:r>
              <a:rPr lang="en-US" dirty="0" smtClean="0"/>
              <a:t>Sorted Relevant Tweets </a:t>
            </a:r>
          </a:p>
          <a:p>
            <a:pPr lvl="1"/>
            <a:r>
              <a:rPr lang="en-US" dirty="0" smtClean="0"/>
              <a:t>Pattern Detection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81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Search / Sort</a:t>
            </a:r>
          </a:p>
          <a:p>
            <a:pPr lvl="1"/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Improve Awareness</a:t>
            </a:r>
          </a:p>
          <a:p>
            <a:pPr lvl="1"/>
            <a:r>
              <a:rPr lang="en-US" dirty="0" smtClean="0"/>
              <a:t>Node Connections</a:t>
            </a:r>
          </a:p>
          <a:p>
            <a:pPr lvl="2"/>
            <a:r>
              <a:rPr lang="en-US" dirty="0" smtClean="0"/>
              <a:t>Closeness, other Node Patterns</a:t>
            </a:r>
          </a:p>
          <a:p>
            <a:pPr lvl="1"/>
            <a:r>
              <a:rPr lang="en-US" dirty="0" smtClean="0"/>
              <a:t>Graphical Representation of Connections</a:t>
            </a:r>
            <a:endParaRPr lang="en-US" dirty="0"/>
          </a:p>
          <a:p>
            <a:r>
              <a:rPr lang="en-US" dirty="0" smtClean="0"/>
              <a:t>Add Advanced Crawling</a:t>
            </a:r>
          </a:p>
          <a:p>
            <a:r>
              <a:rPr lang="en-US" dirty="0" smtClean="0"/>
              <a:t>Circumvent API 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Development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Computer supported cooperative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Several Analysts</a:t>
            </a:r>
            <a:endParaRPr lang="en-US" dirty="0"/>
          </a:p>
          <a:p>
            <a:pPr lvl="1"/>
            <a:r>
              <a:rPr lang="en-US" dirty="0" smtClean="0"/>
              <a:t>Human Improved Search and Pattern Recognition</a:t>
            </a:r>
          </a:p>
          <a:p>
            <a:pPr lvl="1"/>
            <a:r>
              <a:rPr lang="en-US" dirty="0" smtClean="0"/>
              <a:t>Human Improved AI, reward system</a:t>
            </a:r>
          </a:p>
          <a:p>
            <a:r>
              <a:rPr lang="en-US" dirty="0" smtClean="0"/>
              <a:t>Cooperation system</a:t>
            </a:r>
          </a:p>
          <a:p>
            <a:pPr lvl="1"/>
            <a:r>
              <a:rPr lang="en-US" dirty="0" smtClean="0"/>
              <a:t>Storing the knowledge</a:t>
            </a:r>
          </a:p>
          <a:p>
            <a:pPr lvl="1"/>
            <a:r>
              <a:rPr lang="en-US" dirty="0" smtClean="0"/>
              <a:t>Sharing the knowledge</a:t>
            </a:r>
          </a:p>
          <a:p>
            <a:pPr lvl="2"/>
            <a:r>
              <a:rPr lang="en-US" dirty="0" smtClean="0"/>
              <a:t>Trend Analysis</a:t>
            </a:r>
          </a:p>
          <a:p>
            <a:pPr lvl="2"/>
            <a:r>
              <a:rPr lang="en-US" dirty="0" smtClean="0"/>
              <a:t>Early Warning System</a:t>
            </a:r>
          </a:p>
          <a:p>
            <a:r>
              <a:rPr lang="en-US" dirty="0" smtClean="0"/>
              <a:t>Emergency Response, threat recognition</a:t>
            </a:r>
          </a:p>
        </p:txBody>
      </p:sp>
    </p:spTree>
    <p:extLst>
      <p:ext uri="{BB962C8B-B14F-4D97-AF65-F5344CB8AC3E}">
        <p14:creationId xmlns:p14="http://schemas.microsoft.com/office/powerpoint/2010/main" val="235427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Pioneers and evolution</a:t>
            </a:r>
          </a:p>
          <a:p>
            <a:r>
              <a:rPr lang="en-US" dirty="0" smtClean="0"/>
              <a:t>Hypermedia</a:t>
            </a:r>
          </a:p>
          <a:p>
            <a:pPr lvl="1"/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Structure domains</a:t>
            </a:r>
          </a:p>
          <a:p>
            <a:r>
              <a:rPr lang="en-US" dirty="0" smtClean="0"/>
              <a:t>Architectural evolution</a:t>
            </a:r>
          </a:p>
          <a:p>
            <a:pPr lvl="1"/>
            <a:endParaRPr lang="en-US" dirty="0"/>
          </a:p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Pioneers and history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Vannevar Bush – Memex</a:t>
            </a:r>
          </a:p>
          <a:p>
            <a:pPr lvl="1"/>
            <a:r>
              <a:rPr lang="en-US" dirty="0" smtClean="0"/>
              <a:t>Hypertext as memory extender</a:t>
            </a:r>
          </a:p>
          <a:p>
            <a:r>
              <a:rPr lang="en-US" dirty="0" smtClean="0"/>
              <a:t>Douglas C. Engelbart</a:t>
            </a:r>
          </a:p>
          <a:p>
            <a:pPr lvl="1"/>
            <a:r>
              <a:rPr lang="en-US" dirty="0" smtClean="0"/>
              <a:t>Cooperative view: Hypertext as problem solver</a:t>
            </a:r>
          </a:p>
          <a:p>
            <a:pPr lvl="1"/>
            <a:r>
              <a:rPr lang="en-US" dirty="0" smtClean="0"/>
              <a:t>NLS=Online system, </a:t>
            </a:r>
            <a:r>
              <a:rPr lang="en-US" i="1" dirty="0" smtClean="0"/>
              <a:t>traveling through working files</a:t>
            </a:r>
          </a:p>
          <a:p>
            <a:r>
              <a:rPr lang="en-US" dirty="0" smtClean="0"/>
              <a:t>Theodor Holm Nelson</a:t>
            </a:r>
          </a:p>
          <a:p>
            <a:pPr lvl="1"/>
            <a:r>
              <a:rPr lang="en-US" dirty="0" smtClean="0"/>
              <a:t>Communication view: Hypertext as linked text base</a:t>
            </a:r>
          </a:p>
          <a:p>
            <a:pPr lvl="1"/>
            <a:r>
              <a:rPr lang="en-US" dirty="0" smtClean="0"/>
              <a:t>Text was never to be deleted</a:t>
            </a:r>
          </a:p>
          <a:p>
            <a:pPr lvl="1"/>
            <a:r>
              <a:rPr lang="en-US" dirty="0" smtClean="0"/>
              <a:t>Adapted to WWW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What is hypertext/media</a:t>
            </a:r>
          </a:p>
          <a:p>
            <a:pPr lvl="1"/>
            <a:r>
              <a:rPr lang="en-US" dirty="0" smtClean="0"/>
              <a:t>WWW</a:t>
            </a:r>
          </a:p>
          <a:p>
            <a:pPr lvl="1"/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Links and anchors</a:t>
            </a:r>
          </a:p>
          <a:p>
            <a:pPr lvl="1"/>
            <a:r>
              <a:rPr lang="en-US" dirty="0" smtClean="0"/>
              <a:t>Associate structures  </a:t>
            </a:r>
          </a:p>
          <a:p>
            <a:r>
              <a:rPr lang="en-US" dirty="0" smtClean="0"/>
              <a:t>Tendency to Navigational only</a:t>
            </a:r>
          </a:p>
          <a:p>
            <a:endParaRPr lang="en-US" dirty="0" smtClean="0"/>
          </a:p>
          <a:p>
            <a:r>
              <a:rPr lang="en-US" dirty="0" smtClean="0"/>
              <a:t>People structure knowledge in many ways</a:t>
            </a:r>
          </a:p>
          <a:p>
            <a:pPr lvl="1"/>
            <a:r>
              <a:rPr lang="en-US" dirty="0" smtClean="0"/>
              <a:t>Spatial, classification, issue, annotation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Modern Hypermedia technology</a:t>
            </a:r>
          </a:p>
          <a:p>
            <a:pPr lvl="1"/>
            <a:r>
              <a:rPr lang="en-US" dirty="0" smtClean="0"/>
              <a:t>Multiple structuring mechanism in one system</a:t>
            </a:r>
          </a:p>
          <a:p>
            <a:pPr lvl="2"/>
            <a:r>
              <a:rPr lang="en-US" dirty="0" smtClean="0"/>
              <a:t>Provided for one document</a:t>
            </a:r>
          </a:p>
          <a:p>
            <a:pPr lvl="1"/>
            <a:r>
              <a:rPr lang="en-US" dirty="0" smtClean="0"/>
              <a:t>Provide structure in existing applications</a:t>
            </a:r>
          </a:p>
          <a:p>
            <a:pPr lvl="2"/>
            <a:r>
              <a:rPr lang="en-US" dirty="0" smtClean="0"/>
              <a:t>If not possible the app wont be used</a:t>
            </a:r>
          </a:p>
          <a:p>
            <a:r>
              <a:rPr lang="en-US" dirty="0" smtClean="0"/>
              <a:t>State of the art software technology</a:t>
            </a:r>
          </a:p>
          <a:p>
            <a:pPr lvl="1"/>
            <a:r>
              <a:rPr lang="en-US" dirty="0" smtClean="0"/>
              <a:t>Open systems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Well defined interfaces</a:t>
            </a:r>
          </a:p>
          <a:p>
            <a:pPr lvl="1"/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documents and structure unlike the WWW</a:t>
            </a:r>
          </a:p>
          <a:p>
            <a:r>
              <a:rPr lang="en-US" dirty="0" smtClean="0"/>
              <a:t>Structure can be add to all types of documents and stored elsewhere</a:t>
            </a:r>
          </a:p>
          <a:p>
            <a:r>
              <a:rPr lang="en-US" dirty="0" smtClean="0"/>
              <a:t>Allows for multiple structures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Argumentation support</a:t>
            </a:r>
          </a:p>
          <a:p>
            <a:pPr lvl="1"/>
            <a:r>
              <a:rPr lang="en-US" dirty="0" smtClean="0"/>
              <a:t>Spatial organization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57364"/>
            <a:ext cx="8763000" cy="39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system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610071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0" y="2786058"/>
            <a:ext cx="30670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evolution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Open hypermedia systems</a:t>
            </a:r>
          </a:p>
          <a:p>
            <a:r>
              <a:rPr lang="en-US" dirty="0" smtClean="0"/>
              <a:t>OHS offer open link services</a:t>
            </a:r>
          </a:p>
          <a:p>
            <a:r>
              <a:rPr lang="en-US" dirty="0" smtClean="0"/>
              <a:t>Link server system (LSS): provides hypertext structuring facilities to an open set of applications</a:t>
            </a:r>
          </a:p>
          <a:p>
            <a:r>
              <a:rPr lang="en-US" dirty="0" smtClean="0"/>
              <a:t>Hyperbase management system (HBMS): like LSS, but also includes hypertext storages facilities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E34B-BA66-4021-80C2-B570C69E1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534</Words>
  <Application>Microsoft Office PowerPoint</Application>
  <PresentationFormat>On-screen Show (4:3)</PresentationFormat>
  <Paragraphs>143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SSE3  Hypertext concepts</vt:lpstr>
      <vt:lpstr>Agenda</vt:lpstr>
      <vt:lpstr>Pioneers and history</vt:lpstr>
      <vt:lpstr>Hypermedia</vt:lpstr>
      <vt:lpstr>Hypermedia</vt:lpstr>
      <vt:lpstr>Hypermedia</vt:lpstr>
      <vt:lpstr>Architectural evolution</vt:lpstr>
      <vt:lpstr>Architectural evolution</vt:lpstr>
      <vt:lpstr>Architectural evolution</vt:lpstr>
      <vt:lpstr>Architectural evolution</vt:lpstr>
      <vt:lpstr>Architectural evolution</vt:lpstr>
      <vt:lpstr>Project</vt:lpstr>
      <vt:lpstr>Knowledge Management Workflow</vt:lpstr>
      <vt:lpstr>Further Development </vt:lpstr>
      <vt:lpstr>Further Development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SSE3  Hypertext concepts</dc:title>
  <dc:creator>Bjarke</dc:creator>
  <cp:lastModifiedBy>Martin</cp:lastModifiedBy>
  <cp:revision>35</cp:revision>
  <dcterms:created xsi:type="dcterms:W3CDTF">2010-05-28T13:09:49Z</dcterms:created>
  <dcterms:modified xsi:type="dcterms:W3CDTF">2010-08-26T01:19:05Z</dcterms:modified>
</cp:coreProperties>
</file>