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365" r:id="rId3"/>
    <p:sldId id="256" r:id="rId4"/>
    <p:sldId id="259" r:id="rId5"/>
    <p:sldId id="349" r:id="rId6"/>
    <p:sldId id="260" r:id="rId7"/>
    <p:sldId id="350" r:id="rId8"/>
    <p:sldId id="351" r:id="rId9"/>
    <p:sldId id="352" r:id="rId10"/>
    <p:sldId id="265" r:id="rId11"/>
    <p:sldId id="267" r:id="rId12"/>
    <p:sldId id="268" r:id="rId13"/>
    <p:sldId id="374" r:id="rId14"/>
    <p:sldId id="370" r:id="rId15"/>
    <p:sldId id="375" r:id="rId16"/>
    <p:sldId id="376" r:id="rId17"/>
    <p:sldId id="269" r:id="rId18"/>
    <p:sldId id="377" r:id="rId19"/>
    <p:sldId id="272" r:id="rId20"/>
    <p:sldId id="364" r:id="rId21"/>
    <p:sldId id="369" r:id="rId22"/>
    <p:sldId id="275" r:id="rId23"/>
    <p:sldId id="276" r:id="rId24"/>
    <p:sldId id="353" r:id="rId25"/>
    <p:sldId id="354" r:id="rId26"/>
    <p:sldId id="358" r:id="rId27"/>
    <p:sldId id="362" r:id="rId28"/>
    <p:sldId id="355" r:id="rId29"/>
    <p:sldId id="373" r:id="rId30"/>
    <p:sldId id="356" r:id="rId31"/>
    <p:sldId id="357" r:id="rId32"/>
    <p:sldId id="372" r:id="rId33"/>
    <p:sldId id="363" r:id="rId34"/>
  </p:sldIdLst>
  <p:sldSz cx="9906000" cy="6858000" type="A4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60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690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r>
              <a:rPr lang="en-US" altLang="en-US"/>
              <a:t>lec03-algorithmanalysis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3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14BFEDBE-DDF2-4BE3-AA24-BC6CC8B5C4E9}" type="datetime1">
              <a:rPr lang="en-US" altLang="en-US" smtClean="0"/>
              <a:t>2020-01-29</a:t>
            </a:fld>
            <a:endParaRPr lang="en-US" alt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36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endParaRPr lang="en-US" alt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39200"/>
            <a:ext cx="303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DF8DACE6-4E2E-4FD0-B264-3E123D0B69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0583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altLang="en-US"/>
              <a:t>lec03-algorithmanalysis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F75E07-7644-4AA5-AEBA-63B88EEDE6B4}" type="datetime1">
              <a:rPr lang="en-US" altLang="en-US" smtClean="0"/>
              <a:t>2020-01-29</a:t>
            </a:fld>
            <a:endParaRPr lang="en-US" alt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696913"/>
            <a:ext cx="5035550" cy="3484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8013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1263"/>
            <a:ext cx="30368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7A2847F-366C-494C-A32A-B88A07E74B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85547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1" charset="-128"/>
        <a:cs typeface="ＭＳ Ｐゴシック" pitchFamily="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696913"/>
            <a:ext cx="5032375" cy="34845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en-US" smtClean="0"/>
              <a:t>lec03-algorithmanalysis</a:t>
            </a:r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28D4285-BBB2-4A39-B319-41343EEBF822}" type="datetime1">
              <a:rPr lang="en-US" altLang="en-US" smtClean="0"/>
              <a:t>2020-01-29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847F-366C-494C-A32A-B88A07E74BA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812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200"/>
              <a:t>lec03-algorithmanalysis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F8C9A87E-FACD-4288-ABA2-4D28EDE84747}" type="datetime1">
              <a:rPr lang="en-US" altLang="en-US" sz="1200" smtClean="0"/>
              <a:t>2020-01-29</a:t>
            </a:fld>
            <a:endParaRPr lang="en-US" altLang="en-US" sz="1200"/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7FD39486-9BE3-40AB-A2AC-DCC899BAFF9F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696913"/>
            <a:ext cx="5032375" cy="3484562"/>
          </a:xfrm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smtClean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935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2ABB4-44E6-4817-8EEC-A78E2601D7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31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5D7D4D-1967-43A1-A4BC-869D5E3B03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27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669D0D-401D-4B3D-A79A-D52B3AE4F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144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660400" y="355600"/>
            <a:ext cx="858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/>
              <a:t>CS473 - Algorithms I</a:t>
            </a:r>
          </a:p>
          <a:p>
            <a:pPr algn="ctr"/>
            <a:endParaRPr lang="en-US" sz="4400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1898650" y="3124200"/>
            <a:ext cx="6273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Times New Roman"/>
                <a:cs typeface="Times New Roman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60400" y="6400801"/>
            <a:ext cx="181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CS 202 </a:t>
            </a:r>
            <a:endParaRPr lang="en-US" sz="1100" baseline="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1030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60400" y="6400801"/>
            <a:ext cx="181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CS 202</a:t>
            </a:r>
            <a:endParaRPr lang="en-US" sz="1100" baseline="0" dirty="0" smtClean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60400" y="1524000"/>
            <a:ext cx="883285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1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5BAF93-6AD4-4E0C-B78F-521AC2369C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36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DF3E42-A694-4175-9203-B621ED43B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43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F70D3-94D5-4B84-8E47-49E19FE26F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05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30F3A-1795-4148-8B2B-2386BD2165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88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B8ACAD-DE52-46F8-AE42-9D81FD5A5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37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9B9C36-2997-46CB-9CB1-2F839E25C5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76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B05837-83D3-4B8E-BBB4-AB0D10401C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74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58ED7B-CF9B-457A-A620-4546D2C328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24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AC98ABA2-427E-4AD9-A2B5-E458BF4D7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pitchFamily="1" charset="-128"/>
          <a:cs typeface="ＭＳ Ｐゴシック" pitchFamily="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ＭＳ Ｐゴシック" pitchFamily="1" charset="-128"/>
          <a:cs typeface="ＭＳ Ｐゴシック" pitchFamily="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ＭＳ Ｐゴシック" pitchFamily="1" charset="-128"/>
          <a:cs typeface="ＭＳ Ｐゴシック" pitchFamily="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ＭＳ Ｐゴシック" pitchFamily="1" charset="-128"/>
          <a:cs typeface="ＭＳ Ｐゴシック" pitchFamily="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ＭＳ Ｐゴシック" pitchFamily="1" charset="-128"/>
          <a:cs typeface="ＭＳ Ｐゴシック" pitchFamily="1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1" charset="-128"/>
          <a:cs typeface="ＭＳ Ｐゴシック" pitchFamily="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/>
          </a:p>
        </p:txBody>
      </p:sp>
      <p:sp>
        <p:nvSpPr>
          <p:cNvPr id="14" name="Date Placeholder 9"/>
          <p:cNvSpPr txBox="1">
            <a:spLocks/>
          </p:cNvSpPr>
          <p:nvPr userDrawn="1"/>
        </p:nvSpPr>
        <p:spPr>
          <a:xfrm>
            <a:off x="8750300" y="6324600"/>
            <a:ext cx="742950" cy="457200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65F9A5-39C2-B54C-B9FC-4F267023A22B}" type="slidenum">
              <a:rPr lang="en-US" sz="1400" smtClean="0"/>
              <a:pPr/>
              <a:t>‹#›</a:t>
            </a:fld>
            <a:endParaRPr lang="en-US" sz="1400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25500" y="6248400"/>
            <a:ext cx="8667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36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ut-the-knot.org/recurrence/hanoi.s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altLang="en-US" smtClean="0">
                <a:ea typeface="ＭＳ Ｐゴシック" pitchFamily="-84" charset="-128"/>
              </a:rPr>
              <a:t>Analysis of Algorithms</a:t>
            </a:r>
            <a:endParaRPr lang="en-US" altLang="en-US" smtClean="0">
              <a:ea typeface="ＭＳ Ｐゴシック" pitchFamily="-84" charset="-128"/>
            </a:endParaRP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60EEAF7C-EB23-4B71-A4FD-2D27BC669009}" type="slidenum">
              <a:rPr lang="en-US" altLang="en-US" sz="800"/>
              <a:pPr/>
              <a:t>1</a:t>
            </a:fld>
            <a:endParaRPr lang="en-US" altLang="en-US" sz="80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666750" y="5791200"/>
            <a:ext cx="8420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Initially prepared by Dr. </a:t>
            </a:r>
            <a:r>
              <a:rPr lang="tr-TR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İ</a:t>
            </a:r>
            <a:r>
              <a:rPr lang="en-US" sz="1050" kern="0" dirty="0" err="1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lyas</a:t>
            </a:r>
            <a:r>
              <a:rPr lang="en-US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 </a:t>
            </a:r>
            <a:r>
              <a:rPr lang="tr-TR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Çiç</a:t>
            </a:r>
            <a:r>
              <a:rPr lang="en-US" sz="1050" kern="0" dirty="0" err="1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ekli</a:t>
            </a: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; improved by various Bilkent CS202 instructors.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04D1EBEF-0F5A-4238-8840-80F86B074F5C}" type="slidenum">
              <a:rPr lang="en-US" altLang="en-US" sz="800"/>
              <a:pPr/>
              <a:t>10</a:t>
            </a:fld>
            <a:endParaRPr lang="en-US" altLang="en-US" sz="80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9372600" cy="914400"/>
          </a:xfrm>
        </p:spPr>
        <p:txBody>
          <a:bodyPr/>
          <a:lstStyle/>
          <a:p>
            <a:pPr algn="l"/>
            <a:r>
              <a:rPr lang="en-US" altLang="en-US" smtClean="0">
                <a:ea typeface="ＭＳ Ｐゴシック" pitchFamily="-84" charset="-128"/>
              </a:rPr>
              <a:t>Order-of-Magnitude Analysis and				            Big-O Notation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>
              <a:ea typeface="ＭＳ Ｐゴシック" pitchFamily="-84" charset="-128"/>
            </a:endParaRPr>
          </a:p>
          <a:p>
            <a:r>
              <a:rPr lang="en-US" altLang="en-US" dirty="0" smtClean="0">
                <a:ea typeface="ＭＳ Ｐゴシック" pitchFamily="-84" charset="-128"/>
              </a:rPr>
              <a:t>If  </a:t>
            </a:r>
            <a:r>
              <a:rPr lang="en-US" altLang="en-US" i="1" dirty="0" smtClean="0">
                <a:ea typeface="ＭＳ Ｐゴシック" pitchFamily="-84" charset="-128"/>
              </a:rPr>
              <a:t>Algorithm A requires time at most proportional to f(n),</a:t>
            </a:r>
            <a:r>
              <a:rPr lang="en-US" altLang="en-US" i="1" dirty="0">
                <a:ea typeface="ＭＳ Ｐゴシック" pitchFamily="-84" charset="-128"/>
              </a:rPr>
              <a:t> </a:t>
            </a:r>
            <a:r>
              <a:rPr lang="en-US" altLang="en-US" i="1" dirty="0" smtClean="0">
                <a:ea typeface="ＭＳ Ｐゴシック" pitchFamily="-84" charset="-128"/>
              </a:rPr>
              <a:t>                    </a:t>
            </a:r>
            <a:r>
              <a:rPr lang="en-US" altLang="en-US" dirty="0" smtClean="0">
                <a:ea typeface="ＭＳ Ｐゴシック" pitchFamily="-84" charset="-128"/>
              </a:rPr>
              <a:t>it is said to be </a:t>
            </a:r>
            <a:r>
              <a:rPr lang="en-US" altLang="en-US" b="1" dirty="0" smtClean="0">
                <a:ea typeface="ＭＳ Ｐゴシック" pitchFamily="-84" charset="-128"/>
              </a:rPr>
              <a:t>order f(n),</a:t>
            </a:r>
            <a:r>
              <a:rPr lang="en-US" altLang="en-US" dirty="0" smtClean="0">
                <a:ea typeface="ＭＳ Ｐゴシック" pitchFamily="-84" charset="-128"/>
              </a:rPr>
              <a:t> and it is denoted as </a:t>
            </a:r>
            <a:r>
              <a:rPr lang="en-US" altLang="en-US" b="1" dirty="0" smtClean="0">
                <a:ea typeface="ＭＳ Ｐゴシック" pitchFamily="-84" charset="-128"/>
              </a:rPr>
              <a:t>O(f(n))</a:t>
            </a:r>
          </a:p>
          <a:p>
            <a:endParaRPr lang="en-US" altLang="en-US" dirty="0" smtClean="0">
              <a:ea typeface="ＭＳ Ｐゴシック" pitchFamily="-84" charset="-128"/>
            </a:endParaRPr>
          </a:p>
          <a:p>
            <a:r>
              <a:rPr lang="en-US" altLang="en-US" b="1" dirty="0" smtClean="0">
                <a:ea typeface="ＭＳ Ｐゴシック" pitchFamily="-84" charset="-128"/>
              </a:rPr>
              <a:t>f(n)</a:t>
            </a:r>
            <a:r>
              <a:rPr lang="en-US" altLang="en-US" dirty="0" smtClean="0">
                <a:ea typeface="ＭＳ Ｐゴシック" pitchFamily="-84" charset="-128"/>
              </a:rPr>
              <a:t> is called the algorithm’s </a:t>
            </a:r>
            <a:r>
              <a:rPr lang="en-US" altLang="en-US" b="1" dirty="0" smtClean="0">
                <a:ea typeface="ＭＳ Ｐゴシック" pitchFamily="-84" charset="-128"/>
              </a:rPr>
              <a:t>growth-rate function</a:t>
            </a:r>
            <a:endParaRPr lang="en-US" altLang="en-US" dirty="0" smtClean="0">
              <a:ea typeface="ＭＳ Ｐゴシック" pitchFamily="-84" charset="-128"/>
            </a:endParaRPr>
          </a:p>
          <a:p>
            <a:endParaRPr lang="en-US" altLang="en-US" dirty="0" smtClean="0">
              <a:ea typeface="ＭＳ Ｐゴシック" pitchFamily="-84" charset="-128"/>
            </a:endParaRPr>
          </a:p>
          <a:p>
            <a:r>
              <a:rPr lang="en-US" altLang="en-US" dirty="0" smtClean="0">
                <a:ea typeface="ＭＳ Ｐゴシック" pitchFamily="-84" charset="-128"/>
              </a:rPr>
              <a:t>Since the capital O is used in the notation,                                             this notation is called the </a:t>
            </a:r>
            <a:r>
              <a:rPr lang="en-US" altLang="en-US" b="1" dirty="0" smtClean="0">
                <a:ea typeface="ＭＳ Ｐゴシック" pitchFamily="-84" charset="-128"/>
              </a:rPr>
              <a:t>Big-O notation</a:t>
            </a:r>
            <a:endParaRPr lang="en-US" altLang="en-US" dirty="0" smtClean="0">
              <a:ea typeface="ＭＳ Ｐゴシック" pitchFamily="-84" charset="-128"/>
            </a:endParaRPr>
          </a:p>
          <a:p>
            <a:endParaRPr lang="en-US" altLang="en-US" dirty="0" smtClean="0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altLang="en-US" b="1" dirty="0" smtClean="0">
              <a:ea typeface="ＭＳ Ｐゴシック" pitchFamily="-84" charset="-128"/>
            </a:endParaRPr>
          </a:p>
          <a:p>
            <a:pPr lvl="1"/>
            <a:endParaRPr lang="en-US" altLang="en-US" sz="1800" b="1" i="1" dirty="0" smtClean="0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6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24CE4538-B6CC-49B6-B61C-C1B3AAF902BC}" type="slidenum">
              <a:rPr lang="en-US" altLang="en-US" sz="800"/>
              <a:pPr/>
              <a:t>11</a:t>
            </a:fld>
            <a:endParaRPr lang="en-US" altLang="en-US" sz="800"/>
          </a:p>
        </p:txBody>
      </p:sp>
      <p:sp>
        <p:nvSpPr>
          <p:cNvPr id="26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Big-O Notation</a:t>
            </a:r>
          </a:p>
        </p:txBody>
      </p:sp>
      <p:sp>
        <p:nvSpPr>
          <p:cNvPr id="26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2964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b="1" i="1" smtClean="0">
                <a:solidFill>
                  <a:srgbClr val="FF0000"/>
                </a:solidFill>
                <a:ea typeface="ＭＳ Ｐゴシック" pitchFamily="-84" charset="-128"/>
              </a:rPr>
              <a:t>Definition:</a:t>
            </a:r>
          </a:p>
          <a:p>
            <a:pPr>
              <a:buFontTx/>
              <a:buNone/>
            </a:pPr>
            <a:endParaRPr lang="en-US" altLang="en-US" sz="2800" b="1" i="1" smtClean="0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altLang="en-US" sz="2800" b="1" i="1" smtClean="0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altLang="en-US" sz="2800" b="1" i="1" smtClean="0">
              <a:ea typeface="ＭＳ Ｐゴシック" pitchFamily="-84" charset="-128"/>
            </a:endParaRPr>
          </a:p>
          <a:p>
            <a:r>
              <a:rPr lang="en-US" altLang="en-US" sz="2800" smtClean="0">
                <a:ea typeface="ＭＳ Ｐゴシック" pitchFamily="-84" charset="-128"/>
              </a:rPr>
              <a:t>Algorithm A </a:t>
            </a:r>
            <a:r>
              <a:rPr lang="en-US" altLang="en-US" sz="2800" smtClean="0">
                <a:solidFill>
                  <a:srgbClr val="FF0000"/>
                </a:solidFill>
                <a:ea typeface="ＭＳ Ｐゴシック" pitchFamily="-84" charset="-128"/>
              </a:rPr>
              <a:t>is order of            </a:t>
            </a:r>
            <a:r>
              <a:rPr lang="en-US" altLang="en-US" sz="2800" smtClean="0">
                <a:ea typeface="ＭＳ Ｐゴシック" pitchFamily="-84" charset="-128"/>
              </a:rPr>
              <a:t>if it requires no more than                                           	          time units to solve a problem of size </a:t>
            </a:r>
          </a:p>
          <a:p>
            <a:pPr lvl="1"/>
            <a:r>
              <a:rPr lang="en-US" altLang="en-US" sz="2200" smtClean="0">
                <a:ea typeface="ＭＳ Ｐゴシック" pitchFamily="-84" charset="-128"/>
              </a:rPr>
              <a:t>There may exist many values of </a:t>
            </a:r>
            <a:r>
              <a:rPr lang="en-US" altLang="en-US" sz="2200" i="1" smtClean="0">
                <a:ea typeface="ＭＳ Ｐゴシック" pitchFamily="-84" charset="-128"/>
              </a:rPr>
              <a:t>c</a:t>
            </a:r>
            <a:r>
              <a:rPr lang="en-US" altLang="en-US" sz="2200" smtClean="0">
                <a:ea typeface="ＭＳ Ｐゴシック" pitchFamily="-84" charset="-128"/>
              </a:rPr>
              <a:t> and </a:t>
            </a:r>
            <a:r>
              <a:rPr lang="en-US" altLang="en-US" sz="2200" i="1" smtClean="0">
                <a:ea typeface="ＭＳ Ｐゴシック" pitchFamily="-84" charset="-128"/>
              </a:rPr>
              <a:t>n</a:t>
            </a:r>
            <a:r>
              <a:rPr lang="en-US" altLang="en-US" sz="2200" baseline="-25000" smtClean="0">
                <a:ea typeface="ＭＳ Ｐゴシック" pitchFamily="-84" charset="-128"/>
              </a:rPr>
              <a:t>0</a:t>
            </a:r>
          </a:p>
          <a:p>
            <a:endParaRPr lang="en-US" altLang="en-US" sz="2800" smtClean="0">
              <a:ea typeface="ＭＳ Ｐゴシック" pitchFamily="-84" charset="-128"/>
            </a:endParaRPr>
          </a:p>
          <a:p>
            <a:r>
              <a:rPr lang="tr-TR" altLang="en-US" sz="2800" smtClean="0">
                <a:ea typeface="ＭＳ Ｐゴシック" pitchFamily="-84" charset="-128"/>
              </a:rPr>
              <a:t>More informally,               is </a:t>
            </a:r>
            <a:r>
              <a:rPr lang="tr-TR" altLang="en-US" sz="2800" smtClean="0">
                <a:solidFill>
                  <a:srgbClr val="FF0000"/>
                </a:solidFill>
                <a:ea typeface="ＭＳ Ｐゴシック" pitchFamily="-84" charset="-128"/>
              </a:rPr>
              <a:t>an upper bound </a:t>
            </a:r>
            <a:r>
              <a:rPr lang="tr-TR" altLang="en-US" sz="2800" smtClean="0">
                <a:ea typeface="ＭＳ Ｐゴシック" pitchFamily="-84" charset="-128"/>
              </a:rPr>
              <a:t>on </a:t>
            </a:r>
            <a:endParaRPr lang="en-US" altLang="en-US" sz="2800" smtClean="0">
              <a:ea typeface="ＭＳ Ｐゴシック" pitchFamily="-84" charset="-128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882144"/>
              </p:ext>
            </p:extLst>
          </p:nvPr>
        </p:nvGraphicFramePr>
        <p:xfrm>
          <a:off x="609600" y="1603375"/>
          <a:ext cx="81534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2" name="Denklem" r:id="rId3" imgW="3327120" imgH="457200" progId="Equation.3">
                  <p:embed/>
                </p:oleObj>
              </mc:Choice>
              <mc:Fallback>
                <p:oleObj name="Denklem" r:id="rId3" imgW="332712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3375"/>
                        <a:ext cx="81534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944563" y="3494088"/>
          <a:ext cx="12049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3" name="Εξίσωση" r:id="rId5" imgW="482400" imgH="203040" progId="Equation.3">
                  <p:embed/>
                </p:oleObj>
              </mc:Choice>
              <mc:Fallback>
                <p:oleObj name="Εξίσωση" r:id="rId5" imgW="48240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3494088"/>
                        <a:ext cx="120491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4329113" y="3073400"/>
          <a:ext cx="7921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4" name="Εξίσωση" r:id="rId7" imgW="342720" imgH="203040" progId="Equation.3">
                  <p:embed/>
                </p:oleObj>
              </mc:Choice>
              <mc:Fallback>
                <p:oleObj name="Εξίσωση" r:id="rId7" imgW="34272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3073400"/>
                        <a:ext cx="7921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7577138" y="3581400"/>
          <a:ext cx="9969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5" name="Equation" r:id="rId9" imgW="355600" imgH="165100" progId="Equation.3">
                  <p:embed/>
                </p:oleObj>
              </mc:Choice>
              <mc:Fallback>
                <p:oleObj name="Equation" r:id="rId9" imgW="355600" imgH="165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7138" y="3581400"/>
                        <a:ext cx="9969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637" name="Straight Connector 11"/>
          <p:cNvCxnSpPr>
            <a:cxnSpLocks noChangeShapeType="1"/>
          </p:cNvCxnSpPr>
          <p:nvPr/>
        </p:nvCxnSpPr>
        <p:spPr bwMode="auto">
          <a:xfrm>
            <a:off x="762000" y="2057400"/>
            <a:ext cx="2057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3336925" y="4953000"/>
          <a:ext cx="12049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6" name="Εξίσωση" r:id="rId11" imgW="482400" imgH="203040" progId="Equation.3">
                  <p:embed/>
                </p:oleObj>
              </mc:Choice>
              <mc:Fallback>
                <p:oleObj name="Εξίσωση" r:id="rId11" imgW="48240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925" y="4953000"/>
                        <a:ext cx="12049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12"/>
          <p:cNvGraphicFramePr>
            <a:graphicFrameLocks noChangeAspect="1"/>
          </p:cNvGraphicFramePr>
          <p:nvPr/>
        </p:nvGraphicFramePr>
        <p:xfrm>
          <a:off x="7634288" y="4953000"/>
          <a:ext cx="742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7" name="Εξίσωση" r:id="rId13" imgW="330120" imgH="203040" progId="Equation.3">
                  <p:embed/>
                </p:oleObj>
              </mc:Choice>
              <mc:Fallback>
                <p:oleObj name="Εξίσωση" r:id="rId13" imgW="33012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4288" y="4953000"/>
                        <a:ext cx="7429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O</a:t>
            </a:r>
            <a:r>
              <a:rPr lang="en-US" dirty="0" smtClean="0"/>
              <a:t>-notation: Asymptotic upper bound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1524000"/>
            <a:ext cx="81534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 smtClean="0">
                <a:solidFill>
                  <a:srgbClr val="0000FF"/>
                </a:solidFill>
              </a:rPr>
              <a:t>(n) = O(f(n)) </a:t>
            </a:r>
            <a:r>
              <a:rPr lang="en-US" dirty="0" smtClean="0"/>
              <a:t>if  </a:t>
            </a:r>
            <a:r>
              <a:rPr lang="en-US" dirty="0" smtClean="0">
                <a:sym typeface="Symbol" panose="05050102010706020507" pitchFamily="18" charset="2"/>
              </a:rPr>
              <a:t></a:t>
            </a:r>
            <a:r>
              <a:rPr lang="en-US" dirty="0" smtClean="0"/>
              <a:t> positive constants </a:t>
            </a:r>
            <a:r>
              <a:rPr lang="en-US" dirty="0" smtClean="0">
                <a:solidFill>
                  <a:srgbClr val="0000FF"/>
                </a:solidFill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/>
              <a:t> such that </a:t>
            </a:r>
          </a:p>
          <a:p>
            <a:pPr marL="0" indent="0">
              <a:buNone/>
            </a:pPr>
            <a:r>
              <a:rPr lang="en-US" dirty="0"/>
              <a:t>	                           </a:t>
            </a:r>
            <a:r>
              <a:rPr lang="en-US" dirty="0">
                <a:solidFill>
                  <a:srgbClr val="0000FF"/>
                </a:solidFill>
              </a:rPr>
              <a:t> 0 </a:t>
            </a:r>
            <a:r>
              <a:rPr lang="en-US" dirty="0" smtClean="0">
                <a:solidFill>
                  <a:srgbClr val="0000FF"/>
                </a:solidFill>
              </a:rPr>
              <a:t>≤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 smtClean="0">
                <a:solidFill>
                  <a:srgbClr val="0000FF"/>
                </a:solidFill>
              </a:rPr>
              <a:t>(n</a:t>
            </a:r>
            <a:r>
              <a:rPr lang="en-US" dirty="0">
                <a:solidFill>
                  <a:srgbClr val="0000FF"/>
                </a:solidFill>
              </a:rPr>
              <a:t>) ≤ </a:t>
            </a:r>
            <a:r>
              <a:rPr lang="en-US" dirty="0" err="1" smtClean="0">
                <a:solidFill>
                  <a:srgbClr val="0000FF"/>
                </a:solidFill>
              </a:rPr>
              <a:t>cf</a:t>
            </a:r>
            <a:r>
              <a:rPr lang="en-US" dirty="0" smtClean="0">
                <a:solidFill>
                  <a:srgbClr val="0000FF"/>
                </a:solidFill>
              </a:rPr>
              <a:t>(n</a:t>
            </a:r>
            <a:r>
              <a:rPr lang="en-US" dirty="0">
                <a:solidFill>
                  <a:srgbClr val="0000FF"/>
                </a:solidFill>
              </a:rPr>
              <a:t>), </a:t>
            </a:r>
            <a:r>
              <a:rPr lang="en-US" dirty="0" smtClean="0">
                <a:solidFill>
                  <a:srgbClr val="0000FF"/>
                </a:solidFill>
                <a:sym typeface="Symbol" panose="05050102010706020507" pitchFamily="18" charset="2"/>
              </a:rPr>
              <a:t></a:t>
            </a:r>
            <a:r>
              <a:rPr lang="en-US" dirty="0" smtClean="0">
                <a:solidFill>
                  <a:srgbClr val="0000FF"/>
                </a:solidFill>
              </a:rPr>
              <a:t>n ≥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</a:p>
          <a:p>
            <a:endParaRPr lang="en-US" dirty="0"/>
          </a:p>
        </p:txBody>
      </p:sp>
      <p:graphicFrame>
        <p:nvGraphicFramePr>
          <p:cNvPr id="5" name="Object 2050"/>
          <p:cNvGraphicFramePr>
            <a:graphicFrameLocks noChangeAspect="1"/>
          </p:cNvGraphicFramePr>
          <p:nvPr>
            <p:extLst/>
          </p:nvPr>
        </p:nvGraphicFramePr>
        <p:xfrm>
          <a:off x="838200" y="2819400"/>
          <a:ext cx="4876800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6" name="Picture" r:id="rId3" imgW="2743200" imgH="1828800" progId="Word.Picture.8">
                  <p:embed/>
                </p:oleObj>
              </mc:Choice>
              <mc:Fallback>
                <p:oleObj name="Picture" r:id="rId3" imgW="2743200" imgH="1828800" progId="Word.Picture.8">
                  <p:embed/>
                  <p:pic>
                    <p:nvPicPr>
                      <p:cNvPr id="5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19400"/>
                        <a:ext cx="4876800" cy="325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72200" y="2971800"/>
            <a:ext cx="32004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AU" sz="2000" i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Asymptotic running times of algorithms</a:t>
            </a:r>
            <a:r>
              <a:rPr lang="tr-TR" sz="2000" i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2000" i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tr-TR" sz="2000" i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AU" sz="2000" i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usually defined by functions </a:t>
            </a:r>
            <a:r>
              <a:rPr lang="tr-TR" sz="2000" i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r>
              <a:rPr lang="en-AU" sz="2000" i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hose </a:t>
            </a:r>
            <a:r>
              <a:rPr lang="tr-TR" sz="2000" i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domain </a:t>
            </a:r>
            <a:r>
              <a:rPr lang="en-AU" sz="2000" i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tr-TR" sz="2000" i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AU" sz="2000" i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N={0, 1, 2, …} (natural numbers)</a:t>
            </a:r>
            <a:endParaRPr lang="en-US" sz="1800" i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3124200"/>
            <a:ext cx="1651414" cy="498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US" sz="2000" dirty="0" smtClean="0">
                <a:solidFill>
                  <a:srgbClr val="002060"/>
                </a:solidFill>
                <a:latin typeface="Times New Roman"/>
                <a:cs typeface="Times New Roman"/>
                <a:sym typeface="Symbol" charset="0"/>
              </a:rPr>
              <a:t>T(n) = O(f(n))</a:t>
            </a:r>
            <a:endParaRPr lang="en-US" sz="2000" dirty="0">
              <a:solidFill>
                <a:srgbClr val="002060"/>
              </a:solidFill>
              <a:latin typeface="Times New Roman"/>
              <a:cs typeface="Times New Roman"/>
              <a:sym typeface="Symbol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495800" y="3962400"/>
            <a:ext cx="762000" cy="553998"/>
            <a:chOff x="6400800" y="4953000"/>
            <a:chExt cx="762000" cy="553998"/>
          </a:xfrm>
        </p:grpSpPr>
        <p:sp>
          <p:nvSpPr>
            <p:cNvPr id="9" name="Rectangle 8"/>
            <p:cNvSpPr/>
            <p:nvPr/>
          </p:nvSpPr>
          <p:spPr>
            <a:xfrm>
              <a:off x="6400800" y="5105400"/>
              <a:ext cx="762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77000" y="4953000"/>
              <a:ext cx="6399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 eaLnBrk="0" hangingPunct="0">
                <a:lnSpc>
                  <a:spcPct val="150000"/>
                </a:lnSpc>
                <a:spcBef>
                  <a:spcPct val="20000"/>
                </a:spcBef>
                <a:tabLst>
                  <a:tab pos="1905000" algn="l"/>
                </a:tabLst>
              </a:pPr>
              <a:r>
                <a:rPr lang="en-US" sz="2000" dirty="0" smtClean="0">
                  <a:solidFill>
                    <a:srgbClr val="002060"/>
                  </a:solidFill>
                  <a:latin typeface="Times New Roman"/>
                  <a:cs typeface="Times New Roman"/>
                  <a:sym typeface="Symbol" charset="0"/>
                </a:rPr>
                <a:t>T(n)</a:t>
              </a:r>
              <a:endParaRPr lang="en-US" sz="2000" dirty="0">
                <a:solidFill>
                  <a:srgbClr val="002060"/>
                </a:solidFill>
                <a:latin typeface="Times New Roman"/>
                <a:cs typeface="Times New Roman"/>
                <a:sym typeface="Symbo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95800" y="2819400"/>
            <a:ext cx="762000" cy="553998"/>
            <a:chOff x="7162800" y="4953000"/>
            <a:chExt cx="762000" cy="553998"/>
          </a:xfrm>
        </p:grpSpPr>
        <p:sp>
          <p:nvSpPr>
            <p:cNvPr id="15" name="Rectangle 14"/>
            <p:cNvSpPr/>
            <p:nvPr/>
          </p:nvSpPr>
          <p:spPr>
            <a:xfrm>
              <a:off x="7162800" y="5029200"/>
              <a:ext cx="762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39000" y="4953000"/>
              <a:ext cx="68159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 eaLnBrk="0" hangingPunct="0">
                <a:lnSpc>
                  <a:spcPct val="150000"/>
                </a:lnSpc>
                <a:spcBef>
                  <a:spcPct val="20000"/>
                </a:spcBef>
                <a:tabLst>
                  <a:tab pos="1905000" algn="l"/>
                </a:tabLst>
              </a:pPr>
              <a:r>
                <a:rPr lang="en-US" sz="2000" dirty="0" err="1" smtClean="0">
                  <a:solidFill>
                    <a:srgbClr val="002060"/>
                  </a:solidFill>
                  <a:latin typeface="Times New Roman"/>
                  <a:cs typeface="Times New Roman"/>
                  <a:sym typeface="Symbol" charset="0"/>
                </a:rPr>
                <a:t>cf</a:t>
              </a:r>
              <a:r>
                <a:rPr lang="en-US" sz="2000" dirty="0" smtClean="0">
                  <a:solidFill>
                    <a:srgbClr val="002060"/>
                  </a:solidFill>
                  <a:latin typeface="Times New Roman"/>
                  <a:cs typeface="Times New Roman"/>
                  <a:sym typeface="Symbol" charset="0"/>
                </a:rPr>
                <a:t>(n)</a:t>
              </a:r>
              <a:endParaRPr lang="en-US" sz="2000" dirty="0">
                <a:solidFill>
                  <a:srgbClr val="002060"/>
                </a:solidFill>
                <a:latin typeface="Times New Roman"/>
                <a:cs typeface="Times New Roman"/>
                <a:sym typeface="Symbo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49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Big-O Notation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81000" y="4572000"/>
            <a:ext cx="9296400" cy="1524000"/>
          </a:xfrm>
        </p:spPr>
        <p:txBody>
          <a:bodyPr/>
          <a:lstStyle/>
          <a:p>
            <a:r>
              <a:rPr lang="tr-TR" altLang="en-US" dirty="0" err="1" smtClean="0">
                <a:ea typeface="ＭＳ Ｐゴシック" pitchFamily="-84" charset="-128"/>
              </a:rPr>
              <a:t>Big</a:t>
            </a:r>
            <a:r>
              <a:rPr lang="tr-TR" altLang="en-US" dirty="0" smtClean="0">
                <a:ea typeface="ＭＳ Ｐゴシック" pitchFamily="-84" charset="-128"/>
              </a:rPr>
              <a:t>-O </a:t>
            </a:r>
            <a:r>
              <a:rPr lang="tr-TR" altLang="en-US" dirty="0" err="1" smtClean="0">
                <a:ea typeface="ＭＳ Ｐゴシック" pitchFamily="-84" charset="-128"/>
              </a:rPr>
              <a:t>definition</a:t>
            </a:r>
            <a:r>
              <a:rPr lang="tr-TR" altLang="en-US" dirty="0" smtClean="0">
                <a:ea typeface="ＭＳ Ｐゴシック" pitchFamily="-84" charset="-128"/>
              </a:rPr>
              <a:t> </a:t>
            </a:r>
            <a:r>
              <a:rPr lang="tr-TR" altLang="en-US" dirty="0" err="1" smtClean="0">
                <a:ea typeface="ＭＳ Ｐゴシック" pitchFamily="-84" charset="-128"/>
              </a:rPr>
              <a:t>implies</a:t>
            </a:r>
            <a:r>
              <a:rPr lang="tr-TR" altLang="en-US" dirty="0" smtClean="0">
                <a:ea typeface="ＭＳ Ｐゴシック" pitchFamily="-84" charset="-128"/>
              </a:rPr>
              <a:t>: </a:t>
            </a:r>
            <a:r>
              <a:rPr lang="tr-TR" altLang="en-US" dirty="0" err="1" smtClean="0">
                <a:ea typeface="ＭＳ Ｐゴシック" pitchFamily="-84" charset="-128"/>
              </a:rPr>
              <a:t>constant</a:t>
            </a:r>
            <a:r>
              <a:rPr lang="tr-TR" altLang="en-US" dirty="0" smtClean="0">
                <a:ea typeface="ＭＳ Ｐゴシック" pitchFamily="-84" charset="-128"/>
              </a:rPr>
              <a:t> </a:t>
            </a:r>
            <a:r>
              <a:rPr lang="tr-TR" altLang="en-US" b="1" dirty="0" smtClean="0">
                <a:solidFill>
                  <a:schemeClr val="accent2"/>
                </a:solidFill>
                <a:ea typeface="ＭＳ Ｐゴシック" pitchFamily="-84" charset="-128"/>
              </a:rPr>
              <a:t>n</a:t>
            </a:r>
            <a:r>
              <a:rPr lang="tr-TR" altLang="en-US" b="1" baseline="-25000" dirty="0" smtClean="0">
                <a:solidFill>
                  <a:schemeClr val="accent2"/>
                </a:solidFill>
                <a:ea typeface="ＭＳ Ｐゴシック" pitchFamily="-84" charset="-128"/>
              </a:rPr>
              <a:t>0</a:t>
            </a:r>
            <a:r>
              <a:rPr lang="tr-TR" altLang="en-US" dirty="0" smtClean="0">
                <a:ea typeface="ＭＳ Ｐゴシック" pitchFamily="-84" charset="-128"/>
              </a:rPr>
              <a:t> </a:t>
            </a:r>
            <a:r>
              <a:rPr lang="tr-TR" altLang="en-US" dirty="0" err="1" smtClean="0">
                <a:ea typeface="ＭＳ Ｐゴシック" pitchFamily="-84" charset="-128"/>
              </a:rPr>
              <a:t>beyond</a:t>
            </a:r>
            <a:r>
              <a:rPr lang="tr-TR" altLang="en-US" dirty="0" smtClean="0">
                <a:ea typeface="ＭＳ Ｐゴシック" pitchFamily="-84" charset="-128"/>
              </a:rPr>
              <a:t> </a:t>
            </a:r>
            <a:r>
              <a:rPr lang="tr-TR" altLang="en-US" dirty="0" err="1" smtClean="0">
                <a:ea typeface="ＭＳ Ｐゴシック" pitchFamily="-84" charset="-128"/>
              </a:rPr>
              <a:t>which</a:t>
            </a:r>
            <a:r>
              <a:rPr lang="tr-TR" altLang="en-US" dirty="0" smtClean="0">
                <a:ea typeface="ＭＳ Ｐゴシック" pitchFamily="-84" charset="-128"/>
              </a:rPr>
              <a:t> it is </a:t>
            </a:r>
            <a:r>
              <a:rPr lang="tr-TR" altLang="en-US" dirty="0" err="1" smtClean="0">
                <a:ea typeface="ＭＳ Ｐゴシック" pitchFamily="-84" charset="-128"/>
              </a:rPr>
              <a:t>satisfied</a:t>
            </a:r>
            <a:endParaRPr lang="tr-TR" altLang="en-US" dirty="0" smtClean="0">
              <a:ea typeface="ＭＳ Ｐゴシック" pitchFamily="-84" charset="-128"/>
            </a:endParaRPr>
          </a:p>
          <a:p>
            <a:endParaRPr lang="tr-TR" altLang="en-US" dirty="0" smtClean="0">
              <a:ea typeface="ＭＳ Ｐゴシック" pitchFamily="-84" charset="-128"/>
            </a:endParaRPr>
          </a:p>
          <a:p>
            <a:r>
              <a:rPr lang="tr-TR" altLang="en-US" dirty="0" err="1" smtClean="0">
                <a:ea typeface="ＭＳ Ｐゴシック" pitchFamily="-84" charset="-128"/>
              </a:rPr>
              <a:t>We</a:t>
            </a:r>
            <a:r>
              <a:rPr lang="tr-TR" altLang="en-US" dirty="0" smtClean="0">
                <a:ea typeface="ＭＳ Ｐゴシック" pitchFamily="-84" charset="-128"/>
              </a:rPr>
              <a:t> do not </a:t>
            </a:r>
            <a:r>
              <a:rPr lang="tr-TR" altLang="en-US" dirty="0" err="1" smtClean="0">
                <a:ea typeface="ＭＳ Ｐゴシック" pitchFamily="-84" charset="-128"/>
              </a:rPr>
              <a:t>care</a:t>
            </a:r>
            <a:r>
              <a:rPr lang="tr-TR" altLang="en-US" dirty="0" smtClean="0">
                <a:ea typeface="ＭＳ Ｐゴシック" pitchFamily="-84" charset="-128"/>
              </a:rPr>
              <a:t> </a:t>
            </a:r>
            <a:r>
              <a:rPr lang="tr-TR" altLang="en-US" dirty="0" err="1" smtClean="0">
                <a:ea typeface="ＭＳ Ｐゴシック" pitchFamily="-84" charset="-128"/>
              </a:rPr>
              <a:t>about</a:t>
            </a:r>
            <a:r>
              <a:rPr lang="tr-TR" altLang="en-US" dirty="0" smtClean="0">
                <a:ea typeface="ＭＳ Ｐゴシック" pitchFamily="-84" charset="-128"/>
              </a:rPr>
              <a:t> </a:t>
            </a:r>
            <a:r>
              <a:rPr lang="tr-TR" altLang="en-US" dirty="0" err="1" smtClean="0">
                <a:ea typeface="ＭＳ Ｐゴシック" pitchFamily="-84" charset="-128"/>
              </a:rPr>
              <a:t>small</a:t>
            </a:r>
            <a:r>
              <a:rPr lang="tr-TR" altLang="en-US" dirty="0" smtClean="0">
                <a:ea typeface="ＭＳ Ｐゴシック" pitchFamily="-84" charset="-128"/>
              </a:rPr>
              <a:t> </a:t>
            </a:r>
            <a:r>
              <a:rPr lang="tr-TR" altLang="en-US" dirty="0" err="1" smtClean="0">
                <a:ea typeface="ＭＳ Ｐゴシック" pitchFamily="-84" charset="-128"/>
              </a:rPr>
              <a:t>values</a:t>
            </a:r>
            <a:r>
              <a:rPr lang="tr-TR" altLang="en-US" dirty="0" smtClean="0">
                <a:ea typeface="ＭＳ Ｐゴシック" pitchFamily="-84" charset="-128"/>
              </a:rPr>
              <a:t> of n</a:t>
            </a:r>
            <a:endParaRPr lang="en-US" altLang="en-US" dirty="0" smtClean="0">
              <a:ea typeface="ＭＳ Ｐゴシック" pitchFamily="-8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397737C5-2AFB-44A2-B6A4-DBA6E42876C2}" type="slidenum">
              <a:rPr lang="en-US" altLang="en-US" sz="800"/>
              <a:pPr/>
              <a:t>13</a:t>
            </a:fld>
            <a:endParaRPr lang="en-US" altLang="en-US" sz="800"/>
          </a:p>
        </p:txBody>
      </p:sp>
      <p:pic>
        <p:nvPicPr>
          <p:cNvPr id="276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8432800" cy="299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1676400" y="3733800"/>
            <a:ext cx="716280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tr-TR" altLang="en-US" dirty="0">
                <a:solidFill>
                  <a:srgbClr val="FF0000"/>
                </a:solidFill>
              </a:rPr>
              <a:t>   </a:t>
            </a:r>
            <a:r>
              <a:rPr lang="en-US" altLang="en-US" dirty="0">
                <a:solidFill>
                  <a:srgbClr val="FF0000"/>
                </a:solidFill>
              </a:rPr>
              <a:t>O</a:t>
            </a:r>
            <a:r>
              <a:rPr lang="tr-TR" altLang="en-US" dirty="0" smtClean="0">
                <a:solidFill>
                  <a:srgbClr val="FF0000"/>
                </a:solidFill>
              </a:rPr>
              <a:t>(</a:t>
            </a:r>
            <a:r>
              <a:rPr lang="en-US" altLang="en-US" dirty="0" smtClean="0">
                <a:solidFill>
                  <a:srgbClr val="FF0000"/>
                </a:solidFill>
              </a:rPr>
              <a:t>f(</a:t>
            </a:r>
            <a:r>
              <a:rPr lang="tr-TR" altLang="en-US" dirty="0" smtClean="0">
                <a:solidFill>
                  <a:srgbClr val="FF0000"/>
                </a:solidFill>
              </a:rPr>
              <a:t>n</a:t>
            </a:r>
            <a:r>
              <a:rPr lang="en-US" altLang="en-US" dirty="0" smtClean="0">
                <a:solidFill>
                  <a:srgbClr val="FF0000"/>
                </a:solidFill>
              </a:rPr>
              <a:t>)</a:t>
            </a:r>
            <a:r>
              <a:rPr lang="tr-TR" altLang="en-US" dirty="0" smtClean="0">
                <a:solidFill>
                  <a:srgbClr val="FF0000"/>
                </a:solidFill>
              </a:rPr>
              <a:t>)                       </a:t>
            </a:r>
            <a:r>
              <a:rPr lang="el-GR" altLang="en-US" dirty="0" smtClean="0">
                <a:solidFill>
                  <a:srgbClr val="FF0000"/>
                </a:solidFill>
              </a:rPr>
              <a:t>Ω</a:t>
            </a:r>
            <a:r>
              <a:rPr lang="tr-TR" altLang="en-US" dirty="0" smtClean="0">
                <a:solidFill>
                  <a:srgbClr val="FF0000"/>
                </a:solidFill>
              </a:rPr>
              <a:t>(</a:t>
            </a:r>
            <a:r>
              <a:rPr lang="en-US" altLang="en-US" dirty="0" smtClean="0">
                <a:solidFill>
                  <a:srgbClr val="FF0000"/>
                </a:solidFill>
              </a:rPr>
              <a:t>f(</a:t>
            </a:r>
            <a:r>
              <a:rPr lang="tr-TR" altLang="en-US" dirty="0" smtClean="0">
                <a:solidFill>
                  <a:srgbClr val="FF0000"/>
                </a:solidFill>
              </a:rPr>
              <a:t>n</a:t>
            </a:r>
            <a:r>
              <a:rPr lang="en-US" altLang="en-US" dirty="0" smtClean="0">
                <a:solidFill>
                  <a:srgbClr val="FF0000"/>
                </a:solidFill>
              </a:rPr>
              <a:t>)</a:t>
            </a:r>
            <a:r>
              <a:rPr lang="tr-TR" altLang="en-US" dirty="0" smtClean="0">
                <a:solidFill>
                  <a:srgbClr val="FF0000"/>
                </a:solidFill>
              </a:rPr>
              <a:t>)                  </a:t>
            </a:r>
            <a:r>
              <a:rPr lang="en-US" altLang="en-US" dirty="0" smtClean="0">
                <a:solidFill>
                  <a:srgbClr val="FF0000"/>
                </a:solidFill>
              </a:rPr>
              <a:t>   </a:t>
            </a:r>
            <a:r>
              <a:rPr lang="el-GR" altLang="en-US" dirty="0" smtClean="0">
                <a:solidFill>
                  <a:srgbClr val="FF0000"/>
                </a:solidFill>
              </a:rPr>
              <a:t>Θ</a:t>
            </a:r>
            <a:r>
              <a:rPr lang="tr-TR" altLang="en-US" dirty="0" smtClean="0">
                <a:solidFill>
                  <a:srgbClr val="FF0000"/>
                </a:solidFill>
              </a:rPr>
              <a:t>(</a:t>
            </a:r>
            <a:r>
              <a:rPr lang="en-US" altLang="en-US" dirty="0" smtClean="0">
                <a:solidFill>
                  <a:srgbClr val="FF0000"/>
                </a:solidFill>
              </a:rPr>
              <a:t>f(</a:t>
            </a:r>
            <a:r>
              <a:rPr lang="tr-TR" altLang="en-US" dirty="0" smtClean="0">
                <a:solidFill>
                  <a:srgbClr val="FF0000"/>
                </a:solidFill>
              </a:rPr>
              <a:t>n)</a:t>
            </a:r>
            <a:r>
              <a:rPr lang="en-US" altLang="en-US" dirty="0" smtClean="0">
                <a:solidFill>
                  <a:srgbClr val="FF0000"/>
                </a:solidFill>
              </a:rPr>
              <a:t>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7657" name="Rectangle 16"/>
          <p:cNvSpPr>
            <a:spLocks noChangeArrowheads="1"/>
          </p:cNvSpPr>
          <p:nvPr/>
        </p:nvSpPr>
        <p:spPr bwMode="auto">
          <a:xfrm>
            <a:off x="2971800" y="1535113"/>
            <a:ext cx="74930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tr-TR" altLang="en-US" sz="1800">
                <a:solidFill>
                  <a:srgbClr val="FF0000"/>
                </a:solidFill>
              </a:rPr>
              <a:t>c*f(n)</a:t>
            </a:r>
            <a:endParaRPr lang="en-US" altLang="en-US" sz="1800"/>
          </a:p>
        </p:txBody>
      </p:sp>
      <p:sp>
        <p:nvSpPr>
          <p:cNvPr id="27658" name="Rectangle 17"/>
          <p:cNvSpPr>
            <a:spLocks noChangeArrowheads="1"/>
          </p:cNvSpPr>
          <p:nvPr/>
        </p:nvSpPr>
        <p:spPr bwMode="auto">
          <a:xfrm>
            <a:off x="3200400" y="2209800"/>
            <a:ext cx="595313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tr-TR" altLang="en-US" sz="1800">
                <a:solidFill>
                  <a:srgbClr val="FF0000"/>
                </a:solidFill>
              </a:rPr>
              <a:t>T(n)</a:t>
            </a:r>
            <a:endParaRPr lang="en-US" altLang="en-US" sz="1800"/>
          </a:p>
        </p:txBody>
      </p:sp>
      <p:sp>
        <p:nvSpPr>
          <p:cNvPr id="27659" name="Rectangle 18"/>
          <p:cNvSpPr>
            <a:spLocks noChangeArrowheads="1"/>
          </p:cNvSpPr>
          <p:nvPr/>
        </p:nvSpPr>
        <p:spPr bwMode="auto">
          <a:xfrm>
            <a:off x="5638800" y="1905000"/>
            <a:ext cx="595313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tr-TR" altLang="en-US" sz="1800">
                <a:solidFill>
                  <a:srgbClr val="FF0000"/>
                </a:solidFill>
              </a:rPr>
              <a:t>T(n)</a:t>
            </a:r>
            <a:endParaRPr lang="en-US" altLang="en-US" sz="1800"/>
          </a:p>
        </p:txBody>
      </p:sp>
      <p:sp>
        <p:nvSpPr>
          <p:cNvPr id="27660" name="Rectangle 19"/>
          <p:cNvSpPr>
            <a:spLocks noChangeArrowheads="1"/>
          </p:cNvSpPr>
          <p:nvPr/>
        </p:nvSpPr>
        <p:spPr bwMode="auto">
          <a:xfrm>
            <a:off x="5638800" y="2286000"/>
            <a:ext cx="7493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tr-TR" altLang="en-US" sz="1800">
                <a:solidFill>
                  <a:srgbClr val="FF0000"/>
                </a:solidFill>
              </a:rPr>
              <a:t>c*f(n)</a:t>
            </a:r>
            <a:endParaRPr lang="en-US" altLang="en-US" sz="1800"/>
          </a:p>
        </p:txBody>
      </p:sp>
      <p:sp>
        <p:nvSpPr>
          <p:cNvPr id="27661" name="Rectangle 20"/>
          <p:cNvSpPr>
            <a:spLocks noChangeArrowheads="1"/>
          </p:cNvSpPr>
          <p:nvPr/>
        </p:nvSpPr>
        <p:spPr bwMode="auto">
          <a:xfrm>
            <a:off x="8242300" y="1447800"/>
            <a:ext cx="8255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tr-TR" altLang="en-US" sz="1800">
                <a:solidFill>
                  <a:srgbClr val="FF0000"/>
                </a:solidFill>
              </a:rPr>
              <a:t>c</a:t>
            </a:r>
            <a:r>
              <a:rPr lang="tr-TR" altLang="en-US" sz="1800" baseline="-25000">
                <a:solidFill>
                  <a:srgbClr val="FF0000"/>
                </a:solidFill>
              </a:rPr>
              <a:t>1</a:t>
            </a:r>
            <a:r>
              <a:rPr lang="tr-TR" altLang="en-US" sz="1800">
                <a:solidFill>
                  <a:srgbClr val="FF0000"/>
                </a:solidFill>
              </a:rPr>
              <a:t>*f(n)</a:t>
            </a:r>
            <a:endParaRPr lang="en-US" altLang="en-US" sz="1800"/>
          </a:p>
        </p:txBody>
      </p:sp>
      <p:sp>
        <p:nvSpPr>
          <p:cNvPr id="27662" name="Rectangle 21"/>
          <p:cNvSpPr>
            <a:spLocks noChangeArrowheads="1"/>
          </p:cNvSpPr>
          <p:nvPr/>
        </p:nvSpPr>
        <p:spPr bwMode="auto">
          <a:xfrm>
            <a:off x="8534400" y="2362200"/>
            <a:ext cx="8255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tr-TR" altLang="en-US" sz="1800">
                <a:solidFill>
                  <a:srgbClr val="FF0000"/>
                </a:solidFill>
              </a:rPr>
              <a:t>c</a:t>
            </a:r>
            <a:r>
              <a:rPr lang="tr-TR" altLang="en-US" sz="1800" baseline="-25000">
                <a:solidFill>
                  <a:srgbClr val="FF0000"/>
                </a:solidFill>
              </a:rPr>
              <a:t>2</a:t>
            </a:r>
            <a:r>
              <a:rPr lang="tr-TR" altLang="en-US" sz="1800">
                <a:solidFill>
                  <a:srgbClr val="FF0000"/>
                </a:solidFill>
              </a:rPr>
              <a:t>*f(n)</a:t>
            </a:r>
            <a:endParaRPr lang="en-US" altLang="en-US" sz="1800"/>
          </a:p>
        </p:txBody>
      </p:sp>
      <p:sp>
        <p:nvSpPr>
          <p:cNvPr id="27663" name="Rectangle 22"/>
          <p:cNvSpPr>
            <a:spLocks noChangeArrowheads="1"/>
          </p:cNvSpPr>
          <p:nvPr/>
        </p:nvSpPr>
        <p:spPr bwMode="auto">
          <a:xfrm>
            <a:off x="8320088" y="1905000"/>
            <a:ext cx="5953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tr-TR" altLang="en-US" sz="1800">
                <a:solidFill>
                  <a:srgbClr val="FF0000"/>
                </a:solidFill>
              </a:rPr>
              <a:t>T(n)</a:t>
            </a:r>
            <a:endParaRPr lang="en-US" altLang="en-U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1524000"/>
            <a:ext cx="81534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Show that </a:t>
            </a:r>
            <a:r>
              <a:rPr lang="en-US" sz="3200" dirty="0">
                <a:solidFill>
                  <a:srgbClr val="0000FF"/>
                </a:solidFill>
              </a:rPr>
              <a:t>2n</a:t>
            </a:r>
            <a:r>
              <a:rPr lang="en-US" sz="3200" baseline="30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 = O(n</a:t>
            </a:r>
            <a:r>
              <a:rPr lang="en-US" sz="3200" baseline="30000" dirty="0">
                <a:solidFill>
                  <a:srgbClr val="0000FF"/>
                </a:solidFill>
              </a:rPr>
              <a:t>3</a:t>
            </a:r>
            <a:r>
              <a:rPr lang="en-US" sz="32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1" y="2438401"/>
            <a:ext cx="74511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We need to find two positive constants: </a:t>
            </a:r>
            <a:r>
              <a:rPr lang="en-US" sz="2800" b="1" kern="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 and </a:t>
            </a:r>
            <a:r>
              <a:rPr lang="en-US" sz="2800" b="1" kern="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sz="2800" b="1" kern="0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 such that: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lang="en-US" sz="2800" kern="0" dirty="0">
                <a:solidFill>
                  <a:srgbClr val="0000FF"/>
                </a:solidFill>
                <a:latin typeface="Times New Roman"/>
                <a:cs typeface="Times New Roman"/>
              </a:rPr>
              <a:t>0 ≤ 2n</a:t>
            </a:r>
            <a:r>
              <a:rPr lang="en-US" sz="2800" kern="0" baseline="300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kern="0" dirty="0">
                <a:solidFill>
                  <a:srgbClr val="0000FF"/>
                </a:solidFill>
                <a:latin typeface="Times New Roman"/>
                <a:cs typeface="Times New Roman"/>
              </a:rPr>
              <a:t> ≤ cn</a:t>
            </a:r>
            <a:r>
              <a:rPr lang="en-US" sz="2800" kern="0" baseline="3000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kern="0" dirty="0">
                <a:solidFill>
                  <a:srgbClr val="0000FF"/>
                </a:solidFill>
                <a:latin typeface="Times New Roman"/>
                <a:cs typeface="Times New Roman"/>
              </a:rPr>
              <a:t>   for all n ≥ n</a:t>
            </a:r>
            <a:r>
              <a:rPr lang="en-US" sz="2800" kern="0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lang="en-US" sz="2800" kern="0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1" y="3810001"/>
            <a:ext cx="5082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Choose 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c = 2 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kern="0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 = 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 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2n</a:t>
            </a:r>
            <a:r>
              <a:rPr lang="en-US" kern="0" baseline="30000" dirty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2 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≤ 2n</a:t>
            </a:r>
            <a:r>
              <a:rPr lang="en-US" kern="0" baseline="30000" dirty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3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 for all n ≥ 1</a:t>
            </a:r>
            <a:endParaRPr lang="en-US" kern="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4901" y="5054601"/>
            <a:ext cx="5056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Or, choose 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c = 1 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kern="0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 = 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 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2n</a:t>
            </a:r>
            <a:r>
              <a:rPr lang="en-US" kern="0" baseline="30000" dirty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2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 ≤ n</a:t>
            </a:r>
            <a:r>
              <a:rPr lang="en-US" kern="0" baseline="30000" dirty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3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 for all n ≥ 2</a:t>
            </a:r>
            <a:endParaRPr lang="en-US" kern="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04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1676400"/>
            <a:ext cx="48768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Show that </a:t>
            </a:r>
            <a:r>
              <a:rPr lang="en-US" sz="3200" dirty="0">
                <a:solidFill>
                  <a:srgbClr val="0000FF"/>
                </a:solidFill>
              </a:rPr>
              <a:t>2n</a:t>
            </a:r>
            <a:r>
              <a:rPr lang="en-US" sz="3200" baseline="30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 + n = O(n</a:t>
            </a:r>
            <a:r>
              <a:rPr lang="en-US" sz="3200" baseline="30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1" y="2590800"/>
            <a:ext cx="745119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We need to find two positive constants: </a:t>
            </a:r>
            <a:r>
              <a:rPr lang="en-US" sz="2800" b="1" kern="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 and </a:t>
            </a:r>
            <a:r>
              <a:rPr lang="en-US" sz="2800" b="1" kern="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sz="2800" b="1" kern="0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 such that: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572001"/>
            <a:ext cx="56380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Choose 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c = 3 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kern="0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 = 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		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 2n</a:t>
            </a:r>
            <a:r>
              <a:rPr lang="en-US" kern="0" baseline="30000" dirty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2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 + n ≤ 3n</a:t>
            </a:r>
            <a:r>
              <a:rPr lang="en-US" kern="0" baseline="30000" dirty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2 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for all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 n ≥ 1 </a:t>
            </a:r>
            <a:endParaRPr lang="en-US" kern="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7000" y="3048001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tabLst>
                <a:tab pos="1905000" algn="l"/>
              </a:tabLs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0 ≤  2n</a:t>
            </a:r>
            <a:r>
              <a:rPr lang="en-US" kern="0" baseline="300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 + n ≤ cn</a:t>
            </a:r>
            <a:r>
              <a:rPr lang="en-US" kern="0" baseline="300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for all 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n ≥ n</a:t>
            </a:r>
            <a:r>
              <a:rPr lang="en-US" kern="0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6601" y="3657601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tabLst>
                <a:tab pos="1905000" algn="l"/>
              </a:tabLs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2 + (1/n) ≤ c 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for all 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n ≥ n</a:t>
            </a:r>
            <a:r>
              <a:rPr lang="en-US" kern="0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lang="en-US" kern="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740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6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E4EFACDA-AB1B-4086-836A-E3365F274CE8}" type="slidenum">
              <a:rPr lang="en-US" altLang="en-US" sz="800"/>
              <a:pPr/>
              <a:t>16</a:t>
            </a:fld>
            <a:endParaRPr lang="en-US" altLang="en-US" sz="800"/>
          </a:p>
        </p:txBody>
      </p:sp>
      <p:sp>
        <p:nvSpPr>
          <p:cNvPr id="2867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Example</a:t>
            </a:r>
          </a:p>
        </p:txBody>
      </p:sp>
      <p:sp>
        <p:nvSpPr>
          <p:cNvPr id="2868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296400" cy="4267200"/>
          </a:xfrm>
        </p:spPr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Show that                                               is order of   </a:t>
            </a:r>
          </a:p>
          <a:p>
            <a:pPr lvl="1"/>
            <a:r>
              <a:rPr lang="en-US" altLang="en-US" sz="2200" smtClean="0">
                <a:ea typeface="ＭＳ Ｐゴシック" pitchFamily="-84" charset="-128"/>
              </a:rPr>
              <a:t>Show that there exist constants </a:t>
            </a:r>
            <a:r>
              <a:rPr lang="en-US" altLang="en-US" sz="2200" i="1" smtClean="0">
                <a:ea typeface="ＭＳ Ｐゴシック" pitchFamily="-84" charset="-128"/>
              </a:rPr>
              <a:t>c</a:t>
            </a:r>
            <a:r>
              <a:rPr lang="en-US" altLang="en-US" sz="2200" smtClean="0">
                <a:ea typeface="ＭＳ Ｐゴシック" pitchFamily="-84" charset="-128"/>
              </a:rPr>
              <a:t> and </a:t>
            </a:r>
            <a:r>
              <a:rPr lang="en-US" altLang="en-US" sz="2200" i="1" smtClean="0">
                <a:ea typeface="ＭＳ Ｐゴシック" pitchFamily="-84" charset="-128"/>
              </a:rPr>
              <a:t>n</a:t>
            </a:r>
            <a:r>
              <a:rPr lang="en-US" altLang="en-US" sz="2200" baseline="-25000" smtClean="0">
                <a:ea typeface="ＭＳ Ｐゴシック" pitchFamily="-84" charset="-128"/>
              </a:rPr>
              <a:t>0</a:t>
            </a:r>
            <a:r>
              <a:rPr lang="en-US" altLang="en-US" sz="2200" smtClean="0">
                <a:ea typeface="ＭＳ Ｐゴシック" pitchFamily="-84" charset="-128"/>
              </a:rPr>
              <a:t> that satisfy the condition</a:t>
            </a:r>
          </a:p>
          <a:p>
            <a:pPr lvl="1">
              <a:buFontTx/>
              <a:buNone/>
            </a:pPr>
            <a:endParaRPr lang="en-US" altLang="en-US" sz="2200" smtClean="0">
              <a:ea typeface="ＭＳ Ｐゴシック" pitchFamily="-84" charset="-128"/>
            </a:endParaRPr>
          </a:p>
          <a:p>
            <a:pPr lvl="1">
              <a:buFontTx/>
              <a:buNone/>
            </a:pPr>
            <a:endParaRPr lang="en-US" altLang="en-US" sz="2200" smtClean="0">
              <a:ea typeface="ＭＳ Ｐゴシック" pitchFamily="-84" charset="-128"/>
            </a:endParaRPr>
          </a:p>
          <a:p>
            <a:pPr lvl="1">
              <a:buFontTx/>
              <a:buNone/>
            </a:pPr>
            <a:endParaRPr lang="en-US" altLang="en-US" sz="2200" smtClean="0">
              <a:ea typeface="ＭＳ Ｐゴシック" pitchFamily="-84" charset="-128"/>
            </a:endParaRPr>
          </a:p>
          <a:p>
            <a:pPr lvl="1">
              <a:buFontTx/>
              <a:buNone/>
            </a:pPr>
            <a:r>
              <a:rPr lang="en-US" altLang="en-US" sz="2200" smtClean="0">
                <a:ea typeface="ＭＳ Ｐゴシック" pitchFamily="-84" charset="-128"/>
              </a:rPr>
              <a:t>	</a:t>
            </a:r>
          </a:p>
          <a:p>
            <a:pPr>
              <a:buFontTx/>
              <a:buNone/>
            </a:pPr>
            <a:r>
              <a:rPr lang="en-US" altLang="en-US" i="1" smtClean="0">
                <a:ea typeface="ＭＳ Ｐゴシック" pitchFamily="-84" charset="-128"/>
              </a:rPr>
              <a:t>	</a:t>
            </a:r>
            <a:endParaRPr lang="en-US" altLang="en-US" smtClean="0">
              <a:ea typeface="ＭＳ Ｐゴシック" pitchFamily="-84" charset="-128"/>
            </a:endParaRPr>
          </a:p>
        </p:txBody>
      </p:sp>
      <p:pic>
        <p:nvPicPr>
          <p:cNvPr id="7" name="Picture 3" descr="Carrano0902.pct                                                000C86EC The Brain                      B3A96F87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5334000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306638" y="1219200"/>
          <a:ext cx="30273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1" name="Equation" r:id="rId4" imgW="1079500" imgH="177800" progId="Equation.3">
                  <p:embed/>
                </p:oleObj>
              </mc:Choice>
              <mc:Fallback>
                <p:oleObj name="Equation" r:id="rId4" imgW="1079500" imgH="177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1219200"/>
                        <a:ext cx="30273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7115175" y="1219200"/>
          <a:ext cx="9620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2" name="Equation" r:id="rId6" imgW="342900" imgH="177800" progId="Equation.3">
                  <p:embed/>
                </p:oleObj>
              </mc:Choice>
              <mc:Fallback>
                <p:oleObj name="Equation" r:id="rId6" imgW="342900" imgH="177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175" y="1219200"/>
                        <a:ext cx="96202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38200" y="2895600"/>
            <a:ext cx="320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b="1" dirty="0">
                <a:solidFill>
                  <a:srgbClr val="FF0000"/>
                </a:solidFill>
              </a:rPr>
              <a:t>Try</a:t>
            </a:r>
            <a:r>
              <a:rPr lang="en-US" altLang="en-US" b="1" i="1" dirty="0">
                <a:solidFill>
                  <a:srgbClr val="FF0000"/>
                </a:solidFill>
              </a:rPr>
              <a:t> c = 3</a:t>
            </a:r>
            <a:r>
              <a:rPr lang="en-US" altLang="en-US" b="1" dirty="0">
                <a:solidFill>
                  <a:srgbClr val="FF0000"/>
                </a:solidFill>
              </a:rPr>
              <a:t> and </a:t>
            </a:r>
            <a:r>
              <a:rPr lang="en-US" altLang="en-US" b="1" i="1" dirty="0">
                <a:solidFill>
                  <a:srgbClr val="FF0000"/>
                </a:solidFill>
              </a:rPr>
              <a:t>n</a:t>
            </a:r>
            <a:r>
              <a:rPr lang="en-US" altLang="en-US" b="1" baseline="-25000" dirty="0">
                <a:solidFill>
                  <a:srgbClr val="FF0000"/>
                </a:solidFill>
              </a:rPr>
              <a:t>0</a:t>
            </a:r>
            <a:r>
              <a:rPr lang="en-US" altLang="en-US" b="1" dirty="0">
                <a:solidFill>
                  <a:srgbClr val="FF0000"/>
                </a:solidFill>
              </a:rPr>
              <a:t>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or False?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143000" y="1752600"/>
            <a:ext cx="2438400" cy="685800"/>
          </a:xfrm>
          <a:solidFill>
            <a:srgbClr val="CCFFCC"/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= O (n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2401" y="1600200"/>
            <a:ext cx="8627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tabLst>
                <a:tab pos="1905000" algn="l"/>
              </a:tabLst>
            </a:pPr>
            <a:r>
              <a:rPr lang="en-US" sz="2800" kern="0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  <a:endParaRPr lang="en-US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2600" y="1600201"/>
            <a:ext cx="3470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tabLst>
                <a:tab pos="1905000" algn="l"/>
              </a:tabLs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Choose c = 10</a:t>
            </a:r>
            <a:r>
              <a:rPr lang="en-US" kern="0" baseline="3000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  and n</a:t>
            </a:r>
            <a:r>
              <a:rPr lang="en-US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 = 1</a:t>
            </a:r>
            <a:endParaRPr lang="en-US" kern="0" baseline="30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8800" y="2133601"/>
            <a:ext cx="3562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tabLst>
                <a:tab pos="1905000" algn="l"/>
              </a:tabLs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0 ≤ 10</a:t>
            </a:r>
            <a:r>
              <a:rPr lang="en-US" kern="0" baseline="3000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9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n</a:t>
            </a:r>
            <a:r>
              <a:rPr lang="en-US" kern="0" baseline="3000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2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  ≤ 10</a:t>
            </a:r>
            <a:r>
              <a:rPr lang="en-US" kern="0" baseline="3000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9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n</a:t>
            </a:r>
            <a:r>
              <a:rPr lang="en-US" kern="0" baseline="3000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2 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 for n ≥1</a:t>
            </a:r>
            <a:r>
              <a:rPr lang="en-US" kern="0" baseline="3000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 </a:t>
            </a:r>
            <a:endParaRPr lang="en-US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81000" y="28956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3"/>
          <p:cNvSpPr txBox="1">
            <a:spLocks/>
          </p:cNvSpPr>
          <p:nvPr/>
        </p:nvSpPr>
        <p:spPr>
          <a:xfrm>
            <a:off x="1143000" y="3276600"/>
            <a:ext cx="2438400" cy="685800"/>
          </a:xfrm>
          <a:prstGeom prst="rect">
            <a:avLst/>
          </a:prstGeom>
          <a:solidFill>
            <a:srgbClr val="CCFFCC"/>
          </a:solidFill>
        </p:spPr>
        <p:txBody>
          <a:bodyPr vert="horz">
            <a:normAutofit fontScale="850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100n</a:t>
            </a:r>
            <a:r>
              <a:rPr lang="en-US" baseline="30000" dirty="0"/>
              <a:t>1.9999</a:t>
            </a:r>
            <a:r>
              <a:rPr lang="en-US" dirty="0"/>
              <a:t> = O (n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4801" y="3200400"/>
            <a:ext cx="8627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tabLst>
                <a:tab pos="1905000" algn="l"/>
              </a:tabLst>
            </a:pPr>
            <a:r>
              <a:rPr lang="en-US" sz="2800" kern="0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2600" y="2971801"/>
            <a:ext cx="352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tabLst>
                <a:tab pos="1905000" algn="l"/>
              </a:tabLs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Choose c = 100  and n</a:t>
            </a:r>
            <a:r>
              <a:rPr lang="en-US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 = 1</a:t>
            </a:r>
            <a:endParaRPr lang="en-US" kern="0" baseline="30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76483" y="3505201"/>
            <a:ext cx="3998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tabLst>
                <a:tab pos="1905000" algn="l"/>
              </a:tabLs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0 ≤ 100n</a:t>
            </a:r>
            <a:r>
              <a:rPr lang="en-US" kern="0" baseline="3000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1.9999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  ≤ 100n</a:t>
            </a:r>
            <a:r>
              <a:rPr lang="en-US" kern="0" baseline="3000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2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 for n≥1</a:t>
            </a:r>
            <a:r>
              <a:rPr lang="en-US" kern="0" baseline="3000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 </a:t>
            </a:r>
            <a:endParaRPr lang="en-US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81000" y="44958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/>
          <p:cNvSpPr txBox="1">
            <a:spLocks/>
          </p:cNvSpPr>
          <p:nvPr/>
        </p:nvSpPr>
        <p:spPr>
          <a:xfrm>
            <a:off x="1143000" y="4953000"/>
            <a:ext cx="2667000" cy="685800"/>
          </a:xfrm>
          <a:prstGeom prst="rect">
            <a:avLst/>
          </a:prstGeom>
          <a:solidFill>
            <a:srgbClr val="CCFFCC"/>
          </a:solidFill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10</a:t>
            </a:r>
            <a:r>
              <a:rPr lang="en-US" baseline="30000" dirty="0"/>
              <a:t>-9</a:t>
            </a:r>
            <a:r>
              <a:rPr lang="en-US" dirty="0"/>
              <a:t>n</a:t>
            </a:r>
            <a:r>
              <a:rPr lang="en-US" baseline="30000" dirty="0"/>
              <a:t>2.0001</a:t>
            </a:r>
            <a:r>
              <a:rPr lang="en-US" dirty="0"/>
              <a:t> = O (n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91001" y="4800600"/>
            <a:ext cx="9412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tabLst>
                <a:tab pos="1905000" algn="l"/>
              </a:tabLst>
            </a:pPr>
            <a:r>
              <a:rPr lang="en-US" sz="2800" kern="0" dirty="0">
                <a:solidFill>
                  <a:srgbClr val="FF0000"/>
                </a:solidFill>
                <a:latin typeface="Times New Roman"/>
                <a:cs typeface="Times New Roman"/>
              </a:rPr>
              <a:t>False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524000" y="4572000"/>
            <a:ext cx="2133600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752600" y="4572000"/>
            <a:ext cx="1676400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38800" y="4495801"/>
            <a:ext cx="3342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tabLst>
                <a:tab pos="1905000" algn="l"/>
              </a:tabLs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r>
              <a:rPr lang="en-US" kern="0" baseline="30000" dirty="0">
                <a:solidFill>
                  <a:srgbClr val="FF0000"/>
                </a:solidFill>
                <a:latin typeface="Times New Roman"/>
                <a:cs typeface="Times New Roman"/>
              </a:rPr>
              <a:t>-9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kern="0" baseline="30000" dirty="0">
                <a:solidFill>
                  <a:srgbClr val="FF0000"/>
                </a:solidFill>
                <a:latin typeface="Times New Roman"/>
                <a:cs typeface="Times New Roman"/>
              </a:rPr>
              <a:t>2.0001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 ≤ cn</a:t>
            </a:r>
            <a:r>
              <a:rPr lang="en-US" kern="0" baseline="300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 for n ≥ n</a:t>
            </a:r>
            <a:r>
              <a:rPr lang="en-US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38801" y="5105401"/>
            <a:ext cx="3214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tabLst>
                <a:tab pos="1905000" algn="l"/>
              </a:tabLs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r>
              <a:rPr lang="en-US" kern="0" baseline="30000" dirty="0">
                <a:solidFill>
                  <a:srgbClr val="FF0000"/>
                </a:solidFill>
                <a:latin typeface="Times New Roman"/>
                <a:cs typeface="Times New Roman"/>
              </a:rPr>
              <a:t>-9 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kern="0" baseline="30000" dirty="0">
                <a:solidFill>
                  <a:srgbClr val="FF0000"/>
                </a:solidFill>
                <a:latin typeface="Times New Roman"/>
                <a:cs typeface="Times New Roman"/>
              </a:rPr>
              <a:t>0.0001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 ≤ c  for n ≥ n</a:t>
            </a:r>
            <a:r>
              <a:rPr lang="en-US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3201" y="5562601"/>
            <a:ext cx="187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tabLst>
                <a:tab pos="1905000" algn="l"/>
              </a:tabLs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Contradiction</a:t>
            </a:r>
          </a:p>
        </p:txBody>
      </p:sp>
    </p:spTree>
    <p:extLst>
      <p:ext uri="{BB962C8B-B14F-4D97-AF65-F5344CB8AC3E}">
        <p14:creationId xmlns:p14="http://schemas.microsoft.com/office/powerpoint/2010/main" val="141379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2" grpId="0"/>
      <p:bldP spid="13" grpId="0"/>
      <p:bldP spid="16" grpId="0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16AE0092-D80D-4A9D-ACCB-2DD604E37836}" type="slidenum">
              <a:rPr lang="en-US" altLang="en-US" sz="800"/>
              <a:pPr/>
              <a:t>18</a:t>
            </a:fld>
            <a:endParaRPr lang="en-US" altLang="en-US" sz="8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A Comparison of Growth-Rate Functions</a:t>
            </a:r>
          </a:p>
        </p:txBody>
      </p:sp>
      <p:grpSp>
        <p:nvGrpSpPr>
          <p:cNvPr id="29701" name="Group 7"/>
          <p:cNvGrpSpPr>
            <a:grpSpLocks/>
          </p:cNvGrpSpPr>
          <p:nvPr/>
        </p:nvGrpSpPr>
        <p:grpSpPr bwMode="auto">
          <a:xfrm>
            <a:off x="228600" y="838200"/>
            <a:ext cx="8915400" cy="5734050"/>
            <a:chOff x="457200" y="838200"/>
            <a:chExt cx="8915400" cy="5734081"/>
          </a:xfrm>
        </p:grpSpPr>
        <p:pic>
          <p:nvPicPr>
            <p:cNvPr id="29702" name="Picture 3" descr="Carrano0903_B.pct                                              000C86EC The Brain                      B3A96F87: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838200"/>
              <a:ext cx="8382000" cy="5734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3" name="TextBox 6"/>
            <p:cNvSpPr txBox="1">
              <a:spLocks noChangeArrowheads="1"/>
            </p:cNvSpPr>
            <p:nvPr/>
          </p:nvSpPr>
          <p:spPr bwMode="auto">
            <a:xfrm>
              <a:off x="457200" y="914400"/>
              <a:ext cx="990600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-8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-84" charset="-128"/>
                </a:defRPr>
              </a:lvl9pPr>
            </a:lstStyle>
            <a:p>
              <a:endParaRPr lang="tr-TR" alt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CS202 - Fundamentals of Computer Science II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A Comparison of Growth-Rate Functions</a:t>
            </a: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64462786-13BA-4816-A232-C4D38632C749}" type="slidenum">
              <a:rPr lang="en-US" altLang="en-US" sz="800"/>
              <a:pPr/>
              <a:t>19</a:t>
            </a:fld>
            <a:endParaRPr lang="en-US" altLang="en-US" sz="800"/>
          </a:p>
        </p:txBody>
      </p:sp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71650"/>
            <a:ext cx="8418513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568CA4BC-EF57-43BD-A053-939431AEC65D}" type="slidenum">
              <a:rPr lang="en-US" altLang="en-US" sz="800"/>
              <a:pPr/>
              <a:t>2</a:t>
            </a:fld>
            <a:endParaRPr lang="en-US" altLang="en-US" sz="80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Algorithm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84" charset="-128"/>
              </a:rPr>
              <a:t>An </a:t>
            </a:r>
            <a:r>
              <a:rPr lang="en-US" altLang="en-US" b="1" i="1" dirty="0" smtClean="0">
                <a:ea typeface="ＭＳ Ｐゴシック" pitchFamily="-84" charset="-128"/>
              </a:rPr>
              <a:t>algorithm</a:t>
            </a:r>
            <a:r>
              <a:rPr lang="en-US" altLang="en-US" dirty="0" smtClean="0">
                <a:ea typeface="ＭＳ Ｐゴシック" pitchFamily="-84" charset="-128"/>
              </a:rPr>
              <a:t> is a set of instructions to be followed to solve a problem.</a:t>
            </a:r>
          </a:p>
          <a:p>
            <a:pPr lvl="1"/>
            <a:r>
              <a:rPr lang="en-US" altLang="en-US" sz="1800" dirty="0" smtClean="0">
                <a:ea typeface="ＭＳ Ｐゴシック" pitchFamily="-84" charset="-128"/>
              </a:rPr>
              <a:t>There can be more than one solution (more than one algorithm) to solve a given problem.</a:t>
            </a:r>
          </a:p>
          <a:p>
            <a:pPr lvl="1"/>
            <a:r>
              <a:rPr lang="en-US" altLang="en-US" sz="1800" dirty="0" smtClean="0">
                <a:ea typeface="ＭＳ Ｐゴシック" pitchFamily="-84" charset="-128"/>
              </a:rPr>
              <a:t>An algorithm can be implemented using different </a:t>
            </a:r>
            <a:r>
              <a:rPr lang="en-US" altLang="en-US" sz="1800" dirty="0" err="1" smtClean="0">
                <a:ea typeface="ＭＳ Ｐゴシック" pitchFamily="-84" charset="-128"/>
              </a:rPr>
              <a:t>prog</a:t>
            </a:r>
            <a:r>
              <a:rPr lang="en-US" altLang="en-US" sz="1800" dirty="0" smtClean="0">
                <a:ea typeface="ＭＳ Ｐゴシック" pitchFamily="-84" charset="-128"/>
              </a:rPr>
              <a:t>. languages on different platforms.</a:t>
            </a:r>
          </a:p>
          <a:p>
            <a:endParaRPr lang="en-US" altLang="en-US" dirty="0" smtClean="0">
              <a:ea typeface="ＭＳ Ｐゴシック" pitchFamily="-84" charset="-128"/>
            </a:endParaRPr>
          </a:p>
          <a:p>
            <a:r>
              <a:rPr lang="en-US" altLang="en-US" dirty="0" smtClean="0">
                <a:ea typeface="ＭＳ Ｐゴシック" pitchFamily="-84" charset="-128"/>
              </a:rPr>
              <a:t>Once we have a correct algorithm for the problem, we have to determine the efficiency of that algorithm.</a:t>
            </a:r>
          </a:p>
          <a:p>
            <a:pPr lvl="1"/>
            <a:r>
              <a:rPr lang="en-US" altLang="en-US" sz="1800" dirty="0" smtClean="0">
                <a:ea typeface="ＭＳ Ｐゴシック" pitchFamily="-84" charset="-128"/>
              </a:rPr>
              <a:t> How much </a:t>
            </a:r>
            <a:r>
              <a:rPr lang="en-US" altLang="en-US" sz="1800" b="1" i="1" dirty="0" smtClean="0">
                <a:ea typeface="ＭＳ Ｐゴシック" pitchFamily="-84" charset="-128"/>
              </a:rPr>
              <a:t>time</a:t>
            </a:r>
            <a:r>
              <a:rPr lang="en-US" altLang="en-US" sz="1800" dirty="0" smtClean="0">
                <a:ea typeface="ＭＳ Ｐゴシック" pitchFamily="-84" charset="-128"/>
              </a:rPr>
              <a:t> that algorithm requires. </a:t>
            </a:r>
          </a:p>
          <a:p>
            <a:pPr lvl="1"/>
            <a:r>
              <a:rPr lang="en-US" altLang="en-US" sz="1800" dirty="0" smtClean="0">
                <a:ea typeface="ＭＳ Ｐゴシック" pitchFamily="-84" charset="-128"/>
              </a:rPr>
              <a:t> How much </a:t>
            </a:r>
            <a:r>
              <a:rPr lang="en-US" altLang="en-US" sz="1800" b="1" i="1" dirty="0" smtClean="0">
                <a:ea typeface="ＭＳ Ｐゴシック" pitchFamily="-84" charset="-128"/>
              </a:rPr>
              <a:t>space</a:t>
            </a:r>
            <a:r>
              <a:rPr lang="en-US" altLang="en-US" sz="1800" dirty="0" smtClean="0">
                <a:ea typeface="ＭＳ Ｐゴシック" pitchFamily="-84" charset="-128"/>
              </a:rPr>
              <a:t> that algorithm requires. </a:t>
            </a:r>
          </a:p>
          <a:p>
            <a:endParaRPr lang="en-US" altLang="en-US" dirty="0" smtClean="0">
              <a:ea typeface="ＭＳ Ｐゴシック" pitchFamily="-84" charset="-128"/>
            </a:endParaRPr>
          </a:p>
          <a:p>
            <a:r>
              <a:rPr lang="en-US" altLang="en-US" dirty="0" smtClean="0">
                <a:ea typeface="ＭＳ Ｐゴシック" pitchFamily="-84" charset="-128"/>
              </a:rPr>
              <a:t>We will focus on</a:t>
            </a:r>
          </a:p>
          <a:p>
            <a:pPr lvl="1"/>
            <a:r>
              <a:rPr lang="en-US" altLang="en-US" sz="1800" dirty="0" smtClean="0">
                <a:ea typeface="ＭＳ Ｐゴシック" pitchFamily="-84" charset="-128"/>
              </a:rPr>
              <a:t>How to estimate the time required for an algorithm </a:t>
            </a:r>
          </a:p>
          <a:p>
            <a:pPr lvl="1"/>
            <a:r>
              <a:rPr lang="en-US" altLang="en-US" sz="1800" dirty="0" smtClean="0">
                <a:ea typeface="ＭＳ Ｐゴシック" pitchFamily="-84" charset="-128"/>
              </a:rPr>
              <a:t>How to reduce the time required</a:t>
            </a:r>
          </a:p>
          <a:p>
            <a:endParaRPr lang="en-US" altLang="en-US" dirty="0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A Comparison of Growth-Rate Functions</a:t>
            </a:r>
          </a:p>
        </p:txBody>
      </p:sp>
      <p:sp>
        <p:nvSpPr>
          <p:cNvPr id="3174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mtClean="0">
                <a:ea typeface="ＭＳ Ｐゴシック" pitchFamily="-84" charset="-128"/>
              </a:rPr>
              <a:t>Any algorithm with </a:t>
            </a:r>
            <a:r>
              <a:rPr lang="tr-TR" altLang="en-US" smtClean="0">
                <a:solidFill>
                  <a:srgbClr val="FF0000"/>
                </a:solidFill>
                <a:ea typeface="ＭＳ Ｐゴシック" pitchFamily="-84" charset="-128"/>
              </a:rPr>
              <a:t>n!</a:t>
            </a:r>
            <a:r>
              <a:rPr lang="tr-TR" altLang="en-US" smtClean="0">
                <a:ea typeface="ＭＳ Ｐゴシック" pitchFamily="-84" charset="-128"/>
              </a:rPr>
              <a:t> complexity is useless for n&gt;=20</a:t>
            </a:r>
          </a:p>
          <a:p>
            <a:endParaRPr lang="tr-TR" altLang="en-US" smtClean="0">
              <a:ea typeface="ＭＳ Ｐゴシック" pitchFamily="-84" charset="-128"/>
            </a:endParaRPr>
          </a:p>
          <a:p>
            <a:r>
              <a:rPr lang="tr-TR" altLang="en-US" smtClean="0">
                <a:ea typeface="ＭＳ Ｐゴシック" pitchFamily="-84" charset="-128"/>
              </a:rPr>
              <a:t>Algorithms with </a:t>
            </a:r>
            <a:r>
              <a:rPr lang="tr-TR" altLang="en-US" smtClean="0">
                <a:solidFill>
                  <a:srgbClr val="FF0000"/>
                </a:solidFill>
                <a:ea typeface="ＭＳ Ｐゴシック" pitchFamily="-84" charset="-128"/>
              </a:rPr>
              <a:t>2</a:t>
            </a:r>
            <a:r>
              <a:rPr lang="tr-TR" altLang="en-US" baseline="30000" smtClean="0">
                <a:solidFill>
                  <a:srgbClr val="FF0000"/>
                </a:solidFill>
                <a:ea typeface="ＭＳ Ｐゴシック" pitchFamily="-84" charset="-128"/>
              </a:rPr>
              <a:t>n</a:t>
            </a:r>
            <a:r>
              <a:rPr lang="tr-TR" altLang="en-US" smtClean="0">
                <a:ea typeface="ＭＳ Ｐゴシック" pitchFamily="-84" charset="-128"/>
              </a:rPr>
              <a:t> running time is impractical for n&gt;=40</a:t>
            </a:r>
          </a:p>
          <a:p>
            <a:endParaRPr lang="tr-TR" altLang="en-US" smtClean="0">
              <a:ea typeface="ＭＳ Ｐゴシック" pitchFamily="-84" charset="-128"/>
            </a:endParaRPr>
          </a:p>
          <a:p>
            <a:r>
              <a:rPr lang="tr-TR" altLang="en-US" smtClean="0">
                <a:ea typeface="ＭＳ Ｐゴシック" pitchFamily="-84" charset="-128"/>
              </a:rPr>
              <a:t>Algorithms with </a:t>
            </a:r>
            <a:r>
              <a:rPr lang="tr-TR" altLang="en-US" smtClean="0">
                <a:solidFill>
                  <a:srgbClr val="FF0000"/>
                </a:solidFill>
                <a:ea typeface="ＭＳ Ｐゴシック" pitchFamily="-84" charset="-128"/>
              </a:rPr>
              <a:t>n</a:t>
            </a:r>
            <a:r>
              <a:rPr lang="tr-TR" altLang="en-US" baseline="30000" smtClean="0">
                <a:solidFill>
                  <a:srgbClr val="FF0000"/>
                </a:solidFill>
                <a:ea typeface="ＭＳ Ｐゴシック" pitchFamily="-84" charset="-128"/>
              </a:rPr>
              <a:t>2</a:t>
            </a:r>
            <a:r>
              <a:rPr lang="tr-TR" altLang="en-US" smtClean="0">
                <a:ea typeface="ＭＳ Ｐゴシック" pitchFamily="-84" charset="-128"/>
              </a:rPr>
              <a:t> running time is usable up to n=10,000</a:t>
            </a:r>
          </a:p>
          <a:p>
            <a:pPr lvl="1"/>
            <a:r>
              <a:rPr lang="tr-TR" altLang="en-US" sz="1800" smtClean="0">
                <a:ea typeface="ＭＳ Ｐゴシック" pitchFamily="-84" charset="-128"/>
              </a:rPr>
              <a:t>But not useful for n&gt;1,000,000</a:t>
            </a:r>
          </a:p>
          <a:p>
            <a:pPr lvl="1"/>
            <a:endParaRPr lang="tr-TR" altLang="en-US" sz="1800" smtClean="0">
              <a:ea typeface="ＭＳ Ｐゴシック" pitchFamily="-84" charset="-128"/>
            </a:endParaRPr>
          </a:p>
          <a:p>
            <a:r>
              <a:rPr lang="tr-TR" altLang="en-US" smtClean="0">
                <a:ea typeface="ＭＳ Ｐゴシック" pitchFamily="-84" charset="-128"/>
              </a:rPr>
              <a:t>Linear time (</a:t>
            </a:r>
            <a:r>
              <a:rPr lang="tr-TR" altLang="en-US" smtClean="0">
                <a:solidFill>
                  <a:srgbClr val="FF0000"/>
                </a:solidFill>
                <a:ea typeface="ＭＳ Ｐゴシック" pitchFamily="-84" charset="-128"/>
              </a:rPr>
              <a:t>n</a:t>
            </a:r>
            <a:r>
              <a:rPr lang="tr-TR" altLang="en-US" smtClean="0">
                <a:ea typeface="ＭＳ Ｐゴシック" pitchFamily="-84" charset="-128"/>
              </a:rPr>
              <a:t>) and </a:t>
            </a:r>
            <a:r>
              <a:rPr lang="tr-TR" altLang="en-US" smtClean="0">
                <a:solidFill>
                  <a:srgbClr val="FF0000"/>
                </a:solidFill>
                <a:ea typeface="ＭＳ Ｐゴシック" pitchFamily="-84" charset="-128"/>
              </a:rPr>
              <a:t>n log n </a:t>
            </a:r>
            <a:r>
              <a:rPr lang="tr-TR" altLang="en-US" smtClean="0">
                <a:ea typeface="ＭＳ Ｐゴシック" pitchFamily="-84" charset="-128"/>
              </a:rPr>
              <a:t>algorithms remain practical even for one billion items</a:t>
            </a:r>
          </a:p>
          <a:p>
            <a:endParaRPr lang="tr-TR" altLang="en-US" smtClean="0">
              <a:ea typeface="ＭＳ Ｐゴシック" pitchFamily="-84" charset="-128"/>
            </a:endParaRPr>
          </a:p>
          <a:p>
            <a:r>
              <a:rPr lang="tr-TR" altLang="en-US" smtClean="0">
                <a:ea typeface="ＭＳ Ｐゴシック" pitchFamily="-84" charset="-128"/>
              </a:rPr>
              <a:t>Algorithms with </a:t>
            </a:r>
            <a:r>
              <a:rPr lang="tr-TR" altLang="en-US" smtClean="0">
                <a:solidFill>
                  <a:srgbClr val="FF0000"/>
                </a:solidFill>
                <a:ea typeface="ＭＳ Ｐゴシック" pitchFamily="-84" charset="-128"/>
              </a:rPr>
              <a:t>log n</a:t>
            </a:r>
            <a:r>
              <a:rPr lang="tr-TR" altLang="en-US" smtClean="0">
                <a:ea typeface="ＭＳ Ｐゴシック" pitchFamily="-84" charset="-128"/>
              </a:rPr>
              <a:t> complexity is practical for any value of n</a:t>
            </a:r>
            <a:endParaRPr lang="en-US" altLang="en-US" smtClean="0">
              <a:ea typeface="ＭＳ Ｐゴシック" pitchFamily="-84" charset="-128"/>
            </a:endParaRPr>
          </a:p>
        </p:txBody>
      </p:sp>
      <p:sp>
        <p:nvSpPr>
          <p:cNvPr id="3174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17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56CCC040-3281-4469-97EE-F6E9E6A8B6C9}" type="slidenum">
              <a:rPr lang="en-US" altLang="en-US" sz="800"/>
              <a:pPr/>
              <a:t>20</a:t>
            </a:fld>
            <a:endParaRPr lang="en-US" altLang="en-US" sz="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FB779B29-1B7D-4C7C-9391-F524E4C618A5}" type="slidenum">
              <a:rPr lang="en-US" altLang="en-US" sz="800"/>
              <a:pPr/>
              <a:t>21</a:t>
            </a:fld>
            <a:endParaRPr lang="en-US" altLang="en-US" sz="80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Properties of Growth-Rate Functions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en-US" i="1" dirty="0" smtClean="0">
                <a:ea typeface="ＭＳ Ｐゴシック" pitchFamily="-84" charset="-128"/>
              </a:rPr>
              <a:t>We can ignore the low-order terms</a:t>
            </a:r>
            <a:endParaRPr lang="en-US" altLang="en-US" dirty="0" smtClean="0">
              <a:ea typeface="ＭＳ Ｐゴシック" pitchFamily="-84" charset="-128"/>
            </a:endParaRPr>
          </a:p>
          <a:p>
            <a:pPr marL="800100" lvl="1" indent="-342900"/>
            <a:r>
              <a:rPr lang="en-US" altLang="en-US" sz="2200" dirty="0" smtClean="0">
                <a:ea typeface="ＭＳ Ｐゴシック" pitchFamily="-84" charset="-128"/>
              </a:rPr>
              <a:t>If an algorithm is O(n</a:t>
            </a:r>
            <a:r>
              <a:rPr lang="en-US" altLang="en-US" sz="2200" baseline="30000" dirty="0" smtClean="0">
                <a:ea typeface="ＭＳ Ｐゴシック" pitchFamily="-84" charset="-128"/>
              </a:rPr>
              <a:t>3</a:t>
            </a:r>
            <a:r>
              <a:rPr lang="en-US" altLang="en-US" sz="2200" dirty="0" smtClean="0">
                <a:ea typeface="ＭＳ Ｐゴシック" pitchFamily="-84" charset="-128"/>
              </a:rPr>
              <a:t>+4n</a:t>
            </a:r>
            <a:r>
              <a:rPr lang="en-US" altLang="en-US" sz="2200" baseline="30000" dirty="0" smtClean="0">
                <a:ea typeface="ＭＳ Ｐゴシック" pitchFamily="-84" charset="-128"/>
              </a:rPr>
              <a:t>2</a:t>
            </a:r>
            <a:r>
              <a:rPr lang="en-US" altLang="en-US" sz="2200" dirty="0" smtClean="0">
                <a:ea typeface="ＭＳ Ｐゴシック" pitchFamily="-84" charset="-128"/>
              </a:rPr>
              <a:t>+3n), it is also O(n</a:t>
            </a:r>
            <a:r>
              <a:rPr lang="en-US" altLang="en-US" sz="2200" baseline="30000" dirty="0" smtClean="0">
                <a:ea typeface="ＭＳ Ｐゴシック" pitchFamily="-84" charset="-128"/>
              </a:rPr>
              <a:t>3</a:t>
            </a:r>
            <a:r>
              <a:rPr lang="en-US" altLang="en-US" sz="2200" dirty="0" smtClean="0">
                <a:ea typeface="ＭＳ Ｐゴシック" pitchFamily="-84" charset="-128"/>
              </a:rPr>
              <a:t>)</a:t>
            </a:r>
          </a:p>
          <a:p>
            <a:pPr marL="800100" lvl="1" indent="-342900"/>
            <a:r>
              <a:rPr lang="en-US" altLang="en-US" sz="2200" dirty="0" smtClean="0">
                <a:ea typeface="ＭＳ Ｐゴシック" pitchFamily="-84" charset="-128"/>
              </a:rPr>
              <a:t>Use only the highest-order term to determine its grow rate</a:t>
            </a:r>
            <a:endParaRPr lang="en-US" altLang="en-US" sz="1800" dirty="0" smtClean="0">
              <a:ea typeface="ＭＳ Ｐゴシック" pitchFamily="-84" charset="-128"/>
            </a:endParaRPr>
          </a:p>
          <a:p>
            <a:pPr marL="457200" indent="-457200">
              <a:buFontTx/>
              <a:buAutoNum type="arabicPeriod"/>
            </a:pPr>
            <a:endParaRPr lang="en-US" altLang="en-US" i="1" dirty="0" smtClean="0">
              <a:ea typeface="ＭＳ Ｐゴシック" pitchFamily="-84" charset="-128"/>
            </a:endParaRPr>
          </a:p>
          <a:p>
            <a:pPr marL="457200" indent="-457200">
              <a:buFontTx/>
              <a:buAutoNum type="arabicPeriod"/>
            </a:pPr>
            <a:r>
              <a:rPr lang="en-US" altLang="en-US" i="1" dirty="0" smtClean="0">
                <a:ea typeface="ＭＳ Ｐゴシック" pitchFamily="-84" charset="-128"/>
              </a:rPr>
              <a:t>We can ignore a multiplicative constant in the highest-order term</a:t>
            </a:r>
          </a:p>
          <a:p>
            <a:pPr marL="800100" lvl="1" indent="-342900"/>
            <a:r>
              <a:rPr lang="en-US" altLang="en-US" sz="2200" dirty="0" smtClean="0">
                <a:ea typeface="ＭＳ Ｐゴシック" pitchFamily="-84" charset="-128"/>
              </a:rPr>
              <a:t>If an algorithm is O(5n</a:t>
            </a:r>
            <a:r>
              <a:rPr lang="en-US" altLang="en-US" sz="2200" baseline="30000" dirty="0" smtClean="0">
                <a:ea typeface="ＭＳ Ｐゴシック" pitchFamily="-84" charset="-128"/>
              </a:rPr>
              <a:t>3</a:t>
            </a:r>
            <a:r>
              <a:rPr lang="en-US" altLang="en-US" sz="2200" dirty="0" smtClean="0">
                <a:ea typeface="ＭＳ Ｐゴシック" pitchFamily="-84" charset="-128"/>
              </a:rPr>
              <a:t>), it is also O(n</a:t>
            </a:r>
            <a:r>
              <a:rPr lang="en-US" altLang="en-US" sz="2200" baseline="30000" dirty="0" smtClean="0">
                <a:ea typeface="ＭＳ Ｐゴシック" pitchFamily="-84" charset="-128"/>
              </a:rPr>
              <a:t>3</a:t>
            </a:r>
            <a:r>
              <a:rPr lang="en-US" altLang="en-US" sz="2200" dirty="0" smtClean="0">
                <a:ea typeface="ＭＳ Ｐゴシック" pitchFamily="-84" charset="-128"/>
              </a:rPr>
              <a:t>)</a:t>
            </a:r>
            <a:endParaRPr lang="en-US" altLang="en-US" sz="1800" dirty="0" smtClean="0">
              <a:ea typeface="ＭＳ Ｐゴシック" pitchFamily="-84" charset="-128"/>
            </a:endParaRPr>
          </a:p>
          <a:p>
            <a:pPr marL="457200" indent="-457200">
              <a:buFontTx/>
              <a:buAutoNum type="arabicPeriod"/>
            </a:pPr>
            <a:endParaRPr lang="en-US" altLang="en-US" i="1" dirty="0" smtClean="0">
              <a:ea typeface="ＭＳ Ｐゴシック" pitchFamily="-84" charset="-128"/>
            </a:endParaRPr>
          </a:p>
          <a:p>
            <a:pPr marL="457200" indent="-457200">
              <a:buFontTx/>
              <a:buAutoNum type="arabicPeriod"/>
            </a:pPr>
            <a:r>
              <a:rPr lang="en-US" altLang="en-US" i="1" dirty="0" smtClean="0">
                <a:ea typeface="ＭＳ Ｐゴシック" pitchFamily="-84" charset="-128"/>
              </a:rPr>
              <a:t>O</a:t>
            </a:r>
            <a:r>
              <a:rPr lang="en-US" altLang="en-US" dirty="0" smtClean="0">
                <a:ea typeface="ＭＳ Ｐゴシック" pitchFamily="-84" charset="-128"/>
              </a:rPr>
              <a:t>( </a:t>
            </a:r>
            <a:r>
              <a:rPr lang="en-US" altLang="en-US" i="1" dirty="0" smtClean="0">
                <a:ea typeface="ＭＳ Ｐゴシック" pitchFamily="-84" charset="-128"/>
              </a:rPr>
              <a:t>f</a:t>
            </a:r>
            <a:r>
              <a:rPr lang="en-US" altLang="en-US" dirty="0" smtClean="0">
                <a:ea typeface="ＭＳ Ｐゴシック" pitchFamily="-84" charset="-128"/>
              </a:rPr>
              <a:t>(</a:t>
            </a:r>
            <a:r>
              <a:rPr lang="en-US" altLang="en-US" i="1" dirty="0" smtClean="0">
                <a:ea typeface="ＭＳ Ｐゴシック" pitchFamily="-84" charset="-128"/>
              </a:rPr>
              <a:t>n</a:t>
            </a:r>
            <a:r>
              <a:rPr lang="en-US" altLang="en-US" dirty="0" smtClean="0">
                <a:ea typeface="ＭＳ Ｐゴシック" pitchFamily="-84" charset="-128"/>
              </a:rPr>
              <a:t>) )</a:t>
            </a:r>
            <a:r>
              <a:rPr lang="en-US" altLang="en-US" i="1" dirty="0" smtClean="0">
                <a:ea typeface="ＭＳ Ｐゴシック" pitchFamily="-84" charset="-128"/>
              </a:rPr>
              <a:t> + O</a:t>
            </a:r>
            <a:r>
              <a:rPr lang="en-US" altLang="en-US" dirty="0" smtClean="0">
                <a:ea typeface="ＭＳ Ｐゴシック" pitchFamily="-84" charset="-128"/>
              </a:rPr>
              <a:t>( </a:t>
            </a:r>
            <a:r>
              <a:rPr lang="en-US" altLang="en-US" i="1" dirty="0" smtClean="0">
                <a:ea typeface="ＭＳ Ｐゴシック" pitchFamily="-84" charset="-128"/>
              </a:rPr>
              <a:t>g</a:t>
            </a:r>
            <a:r>
              <a:rPr lang="en-US" altLang="en-US" dirty="0" smtClean="0">
                <a:ea typeface="ＭＳ Ｐゴシック" pitchFamily="-84" charset="-128"/>
              </a:rPr>
              <a:t>(</a:t>
            </a:r>
            <a:r>
              <a:rPr lang="en-US" altLang="en-US" i="1" dirty="0" smtClean="0">
                <a:ea typeface="ＭＳ Ｐゴシック" pitchFamily="-84" charset="-128"/>
              </a:rPr>
              <a:t>n</a:t>
            </a:r>
            <a:r>
              <a:rPr lang="en-US" altLang="en-US" dirty="0" smtClean="0">
                <a:ea typeface="ＭＳ Ｐゴシック" pitchFamily="-84" charset="-128"/>
              </a:rPr>
              <a:t>) )</a:t>
            </a:r>
            <a:r>
              <a:rPr lang="en-US" altLang="en-US" i="1" dirty="0" smtClean="0">
                <a:ea typeface="ＭＳ Ｐゴシック" pitchFamily="-84" charset="-128"/>
              </a:rPr>
              <a:t> = O</a:t>
            </a:r>
            <a:r>
              <a:rPr lang="en-US" altLang="en-US" dirty="0" smtClean="0">
                <a:ea typeface="ＭＳ Ｐゴシック" pitchFamily="-84" charset="-128"/>
              </a:rPr>
              <a:t>( </a:t>
            </a:r>
            <a:r>
              <a:rPr lang="en-US" altLang="en-US" i="1" dirty="0" smtClean="0">
                <a:ea typeface="ＭＳ Ｐゴシック" pitchFamily="-84" charset="-128"/>
              </a:rPr>
              <a:t>f</a:t>
            </a:r>
            <a:r>
              <a:rPr lang="en-US" altLang="en-US" dirty="0" smtClean="0">
                <a:ea typeface="ＭＳ Ｐゴシック" pitchFamily="-84" charset="-128"/>
              </a:rPr>
              <a:t>(</a:t>
            </a:r>
            <a:r>
              <a:rPr lang="en-US" altLang="en-US" i="1" dirty="0" smtClean="0">
                <a:ea typeface="ＭＳ Ｐゴシック" pitchFamily="-84" charset="-128"/>
              </a:rPr>
              <a:t>n</a:t>
            </a:r>
            <a:r>
              <a:rPr lang="en-US" altLang="en-US" dirty="0" smtClean="0">
                <a:ea typeface="ＭＳ Ｐゴシック" pitchFamily="-84" charset="-128"/>
              </a:rPr>
              <a:t>)</a:t>
            </a:r>
            <a:r>
              <a:rPr lang="en-US" altLang="en-US" i="1" dirty="0" smtClean="0">
                <a:ea typeface="ＭＳ Ｐゴシック" pitchFamily="-84" charset="-128"/>
              </a:rPr>
              <a:t> + g</a:t>
            </a:r>
            <a:r>
              <a:rPr lang="en-US" altLang="en-US" dirty="0" smtClean="0">
                <a:ea typeface="ＭＳ Ｐゴシック" pitchFamily="-84" charset="-128"/>
              </a:rPr>
              <a:t>(</a:t>
            </a:r>
            <a:r>
              <a:rPr lang="en-US" altLang="en-US" i="1" dirty="0" smtClean="0">
                <a:ea typeface="ＭＳ Ｐゴシック" pitchFamily="-84" charset="-128"/>
              </a:rPr>
              <a:t>n</a:t>
            </a:r>
            <a:r>
              <a:rPr lang="en-US" altLang="en-US" dirty="0" smtClean="0">
                <a:ea typeface="ＭＳ Ｐゴシック" pitchFamily="-84" charset="-128"/>
              </a:rPr>
              <a:t>) )</a:t>
            </a:r>
            <a:r>
              <a:rPr lang="en-US" altLang="en-US" i="1" dirty="0" smtClean="0">
                <a:ea typeface="ＭＳ Ｐゴシック" pitchFamily="-84" charset="-128"/>
              </a:rPr>
              <a:t> </a:t>
            </a:r>
            <a:endParaRPr lang="en-US" altLang="en-US" dirty="0" smtClean="0">
              <a:ea typeface="ＭＳ Ｐゴシック" pitchFamily="-84" charset="-128"/>
            </a:endParaRPr>
          </a:p>
          <a:p>
            <a:pPr marL="800100" lvl="1" indent="-342900"/>
            <a:r>
              <a:rPr lang="en-US" altLang="en-US" sz="2200" dirty="0" smtClean="0">
                <a:ea typeface="ＭＳ Ｐゴシック" pitchFamily="-84" charset="-128"/>
              </a:rPr>
              <a:t>If an algorithm is O(n</a:t>
            </a:r>
            <a:r>
              <a:rPr lang="en-US" altLang="en-US" sz="2200" baseline="30000" dirty="0" smtClean="0">
                <a:ea typeface="ＭＳ Ｐゴシック" pitchFamily="-84" charset="-128"/>
              </a:rPr>
              <a:t>3</a:t>
            </a:r>
            <a:r>
              <a:rPr lang="en-US" altLang="en-US" sz="2200" dirty="0" smtClean="0">
                <a:ea typeface="ＭＳ Ｐゴシック" pitchFamily="-84" charset="-128"/>
              </a:rPr>
              <a:t>) + O(4n</a:t>
            </a:r>
            <a:r>
              <a:rPr lang="en-US" altLang="en-US" sz="2200" baseline="30000" dirty="0" smtClean="0">
                <a:ea typeface="ＭＳ Ｐゴシック" pitchFamily="-84" charset="-128"/>
              </a:rPr>
              <a:t>2</a:t>
            </a:r>
            <a:r>
              <a:rPr lang="en-US" altLang="en-US" sz="2200" dirty="0" smtClean="0">
                <a:ea typeface="ＭＳ Ｐゴシック" pitchFamily="-84" charset="-128"/>
              </a:rPr>
              <a:t>), it is also O(n</a:t>
            </a:r>
            <a:r>
              <a:rPr lang="en-US" altLang="en-US" sz="2200" baseline="30000" dirty="0" smtClean="0">
                <a:ea typeface="ＭＳ Ｐゴシック" pitchFamily="-84" charset="-128"/>
              </a:rPr>
              <a:t>3 </a:t>
            </a:r>
            <a:r>
              <a:rPr lang="en-US" altLang="en-US" sz="2200" dirty="0" smtClean="0">
                <a:ea typeface="ＭＳ Ｐゴシック" pitchFamily="-84" charset="-128"/>
              </a:rPr>
              <a:t>+4n</a:t>
            </a:r>
            <a:r>
              <a:rPr lang="en-US" altLang="en-US" sz="2200" baseline="30000" dirty="0" smtClean="0">
                <a:ea typeface="ＭＳ Ｐゴシック" pitchFamily="-84" charset="-128"/>
              </a:rPr>
              <a:t>2</a:t>
            </a:r>
            <a:r>
              <a:rPr lang="en-US" altLang="en-US" sz="2200" dirty="0" smtClean="0">
                <a:ea typeface="ＭＳ Ｐゴシック" pitchFamily="-84" charset="-128"/>
              </a:rPr>
              <a:t>) </a:t>
            </a:r>
            <a:r>
              <a:rPr lang="en-US" altLang="en-US" sz="2200" dirty="0" smtClean="0">
                <a:ea typeface="ＭＳ Ｐゴシック" pitchFamily="-84" charset="-128"/>
                <a:sym typeface="Wingdings" panose="05000000000000000000" pitchFamily="2" charset="2"/>
              </a:rPr>
              <a:t> So, it is </a:t>
            </a:r>
            <a:r>
              <a:rPr lang="en-US" altLang="en-US" sz="2200" dirty="0" smtClean="0">
                <a:ea typeface="ＭＳ Ｐゴシック" pitchFamily="-84" charset="-128"/>
              </a:rPr>
              <a:t>O(n</a:t>
            </a:r>
            <a:r>
              <a:rPr lang="en-US" altLang="en-US" sz="2200" baseline="30000" dirty="0" smtClean="0">
                <a:ea typeface="ＭＳ Ｐゴシック" pitchFamily="-84" charset="-128"/>
              </a:rPr>
              <a:t>3</a:t>
            </a:r>
            <a:r>
              <a:rPr lang="en-US" altLang="en-US" sz="2200" dirty="0" smtClean="0">
                <a:ea typeface="ＭＳ Ｐゴシック" pitchFamily="-84" charset="-128"/>
              </a:rPr>
              <a:t>)</a:t>
            </a:r>
          </a:p>
          <a:p>
            <a:pPr marL="800100" lvl="1" indent="-342900"/>
            <a:r>
              <a:rPr lang="en-US" altLang="en-US" sz="2200" dirty="0" smtClean="0">
                <a:ea typeface="ＭＳ Ｐゴシック" pitchFamily="-84" charset="-128"/>
              </a:rPr>
              <a:t>Similar rules hold for multiplication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38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40C55756-2518-457F-9C94-221147B0ADB7}" type="slidenum">
              <a:rPr lang="en-US" altLang="en-US" sz="800"/>
              <a:pPr/>
              <a:t>22</a:t>
            </a:fld>
            <a:endParaRPr lang="en-US" altLang="en-US" sz="800"/>
          </a:p>
        </p:txBody>
      </p:sp>
      <p:sp>
        <p:nvSpPr>
          <p:cNvPr id="33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Some Useful Mathematical Equalities</a:t>
            </a:r>
          </a:p>
        </p:txBody>
      </p:sp>
      <p:graphicFrame>
        <p:nvGraphicFramePr>
          <p:cNvPr id="33794" name="Object 2048"/>
          <p:cNvGraphicFramePr>
            <a:graphicFrameLocks noChangeAspect="1"/>
          </p:cNvGraphicFramePr>
          <p:nvPr/>
        </p:nvGraphicFramePr>
        <p:xfrm>
          <a:off x="922338" y="1371600"/>
          <a:ext cx="4487862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8" name="Equation" r:id="rId3" imgW="2184120" imgH="660240" progId="Equation.3">
                  <p:embed/>
                </p:oleObj>
              </mc:Choice>
              <mc:Fallback>
                <p:oleObj name="Equation" r:id="rId3" imgW="2184120" imgH="66024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1371600"/>
                        <a:ext cx="4487862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2049"/>
          <p:cNvGraphicFramePr>
            <a:graphicFrameLocks noChangeAspect="1"/>
          </p:cNvGraphicFramePr>
          <p:nvPr/>
        </p:nvGraphicFramePr>
        <p:xfrm>
          <a:off x="4895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9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3319463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2050"/>
          <p:cNvGraphicFramePr>
            <a:graphicFrameLocks noChangeAspect="1"/>
          </p:cNvGraphicFramePr>
          <p:nvPr/>
        </p:nvGraphicFramePr>
        <p:xfrm>
          <a:off x="838200" y="3048000"/>
          <a:ext cx="5867400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0" name="Equation" r:id="rId7" imgW="2869920" imgH="660240" progId="Equation.3">
                  <p:embed/>
                </p:oleObj>
              </mc:Choice>
              <mc:Fallback>
                <p:oleObj name="Equation" r:id="rId7" imgW="2869920" imgH="66024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48000"/>
                        <a:ext cx="5867400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2051"/>
          <p:cNvGraphicFramePr>
            <a:graphicFrameLocks noChangeAspect="1"/>
          </p:cNvGraphicFramePr>
          <p:nvPr/>
        </p:nvGraphicFramePr>
        <p:xfrm>
          <a:off x="838200" y="4800600"/>
          <a:ext cx="4495800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1" name="Equation" r:id="rId9" imgW="2057400" imgH="660240" progId="Equation.3">
                  <p:embed/>
                </p:oleObj>
              </mc:Choice>
              <mc:Fallback>
                <p:oleObj name="Equation" r:id="rId9" imgW="2057400" imgH="66024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00600"/>
                        <a:ext cx="4495800" cy="144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B436F5C8-98B9-403D-9718-3B0C7153DE1C}" type="slidenum">
              <a:rPr lang="en-US" altLang="en-US" sz="800"/>
              <a:pPr/>
              <a:t>23</a:t>
            </a:fld>
            <a:endParaRPr lang="en-US" altLang="en-US" sz="80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Growth-Rate Functions 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2964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i="1" dirty="0" smtClean="0">
                <a:ea typeface="ＭＳ Ｐゴシック" pitchFamily="-84" charset="-128"/>
              </a:rPr>
              <a:t>Remember our previous examples</a:t>
            </a:r>
            <a:endParaRPr lang="en-US" altLang="en-US" b="1" dirty="0" smtClean="0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  <a:sym typeface="Wingdings" panose="05000000000000000000" pitchFamily="2" charset="2"/>
              </a:rPr>
              <a:t>	</a:t>
            </a:r>
            <a:r>
              <a:rPr lang="en-US" altLang="en-US" dirty="0" smtClean="0">
                <a:ea typeface="ＭＳ Ｐゴシック" pitchFamily="-84" charset="-128"/>
              </a:rPr>
              <a:t>							</a:t>
            </a:r>
            <a:r>
              <a:rPr lang="en-US" altLang="en-US" b="1" u="sng" dirty="0" smtClean="0">
                <a:ea typeface="ＭＳ Ｐゴシック" pitchFamily="-84" charset="-128"/>
              </a:rPr>
              <a:t>Times</a:t>
            </a:r>
            <a:endParaRPr lang="en-US" altLang="en-US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	</a:t>
            </a: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 = 1;			</a:t>
            </a:r>
            <a:r>
              <a:rPr lang="en-US" altLang="en-US" sz="2200" dirty="0" smtClean="0">
                <a:ea typeface="ＭＳ Ｐゴシック" pitchFamily="-84" charset="-128"/>
              </a:rPr>
              <a:t>			    1</a:t>
            </a:r>
            <a:endParaRPr lang="en-US" altLang="en-US" sz="2200" dirty="0" smtClean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	sum = 0;				</a:t>
            </a:r>
            <a:r>
              <a:rPr lang="en-US" altLang="en-US" sz="2200" dirty="0" smtClean="0">
                <a:ea typeface="ＭＳ Ｐゴシック" pitchFamily="-84" charset="-128"/>
              </a:rPr>
              <a:t>		    1</a:t>
            </a:r>
            <a:endParaRPr lang="en-US" altLang="en-US" sz="2200" dirty="0" smtClean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	while (</a:t>
            </a: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 &lt;= n) {			 </a:t>
            </a:r>
            <a:r>
              <a:rPr lang="en-US" altLang="en-US" sz="2200" dirty="0" smtClean="0">
                <a:ea typeface="ＭＳ Ｐゴシック" pitchFamily="-84" charset="-128"/>
              </a:rPr>
              <a:t>	 n + 1</a:t>
            </a:r>
          </a:p>
          <a:p>
            <a:pPr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		</a:t>
            </a: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 = </a:t>
            </a: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 + 1;			</a:t>
            </a:r>
            <a:r>
              <a:rPr lang="en-US" altLang="en-US" sz="2200" dirty="0" smtClean="0">
                <a:ea typeface="ＭＳ Ｐゴシック" pitchFamily="-84" charset="-128"/>
              </a:rPr>
              <a:t>		    n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	</a:t>
            </a:r>
          </a:p>
          <a:p>
            <a:pPr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		sum = sum + </a:t>
            </a: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;		</a:t>
            </a:r>
            <a:r>
              <a:rPr lang="en-US" altLang="en-US" sz="2200" dirty="0" smtClean="0">
                <a:ea typeface="ＭＳ Ｐゴシック" pitchFamily="-84" charset="-128"/>
              </a:rPr>
              <a:t>		    n</a:t>
            </a:r>
            <a:endParaRPr lang="en-US" altLang="en-US" sz="2200" dirty="0" smtClean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	}</a:t>
            </a:r>
            <a:endParaRPr lang="en-US" altLang="en-US" sz="2200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  <a:sym typeface="Wingdings" panose="05000000000000000000" pitchFamily="2" charset="2"/>
              </a:rPr>
              <a:t>	Total cost = 1 + 1 + (n + 1) + n + n = 3 * n + 3</a:t>
            </a:r>
          </a:p>
          <a:p>
            <a:pPr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  <a:ea typeface="ＭＳ Ｐゴシック" pitchFamily="-84" charset="-128"/>
                <a:sym typeface="Wingdings" panose="05000000000000000000" pitchFamily="2" charset="2"/>
              </a:rPr>
              <a:t>	 The time required for this algorithm is proportional to n</a:t>
            </a:r>
          </a:p>
          <a:p>
            <a:pPr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  <a:ea typeface="ＭＳ Ｐゴシック" pitchFamily="-84" charset="-128"/>
                <a:sym typeface="Wingdings" panose="05000000000000000000" pitchFamily="2" charset="2"/>
              </a:rPr>
              <a:t>	 The growth-rate of this algorithm is proportional to O(n)</a:t>
            </a:r>
          </a:p>
          <a:p>
            <a:pPr>
              <a:buFontTx/>
              <a:buNone/>
            </a:pPr>
            <a:endParaRPr lang="en-US" altLang="en-US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 sz="1800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ea typeface="ＭＳ Ｐゴシック" pitchFamily="-84" charset="-128"/>
                <a:sym typeface="Wingdings" panose="05000000000000000000" pitchFamily="2" charset="2"/>
              </a:rPr>
              <a:t>	</a:t>
            </a:r>
          </a:p>
          <a:p>
            <a:pPr>
              <a:buFontTx/>
              <a:buNone/>
            </a:pPr>
            <a:r>
              <a:rPr lang="en-US" altLang="en-US" sz="1800" dirty="0" smtClean="0">
                <a:ea typeface="ＭＳ Ｐゴシック" pitchFamily="-84" charset="-128"/>
                <a:sym typeface="Wingdings" panose="05000000000000000000" pitchFamily="2" charset="2"/>
              </a:rPr>
              <a:t>		             </a:t>
            </a:r>
            <a:endParaRPr lang="en-US" altLang="en-US" sz="1800" dirty="0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CBD4F9E4-D188-4334-B9E4-540001083487}" type="slidenum">
              <a:rPr lang="en-US" altLang="en-US" sz="800"/>
              <a:pPr/>
              <a:t>24</a:t>
            </a:fld>
            <a:endParaRPr lang="en-US" altLang="en-US" sz="80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Growth-Rate Functions 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2964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  <a:sym typeface="Wingdings" panose="05000000000000000000" pitchFamily="2" charset="2"/>
              </a:rPr>
              <a:t>	</a:t>
            </a:r>
            <a:r>
              <a:rPr lang="en-US" altLang="en-US" dirty="0" smtClean="0">
                <a:ea typeface="ＭＳ Ｐゴシック" pitchFamily="-84" charset="-128"/>
              </a:rPr>
              <a:t>							</a:t>
            </a:r>
            <a:r>
              <a:rPr lang="en-US" altLang="en-US" sz="2200" b="1" u="sng" dirty="0" smtClean="0">
                <a:ea typeface="ＭＳ Ｐゴシック" pitchFamily="-84" charset="-128"/>
              </a:rPr>
              <a:t>Times</a:t>
            </a:r>
            <a:endParaRPr lang="en-US" altLang="en-US" sz="2200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</a:t>
            </a:r>
            <a:r>
              <a:rPr lang="en-US" altLang="en-US" sz="18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 = 1;						  </a:t>
            </a:r>
            <a:r>
              <a:rPr lang="en-US" altLang="en-US" sz="1800" dirty="0" smtClean="0">
                <a:ea typeface="ＭＳ Ｐゴシック" pitchFamily="-84" charset="-128"/>
                <a:cs typeface="Times New Roman" panose="02020603050405020304" pitchFamily="18" charset="0"/>
              </a:rPr>
              <a:t>1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sum = 0;						  </a:t>
            </a:r>
            <a:r>
              <a:rPr lang="en-US" altLang="en-US" sz="1800" dirty="0" smtClean="0">
                <a:ea typeface="ＭＳ Ｐゴシック" pitchFamily="-84" charset="-128"/>
                <a:cs typeface="Times New Roman" panose="02020603050405020304" pitchFamily="18" charset="0"/>
              </a:rPr>
              <a:t>1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while (</a:t>
            </a:r>
            <a:r>
              <a:rPr lang="en-US" altLang="en-US" sz="18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 &lt;= n) {				 	 </a:t>
            </a:r>
            <a:r>
              <a:rPr lang="en-US" altLang="en-US" sz="1800" dirty="0" smtClean="0">
                <a:ea typeface="ＭＳ Ｐゴシック" pitchFamily="-84" charset="-128"/>
                <a:cs typeface="Times New Roman" panose="02020603050405020304" pitchFamily="18" charset="0"/>
              </a:rPr>
              <a:t>n + 1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	j=1;						  </a:t>
            </a:r>
            <a:r>
              <a:rPr lang="en-US" altLang="en-US" sz="1800" dirty="0" smtClean="0">
                <a:ea typeface="ＭＳ Ｐゴシック" pitchFamily="-84" charset="-128"/>
                <a:cs typeface="Times New Roman" panose="02020603050405020304" pitchFamily="18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	while (j &lt;= n) {		  	     </a:t>
            </a:r>
            <a:r>
              <a:rPr lang="en-US" altLang="en-US" sz="1800" dirty="0" smtClean="0">
                <a:ea typeface="ＭＳ Ｐゴシック" pitchFamily="-84" charset="-128"/>
                <a:cs typeface="Times New Roman" panose="02020603050405020304" pitchFamily="18" charset="0"/>
              </a:rPr>
              <a:t>n * (n + 1)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	    sum = sum + </a:t>
            </a:r>
            <a:r>
              <a:rPr lang="en-US" altLang="en-US" sz="18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;				 </a:t>
            </a:r>
            <a:r>
              <a:rPr lang="en-US" altLang="en-US" sz="1800" dirty="0" smtClean="0">
                <a:ea typeface="ＭＳ Ｐゴシック" pitchFamily="-84" charset="-128"/>
                <a:cs typeface="Times New Roman" panose="02020603050405020304" pitchFamily="18" charset="0"/>
              </a:rPr>
              <a:t>n *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	    j = j + 1; 		 		 </a:t>
            </a:r>
            <a:r>
              <a:rPr lang="en-US" altLang="en-US" sz="1800" dirty="0" smtClean="0">
                <a:ea typeface="ＭＳ Ｐゴシック" pitchFamily="-84" charset="-128"/>
                <a:cs typeface="Times New Roman" panose="02020603050405020304" pitchFamily="18" charset="0"/>
              </a:rPr>
              <a:t>n *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   </a:t>
            </a:r>
            <a:r>
              <a:rPr lang="en-US" altLang="en-US" sz="18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 = </a:t>
            </a:r>
            <a:r>
              <a:rPr lang="en-US" altLang="en-US" sz="18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 +1;				 	  </a:t>
            </a:r>
            <a:r>
              <a:rPr lang="en-US" altLang="en-US" sz="1800" dirty="0" smtClean="0">
                <a:ea typeface="ＭＳ Ｐゴシック" pitchFamily="-84" charset="-128"/>
                <a:cs typeface="Times New Roman" panose="02020603050405020304" pitchFamily="18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}</a:t>
            </a:r>
            <a:endParaRPr lang="en-US" altLang="en-US" sz="2000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  <a:sym typeface="Wingdings" panose="05000000000000000000" pitchFamily="2" charset="2"/>
              </a:rPr>
              <a:t>	Total cost = 1 + 1 + (n + 1) + n + n * (n + 1) + n * n + n * n + n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  <a:sym typeface="Wingdings" panose="05000000000000000000" pitchFamily="2" charset="2"/>
              </a:rPr>
              <a:t>	Total cost = 3 * n</a:t>
            </a:r>
            <a:r>
              <a:rPr lang="en-US" altLang="en-US" baseline="30000" dirty="0" smtClean="0">
                <a:ea typeface="ＭＳ Ｐゴシック" pitchFamily="-84" charset="-128"/>
                <a:sym typeface="Wingdings" panose="05000000000000000000" pitchFamily="2" charset="2"/>
              </a:rPr>
              <a:t>2</a:t>
            </a:r>
            <a:r>
              <a:rPr lang="en-US" altLang="en-US" dirty="0" smtClean="0">
                <a:ea typeface="ＭＳ Ｐゴシック" pitchFamily="-84" charset="-128"/>
                <a:sym typeface="Wingdings" panose="05000000000000000000" pitchFamily="2" charset="2"/>
              </a:rPr>
              <a:t> + 4 * n + 3</a:t>
            </a:r>
          </a:p>
          <a:p>
            <a:pPr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  <a:ea typeface="ＭＳ Ｐゴシック" pitchFamily="-84" charset="-128"/>
                <a:sym typeface="Wingdings" panose="05000000000000000000" pitchFamily="2" charset="2"/>
              </a:rPr>
              <a:t>	 The time required for this algorithm is proportional to n</a:t>
            </a:r>
            <a:r>
              <a:rPr lang="en-US" altLang="en-US" baseline="30000" dirty="0" smtClean="0">
                <a:solidFill>
                  <a:srgbClr val="FF0000"/>
                </a:solidFill>
                <a:ea typeface="ＭＳ Ｐゴシック" pitchFamily="-84" charset="-128"/>
                <a:sym typeface="Wingdings" panose="05000000000000000000" pitchFamily="2" charset="2"/>
              </a:rPr>
              <a:t>2</a:t>
            </a:r>
            <a:endParaRPr lang="en-US" altLang="en-US" dirty="0" smtClean="0">
              <a:solidFill>
                <a:srgbClr val="FF0000"/>
              </a:solidFill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  <a:ea typeface="ＭＳ Ｐゴシック" pitchFamily="-84" charset="-128"/>
                <a:sym typeface="Wingdings" panose="05000000000000000000" pitchFamily="2" charset="2"/>
              </a:rPr>
              <a:t>	 The growth-rate of this algorithm is proportional to O(n</a:t>
            </a:r>
            <a:r>
              <a:rPr lang="en-US" altLang="en-US" baseline="30000" dirty="0" smtClean="0">
                <a:solidFill>
                  <a:srgbClr val="FF0000"/>
                </a:solidFill>
                <a:ea typeface="ＭＳ Ｐゴシック" pitchFamily="-84" charset="-128"/>
                <a:sym typeface="Wingdings" panose="05000000000000000000" pitchFamily="2" charset="2"/>
              </a:rPr>
              <a:t>2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itchFamily="-84" charset="-128"/>
                <a:sym typeface="Wingdings" panose="05000000000000000000" pitchFamily="2" charset="2"/>
              </a:rPr>
              <a:t>)</a:t>
            </a:r>
          </a:p>
          <a:p>
            <a:pPr>
              <a:buFontTx/>
              <a:buNone/>
            </a:pPr>
            <a:endParaRPr lang="en-US" altLang="en-US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 sz="1800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ea typeface="ＭＳ Ｐゴシック" pitchFamily="-84" charset="-128"/>
                <a:sym typeface="Wingdings" panose="05000000000000000000" pitchFamily="2" charset="2"/>
              </a:rPr>
              <a:t>	</a:t>
            </a:r>
          </a:p>
          <a:p>
            <a:pPr>
              <a:buFontTx/>
              <a:buNone/>
            </a:pPr>
            <a:r>
              <a:rPr lang="en-US" altLang="en-US" sz="1800" dirty="0" smtClean="0">
                <a:ea typeface="ＭＳ Ｐゴシック" pitchFamily="-84" charset="-128"/>
                <a:sym typeface="Wingdings" panose="05000000000000000000" pitchFamily="2" charset="2"/>
              </a:rPr>
              <a:t>		             </a:t>
            </a:r>
            <a:endParaRPr lang="en-US" altLang="en-US" sz="1800" dirty="0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028700"/>
            <a:ext cx="40386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D3F25543-6594-4283-BBCC-1A52A6E08142}" type="slidenum">
              <a:rPr lang="en-US" altLang="en-US" sz="800"/>
              <a:pPr/>
              <a:t>25</a:t>
            </a:fld>
            <a:endParaRPr lang="en-US" altLang="en-US" sz="800"/>
          </a:p>
        </p:txBody>
      </p:sp>
      <p:sp>
        <p:nvSpPr>
          <p:cNvPr id="368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What to Analyze</a:t>
            </a:r>
          </a:p>
        </p:txBody>
      </p:sp>
      <p:sp>
        <p:nvSpPr>
          <p:cNvPr id="368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2964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 smtClean="0">
                <a:solidFill>
                  <a:srgbClr val="FF0000"/>
                </a:solidFill>
                <a:ea typeface="ＭＳ Ｐゴシック" pitchFamily="-84" charset="-128"/>
              </a:rPr>
              <a:t>Worst-case performance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It is an upper bound for any input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Its use is more common than the others</a:t>
            </a:r>
            <a:endParaRPr lang="en-US" altLang="en-US" sz="1800" dirty="0" smtClean="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endParaRPr lang="tr-TR" altLang="en-US" i="1" dirty="0" smtClean="0">
              <a:solidFill>
                <a:srgbClr val="FF0000"/>
              </a:solidFill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r>
              <a:rPr lang="en-US" altLang="en-US" i="1" dirty="0" smtClean="0">
                <a:solidFill>
                  <a:srgbClr val="FF0000"/>
                </a:solidFill>
                <a:ea typeface="ＭＳ Ｐゴシック" pitchFamily="-84" charset="-128"/>
              </a:rPr>
              <a:t>Best-case performance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This is useless! Why?</a:t>
            </a:r>
            <a:endParaRPr lang="en-US" altLang="en-US" sz="1800" dirty="0" smtClean="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endParaRPr lang="tr-TR" altLang="en-US" i="1" dirty="0" smtClean="0">
              <a:solidFill>
                <a:srgbClr val="FF0000"/>
              </a:solidFill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r>
              <a:rPr lang="en-US" altLang="en-US" i="1" dirty="0" smtClean="0">
                <a:solidFill>
                  <a:srgbClr val="FF0000"/>
                </a:solidFill>
                <a:ea typeface="ＭＳ Ｐゴシック" pitchFamily="-84" charset="-128"/>
              </a:rPr>
              <a:t>Average-case performance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It is valid if you can figure out what the “average” input is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It is computed considering all possible inputs and their distribution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It is usually difficult to compute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F029AFAA-A9C2-45BF-878D-413E904DA11B}" type="slidenum">
              <a:rPr lang="en-US" altLang="en-US" sz="800"/>
              <a:pPr/>
              <a:t>26</a:t>
            </a:fld>
            <a:endParaRPr lang="en-US" altLang="en-US" sz="800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"/>
            <a:ext cx="9296400" cy="6019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 smtClean="0">
                <a:ea typeface="ＭＳ Ｐゴシック" pitchFamily="-84" charset="-128"/>
              </a:rPr>
              <a:t>Consider the sequential search algorithm</a:t>
            </a:r>
            <a:endParaRPr lang="en-US" altLang="en-US" sz="1800" b="1" dirty="0" smtClean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 smtClean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int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 </a:t>
            </a: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sequentialSearch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(</a:t>
            </a: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const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 </a:t>
            </a: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int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 a[], </a:t>
            </a: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int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 item, </a:t>
            </a: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int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 n){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	for (</a:t>
            </a: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int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 </a:t>
            </a: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 = 0; </a:t>
            </a: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 &lt; n; </a:t>
            </a: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		if (a[</a:t>
            </a: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] == item)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			return </a:t>
            </a: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	return -1;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i="1" dirty="0" smtClean="0">
              <a:ea typeface="ＭＳ Ｐゴシック" pitchFamily="-8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i="1" dirty="0" smtClean="0">
                <a:solidFill>
                  <a:srgbClr val="FF0000"/>
                </a:solidFill>
                <a:ea typeface="ＭＳ Ｐゴシック" pitchFamily="-84" charset="-128"/>
              </a:rPr>
              <a:t>Worst-case:</a:t>
            </a:r>
            <a:r>
              <a:rPr lang="en-US" altLang="en-US" sz="2200" i="1" dirty="0" smtClean="0">
                <a:ea typeface="ＭＳ Ｐゴシック" pitchFamily="-8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200" i="1" dirty="0" smtClean="0">
                <a:ea typeface="ＭＳ Ｐゴシック" pitchFamily="-84" charset="-128"/>
              </a:rPr>
              <a:t>If the item is in the last location of the array or </a:t>
            </a:r>
          </a:p>
          <a:p>
            <a:pPr lvl="1">
              <a:lnSpc>
                <a:spcPct val="90000"/>
              </a:lnSpc>
            </a:pPr>
            <a:r>
              <a:rPr lang="en-US" altLang="en-US" sz="2200" i="1" dirty="0" smtClean="0">
                <a:ea typeface="ＭＳ Ｐゴシック" pitchFamily="-84" charset="-128"/>
              </a:rPr>
              <a:t>If it is not found in the array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i="1" dirty="0" smtClean="0">
              <a:solidFill>
                <a:srgbClr val="FF0000"/>
              </a:solidFill>
              <a:ea typeface="ＭＳ Ｐゴシック" pitchFamily="-8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i="1" dirty="0" smtClean="0">
                <a:solidFill>
                  <a:srgbClr val="FF0000"/>
                </a:solidFill>
                <a:ea typeface="ＭＳ Ｐゴシック" pitchFamily="-84" charset="-128"/>
              </a:rPr>
              <a:t>Best-case:</a:t>
            </a:r>
            <a:r>
              <a:rPr lang="en-US" altLang="en-US" sz="2200" i="1" dirty="0" smtClean="0">
                <a:ea typeface="ＭＳ Ｐゴシック" pitchFamily="-8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200" i="1" dirty="0" smtClean="0">
                <a:ea typeface="ＭＳ Ｐゴシック" pitchFamily="-84" charset="-128"/>
              </a:rPr>
              <a:t>If the item is in the first location of the array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i="1" dirty="0" smtClean="0">
              <a:ea typeface="ＭＳ Ｐゴシック" pitchFamily="-8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i="1" dirty="0" smtClean="0">
                <a:solidFill>
                  <a:srgbClr val="FF0000"/>
                </a:solidFill>
                <a:ea typeface="ＭＳ Ｐゴシック" pitchFamily="-84" charset="-128"/>
              </a:rPr>
              <a:t>Average-case:</a:t>
            </a:r>
          </a:p>
          <a:p>
            <a:pPr lvl="1">
              <a:lnSpc>
                <a:spcPct val="90000"/>
              </a:lnSpc>
            </a:pPr>
            <a:r>
              <a:rPr lang="en-US" altLang="en-US" sz="2200" i="1" dirty="0" smtClean="0">
                <a:ea typeface="ＭＳ Ｐゴシック" pitchFamily="-84" charset="-128"/>
              </a:rPr>
              <a:t>How can we compute it?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i="1" dirty="0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304800" y="2743200"/>
            <a:ext cx="9372600" cy="914400"/>
          </a:xfrm>
        </p:spPr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How to find the growth-rate of C++ codes?</a:t>
            </a: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D7413FFD-D13D-45C2-886F-ED8D40A0A8C7}" type="slidenum">
              <a:rPr lang="en-US" altLang="en-US" sz="800"/>
              <a:pPr/>
              <a:t>27</a:t>
            </a:fld>
            <a:endParaRPr lang="en-US" altLang="en-US" sz="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altLang="en-US" smtClean="0">
                <a:ea typeface="ＭＳ Ｐゴシック" pitchFamily="-84" charset="-128"/>
              </a:rPr>
              <a:t>Some Examples</a:t>
            </a:r>
            <a:endParaRPr lang="en-US" altLang="en-US" smtClean="0">
              <a:ea typeface="ＭＳ Ｐゴシック" pitchFamily="-84" charset="-128"/>
            </a:endParaRPr>
          </a:p>
        </p:txBody>
      </p:sp>
      <p:sp>
        <p:nvSpPr>
          <p:cNvPr id="39939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altLang="en-US" smtClean="0">
                <a:ea typeface="ＭＳ Ｐゴシック" pitchFamily="-84" charset="-128"/>
              </a:rPr>
              <a:t>Solved on the Board.</a:t>
            </a:r>
            <a:endParaRPr lang="en-US" altLang="en-US" smtClean="0">
              <a:ea typeface="ＭＳ Ｐゴシック" pitchFamily="-84" charset="-128"/>
            </a:endParaRPr>
          </a:p>
        </p:txBody>
      </p:sp>
      <p:sp>
        <p:nvSpPr>
          <p:cNvPr id="3994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99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5FFA265F-9A94-40C2-B76A-DE789C5DAC34}" type="slidenum">
              <a:rPr lang="en-US" altLang="en-US" sz="800"/>
              <a:pPr/>
              <a:t>28</a:t>
            </a:fld>
            <a:endParaRPr lang="en-US" altLang="en-US" sz="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304800" y="2743200"/>
            <a:ext cx="9372600" cy="914400"/>
          </a:xfrm>
        </p:spPr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What about recursive functions?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E2BB3B84-A1DB-4276-A4BF-BFFC3B45E4BD}" type="slidenum">
              <a:rPr lang="en-US" altLang="en-US" sz="800"/>
              <a:pPr/>
              <a:t>29</a:t>
            </a:fld>
            <a:endParaRPr lang="en-US" altLang="en-US"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BD2E8096-3647-4FB8-9AA4-EFE6F2AA8C6D}" type="slidenum">
              <a:rPr lang="en-US" altLang="en-US" sz="800"/>
              <a:pPr/>
              <a:t>3</a:t>
            </a:fld>
            <a:endParaRPr lang="en-US" altLang="en-US" sz="8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Analysis of Algorithms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84" charset="-128"/>
              </a:rPr>
              <a:t>How do we compare the time efficiency of two algorithms that solve the same problem?</a:t>
            </a:r>
          </a:p>
          <a:p>
            <a:endParaRPr lang="en-US" altLang="en-US" dirty="0" smtClean="0">
              <a:ea typeface="ＭＳ Ｐゴシック" pitchFamily="-84" charset="-128"/>
            </a:endParaRPr>
          </a:p>
          <a:p>
            <a:r>
              <a:rPr lang="en-US" altLang="en-US" dirty="0" smtClean="0">
                <a:ea typeface="ＭＳ Ｐゴシック" pitchFamily="-84" charset="-128"/>
              </a:rPr>
              <a:t>We should employ mathematical techniques that analyze algorithms independently of </a:t>
            </a:r>
            <a:r>
              <a:rPr lang="en-US" altLang="en-US" i="1" dirty="0" smtClean="0">
                <a:ea typeface="ＭＳ Ｐゴシック" pitchFamily="-84" charset="-128"/>
              </a:rPr>
              <a:t>specific implementations, computers, or data.</a:t>
            </a:r>
            <a:endParaRPr lang="en-US" altLang="en-US" dirty="0" smtClean="0">
              <a:ea typeface="ＭＳ Ｐゴシック" pitchFamily="-84" charset="-128"/>
            </a:endParaRPr>
          </a:p>
          <a:p>
            <a:endParaRPr lang="en-US" altLang="en-US" dirty="0" smtClean="0">
              <a:ea typeface="ＭＳ Ｐゴシック" pitchFamily="-84" charset="-128"/>
            </a:endParaRPr>
          </a:p>
          <a:p>
            <a:r>
              <a:rPr lang="en-US" altLang="en-US" dirty="0" smtClean="0">
                <a:ea typeface="ＭＳ Ｐゴシック" pitchFamily="-84" charset="-128"/>
              </a:rPr>
              <a:t>To analyze algorithms:</a:t>
            </a:r>
          </a:p>
          <a:p>
            <a:pPr lvl="1"/>
            <a:r>
              <a:rPr lang="en-US" altLang="en-US" sz="2400" dirty="0" smtClean="0">
                <a:ea typeface="ＭＳ Ｐゴシック" pitchFamily="-84" charset="-128"/>
              </a:rPr>
              <a:t>First, we start counting the number of significant operations in a particular solution to assess its efficiency.</a:t>
            </a:r>
          </a:p>
          <a:p>
            <a:pPr lvl="1"/>
            <a:r>
              <a:rPr lang="en-US" altLang="en-US" sz="2400" dirty="0" smtClean="0">
                <a:ea typeface="ＭＳ Ｐゴシック" pitchFamily="-84" charset="-128"/>
              </a:rPr>
              <a:t>Then, we will express the efficiency of algorithms using growth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9296400" cy="6096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smtClean="0">
                <a:ea typeface="ＭＳ Ｐゴシック" pitchFamily="-84" charset="-128"/>
              </a:rPr>
              <a:t>Consider the problem of Hanoi towers</a:t>
            </a:r>
          </a:p>
          <a:p>
            <a:pPr>
              <a:buFontTx/>
              <a:buNone/>
            </a:pPr>
            <a:endParaRPr lang="en-US" altLang="en-US" sz="2000" smtClean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ea typeface="ＭＳ Ｐゴシック" pitchFamily="-84" charset="-128"/>
              </a:rPr>
              <a:t>void hanoi(int n, char source, char dest, char spare) {</a:t>
            </a:r>
            <a:endParaRPr lang="en-US" altLang="en-US" sz="2000" b="1" u="sng" smtClean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ea typeface="ＭＳ Ｐゴシック" pitchFamily="-84" charset="-128"/>
              </a:rPr>
              <a:t>	if (n &gt; 0) {</a:t>
            </a:r>
          </a:p>
          <a:p>
            <a:pPr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ea typeface="ＭＳ Ｐゴシック" pitchFamily="-84" charset="-128"/>
              </a:rPr>
              <a:t>		hanoi(n - 1, source, spare, dest);</a:t>
            </a:r>
            <a:endParaRPr lang="tr-TR" altLang="en-US" sz="2000" smtClean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tr-TR" altLang="en-US" sz="2000" smtClean="0">
                <a:latin typeface="Courier New" panose="02070309020205020404" pitchFamily="49" charset="0"/>
                <a:ea typeface="ＭＳ Ｐゴシック" pitchFamily="-84" charset="-128"/>
              </a:rPr>
              <a:t>      m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itchFamily="-84" charset="-128"/>
              </a:rPr>
              <a:t>ove from </a:t>
            </a:r>
            <a:r>
              <a:rPr lang="tr-TR" altLang="en-US" sz="2000" smtClean="0">
                <a:latin typeface="Courier New" panose="02070309020205020404" pitchFamily="49" charset="0"/>
                <a:ea typeface="ＭＳ Ｐゴシック" pitchFamily="-84" charset="-128"/>
              </a:rPr>
              <a:t>sou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itchFamily="-84" charset="-128"/>
              </a:rPr>
              <a:t>rc</a:t>
            </a:r>
            <a:r>
              <a:rPr lang="tr-TR" altLang="en-US" sz="2000" smtClean="0">
                <a:latin typeface="Courier New" panose="02070309020205020404" pitchFamily="49" charset="0"/>
                <a:ea typeface="ＭＳ Ｐゴシック" pitchFamily="-84" charset="-128"/>
              </a:rPr>
              <a:t>e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itchFamily="-84" charset="-128"/>
              </a:rPr>
              <a:t> to </a:t>
            </a:r>
            <a:r>
              <a:rPr lang="tr-TR" altLang="en-US" sz="2000" smtClean="0">
                <a:latin typeface="Courier New" panose="02070309020205020404" pitchFamily="49" charset="0"/>
                <a:ea typeface="ＭＳ Ｐゴシック" pitchFamily="-84" charset="-128"/>
              </a:rPr>
              <a:t>de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itchFamily="-84" charset="-128"/>
              </a:rPr>
              <a:t>st 			</a:t>
            </a:r>
          </a:p>
          <a:p>
            <a:pPr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ea typeface="ＭＳ Ｐゴシック" pitchFamily="-84" charset="-128"/>
              </a:rPr>
              <a:t>		hanoi(n - 1, spare, dest, source);</a:t>
            </a:r>
          </a:p>
          <a:p>
            <a:pPr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ea typeface="ＭＳ Ｐゴシック" pitchFamily="-84" charset="-128"/>
              </a:rPr>
              <a:t>	}</a:t>
            </a:r>
          </a:p>
          <a:p>
            <a:pPr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altLang="en-US" sz="1200" smtClean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smtClean="0">
                <a:ea typeface="ＭＳ Ｐゴシック" pitchFamily="-84" charset="-128"/>
              </a:rPr>
              <a:t>How do we find the growth-rate of the recursive 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itchFamily="-84" charset="-128"/>
              </a:rPr>
              <a:t>hanoi</a:t>
            </a:r>
            <a:r>
              <a:rPr lang="en-US" altLang="en-US" smtClean="0">
                <a:ea typeface="ＭＳ Ｐゴシック" pitchFamily="-84" charset="-128"/>
              </a:rPr>
              <a:t> function?</a:t>
            </a:r>
          </a:p>
          <a:p>
            <a:r>
              <a:rPr lang="en-US" altLang="en-US" smtClean="0">
                <a:ea typeface="ＭＳ Ｐゴシック" pitchFamily="-84" charset="-128"/>
              </a:rPr>
              <a:t>First write a recurrence equation for the 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itchFamily="-84" charset="-128"/>
              </a:rPr>
              <a:t>hanoi</a:t>
            </a:r>
            <a:r>
              <a:rPr lang="en-US" altLang="en-US" smtClean="0">
                <a:ea typeface="ＭＳ Ｐゴシック" pitchFamily="-84" charset="-128"/>
              </a:rPr>
              <a:t> function</a:t>
            </a:r>
          </a:p>
          <a:p>
            <a:r>
              <a:rPr lang="en-US" altLang="en-US" smtClean="0">
                <a:ea typeface="ＭＳ Ｐゴシック" pitchFamily="-84" charset="-128"/>
              </a:rPr>
              <a:t>Then solve the recurrence equation</a:t>
            </a:r>
          </a:p>
          <a:p>
            <a:pPr lvl="1"/>
            <a:r>
              <a:rPr lang="en-US" altLang="en-US" sz="2200" smtClean="0">
                <a:ea typeface="ＭＳ Ｐゴシック" pitchFamily="-84" charset="-128"/>
              </a:rPr>
              <a:t>There are many methods to solve recurrence equations</a:t>
            </a:r>
          </a:p>
          <a:p>
            <a:pPr lvl="2"/>
            <a:r>
              <a:rPr lang="en-US" altLang="en-US" sz="2000" b="1" smtClean="0">
                <a:ea typeface="ＭＳ Ｐゴシック" pitchFamily="-84" charset="-128"/>
              </a:rPr>
              <a:t>We will learn a simple one known as </a:t>
            </a:r>
            <a:r>
              <a:rPr lang="en-US" altLang="en-US" sz="2000" b="1" i="1" smtClean="0">
                <a:solidFill>
                  <a:srgbClr val="FF0000"/>
                </a:solidFill>
                <a:ea typeface="ＭＳ Ｐゴシック" pitchFamily="-84" charset="-128"/>
              </a:rPr>
              <a:t>repeated substitutions</a:t>
            </a:r>
            <a:endParaRPr lang="en-US" altLang="en-US" sz="2000" b="1" smtClean="0">
              <a:solidFill>
                <a:srgbClr val="FF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altLang="en-US" smtClean="0">
              <a:ea typeface="ＭＳ Ｐゴシック" pitchFamily="-84" charset="-128"/>
            </a:endParaRP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2378FB22-DCE3-43F2-887A-57833DC228D1}" type="slidenum">
              <a:rPr lang="en-US" altLang="en-US" sz="800"/>
              <a:pPr/>
              <a:t>30</a:t>
            </a:fld>
            <a:endParaRPr lang="en-US" altLang="en-US" sz="800"/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1981200" y="3048000"/>
            <a:ext cx="720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  <a:hlinkClick r:id="rId2"/>
              </a:rPr>
              <a:t>http://www.cut-the-knot.org/recurrence/hanoi.shtml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3810000" cy="6096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>
                <a:ea typeface="ＭＳ Ｐゴシック" pitchFamily="-84" charset="-128"/>
              </a:rPr>
              <a:t>Let’s first write </a:t>
            </a:r>
            <a:r>
              <a:rPr lang="en-US" altLang="en-US" b="1" smtClean="0">
                <a:solidFill>
                  <a:srgbClr val="FF0000"/>
                </a:solidFill>
                <a:ea typeface="ＭＳ Ｐゴシック" pitchFamily="-84" charset="-128"/>
              </a:rPr>
              <a:t>a recurrence equation</a:t>
            </a:r>
            <a:r>
              <a:rPr lang="en-US" altLang="en-US" smtClean="0">
                <a:ea typeface="ＭＳ Ｐゴシック" pitchFamily="-84" charset="-128"/>
              </a:rPr>
              <a:t> for the </a:t>
            </a:r>
            <a:r>
              <a:rPr lang="en-US" altLang="en-US" smtClean="0">
                <a:latin typeface="Courier New" panose="02070309020205020404" pitchFamily="49" charset="0"/>
                <a:ea typeface="ＭＳ Ｐゴシック" pitchFamily="-84" charset="-128"/>
              </a:rPr>
              <a:t>hanoi</a:t>
            </a:r>
            <a:r>
              <a:rPr lang="en-US" altLang="en-US" smtClean="0">
                <a:ea typeface="ＭＳ Ｐゴシック" pitchFamily="-84" charset="-128"/>
              </a:rPr>
              <a:t>  function</a:t>
            </a:r>
          </a:p>
          <a:p>
            <a:pPr>
              <a:buFontTx/>
              <a:buNone/>
            </a:pPr>
            <a:endParaRPr lang="en-US" altLang="en-US" sz="3200" smtClean="0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smtClean="0">
                <a:ea typeface="ＭＳ Ｐゴシック" pitchFamily="-84" charset="-128"/>
              </a:rPr>
              <a:t>We will then solve it by using </a:t>
            </a:r>
            <a:r>
              <a:rPr lang="en-US" altLang="en-US" b="1" smtClean="0">
                <a:solidFill>
                  <a:srgbClr val="FF0000"/>
                </a:solidFill>
                <a:ea typeface="ＭＳ Ｐゴシック" pitchFamily="-84" charset="-128"/>
              </a:rPr>
              <a:t>repeated substitutions</a:t>
            </a:r>
          </a:p>
          <a:p>
            <a:pPr>
              <a:buFontTx/>
              <a:buNone/>
            </a:pPr>
            <a:endParaRPr lang="en-US" altLang="en-US" smtClean="0">
              <a:ea typeface="ＭＳ Ｐゴシック" pitchFamily="-84" charset="-128"/>
            </a:endParaRP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B08FE4D9-03BB-403A-9D3F-A3DF3C0EFE75}" type="slidenum">
              <a:rPr lang="en-US" altLang="en-US" sz="800"/>
              <a:pPr/>
              <a:t>31</a:t>
            </a:fld>
            <a:endParaRPr lang="en-US" altLang="en-US" sz="800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4038600" y="533400"/>
          <a:ext cx="5808663" cy="600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8" name="Εξίσωση" r:id="rId3" imgW="2869920" imgH="2971800" progId="Equation.3">
                  <p:embed/>
                </p:oleObj>
              </mc:Choice>
              <mc:Fallback>
                <p:oleObj name="Εξίσωση" r:id="rId3" imgW="2869920" imgH="297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33400"/>
                        <a:ext cx="5808663" cy="600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CS202 - Fundamentals of Computer Science II</a:t>
            </a:r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2743200" y="1981200"/>
            <a:ext cx="4648200" cy="3124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3200" b="1" smtClean="0">
                <a:ea typeface="ＭＳ Ｐゴシック" pitchFamily="-84" charset="-128"/>
              </a:rPr>
              <a:t>More examples</a:t>
            </a:r>
          </a:p>
          <a:p>
            <a:r>
              <a:rPr lang="en-US" altLang="en-US" sz="2800" smtClean="0">
                <a:ea typeface="ＭＳ Ｐゴシック" pitchFamily="-84" charset="-128"/>
              </a:rPr>
              <a:t>Factorial function</a:t>
            </a:r>
          </a:p>
          <a:p>
            <a:r>
              <a:rPr lang="en-US" altLang="en-US" sz="2800" smtClean="0">
                <a:ea typeface="ＭＳ Ｐゴシック" pitchFamily="-84" charset="-128"/>
              </a:rPr>
              <a:t>Binary search</a:t>
            </a:r>
          </a:p>
          <a:p>
            <a:r>
              <a:rPr lang="en-US" altLang="en-US" sz="2800" smtClean="0">
                <a:ea typeface="ＭＳ Ｐゴシック" pitchFamily="-84" charset="-128"/>
              </a:rPr>
              <a:t>Merge sort – </a:t>
            </a:r>
            <a:r>
              <a:rPr lang="en-US" altLang="en-US" sz="2800" i="1" smtClean="0">
                <a:ea typeface="ＭＳ Ｐゴシック" pitchFamily="-84" charset="-128"/>
              </a:rPr>
              <a:t>later</a:t>
            </a:r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A5750C77-DBBC-44F3-BBF8-324C9CD5AA0F}" type="slidenum">
              <a:rPr lang="en-US" altLang="en-US" sz="800"/>
              <a:pPr/>
              <a:t>32</a:t>
            </a:fld>
            <a:endParaRPr lang="en-US" altLang="en-US"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B2652A3D-7B2C-4B3E-AF66-88674E492478}" type="slidenum">
              <a:rPr lang="en-US" altLang="en-US" sz="800"/>
              <a:pPr/>
              <a:t>4</a:t>
            </a:fld>
            <a:endParaRPr lang="en-US" altLang="en-US" sz="80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Analysis of Algorithms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en-US" smtClean="0">
                <a:ea typeface="ＭＳ Ｐゴシック" pitchFamily="-84" charset="-128"/>
              </a:rPr>
              <a:t>S</a:t>
            </a:r>
            <a:r>
              <a:rPr lang="en-US" altLang="en-US" smtClean="0">
                <a:ea typeface="ＭＳ Ｐゴシック" pitchFamily="-84" charset="-128"/>
              </a:rPr>
              <a:t>imple instructions (</a:t>
            </a:r>
            <a:r>
              <a:rPr lang="tr-TR" altLang="en-US" smtClean="0">
                <a:ea typeface="ＭＳ Ｐゴシック" pitchFamily="-84" charset="-128"/>
              </a:rPr>
              <a:t>+,-,*,/,=,if,call</a:t>
            </a:r>
            <a:r>
              <a:rPr lang="en-US" altLang="en-US" smtClean="0">
                <a:ea typeface="ＭＳ Ｐゴシック" pitchFamily="-84" charset="-128"/>
              </a:rPr>
              <a:t>) take </a:t>
            </a:r>
            <a:r>
              <a:rPr lang="tr-TR" altLang="en-US" smtClean="0">
                <a:ea typeface="ＭＳ Ｐゴシック" pitchFamily="-84" charset="-128"/>
              </a:rPr>
              <a:t>1 step</a:t>
            </a:r>
          </a:p>
          <a:p>
            <a:endParaRPr lang="tr-TR" altLang="en-US" smtClean="0">
              <a:ea typeface="ＭＳ Ｐゴシック" pitchFamily="-84" charset="-128"/>
            </a:endParaRPr>
          </a:p>
          <a:p>
            <a:r>
              <a:rPr lang="tr-TR" altLang="en-US" smtClean="0">
                <a:ea typeface="ＭＳ Ｐゴシック" pitchFamily="-84" charset="-128"/>
              </a:rPr>
              <a:t>Loops and subroutine calls are </a:t>
            </a:r>
            <a:r>
              <a:rPr lang="tr-TR" altLang="en-US" i="1" smtClean="0">
                <a:ea typeface="ＭＳ Ｐゴシック" pitchFamily="-84" charset="-128"/>
              </a:rPr>
              <a:t>not </a:t>
            </a:r>
            <a:r>
              <a:rPr lang="tr-TR" altLang="en-US" smtClean="0">
                <a:ea typeface="ＭＳ Ｐゴシック" pitchFamily="-84" charset="-128"/>
              </a:rPr>
              <a:t>simple operations </a:t>
            </a:r>
          </a:p>
          <a:p>
            <a:pPr lvl="1"/>
            <a:endParaRPr lang="tr-TR" altLang="en-US" sz="1800" smtClean="0">
              <a:ea typeface="ＭＳ Ｐゴシック" pitchFamily="-84" charset="-128"/>
            </a:endParaRPr>
          </a:p>
          <a:p>
            <a:pPr lvl="1"/>
            <a:r>
              <a:rPr lang="tr-TR" altLang="en-US" sz="1800" smtClean="0">
                <a:ea typeface="ＭＳ Ｐゴシック" pitchFamily="-84" charset="-128"/>
              </a:rPr>
              <a:t>They depend on size of data and the subroutine</a:t>
            </a:r>
          </a:p>
          <a:p>
            <a:endParaRPr lang="tr-TR" altLang="en-US" smtClean="0">
              <a:ea typeface="ＭＳ Ｐゴシック" pitchFamily="-84" charset="-128"/>
            </a:endParaRPr>
          </a:p>
          <a:p>
            <a:pPr lvl="1"/>
            <a:r>
              <a:rPr lang="tr-TR" altLang="en-US" sz="1800" smtClean="0">
                <a:ea typeface="ＭＳ Ｐゴシック" pitchFamily="-84" charset="-128"/>
              </a:rPr>
              <a:t>“sort” is </a:t>
            </a:r>
            <a:r>
              <a:rPr lang="tr-TR" altLang="en-US" sz="1800" i="1" smtClean="0">
                <a:ea typeface="ＭＳ Ｐゴシック" pitchFamily="-84" charset="-128"/>
              </a:rPr>
              <a:t>not </a:t>
            </a:r>
            <a:r>
              <a:rPr lang="tr-TR" altLang="en-US" sz="1800" smtClean="0">
                <a:ea typeface="ＭＳ Ｐゴシック" pitchFamily="-84" charset="-128"/>
              </a:rPr>
              <a:t>a single step operation</a:t>
            </a:r>
            <a:endParaRPr lang="en-US" altLang="en-US" sz="1800" smtClean="0">
              <a:ea typeface="ＭＳ Ｐゴシック" pitchFamily="-84" charset="-128"/>
            </a:endParaRPr>
          </a:p>
          <a:p>
            <a:pPr lvl="2"/>
            <a:endParaRPr lang="en-US" altLang="en-US" sz="2400" smtClean="0">
              <a:ea typeface="ＭＳ Ｐゴシック" pitchFamily="-84" charset="-128"/>
            </a:endParaRPr>
          </a:p>
          <a:p>
            <a:pPr lvl="1"/>
            <a:r>
              <a:rPr lang="tr-TR" altLang="en-US" sz="1800" smtClean="0">
                <a:ea typeface="ＭＳ Ｐゴシック" pitchFamily="-84" charset="-128"/>
              </a:rPr>
              <a:t>Complex O</a:t>
            </a:r>
            <a:r>
              <a:rPr lang="en-US" altLang="en-US" sz="1800" smtClean="0">
                <a:ea typeface="ＭＳ Ｐゴシック" pitchFamily="-84" charset="-128"/>
              </a:rPr>
              <a:t>perations </a:t>
            </a:r>
            <a:r>
              <a:rPr lang="tr-TR" altLang="en-US" sz="1800" smtClean="0">
                <a:ea typeface="ＭＳ Ｐゴシック" pitchFamily="-84" charset="-128"/>
              </a:rPr>
              <a:t>(</a:t>
            </a:r>
            <a:r>
              <a:rPr lang="en-US" altLang="en-US" sz="1800" smtClean="0">
                <a:ea typeface="ＭＳ Ｐゴシック" pitchFamily="-84" charset="-128"/>
              </a:rPr>
              <a:t>matrix addition, array resizing</a:t>
            </a:r>
            <a:r>
              <a:rPr lang="tr-TR" altLang="en-US" sz="1800" smtClean="0">
                <a:ea typeface="ＭＳ Ｐゴシック" pitchFamily="-84" charset="-128"/>
              </a:rPr>
              <a:t>) are </a:t>
            </a:r>
            <a:r>
              <a:rPr lang="tr-TR" altLang="en-US" sz="1800" i="1" smtClean="0">
                <a:ea typeface="ＭＳ Ｐゴシック" pitchFamily="-84" charset="-128"/>
              </a:rPr>
              <a:t>not </a:t>
            </a:r>
            <a:r>
              <a:rPr lang="tr-TR" altLang="en-US" sz="1800" smtClean="0">
                <a:ea typeface="ＭＳ Ｐゴシック" pitchFamily="-84" charset="-128"/>
              </a:rPr>
              <a:t>single step</a:t>
            </a:r>
            <a:endParaRPr lang="en-US" altLang="en-US" sz="1800" smtClean="0">
              <a:ea typeface="ＭＳ Ｐゴシック" pitchFamily="-84" charset="-128"/>
            </a:endParaRPr>
          </a:p>
          <a:p>
            <a:endParaRPr lang="en-US" altLang="en-US" smtClean="0">
              <a:ea typeface="ＭＳ Ｐゴシック" pitchFamily="-84" charset="-128"/>
            </a:endParaRPr>
          </a:p>
          <a:p>
            <a:r>
              <a:rPr lang="en-US" altLang="en-US" smtClean="0">
                <a:ea typeface="ＭＳ Ｐゴシック" pitchFamily="-84" charset="-128"/>
              </a:rPr>
              <a:t>We assume infinite memory</a:t>
            </a:r>
          </a:p>
          <a:p>
            <a:endParaRPr lang="en-US" altLang="en-US" smtClean="0">
              <a:ea typeface="ＭＳ Ｐゴシック" pitchFamily="-84" charset="-128"/>
            </a:endParaRPr>
          </a:p>
          <a:p>
            <a:r>
              <a:rPr lang="en-US" altLang="en-US" smtClean="0">
                <a:ea typeface="ＭＳ Ｐゴシック" pitchFamily="-84" charset="-128"/>
              </a:rPr>
              <a:t>We do not include the time required to read the input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4DD39F28-B20B-4AF5-9A6B-199110F7BF58}" type="slidenum">
              <a:rPr lang="en-US" altLang="en-US" sz="800"/>
              <a:pPr/>
              <a:t>5</a:t>
            </a:fld>
            <a:endParaRPr lang="en-US" altLang="en-US" sz="80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The Execution Time of Algorithms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67056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i="1" u="sng" dirty="0" smtClean="0">
                <a:solidFill>
                  <a:srgbClr val="002060"/>
                </a:solidFill>
                <a:ea typeface="ＭＳ Ｐゴシック" pitchFamily="-84" charset="-128"/>
              </a:rPr>
              <a:t>Consecutive statements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  <a:sym typeface="Wingdings" panose="05000000000000000000" pitchFamily="2" charset="2"/>
              </a:rPr>
              <a:t>	</a:t>
            </a:r>
            <a:r>
              <a:rPr lang="en-US" altLang="en-US" dirty="0" smtClean="0">
                <a:ea typeface="ＭＳ Ｐゴシック" pitchFamily="-84" charset="-128"/>
              </a:rPr>
              <a:t>							</a:t>
            </a:r>
            <a:endParaRPr lang="en-US" altLang="en-US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  <a:sym typeface="Wingdings" panose="05000000000000000000" pitchFamily="2" charset="2"/>
              </a:rPr>
              <a:t>	count = count + 1;	</a:t>
            </a:r>
            <a:r>
              <a:rPr lang="en-US" altLang="en-US" dirty="0" smtClean="0">
                <a:ea typeface="ＭＳ Ｐゴシック" pitchFamily="-84" charset="-128"/>
                <a:sym typeface="Wingdings" panose="05000000000000000000" pitchFamily="2" charset="2"/>
              </a:rPr>
              <a:t>			</a:t>
            </a:r>
            <a:endParaRPr lang="en-US" altLang="en-US" baseline="-25000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  <a:sym typeface="Wingdings" panose="05000000000000000000" pitchFamily="2" charset="2"/>
              </a:rPr>
              <a:t>	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  <a:sym typeface="Wingdings" panose="05000000000000000000" pitchFamily="2" charset="2"/>
              </a:rPr>
              <a:t>sum = sum + count;</a:t>
            </a:r>
            <a:r>
              <a:rPr lang="en-US" altLang="en-US" dirty="0" smtClean="0">
                <a:ea typeface="ＭＳ Ｐゴシック" pitchFamily="-84" charset="-128"/>
                <a:sym typeface="Wingdings" panose="05000000000000000000" pitchFamily="2" charset="2"/>
              </a:rPr>
              <a:t>						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  <a:sym typeface="Wingdings" panose="05000000000000000000" pitchFamily="2" charset="2"/>
              </a:rPr>
              <a:t>	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  <a:sym typeface="Wingdings" panose="05000000000000000000" pitchFamily="2" charset="2"/>
              </a:rPr>
              <a:t>	</a:t>
            </a:r>
            <a:r>
              <a:rPr lang="en-US" altLang="en-US" dirty="0" smtClean="0">
                <a:solidFill>
                  <a:schemeClr val="accent2"/>
                </a:solidFill>
                <a:ea typeface="ＭＳ Ｐゴシック" pitchFamily="-84" charset="-128"/>
                <a:sym typeface="Wingdings" panose="05000000000000000000" pitchFamily="2" charset="2"/>
              </a:rPr>
              <a:t>Total cost = 1 + 1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  <a:sym typeface="Wingdings" panose="05000000000000000000" pitchFamily="2" charset="2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itchFamily="-84" charset="-128"/>
                <a:sym typeface="Wingdings" panose="05000000000000000000" pitchFamily="2" charset="2"/>
              </a:rPr>
              <a:t> The time required for this algorithm is constant</a:t>
            </a:r>
          </a:p>
          <a:p>
            <a:pPr>
              <a:buFontTx/>
              <a:buNone/>
            </a:pPr>
            <a:endParaRPr lang="en-US" altLang="en-US" sz="1800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ea typeface="ＭＳ Ｐゴシック" pitchFamily="-84" charset="-128"/>
                <a:sym typeface="Wingdings" panose="05000000000000000000" pitchFamily="2" charset="2"/>
              </a:rPr>
              <a:t>	</a:t>
            </a:r>
          </a:p>
          <a:p>
            <a:pPr>
              <a:buFontTx/>
              <a:buNone/>
            </a:pPr>
            <a:r>
              <a:rPr lang="en-US" altLang="en-US" sz="1800" dirty="0" smtClean="0">
                <a:ea typeface="ＭＳ Ｐゴシック" pitchFamily="-84" charset="-128"/>
                <a:sym typeface="Wingdings" panose="05000000000000000000" pitchFamily="2" charset="2"/>
              </a:rPr>
              <a:t>		             </a:t>
            </a:r>
            <a:endParaRPr lang="en-US" altLang="en-US" sz="1800" dirty="0" smtClean="0">
              <a:ea typeface="ＭＳ Ｐゴシック" pitchFamily="-84" charset="-128"/>
            </a:endParaRPr>
          </a:p>
        </p:txBody>
      </p:sp>
      <p:sp>
        <p:nvSpPr>
          <p:cNvPr id="20487" name="TextBox 6"/>
          <p:cNvSpPr txBox="1">
            <a:spLocks noChangeArrowheads="1"/>
          </p:cNvSpPr>
          <p:nvPr/>
        </p:nvSpPr>
        <p:spPr bwMode="auto">
          <a:xfrm>
            <a:off x="762000" y="5334000"/>
            <a:ext cx="7848600" cy="40005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pPr algn="ctr"/>
            <a:r>
              <a:rPr lang="en-US" altLang="en-US" sz="2000">
                <a:solidFill>
                  <a:srgbClr val="FF0000"/>
                </a:solidFill>
              </a:rPr>
              <a:t>Don’t forget: We assume that each simple operation takes one unit of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53200" y="1600200"/>
            <a:ext cx="9821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chemeClr val="accent2"/>
                </a:solidFill>
              </a:rPr>
              <a:t>Times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1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  <a:endParaRPr lang="en-US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923B7DBA-02DF-4B42-9962-C657DB1ACF21}" type="slidenum">
              <a:rPr lang="en-US" altLang="en-US" sz="800"/>
              <a:pPr/>
              <a:t>6</a:t>
            </a:fld>
            <a:endParaRPr lang="en-US" altLang="en-US" sz="80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The Execution Time of Algorithms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44196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i="1" u="sng" dirty="0" smtClean="0">
                <a:solidFill>
                  <a:srgbClr val="002060"/>
                </a:solidFill>
                <a:ea typeface="ＭＳ Ｐゴシック" pitchFamily="-84" charset="-128"/>
              </a:rPr>
              <a:t>If-else statements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</a:rPr>
              <a:t>		</a:t>
            </a:r>
            <a:endParaRPr lang="en-US" altLang="en-US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	if (n &lt; 0){</a:t>
            </a:r>
            <a:endParaRPr lang="en-US" altLang="en-US" dirty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		</a:t>
            </a:r>
            <a:r>
              <a:rPr lang="en-US" altLang="en-US" dirty="0" err="1" smtClean="0">
                <a:latin typeface="Courier New" panose="02070309020205020404" pitchFamily="49" charset="0"/>
                <a:ea typeface="ＭＳ Ｐゴシック" pitchFamily="-84" charset="-128"/>
              </a:rPr>
              <a:t>absval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 = -n</a:t>
            </a:r>
            <a:endParaRPr lang="en-US" altLang="en-US" dirty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		</a:t>
            </a:r>
            <a:r>
              <a:rPr lang="en-US" altLang="en-US" dirty="0" err="1" smtClean="0">
                <a:latin typeface="Courier New" panose="02070309020205020404" pitchFamily="49" charset="0"/>
                <a:ea typeface="ＭＳ Ｐゴシック" pitchFamily="-84" charset="-128"/>
              </a:rPr>
              <a:t>cout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 &lt;&lt; </a:t>
            </a:r>
            <a:r>
              <a:rPr lang="en-US" altLang="en-US" dirty="0" err="1" smtClean="0">
                <a:latin typeface="Courier New" panose="02070309020205020404" pitchFamily="49" charset="0"/>
                <a:ea typeface="ＭＳ Ｐゴシック" pitchFamily="-84" charset="-128"/>
              </a:rPr>
              <a:t>absval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;			</a:t>
            </a:r>
            <a:endParaRPr lang="en-US" altLang="en-US" dirty="0" smtClean="0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	}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	else</a:t>
            </a:r>
            <a:endParaRPr lang="en-US" altLang="en-US" dirty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		</a:t>
            </a:r>
            <a:r>
              <a:rPr lang="en-US" altLang="en-US" dirty="0" err="1" smtClean="0">
                <a:latin typeface="Courier New" panose="02070309020205020404" pitchFamily="49" charset="0"/>
                <a:ea typeface="ＭＳ Ｐゴシック" pitchFamily="-84" charset="-128"/>
              </a:rPr>
              <a:t>absval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 = n</a:t>
            </a:r>
            <a:r>
              <a:rPr lang="en-US" altLang="en-US" dirty="0">
                <a:latin typeface="Courier New" panose="02070309020205020404" pitchFamily="49" charset="0"/>
                <a:ea typeface="ＭＳ Ｐゴシック" pitchFamily="-84" charset="-128"/>
              </a:rPr>
              <a:t>;</a:t>
            </a:r>
            <a:endParaRPr lang="en-US" altLang="en-US" dirty="0" smtClean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	</a:t>
            </a:r>
          </a:p>
          <a:p>
            <a:pPr>
              <a:buFontTx/>
              <a:buNone/>
            </a:pPr>
            <a:r>
              <a:rPr lang="en-US" altLang="en-US" dirty="0" smtClean="0">
                <a:solidFill>
                  <a:schemeClr val="accent2"/>
                </a:solidFill>
                <a:ea typeface="ＭＳ Ｐゴシック" pitchFamily="-84" charset="-128"/>
              </a:rPr>
              <a:t>	Total Cost  &lt;=  1 + max(2,1)</a:t>
            </a:r>
          </a:p>
          <a:p>
            <a:pPr>
              <a:buFontTx/>
              <a:buNone/>
            </a:pPr>
            <a:endParaRPr lang="en-US" altLang="en-US" dirty="0" smtClean="0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  <a:sym typeface="Wingdings" panose="05000000000000000000" pitchFamily="2" charset="2"/>
              </a:rPr>
              <a:t>	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  <a:sym typeface="Wingdings" panose="05000000000000000000" pitchFamily="2" charset="2"/>
              </a:rPr>
              <a:t>	</a:t>
            </a:r>
            <a:endParaRPr lang="en-US" altLang="en-US" sz="1800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ea typeface="ＭＳ Ｐゴシック" pitchFamily="-84" charset="-128"/>
                <a:sym typeface="Wingdings" panose="05000000000000000000" pitchFamily="2" charset="2"/>
              </a:rPr>
              <a:t>	</a:t>
            </a:r>
          </a:p>
          <a:p>
            <a:pPr>
              <a:buFontTx/>
              <a:buNone/>
            </a:pPr>
            <a:r>
              <a:rPr lang="en-US" altLang="en-US" sz="1800" dirty="0" smtClean="0">
                <a:ea typeface="ＭＳ Ｐゴシック" pitchFamily="-84" charset="-128"/>
                <a:sym typeface="Wingdings" panose="05000000000000000000" pitchFamily="2" charset="2"/>
              </a:rPr>
              <a:t>		             </a:t>
            </a:r>
            <a:endParaRPr lang="en-US" altLang="en-US" sz="1800" dirty="0" smtClean="0">
              <a:ea typeface="ＭＳ Ｐゴシック" pitchFamily="-8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19600" y="1676400"/>
            <a:ext cx="1524000" cy="356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b="1" u="sng" dirty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Times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1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1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1</a:t>
            </a:r>
          </a:p>
          <a:p>
            <a:pPr marL="342900" indent="-342900" algn="ctr">
              <a:spcBef>
                <a:spcPct val="20000"/>
              </a:spcBef>
            </a:pPr>
            <a:endParaRPr lang="en-US" dirty="0">
              <a:solidFill>
                <a:schemeClr val="accent2"/>
              </a:solidFill>
              <a:latin typeface="+mn-lt"/>
              <a:cs typeface="ＭＳ Ｐゴシック" pitchFamily="1" charset="-128"/>
            </a:endParaRPr>
          </a:p>
          <a:p>
            <a:pPr marL="342900" indent="-342900" algn="ctr">
              <a:spcBef>
                <a:spcPct val="20000"/>
              </a:spcBef>
            </a:pPr>
            <a:endParaRPr lang="en-US" dirty="0" smtClean="0">
              <a:solidFill>
                <a:schemeClr val="accent2"/>
              </a:solidFill>
              <a:latin typeface="+mn-lt"/>
              <a:cs typeface="ＭＳ Ｐゴシック" pitchFamily="1" charset="-128"/>
            </a:endParaRPr>
          </a:p>
          <a:p>
            <a:pPr marL="342900" indent="-342900" algn="ctr">
              <a:spcBef>
                <a:spcPct val="20000"/>
              </a:spcBef>
            </a:pPr>
            <a:endParaRPr lang="en-US" sz="1800" dirty="0" smtClean="0">
              <a:solidFill>
                <a:schemeClr val="accent2"/>
              </a:solidFill>
              <a:latin typeface="+mn-lt"/>
              <a:cs typeface="ＭＳ Ｐゴシック" pitchFamily="1" charset="-128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30CCE5C2-1DA5-4B62-900F-22DB06B1085C}" type="slidenum">
              <a:rPr lang="en-US" altLang="en-US" sz="800"/>
              <a:pPr/>
              <a:t>7</a:t>
            </a:fld>
            <a:endParaRPr lang="en-US" altLang="en-US" sz="80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The Execution Time of Algorithms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4267200" cy="3581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i="1" u="sng" dirty="0" smtClean="0">
                <a:solidFill>
                  <a:srgbClr val="002060"/>
                </a:solidFill>
                <a:ea typeface="ＭＳ Ｐゴシック" pitchFamily="-84" charset="-128"/>
              </a:rPr>
              <a:t>Single loop statements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</a:rPr>
              <a:t>	</a:t>
            </a:r>
            <a:endParaRPr lang="en-US" altLang="en-US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	</a:t>
            </a:r>
            <a:r>
              <a:rPr lang="en-US" altLang="en-US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 = 1;	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	sum = 0;	</a:t>
            </a:r>
            <a:r>
              <a:rPr lang="en-US" altLang="en-US" dirty="0" smtClean="0">
                <a:ea typeface="ＭＳ Ｐゴシック" pitchFamily="-84" charset="-128"/>
              </a:rPr>
              <a:t>	</a:t>
            </a:r>
            <a:endParaRPr lang="en-US" altLang="en-US" dirty="0" smtClean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	while (</a:t>
            </a:r>
            <a:r>
              <a:rPr lang="en-US" altLang="en-US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 &lt;= n) {</a:t>
            </a:r>
            <a:r>
              <a:rPr lang="en-US" altLang="en-US" dirty="0" smtClean="0">
                <a:ea typeface="ＭＳ Ｐゴシック" pitchFamily="-84" charset="-128"/>
              </a:rPr>
              <a:t>	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		</a:t>
            </a:r>
            <a:r>
              <a:rPr lang="en-US" altLang="en-US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 = </a:t>
            </a:r>
            <a:r>
              <a:rPr lang="en-US" altLang="en-US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 + 1; </a:t>
            </a:r>
            <a:r>
              <a:rPr lang="en-US" altLang="en-US" dirty="0" smtClean="0">
                <a:ea typeface="ＭＳ Ｐゴシック" pitchFamily="-84" charset="-128"/>
              </a:rPr>
              <a:t>	</a:t>
            </a:r>
            <a:endParaRPr lang="en-US" altLang="en-US" dirty="0" smtClean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		sum = sum + </a:t>
            </a:r>
            <a:r>
              <a:rPr lang="en-US" altLang="en-US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; </a:t>
            </a:r>
            <a:r>
              <a:rPr lang="en-US" altLang="en-US" dirty="0" smtClean="0">
                <a:ea typeface="ＭＳ Ｐゴシック" pitchFamily="-84" charset="-128"/>
              </a:rPr>
              <a:t>	</a:t>
            </a:r>
            <a:endParaRPr lang="en-US" altLang="en-US" dirty="0" smtClean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	}</a:t>
            </a:r>
          </a:p>
          <a:p>
            <a:pPr>
              <a:buFontTx/>
              <a:buNone/>
            </a:pPr>
            <a:endParaRPr lang="en-US" altLang="en-US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 sz="1800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ea typeface="ＭＳ Ｐゴシック" pitchFamily="-84" charset="-128"/>
                <a:sym typeface="Wingdings" panose="05000000000000000000" pitchFamily="2" charset="2"/>
              </a:rPr>
              <a:t>	</a:t>
            </a:r>
          </a:p>
          <a:p>
            <a:pPr>
              <a:buFontTx/>
              <a:buNone/>
            </a:pPr>
            <a:r>
              <a:rPr lang="en-US" altLang="en-US" sz="1800" dirty="0" smtClean="0">
                <a:ea typeface="ＭＳ Ｐゴシック" pitchFamily="-84" charset="-128"/>
                <a:sym typeface="Wingdings" panose="05000000000000000000" pitchFamily="2" charset="2"/>
              </a:rPr>
              <a:t>		             </a:t>
            </a:r>
            <a:endParaRPr lang="en-US" altLang="en-US" sz="1800" dirty="0" smtClean="0">
              <a:ea typeface="ＭＳ Ｐゴシック" pitchFamily="-8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0600" y="1676400"/>
            <a:ext cx="98219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b="1" u="sng" dirty="0" smtClean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Times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1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1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n+1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n</a:t>
            </a:r>
            <a:endParaRPr lang="en-US" dirty="0" smtClean="0">
              <a:solidFill>
                <a:schemeClr val="accent2"/>
              </a:solidFill>
              <a:latin typeface="+mn-lt"/>
              <a:cs typeface="ＭＳ Ｐゴシック" pitchFamily="1" charset="-128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029200"/>
            <a:ext cx="7790915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en-US" kern="0" dirty="0">
                <a:solidFill>
                  <a:schemeClr val="accent2"/>
                </a:solidFill>
                <a:latin typeface="Times New Roman"/>
                <a:sym typeface="Wingdings" panose="05000000000000000000" pitchFamily="2" charset="2"/>
              </a:rPr>
              <a:t>Total cost = 1 + 1 + (n + 1) + n + 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kern="0" dirty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	 The time required for this algorithm is proportional to </a:t>
            </a:r>
            <a:r>
              <a:rPr lang="en-US" altLang="en-US" kern="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n</a:t>
            </a:r>
            <a:endParaRPr lang="en-US" altLang="en-US" kern="0" dirty="0">
              <a:solidFill>
                <a:srgbClr val="FF0000"/>
              </a:solidFill>
              <a:latin typeface="Times New Roman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256C1530-AC91-41FF-B6BB-E2E16292C68C}" type="slidenum">
              <a:rPr lang="en-US" altLang="en-US" sz="800"/>
              <a:pPr/>
              <a:t>8</a:t>
            </a:fld>
            <a:endParaRPr lang="en-US" altLang="en-US" sz="80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The Execution Time of Algorithms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38100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i="1" u="sng" dirty="0" smtClean="0">
                <a:solidFill>
                  <a:srgbClr val="002060"/>
                </a:solidFill>
                <a:ea typeface="ＭＳ Ｐゴシック" pitchFamily="-84" charset="-128"/>
              </a:rPr>
              <a:t>Nested loop statements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  <a:sym typeface="Wingdings" panose="05000000000000000000" pitchFamily="2" charset="2"/>
              </a:rPr>
              <a:t>	</a:t>
            </a:r>
            <a:r>
              <a:rPr lang="en-US" altLang="en-US" dirty="0" smtClean="0">
                <a:ea typeface="ＭＳ Ｐゴシック" pitchFamily="-84" charset="-128"/>
              </a:rPr>
              <a:t>		</a:t>
            </a:r>
            <a:endParaRPr lang="en-US" altLang="en-US" sz="2200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</a:t>
            </a:r>
            <a:r>
              <a:rPr lang="en-US" altLang="en-US" sz="18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 = 1;</a:t>
            </a:r>
            <a:endParaRPr lang="en-US" altLang="en-US" sz="1800" dirty="0" smtClean="0">
              <a:ea typeface="ＭＳ Ｐゴシック" pitchFamily="-84" charset="-128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sum = 0;</a:t>
            </a:r>
            <a:endParaRPr lang="en-US" altLang="en-US" sz="1800" dirty="0" smtClean="0">
              <a:ea typeface="ＭＳ Ｐゴシック" pitchFamily="-84" charset="-128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while (</a:t>
            </a:r>
            <a:r>
              <a:rPr lang="en-US" altLang="en-US" sz="18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 &lt;= n) {</a:t>
            </a:r>
            <a:endParaRPr lang="en-US" altLang="en-US" sz="1800" dirty="0" smtClean="0">
              <a:ea typeface="ＭＳ Ｐゴシック" pitchFamily="-84" charset="-128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	j=1;</a:t>
            </a:r>
            <a:endParaRPr lang="en-US" altLang="en-US" sz="1800" dirty="0" smtClean="0">
              <a:ea typeface="ＭＳ Ｐゴシック" pitchFamily="-84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	while (j &lt;= n) {</a:t>
            </a:r>
            <a:endParaRPr lang="en-US" altLang="en-US" sz="1800" dirty="0" smtClean="0">
              <a:ea typeface="ＭＳ Ｐゴシック" pitchFamily="-84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	    sum = sum + </a:t>
            </a:r>
            <a:r>
              <a:rPr lang="en-US" altLang="en-US" sz="18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;</a:t>
            </a:r>
            <a:endParaRPr lang="en-US" altLang="en-US" sz="1800" dirty="0" smtClean="0">
              <a:ea typeface="ＭＳ Ｐゴシック" pitchFamily="-84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	    j = j + 1;</a:t>
            </a:r>
            <a:endParaRPr lang="en-US" altLang="en-US" sz="1800" dirty="0" smtClean="0">
              <a:ea typeface="ＭＳ Ｐゴシック" pitchFamily="-84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    </a:t>
            </a:r>
            <a:r>
              <a:rPr lang="en-US" altLang="en-US" sz="18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 = </a:t>
            </a:r>
            <a:r>
              <a:rPr lang="en-US" altLang="en-US" sz="18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 +1;</a:t>
            </a:r>
            <a:endParaRPr lang="en-US" altLang="en-US" sz="1800" dirty="0" smtClean="0">
              <a:ea typeface="ＭＳ Ｐゴシック" pitchFamily="-84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}</a:t>
            </a:r>
            <a:r>
              <a:rPr lang="en-US" altLang="en-US" sz="1800" dirty="0" smtClean="0">
                <a:ea typeface="ＭＳ Ｐゴシック" pitchFamily="-84" charset="-128"/>
                <a:sym typeface="Wingdings" panose="05000000000000000000" pitchFamily="2" charset="2"/>
              </a:rPr>
              <a:t>		             </a:t>
            </a:r>
            <a:endParaRPr lang="en-US" altLang="en-US" sz="1800" dirty="0" smtClean="0">
              <a:ea typeface="ＭＳ Ｐゴシック" pitchFamily="-8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5257800"/>
            <a:ext cx="8008924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en-US" kern="0" dirty="0">
                <a:solidFill>
                  <a:schemeClr val="accent2"/>
                </a:solidFill>
                <a:latin typeface="Times New Roman"/>
                <a:sym typeface="Wingdings" panose="05000000000000000000" pitchFamily="2" charset="2"/>
              </a:rPr>
              <a:t>Total cost = 1 + 1 + (n + 1) + n + n * (n + 1) + n * n + n * n + 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kern="0" dirty="0">
                <a:solidFill>
                  <a:srgbClr val="000000"/>
                </a:solidFill>
                <a:latin typeface="Times New Roman"/>
                <a:sym typeface="Wingdings" panose="05000000000000000000" pitchFamily="2" charset="2"/>
              </a:rPr>
              <a:t>	</a:t>
            </a:r>
            <a:r>
              <a:rPr lang="en-US" altLang="en-US" kern="0" dirty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 The time required for this algorithm is proportional to n</a:t>
            </a:r>
            <a:r>
              <a:rPr lang="en-US" altLang="en-US" kern="0" baseline="30000" dirty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2</a:t>
            </a:r>
            <a:endParaRPr lang="en-US" altLang="en-US" kern="0" dirty="0">
              <a:solidFill>
                <a:srgbClr val="FF0000"/>
              </a:solidFill>
              <a:latin typeface="Times New Roman"/>
              <a:sym typeface="Wingdings" panose="05000000000000000000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9600" y="1371600"/>
            <a:ext cx="1045478" cy="342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altLang="en-US" sz="2200" b="1" u="sng" kern="0" dirty="0">
                <a:solidFill>
                  <a:schemeClr val="accent2"/>
                </a:solidFill>
                <a:latin typeface="Times New Roman"/>
              </a:rPr>
              <a:t>Times</a:t>
            </a:r>
            <a:endParaRPr lang="en-US" altLang="en-US" sz="2200" kern="0" dirty="0">
              <a:solidFill>
                <a:schemeClr val="accent2"/>
              </a:solidFill>
              <a:latin typeface="Times New Roman"/>
              <a:sym typeface="Wingdings" panose="05000000000000000000" pitchFamily="2" charset="2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1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1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n+1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1800" dirty="0" smtClean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n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1800" dirty="0" smtClean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n * (n+1)</a:t>
            </a:r>
            <a:endParaRPr lang="en-US" sz="1800" dirty="0">
              <a:solidFill>
                <a:schemeClr val="accent2"/>
              </a:solidFill>
              <a:latin typeface="+mn-lt"/>
              <a:cs typeface="ＭＳ Ｐゴシック" pitchFamily="1" charset="-128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1800" dirty="0" smtClean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n * n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1800" dirty="0" smtClean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n * n</a:t>
            </a:r>
          </a:p>
          <a:p>
            <a:pPr marL="342900" indent="-342900" algn="ctr">
              <a:spcBef>
                <a:spcPct val="20000"/>
              </a:spcBef>
            </a:pPr>
            <a:endParaRPr lang="en-US" sz="1800" dirty="0">
              <a:solidFill>
                <a:schemeClr val="accent2"/>
              </a:solidFill>
              <a:latin typeface="+mn-lt"/>
              <a:cs typeface="ＭＳ Ｐゴシック" pitchFamily="1" charset="-128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1800" dirty="0" smtClean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n</a:t>
            </a:r>
            <a:endParaRPr lang="en-US" sz="1800" dirty="0">
              <a:solidFill>
                <a:schemeClr val="accent2"/>
              </a:solidFill>
              <a:latin typeface="+mn-lt"/>
              <a:cs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4A413639-4BCB-4B00-988E-3757351BAD87}" type="slidenum">
              <a:rPr lang="en-US" altLang="en-US" sz="800"/>
              <a:pPr/>
              <a:t>9</a:t>
            </a:fld>
            <a:endParaRPr lang="en-US" altLang="en-US" sz="8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Algorithm Growth Rates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We measure</a:t>
            </a:r>
            <a:r>
              <a:rPr lang="en-US" dirty="0" smtClean="0">
                <a:ea typeface="+mn-ea"/>
                <a:cs typeface="+mn-cs"/>
              </a:rPr>
              <a:t> the time </a:t>
            </a:r>
            <a:r>
              <a:rPr lang="en-US" dirty="0">
                <a:ea typeface="+mn-ea"/>
                <a:cs typeface="+mn-cs"/>
              </a:rPr>
              <a:t>requirement</a:t>
            </a:r>
            <a:r>
              <a:rPr lang="en-US" dirty="0" smtClean="0">
                <a:ea typeface="+mn-ea"/>
                <a:cs typeface="+mn-cs"/>
              </a:rPr>
              <a:t> of an algorithm as </a:t>
            </a:r>
            <a:r>
              <a:rPr lang="en-US" dirty="0">
                <a:ea typeface="+mn-ea"/>
                <a:cs typeface="+mn-cs"/>
              </a:rPr>
              <a:t>a function of the </a:t>
            </a:r>
            <a:r>
              <a:rPr lang="en-US" i="1" dirty="0">
                <a:ea typeface="+mn-ea"/>
                <a:cs typeface="+mn-cs"/>
              </a:rPr>
              <a:t>problem size</a:t>
            </a:r>
            <a:r>
              <a:rPr lang="en-US" dirty="0">
                <a:ea typeface="+mn-ea"/>
                <a:cs typeface="+mn-cs"/>
              </a:rPr>
              <a:t>.</a:t>
            </a:r>
            <a:endParaRPr lang="en-US" dirty="0" smtClean="0">
              <a:ea typeface="+mn-ea"/>
              <a:cs typeface="+mn-cs"/>
            </a:endParaRPr>
          </a:p>
          <a:p>
            <a:pPr lvl="7"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The </a:t>
            </a:r>
            <a:r>
              <a:rPr lang="en-US" dirty="0">
                <a:ea typeface="+mn-ea"/>
                <a:cs typeface="+mn-cs"/>
              </a:rPr>
              <a:t>most important thing</a:t>
            </a:r>
            <a:r>
              <a:rPr lang="en-US" dirty="0" smtClean="0">
                <a:ea typeface="+mn-ea"/>
                <a:cs typeface="+mn-cs"/>
              </a:rPr>
              <a:t> is to learn how </a:t>
            </a:r>
            <a:r>
              <a:rPr lang="en-US" dirty="0">
                <a:ea typeface="+mn-ea"/>
                <a:cs typeface="+mn-cs"/>
              </a:rPr>
              <a:t>quickly the</a:t>
            </a:r>
            <a:r>
              <a:rPr lang="en-US" dirty="0" smtClean="0">
                <a:ea typeface="+mn-ea"/>
                <a:cs typeface="+mn-cs"/>
              </a:rPr>
              <a:t> time requirement of an algorithm </a:t>
            </a:r>
            <a:r>
              <a:rPr lang="en-US" dirty="0">
                <a:ea typeface="+mn-ea"/>
                <a:cs typeface="+mn-cs"/>
              </a:rPr>
              <a:t>grows</a:t>
            </a:r>
            <a:r>
              <a:rPr lang="en-US" dirty="0" smtClean="0">
                <a:ea typeface="+mn-ea"/>
                <a:cs typeface="+mn-cs"/>
              </a:rPr>
              <a:t> as a </a:t>
            </a:r>
            <a:r>
              <a:rPr lang="en-US" dirty="0">
                <a:ea typeface="+mn-ea"/>
                <a:cs typeface="+mn-cs"/>
              </a:rPr>
              <a:t>function of the problem size.</a:t>
            </a:r>
            <a:endParaRPr lang="en-US" dirty="0" smtClean="0">
              <a:ea typeface="+mn-ea"/>
              <a:cs typeface="+mn-cs"/>
            </a:endParaRPr>
          </a:p>
          <a:p>
            <a:pPr lvl="7"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An </a:t>
            </a:r>
            <a:r>
              <a:rPr lang="en-US" dirty="0">
                <a:ea typeface="+mn-ea"/>
                <a:cs typeface="+mn-cs"/>
              </a:rPr>
              <a:t>algorithm’s proportional time requirement is known as </a:t>
            </a:r>
            <a:r>
              <a:rPr lang="en-US" b="1" i="1" dirty="0">
                <a:ea typeface="+mn-ea"/>
                <a:cs typeface="+mn-cs"/>
              </a:rPr>
              <a:t>growth rate</a:t>
            </a:r>
            <a:r>
              <a:rPr lang="en-US" dirty="0">
                <a:ea typeface="+mn-ea"/>
                <a:cs typeface="+mn-cs"/>
              </a:rPr>
              <a:t>.</a:t>
            </a: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lvl="7"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We can compare the efficiency of</a:t>
            </a:r>
            <a:r>
              <a:rPr lang="en-US" dirty="0" smtClean="0">
                <a:ea typeface="+mn-ea"/>
                <a:cs typeface="+mn-cs"/>
              </a:rPr>
              <a:t> 					       two </a:t>
            </a:r>
            <a:r>
              <a:rPr lang="en-US" dirty="0">
                <a:ea typeface="+mn-ea"/>
                <a:cs typeface="+mn-cs"/>
              </a:rPr>
              <a:t>algorithms by </a:t>
            </a:r>
            <a:r>
              <a:rPr lang="en-US" dirty="0" smtClean="0">
                <a:ea typeface="+mn-ea"/>
                <a:cs typeface="+mn-cs"/>
              </a:rPr>
              <a:t>comparing       					                   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ea typeface="+mn-ea"/>
                <a:cs typeface="+mn-cs"/>
              </a:rPr>
              <a:t>	their growth rates.</a:t>
            </a:r>
          </a:p>
          <a:p>
            <a:pPr lvl="1">
              <a:lnSpc>
                <a:spcPct val="90000"/>
              </a:lnSpc>
              <a:defRPr/>
            </a:pPr>
            <a:endParaRPr lang="en-US" sz="1800" dirty="0" smtClean="0"/>
          </a:p>
          <a:p>
            <a:pPr lvl="1">
              <a:lnSpc>
                <a:spcPct val="90000"/>
              </a:lnSpc>
              <a:defRPr/>
            </a:pPr>
            <a:endParaRPr lang="en-US" sz="1800" dirty="0"/>
          </a:p>
        </p:txBody>
      </p:sp>
      <p:pic>
        <p:nvPicPr>
          <p:cNvPr id="24582" name="Picture 3" descr="Carrano0901.pct                                                000C86EC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10000"/>
            <a:ext cx="4579938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6934200" y="5129213"/>
            <a:ext cx="27432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pPr>
              <a:spcBef>
                <a:spcPct val="5000"/>
              </a:spcBef>
            </a:pPr>
            <a:r>
              <a:rPr lang="en-US" altLang="en-US" sz="1400" b="1" i="1" dirty="0">
                <a:solidFill>
                  <a:srgbClr val="FF0000"/>
                </a:solidFill>
                <a:latin typeface="Arial" panose="020B0604020202020204" pitchFamily="34" charset="0"/>
              </a:rPr>
              <a:t>The time requirement as a function of the problem size n</a:t>
            </a:r>
          </a:p>
          <a:p>
            <a:endParaRPr lang="en-US" altLang="en-US" sz="1400" b="1" i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CS202 - Fundamentals of Computer Science II</a:t>
            </a:r>
            <a:endParaRPr lang="en-US" altLang="en-US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C103524819990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457200" indent="-457200" eaLnBrk="0" hangingPunct="0">
          <a:lnSpc>
            <a:spcPct val="150000"/>
          </a:lnSpc>
          <a:spcBef>
            <a:spcPct val="20000"/>
          </a:spcBef>
          <a:tabLst>
            <a:tab pos="1905000" algn="l"/>
          </a:tabLst>
          <a:defRPr sz="2400" dirty="0">
            <a:solidFill>
              <a:srgbClr val="FF0000"/>
            </a:solidFill>
            <a:latin typeface="Times New Roman"/>
            <a:cs typeface="Times New Roman"/>
            <a:sym typeface="Symbol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7795</TotalTime>
  <Words>1409</Words>
  <Application>Microsoft Office PowerPoint</Application>
  <PresentationFormat>A4 Paper (210x297 mm)</PresentationFormat>
  <Paragraphs>387</Paragraphs>
  <Slides>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ＭＳ Ｐゴシック</vt:lpstr>
      <vt:lpstr>Arial</vt:lpstr>
      <vt:lpstr>Courier New</vt:lpstr>
      <vt:lpstr>Symbol</vt:lpstr>
      <vt:lpstr>Times New Roman</vt:lpstr>
      <vt:lpstr>Tw Cen MT</vt:lpstr>
      <vt:lpstr>Wingdings</vt:lpstr>
      <vt:lpstr>Wingdings 2</vt:lpstr>
      <vt:lpstr>Default Design</vt:lpstr>
      <vt:lpstr>TC103524819990</vt:lpstr>
      <vt:lpstr>Denklem</vt:lpstr>
      <vt:lpstr>Εξίσωση</vt:lpstr>
      <vt:lpstr>Equation</vt:lpstr>
      <vt:lpstr>Picture</vt:lpstr>
      <vt:lpstr>Analysis of Algorithms</vt:lpstr>
      <vt:lpstr>Algorithm</vt:lpstr>
      <vt:lpstr>Analysis of Algorithms</vt:lpstr>
      <vt:lpstr>Analysis of Algorithms</vt:lpstr>
      <vt:lpstr>The Execution Time of Algorithms</vt:lpstr>
      <vt:lpstr>The Execution Time of Algorithms</vt:lpstr>
      <vt:lpstr>The Execution Time of Algorithms</vt:lpstr>
      <vt:lpstr>The Execution Time of Algorithms</vt:lpstr>
      <vt:lpstr>Algorithm Growth Rates</vt:lpstr>
      <vt:lpstr>Order-of-Magnitude Analysis and                Big-O Notation</vt:lpstr>
      <vt:lpstr>Big-O Notation</vt:lpstr>
      <vt:lpstr>O-notation: Asymptotic upper bound</vt:lpstr>
      <vt:lpstr>Big-O Notation</vt:lpstr>
      <vt:lpstr>Example</vt:lpstr>
      <vt:lpstr>Example</vt:lpstr>
      <vt:lpstr>Example</vt:lpstr>
      <vt:lpstr>True or False?</vt:lpstr>
      <vt:lpstr>A Comparison of Growth-Rate Functions</vt:lpstr>
      <vt:lpstr>A Comparison of Growth-Rate Functions</vt:lpstr>
      <vt:lpstr>A Comparison of Growth-Rate Functions</vt:lpstr>
      <vt:lpstr>Properties of Growth-Rate Functions</vt:lpstr>
      <vt:lpstr>Some Useful Mathematical Equalities</vt:lpstr>
      <vt:lpstr>Growth-Rate Functions </vt:lpstr>
      <vt:lpstr>Growth-Rate Functions </vt:lpstr>
      <vt:lpstr>What to Analyze</vt:lpstr>
      <vt:lpstr>PowerPoint Presentation</vt:lpstr>
      <vt:lpstr>How to find the growth-rate of C++ codes?</vt:lpstr>
      <vt:lpstr>Some Examples</vt:lpstr>
      <vt:lpstr>What about recursive functions?</vt:lpstr>
      <vt:lpstr>PowerPoint Presentation</vt:lpstr>
      <vt:lpstr>PowerPoint Presentation</vt:lpstr>
      <vt:lpstr>PowerPoint Presentation</vt:lpstr>
    </vt:vector>
  </TitlesOfParts>
  <Company>Bilkent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CS202 - Fundamentals of Computer Science II</dc:title>
  <dc:creator>Ilyas Cicekli</dc:creator>
  <cp:lastModifiedBy>saksoy</cp:lastModifiedBy>
  <cp:revision>689</cp:revision>
  <cp:lastPrinted>1999-09-09T03:15:50Z</cp:lastPrinted>
  <dcterms:created xsi:type="dcterms:W3CDTF">2014-02-05T07:59:50Z</dcterms:created>
  <dcterms:modified xsi:type="dcterms:W3CDTF">2020-01-29T15:07:54Z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