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5" r:id="rId3"/>
    <p:sldMasterId id="2147483678" r:id="rId4"/>
    <p:sldMasterId id="2147483681" r:id="rId5"/>
  </p:sldMasterIdLst>
  <p:notesMasterIdLst>
    <p:notesMasterId r:id="rId103"/>
  </p:notesMasterIdLst>
  <p:handoutMasterIdLst>
    <p:handoutMasterId r:id="rId104"/>
  </p:handoutMasterIdLst>
  <p:sldIdLst>
    <p:sldId id="346" r:id="rId6"/>
    <p:sldId id="347" r:id="rId7"/>
    <p:sldId id="287" r:id="rId8"/>
    <p:sldId id="288" r:id="rId9"/>
    <p:sldId id="289" r:id="rId10"/>
    <p:sldId id="290" r:id="rId11"/>
    <p:sldId id="393" r:id="rId12"/>
    <p:sldId id="394" r:id="rId13"/>
    <p:sldId id="348" r:id="rId14"/>
    <p:sldId id="395" r:id="rId15"/>
    <p:sldId id="396" r:id="rId16"/>
    <p:sldId id="293" r:id="rId17"/>
    <p:sldId id="366" r:id="rId18"/>
    <p:sldId id="355" r:id="rId19"/>
    <p:sldId id="397" r:id="rId20"/>
    <p:sldId id="357" r:id="rId21"/>
    <p:sldId id="358" r:id="rId22"/>
    <p:sldId id="359" r:id="rId23"/>
    <p:sldId id="360" r:id="rId24"/>
    <p:sldId id="367" r:id="rId25"/>
    <p:sldId id="361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363" r:id="rId41"/>
    <p:sldId id="398" r:id="rId42"/>
    <p:sldId id="364" r:id="rId43"/>
    <p:sldId id="365" r:id="rId44"/>
    <p:sldId id="385" r:id="rId45"/>
    <p:sldId id="386" r:id="rId46"/>
    <p:sldId id="399" r:id="rId47"/>
    <p:sldId id="388" r:id="rId48"/>
    <p:sldId id="389" r:id="rId49"/>
    <p:sldId id="382" r:id="rId50"/>
    <p:sldId id="368" r:id="rId51"/>
    <p:sldId id="414" r:id="rId52"/>
    <p:sldId id="427" r:id="rId53"/>
    <p:sldId id="416" r:id="rId54"/>
    <p:sldId id="417" r:id="rId55"/>
    <p:sldId id="418" r:id="rId56"/>
    <p:sldId id="369" r:id="rId57"/>
    <p:sldId id="372" r:id="rId58"/>
    <p:sldId id="370" r:id="rId59"/>
    <p:sldId id="371" r:id="rId60"/>
    <p:sldId id="373" r:id="rId61"/>
    <p:sldId id="374" r:id="rId62"/>
    <p:sldId id="375" r:id="rId63"/>
    <p:sldId id="376" r:id="rId64"/>
    <p:sldId id="419" r:id="rId65"/>
    <p:sldId id="420" r:id="rId66"/>
    <p:sldId id="421" r:id="rId67"/>
    <p:sldId id="422" r:id="rId68"/>
    <p:sldId id="423" r:id="rId69"/>
    <p:sldId id="424" r:id="rId70"/>
    <p:sldId id="377" r:id="rId71"/>
    <p:sldId id="378" r:id="rId72"/>
    <p:sldId id="379" r:id="rId73"/>
    <p:sldId id="380" r:id="rId74"/>
    <p:sldId id="381" r:id="rId75"/>
    <p:sldId id="384" r:id="rId76"/>
    <p:sldId id="324" r:id="rId77"/>
    <p:sldId id="325" r:id="rId78"/>
    <p:sldId id="326" r:id="rId79"/>
    <p:sldId id="425" r:id="rId80"/>
    <p:sldId id="426" r:id="rId81"/>
    <p:sldId id="327" r:id="rId82"/>
    <p:sldId id="331" r:id="rId83"/>
    <p:sldId id="330" r:id="rId84"/>
    <p:sldId id="332" r:id="rId85"/>
    <p:sldId id="333" r:id="rId86"/>
    <p:sldId id="334" r:id="rId87"/>
    <p:sldId id="390" r:id="rId88"/>
    <p:sldId id="328" r:id="rId89"/>
    <p:sldId id="329" r:id="rId90"/>
    <p:sldId id="336" r:id="rId91"/>
    <p:sldId id="337" r:id="rId92"/>
    <p:sldId id="338" r:id="rId93"/>
    <p:sldId id="339" r:id="rId94"/>
    <p:sldId id="391" r:id="rId95"/>
    <p:sldId id="392" r:id="rId96"/>
    <p:sldId id="340" r:id="rId97"/>
    <p:sldId id="342" r:id="rId98"/>
    <p:sldId id="341" r:id="rId99"/>
    <p:sldId id="343" r:id="rId100"/>
    <p:sldId id="344" r:id="rId101"/>
    <p:sldId id="345" r:id="rId102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6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2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theme" Target="theme/them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r>
              <a:rPr lang="en-US" altLang="en-US"/>
              <a:t>lec03-algorithmanalysis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06F58A7B-3D9B-49D6-BBF7-B92B6F6DB9EB}" type="datetime1">
              <a:rPr lang="en-US" altLang="en-US" smtClean="0"/>
              <a:t>2020-01-29</a:t>
            </a:fld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3920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F18D9CCC-2DC3-4FFC-B486-E6355EBA5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7749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en-US"/>
              <a:t>lec03-algorithmanalysis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626EF2-A0B2-4BF1-832E-59B85D165874}" type="datetime1">
              <a:rPr lang="en-US" altLang="en-US" smtClean="0"/>
              <a:t>2020-01-29</a:t>
            </a:fld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696913"/>
            <a:ext cx="5035550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8013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BBA919-336A-4513-B5F6-16DDC4FFFC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019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ＭＳ Ｐゴシック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696913"/>
            <a:ext cx="5032375" cy="3484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lec03-algorithmanalysis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E66EF92-8863-49A6-8CA1-7A6F89DA4915}" type="datetime1">
              <a:rPr lang="en-US" altLang="en-US" smtClean="0"/>
              <a:t>2020-01-29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A919-336A-4513-B5F6-16DDC4FFFCB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9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342B1-4D51-2A4F-B90E-ABAABD94C5CF}" type="slidenum"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96913"/>
            <a:ext cx="5032375" cy="3484562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78635-AC8D-4AB2-921D-7328ECA30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20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B70F7-634C-4A4B-8A5F-877E3F30CC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0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58625-7779-4C1D-BE01-895ECDA9A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40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</a:p>
        </p:txBody>
      </p:sp>
    </p:spTree>
    <p:extLst>
      <p:ext uri="{BB962C8B-B14F-4D97-AF65-F5344CB8AC3E}">
        <p14:creationId xmlns:p14="http://schemas.microsoft.com/office/powerpoint/2010/main" val="285295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prstClr val="black"/>
                </a:solidFill>
                <a:latin typeface="Tw Cen MT"/>
              </a:rPr>
              <a:t>CS473 - Algorithms I</a:t>
            </a:r>
          </a:p>
          <a:p>
            <a:pPr algn="ctr"/>
            <a:endParaRPr lang="en-US" sz="4400" dirty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CS 202</a:t>
            </a:r>
          </a:p>
        </p:txBody>
      </p:sp>
    </p:spTree>
    <p:extLst>
      <p:ext uri="{BB962C8B-B14F-4D97-AF65-F5344CB8AC3E}">
        <p14:creationId xmlns:p14="http://schemas.microsoft.com/office/powerpoint/2010/main" val="190555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CS</a:t>
            </a:r>
            <a:r>
              <a:rPr lang="en-US" sz="1100" baseline="0" dirty="0" smtClean="0">
                <a:solidFill>
                  <a:prstClr val="black"/>
                </a:solidFill>
                <a:latin typeface="Times New Roman"/>
                <a:cs typeface="Times New Roman"/>
              </a:rPr>
              <a:t> 202</a:t>
            </a:r>
            <a:endParaRPr lang="en-US" sz="11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407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05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16C6C-20B9-7C4E-AA29-9854E67CB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62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078D5-04B7-784C-B3C7-C7B6A62513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6CA4D-2F6A-47BF-BCB9-4F31A1AD1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88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380C5-68B8-7E4B-8CF0-7A7290CF0A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95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708B0-3969-6949-8F5F-F0194CBF5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EC3A-C8E0-0748-A95D-EA45A2588FE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8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51F76-6A8C-BF4B-98B5-5737FFAA89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63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DF3CD-FCA5-0245-BFC3-6C9C47D05EB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15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BEE9D-7494-464D-AE1C-23E4633DE8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78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7DB52-A230-FB46-89EB-4DEDED8D7A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08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EFBB9-E0D5-0F4A-9F3D-B971A5C44A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82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499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EAE72-C472-444A-AD70-9BF10BF76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0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B3B3E-5FA6-48CC-B55D-190618E948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6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AB650-1ACC-4D4A-9531-7CE8700F99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01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84026-4027-442D-9951-92F233A9F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20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F961F-75B7-4ABD-8F8C-4CB7DE993A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7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D9925-042F-458D-8ADB-DF87CD9E73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4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0A87C-25C9-45D4-B0A7-8B5001E70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41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D160F-A72C-4438-A2FA-D740F4F0C7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41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D2AFFF4D-17BE-4E2E-B76F-3E470C5C10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-84" charset="-128"/>
          <a:cs typeface="ＭＳ Ｐゴシック" pitchFamily="-8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8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8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pitchFamily="-8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8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>
                <a:solidFill>
                  <a:prstClr val="black"/>
                </a:solidFill>
                <a:latin typeface="Tw Cen MT"/>
              </a:rPr>
              <a:pPr/>
              <a:t>‹#›</a:t>
            </a:fld>
            <a:endParaRPr lang="en-US" sz="1400" dirty="0">
              <a:solidFill>
                <a:prstClr val="black"/>
              </a:solidFill>
              <a:latin typeface="Tw Cen MT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 dirty="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A773080-DC5D-B449-A58C-D06B58E25F43}" type="slidenum">
              <a:rPr lang="en-US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42950" y="6172200"/>
            <a:ext cx="842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7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rting_algorithm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Sorting and Searching</a:t>
            </a:r>
            <a:endParaRPr lang="en-US" altLang="en-US" smtClean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DBA83CC-B619-4797-BC45-6B2E6A3F6C8F}" type="slidenum">
              <a:rPr lang="en-US" altLang="en-US" sz="800"/>
              <a:pPr/>
              <a:t>1</a:t>
            </a:fld>
            <a:endParaRPr lang="en-US" altLang="en-US" sz="800"/>
          </a:p>
        </p:txBody>
      </p:sp>
      <p:sp>
        <p:nvSpPr>
          <p:cNvPr id="7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Efficiency of Sorting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Sorting is important because once a set of items is sorted,</a:t>
            </a:r>
            <a:r>
              <a:rPr lang="tr-TR" altLang="en-US" dirty="0" smtClean="0"/>
              <a:t> </a:t>
            </a:r>
            <a:r>
              <a:rPr lang="en-US" altLang="en-US" dirty="0" smtClean="0"/>
              <a:t>many other problems become easy.</a:t>
            </a:r>
          </a:p>
          <a:p>
            <a:r>
              <a:rPr lang="en-US" altLang="en-US" dirty="0" smtClean="0"/>
              <a:t>Furthermore, using O(n log n) sorting algorithms leads naturally to</a:t>
            </a:r>
            <a:r>
              <a:rPr lang="tr-TR" altLang="en-US" dirty="0" smtClean="0"/>
              <a:t> </a:t>
            </a:r>
            <a:r>
              <a:rPr lang="en-US" altLang="en-US" dirty="0" smtClean="0"/>
              <a:t>sub-quadratic algorithms for these problems.</a:t>
            </a:r>
            <a:endParaRPr lang="tr-TR" altLang="en-US" dirty="0" smtClean="0"/>
          </a:p>
          <a:p>
            <a:r>
              <a:rPr lang="en-US" altLang="en-US" dirty="0" smtClean="0"/>
              <a:t>Large-scale data processing would be impossible if sorting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took</a:t>
            </a:r>
            <a:r>
              <a:rPr lang="tr-TR" altLang="en-US" dirty="0" smtClean="0"/>
              <a:t> O(n</a:t>
            </a:r>
            <a:r>
              <a:rPr lang="tr-TR" altLang="en-US" baseline="30000" dirty="0" smtClean="0"/>
              <a:t>2</a:t>
            </a:r>
            <a:r>
              <a:rPr lang="tr-TR" altLang="en-US" dirty="0" smtClean="0"/>
              <a:t>) time.</a:t>
            </a:r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pPr algn="r">
              <a:buFontTx/>
              <a:buNone/>
            </a:pPr>
            <a:r>
              <a:rPr lang="tr-TR" altLang="en-US" sz="1600" dirty="0" smtClean="0"/>
              <a:t>(</a:t>
            </a:r>
            <a:r>
              <a:rPr lang="tr-TR" altLang="en-US" sz="1600" dirty="0" err="1" smtClean="0"/>
              <a:t>slide</a:t>
            </a:r>
            <a:r>
              <a:rPr lang="tr-TR" altLang="en-US" sz="1600" dirty="0" smtClean="0"/>
              <a:t> </a:t>
            </a:r>
            <a:r>
              <a:rPr lang="tr-TR" altLang="en-US" sz="1600" dirty="0" err="1" smtClean="0"/>
              <a:t>by</a:t>
            </a:r>
            <a:r>
              <a:rPr lang="tr-TR" altLang="en-US" sz="1600" dirty="0" smtClean="0"/>
              <a:t> Steven </a:t>
            </a:r>
            <a:r>
              <a:rPr lang="tr-TR" altLang="en-US" sz="1600" dirty="0" err="1" smtClean="0"/>
              <a:t>Skiena</a:t>
            </a:r>
            <a:r>
              <a:rPr lang="tr-TR" altLang="en-US" sz="1600" dirty="0" smtClean="0"/>
              <a:t>)</a:t>
            </a:r>
          </a:p>
          <a:p>
            <a:pPr>
              <a:buFontTx/>
              <a:buNone/>
            </a:pPr>
            <a:endParaRPr lang="tr-TR" altLang="en-US" b="1" dirty="0" smtClean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F2419B3-A57D-40D9-A5C7-560920355D4C}" type="slidenum">
              <a:rPr lang="en-US" altLang="en-US" sz="800"/>
              <a:pPr/>
              <a:t>10</a:t>
            </a:fld>
            <a:endParaRPr lang="en-US" altLang="en-US" sz="800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76625"/>
            <a:ext cx="55530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Applications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b="1" smtClean="0">
                <a:solidFill>
                  <a:srgbClr val="FF0000"/>
                </a:solidFill>
              </a:rPr>
              <a:t>Closest Pair: </a:t>
            </a:r>
            <a:r>
              <a:rPr lang="en-US" altLang="en-US" smtClean="0">
                <a:solidFill>
                  <a:srgbClr val="FF0000"/>
                </a:solidFill>
              </a:rPr>
              <a:t>Given n numbers, find the pair which are closest to each other.</a:t>
            </a:r>
          </a:p>
          <a:p>
            <a:pPr lvl="1"/>
            <a:r>
              <a:rPr lang="en-US" altLang="en-US" sz="1800" smtClean="0"/>
              <a:t>Once the numbers are sorted, the closest pair will be next to</a:t>
            </a:r>
            <a:r>
              <a:rPr lang="tr-TR" altLang="en-US" sz="1800" smtClean="0"/>
              <a:t> </a:t>
            </a:r>
            <a:r>
              <a:rPr lang="en-US" altLang="en-US" sz="1800" smtClean="0"/>
              <a:t>each other in sorted order, so an O(n) linear scan completes</a:t>
            </a:r>
            <a:r>
              <a:rPr lang="tr-TR" altLang="en-US" sz="1800" smtClean="0"/>
              <a:t> the job. – Complexity of this process: O(??)</a:t>
            </a:r>
          </a:p>
          <a:p>
            <a:endParaRPr lang="tr-TR" altLang="en-US" smtClean="0"/>
          </a:p>
          <a:p>
            <a:r>
              <a:rPr lang="tr-TR" altLang="en-US" b="1" smtClean="0">
                <a:solidFill>
                  <a:srgbClr val="FF0000"/>
                </a:solidFill>
              </a:rPr>
              <a:t>Element Uniqueness: </a:t>
            </a:r>
            <a:r>
              <a:rPr lang="en-US" altLang="en-US" smtClean="0">
                <a:solidFill>
                  <a:srgbClr val="FF0000"/>
                </a:solidFill>
              </a:rPr>
              <a:t>Given a set of n items, are they all unique or are there any</a:t>
            </a:r>
            <a:r>
              <a:rPr lang="tr-TR" altLang="en-US" smtClean="0">
                <a:solidFill>
                  <a:srgbClr val="FF0000"/>
                </a:solidFill>
              </a:rPr>
              <a:t> duplicates?</a:t>
            </a:r>
          </a:p>
          <a:p>
            <a:pPr lvl="1"/>
            <a:r>
              <a:rPr lang="en-US" altLang="en-US" sz="1800" smtClean="0"/>
              <a:t>Sort them and do a linear scan to check all adjacent pairs.</a:t>
            </a:r>
          </a:p>
          <a:p>
            <a:pPr lvl="1"/>
            <a:r>
              <a:rPr lang="en-US" altLang="en-US" sz="1800" smtClean="0"/>
              <a:t>This is a special case of closest pair above.</a:t>
            </a:r>
            <a:endParaRPr lang="tr-TR" altLang="en-US" sz="1800" smtClean="0"/>
          </a:p>
          <a:p>
            <a:pPr lvl="1"/>
            <a:r>
              <a:rPr lang="tr-TR" altLang="en-US" sz="1800" smtClean="0"/>
              <a:t>Complexity?</a:t>
            </a:r>
          </a:p>
          <a:p>
            <a:pPr lvl="1"/>
            <a:endParaRPr lang="tr-TR" altLang="en-US" sz="1800" smtClean="0"/>
          </a:p>
          <a:p>
            <a:r>
              <a:rPr lang="tr-TR" altLang="en-US" b="1" smtClean="0">
                <a:solidFill>
                  <a:srgbClr val="FF0000"/>
                </a:solidFill>
              </a:rPr>
              <a:t>Mode: </a:t>
            </a:r>
            <a:r>
              <a:rPr lang="en-US" altLang="en-US" smtClean="0">
                <a:solidFill>
                  <a:srgbClr val="FF0000"/>
                </a:solidFill>
              </a:rPr>
              <a:t>Given a set of n items, which element occurs the largest</a:t>
            </a:r>
            <a:r>
              <a:rPr lang="tr-TR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>
                <a:solidFill>
                  <a:srgbClr val="FF0000"/>
                </a:solidFill>
              </a:rPr>
              <a:t>number of times? More generally, compute the frequency</a:t>
            </a:r>
            <a:r>
              <a:rPr lang="tr-TR" altLang="en-US" smtClean="0">
                <a:solidFill>
                  <a:srgbClr val="FF0000"/>
                </a:solidFill>
              </a:rPr>
              <a:t> distribution.</a:t>
            </a:r>
          </a:p>
          <a:p>
            <a:pPr lvl="1"/>
            <a:r>
              <a:rPr lang="tr-TR" altLang="en-US" sz="1800" smtClean="0"/>
              <a:t>How would you solve it?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24F04EE-7BC8-4E0B-B4B0-B33EF6A33CE4}" type="slidenum">
              <a:rPr lang="en-US" altLang="en-US" sz="800"/>
              <a:pPr/>
              <a:t>11</a:t>
            </a:fld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9C36E65-E747-44E2-8515-67E81400CF4C}" type="slidenum">
              <a:rPr lang="en-US" altLang="en-US" sz="800"/>
              <a:pPr/>
              <a:t>12</a:t>
            </a:fld>
            <a:endParaRPr lang="en-US" altLang="en-US" sz="8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 Algorithms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There are many sorting algorithms, such as: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</a:rPr>
              <a:t>Selection Sort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</a:rPr>
              <a:t>Insertion Sort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</a:rPr>
              <a:t>Bubble Sort</a:t>
            </a:r>
          </a:p>
          <a:p>
            <a:pPr lvl="1"/>
            <a:r>
              <a:rPr lang="en-US" altLang="en-US" sz="2400" smtClean="0">
                <a:solidFill>
                  <a:srgbClr val="7030A0"/>
                </a:solidFill>
              </a:rPr>
              <a:t>Merge Sort</a:t>
            </a:r>
          </a:p>
          <a:p>
            <a:pPr lvl="1"/>
            <a:r>
              <a:rPr lang="en-US" altLang="en-US" sz="2400" smtClean="0">
                <a:solidFill>
                  <a:srgbClr val="7030A0"/>
                </a:solidFill>
              </a:rPr>
              <a:t>Quick Sort</a:t>
            </a:r>
          </a:p>
          <a:p>
            <a:endParaRPr lang="en-US" altLang="en-US" smtClean="0"/>
          </a:p>
          <a:p>
            <a:r>
              <a:rPr lang="en-US" altLang="en-US" smtClean="0"/>
              <a:t>First three sorting algorithms are not so efficient, but last two are efficient sorting algorithms.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Selection Sort</a:t>
            </a:r>
            <a:endParaRPr lang="en-US" altLang="en-US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3F0CBBA-33AE-43A2-B5B8-B45A9072B322}" type="slidenum">
              <a:rPr lang="en-US" altLang="en-US" sz="800"/>
              <a:pPr/>
              <a:t>13</a:t>
            </a:fld>
            <a:endParaRPr lang="en-US" altLang="en-US"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DE77CCE-14E7-4771-ABAF-D833A3BDB2F4}" type="slidenum">
              <a:rPr lang="en-US" altLang="en-US" sz="800"/>
              <a:pPr/>
              <a:t>14</a:t>
            </a:fld>
            <a:endParaRPr lang="en-US" altLang="en-US" sz="800"/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296400" cy="5105400"/>
          </a:xfrm>
        </p:spPr>
        <p:txBody>
          <a:bodyPr/>
          <a:lstStyle/>
          <a:p>
            <a:pPr algn="just"/>
            <a:r>
              <a:rPr lang="tr-TR" altLang="en-US" smtClean="0">
                <a:cs typeface="Times New Roman" panose="02020603050405020304" pitchFamily="18" charset="0"/>
              </a:rPr>
              <a:t>L</a:t>
            </a:r>
            <a:r>
              <a:rPr lang="en-US" altLang="en-US" smtClean="0">
                <a:cs typeface="Times New Roman" panose="02020603050405020304" pitchFamily="18" charset="0"/>
              </a:rPr>
              <a:t>ist divided into two sublists, </a:t>
            </a:r>
            <a:r>
              <a:rPr lang="en-US" altLang="en-US" i="1" smtClean="0">
                <a:solidFill>
                  <a:srgbClr val="FF0000"/>
                </a:solidFill>
                <a:cs typeface="Times New Roman" panose="02020603050405020304" pitchFamily="18" charset="0"/>
              </a:rPr>
              <a:t>sorted</a:t>
            </a:r>
            <a:r>
              <a:rPr lang="en-US" altLang="en-US" smtClean="0">
                <a:cs typeface="Times New Roman" panose="02020603050405020304" pitchFamily="18" charset="0"/>
              </a:rPr>
              <a:t> and </a:t>
            </a:r>
            <a:r>
              <a:rPr lang="en-US" altLang="en-US" i="1" smtClean="0">
                <a:solidFill>
                  <a:srgbClr val="FF0000"/>
                </a:solidFill>
                <a:cs typeface="Times New Roman" panose="02020603050405020304" pitchFamily="18" charset="0"/>
              </a:rPr>
              <a:t>unsorted</a:t>
            </a:r>
            <a:r>
              <a:rPr lang="en-US" altLang="en-US" smtClean="0">
                <a:cs typeface="Times New Roman" panose="02020603050405020304" pitchFamily="18" charset="0"/>
              </a:rPr>
              <a:t>. </a:t>
            </a:r>
            <a:endParaRPr lang="tr-TR" altLang="en-US" smtClean="0">
              <a:cs typeface="Times New Roman" panose="02020603050405020304" pitchFamily="18" charset="0"/>
            </a:endParaRPr>
          </a:p>
          <a:p>
            <a:pPr algn="just"/>
            <a:endParaRPr lang="en-US" altLang="en-US" smtClean="0">
              <a:cs typeface="Times New Roman" panose="02020603050405020304" pitchFamily="18" charset="0"/>
            </a:endParaRPr>
          </a:p>
          <a:p>
            <a:pPr algn="just"/>
            <a:r>
              <a:rPr lang="tr-TR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ind the biggest </a:t>
            </a:r>
            <a:r>
              <a:rPr lang="en-US" altLang="en-US" smtClean="0">
                <a:cs typeface="Times New Roman" panose="02020603050405020304" pitchFamily="18" charset="0"/>
              </a:rPr>
              <a:t>element from the </a:t>
            </a:r>
            <a:r>
              <a:rPr lang="en-US" altLang="en-US" i="1" smtClean="0">
                <a:cs typeface="Times New Roman" panose="02020603050405020304" pitchFamily="18" charset="0"/>
              </a:rPr>
              <a:t>unsorted </a:t>
            </a:r>
            <a:r>
              <a:rPr lang="en-US" altLang="en-US" smtClean="0">
                <a:cs typeface="Times New Roman" panose="02020603050405020304" pitchFamily="18" charset="0"/>
              </a:rPr>
              <a:t>sublist</a:t>
            </a:r>
            <a:r>
              <a:rPr lang="tr-TR" altLang="en-US" smtClean="0">
                <a:cs typeface="Times New Roman" panose="02020603050405020304" pitchFamily="18" charset="0"/>
              </a:rPr>
              <a:t>. </a:t>
            </a:r>
            <a:r>
              <a:rPr lang="tr-TR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wap it </a:t>
            </a:r>
            <a:r>
              <a:rPr lang="en-US" altLang="en-US" smtClean="0">
                <a:cs typeface="Times New Roman" panose="02020603050405020304" pitchFamily="18" charset="0"/>
              </a:rPr>
              <a:t>with the element at the end of the unsorted data. </a:t>
            </a:r>
          </a:p>
          <a:p>
            <a:pPr algn="just"/>
            <a:endParaRPr lang="tr-TR" altLang="en-US" smtClean="0">
              <a:cs typeface="Times New Roman" panose="02020603050405020304" pitchFamily="18" charset="0"/>
            </a:endParaRPr>
          </a:p>
          <a:p>
            <a:pPr algn="just"/>
            <a:r>
              <a:rPr lang="en-US" altLang="en-US" smtClean="0">
                <a:cs typeface="Times New Roman" panose="02020603050405020304" pitchFamily="18" charset="0"/>
              </a:rPr>
              <a:t>After each selection and swapping, imaginary wall between the two sublists move one element back.</a:t>
            </a:r>
            <a:endParaRPr lang="tr-TR" altLang="en-US" smtClean="0">
              <a:cs typeface="Times New Roman" panose="02020603050405020304" pitchFamily="18" charset="0"/>
            </a:endParaRPr>
          </a:p>
          <a:p>
            <a:pPr algn="just"/>
            <a:endParaRPr lang="en-US" altLang="en-US" smtClean="0">
              <a:cs typeface="Times New Roman" panose="02020603050405020304" pitchFamily="18" charset="0"/>
            </a:endParaRPr>
          </a:p>
          <a:p>
            <a:pPr algn="just"/>
            <a:r>
              <a:rPr lang="tr-TR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Sort pass: </a:t>
            </a:r>
            <a:r>
              <a:rPr lang="en-US" altLang="en-US" smtClean="0">
                <a:cs typeface="Times New Roman" panose="02020603050405020304" pitchFamily="18" charset="0"/>
              </a:rPr>
              <a:t>Each time we move one element from the unsorted sublist to the sorted sublist, we say that we have completed a sort pass.</a:t>
            </a:r>
          </a:p>
          <a:p>
            <a:pPr algn="just"/>
            <a:endParaRPr lang="tr-TR" altLang="en-US" smtClean="0">
              <a:cs typeface="Times New Roman" panose="02020603050405020304" pitchFamily="18" charset="0"/>
            </a:endParaRPr>
          </a:p>
          <a:p>
            <a:pPr algn="just"/>
            <a:r>
              <a:rPr lang="en-US" altLang="en-US" smtClean="0">
                <a:cs typeface="Times New Roman" panose="02020603050405020304" pitchFamily="18" charset="0"/>
              </a:rPr>
              <a:t>A list of </a:t>
            </a:r>
            <a:r>
              <a:rPr lang="en-US" altLang="en-US" i="1" smtClean="0"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 elements requires </a:t>
            </a:r>
            <a:r>
              <a:rPr lang="en-US" altLang="en-US" i="1" smtClean="0">
                <a:cs typeface="Times New Roman" panose="02020603050405020304" pitchFamily="18" charset="0"/>
              </a:rPr>
              <a:t>n-1</a:t>
            </a:r>
            <a:r>
              <a:rPr lang="en-US" altLang="en-US" smtClean="0">
                <a:cs typeface="Times New Roman" panose="02020603050405020304" pitchFamily="18" charset="0"/>
              </a:rPr>
              <a:t> passes to completely </a:t>
            </a:r>
            <a:r>
              <a:rPr lang="tr-TR" altLang="en-US" smtClean="0">
                <a:cs typeface="Times New Roman" panose="02020603050405020304" pitchFamily="18" charset="0"/>
              </a:rPr>
              <a:t>sort </a:t>
            </a:r>
            <a:r>
              <a:rPr lang="en-US" altLang="en-US" smtClean="0">
                <a:cs typeface="Times New Roman" panose="02020603050405020304" pitchFamily="18" charset="0"/>
              </a:rPr>
              <a:t>data</a:t>
            </a:r>
            <a:r>
              <a:rPr lang="en-US" altLang="en-US" sz="2000" smtClean="0">
                <a:cs typeface="Times New Roman" panose="02020603050405020304" pitchFamily="18" charset="0"/>
              </a:rPr>
              <a:t>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A564B46-D619-4CAF-AB0C-6BA92F1C4BB1}" type="slidenum">
              <a:rPr lang="en-US" altLang="en-US" sz="800"/>
              <a:pPr/>
              <a:t>15</a:t>
            </a:fld>
            <a:endParaRPr lang="en-US" altLang="en-US" sz="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675322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828731"/>
            <a:ext cx="6534150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21" y="3612988"/>
            <a:ext cx="645795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305" y="4260397"/>
            <a:ext cx="6600825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909" y="4955041"/>
            <a:ext cx="6638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AAA5C79-1796-4879-816B-C2C7476B638F}" type="slidenum">
              <a:rPr lang="en-US" altLang="en-US" sz="800"/>
              <a:pPr/>
              <a:t>16</a:t>
            </a:fld>
            <a:endParaRPr lang="en-US" alt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(cont.)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6868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typedef </a:t>
            </a:r>
            <a:r>
              <a:rPr lang="en-US" altLang="en-US" sz="1800" i="1" smtClean="0">
                <a:latin typeface="Courier New" panose="02070309020205020404" pitchFamily="49" charset="0"/>
              </a:rPr>
              <a:t>type-of-array-item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selectionSort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tr-TR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 theArray[],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n)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last = n-1; last &gt;= 1; --last)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largest =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indexOfLargest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last+1);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800" smtClean="0">
                <a:latin typeface="Courier New" panose="02070309020205020404" pitchFamily="49" charset="0"/>
              </a:rPr>
              <a:t>(theArray[largest], theArray[last]);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63D8117-5096-40DD-B83B-3AC06E1102DB}" type="slidenum">
              <a:rPr lang="en-US" altLang="en-US" sz="800"/>
              <a:pPr/>
              <a:t>17</a:t>
            </a:fld>
            <a:endParaRPr lang="en-US" alt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(cont.)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indexOfLargest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 theArray[],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size)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indexSoFar = 0;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tr-TR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currentIndex=1; currentIndex&lt;size;++currentIndex)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smtClean="0">
                <a:latin typeface="Courier New" panose="02070309020205020404" pitchFamily="49" charset="0"/>
              </a:rPr>
              <a:t> (theArray[currentIndex] &gt; theArray[indexSoFar])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indexSoFar = currentIndex;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smtClean="0">
                <a:latin typeface="Courier New" panose="02070309020205020404" pitchFamily="49" charset="0"/>
              </a:rPr>
              <a:t> indexSoFar;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 &amp;x,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 &amp;y)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DataType temp 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x =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y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1A52BFA-F953-45BD-A0D0-1D1CC049B9BF}" type="slidenum">
              <a:rPr lang="en-US" altLang="en-US" sz="800"/>
              <a:pPr/>
              <a:t>18</a:t>
            </a:fld>
            <a:endParaRPr lang="en-US" altLang="en-US" sz="8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-- Analysis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dirty="0" err="1" smtClean="0"/>
              <a:t>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analyze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sorting</a:t>
            </a:r>
            <a:r>
              <a:rPr lang="tr-TR" altLang="en-US" dirty="0" smtClean="0"/>
              <a:t>, </a:t>
            </a:r>
            <a:r>
              <a:rPr lang="tr-TR" altLang="en-US" dirty="0" err="1" smtClean="0"/>
              <a:t>count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simple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operations</a:t>
            </a:r>
            <a:r>
              <a:rPr lang="tr-TR" altLang="en-US" dirty="0" smtClean="0"/>
              <a:t> </a:t>
            </a:r>
          </a:p>
          <a:p>
            <a:endParaRPr lang="tr-TR" altLang="en-US" sz="2600" dirty="0" smtClean="0"/>
          </a:p>
          <a:p>
            <a:r>
              <a:rPr lang="tr-TR" altLang="en-US" dirty="0" err="1" smtClean="0"/>
              <a:t>For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sorting</a:t>
            </a:r>
            <a:r>
              <a:rPr lang="tr-TR" altLang="en-US" dirty="0" smtClean="0"/>
              <a:t>, </a:t>
            </a:r>
            <a:r>
              <a:rPr lang="tr-TR" altLang="en-US" dirty="0" err="1" smtClean="0"/>
              <a:t>important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simple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operations</a:t>
            </a:r>
            <a:r>
              <a:rPr lang="tr-TR" altLang="en-US" dirty="0" smtClean="0"/>
              <a:t>: </a:t>
            </a:r>
            <a:r>
              <a:rPr lang="tr-TR" altLang="en-US" dirty="0" err="1" smtClean="0">
                <a:solidFill>
                  <a:srgbClr val="FF0000"/>
                </a:solidFill>
              </a:rPr>
              <a:t>key</a:t>
            </a:r>
            <a:r>
              <a:rPr lang="tr-TR" altLang="en-US" dirty="0" smtClean="0">
                <a:solidFill>
                  <a:srgbClr val="FF0000"/>
                </a:solidFill>
              </a:rPr>
              <a:t> </a:t>
            </a:r>
            <a:r>
              <a:rPr lang="tr-TR" altLang="en-US" dirty="0" err="1" smtClean="0">
                <a:solidFill>
                  <a:srgbClr val="FF0000"/>
                </a:solidFill>
              </a:rPr>
              <a:t>comparisons</a:t>
            </a:r>
            <a:r>
              <a:rPr lang="tr-TR" altLang="en-US" dirty="0" smtClean="0">
                <a:solidFill>
                  <a:srgbClr val="FF0000"/>
                </a:solidFill>
              </a:rPr>
              <a:t>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>
                <a:solidFill>
                  <a:srgbClr val="FF0000"/>
                </a:solidFill>
              </a:rPr>
              <a:t>number</a:t>
            </a:r>
            <a:r>
              <a:rPr lang="tr-TR" altLang="en-US" dirty="0" smtClean="0">
                <a:solidFill>
                  <a:srgbClr val="FF0000"/>
                </a:solidFill>
              </a:rPr>
              <a:t> of </a:t>
            </a:r>
            <a:r>
              <a:rPr lang="tr-TR" altLang="en-US" dirty="0" err="1" smtClean="0">
                <a:solidFill>
                  <a:srgbClr val="FF0000"/>
                </a:solidFill>
              </a:rPr>
              <a:t>moves</a:t>
            </a:r>
            <a:endParaRPr lang="tr-TR" altLang="en-US" dirty="0" smtClean="0">
              <a:solidFill>
                <a:srgbClr val="FF0000"/>
              </a:solidFill>
            </a:endParaRPr>
          </a:p>
          <a:p>
            <a:endParaRPr lang="tr-TR" altLang="en-US" dirty="0" smtClean="0"/>
          </a:p>
          <a:p>
            <a:r>
              <a:rPr lang="en-US" altLang="en-US" dirty="0" smtClean="0">
                <a:sym typeface="Wingdings" panose="05000000000000000000" pitchFamily="2" charset="2"/>
              </a:rPr>
              <a:t>In </a:t>
            </a:r>
            <a:r>
              <a:rPr lang="en-US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selectionSort</a:t>
            </a:r>
            <a:r>
              <a:rPr lang="tr-T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altLang="en-US" dirty="0" smtClean="0">
                <a:sym typeface="Wingdings" panose="05000000000000000000" pitchFamily="2" charset="2"/>
              </a:rPr>
              <a:t> function, the </a:t>
            </a:r>
            <a:r>
              <a:rPr lang="en-US" altLang="en-US" b="1" dirty="0" smtClean="0">
                <a:sym typeface="Wingdings" panose="05000000000000000000" pitchFamily="2" charset="2"/>
              </a:rPr>
              <a:t>for</a:t>
            </a:r>
            <a:r>
              <a:rPr lang="en-US" altLang="en-US" dirty="0" smtClean="0">
                <a:sym typeface="Wingdings" panose="05000000000000000000" pitchFamily="2" charset="2"/>
              </a:rPr>
              <a:t> loop executes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n-1 </a:t>
            </a:r>
            <a:r>
              <a:rPr lang="en-US" altLang="en-US" dirty="0" smtClean="0">
                <a:sym typeface="Wingdings" panose="05000000000000000000" pitchFamily="2" charset="2"/>
              </a:rPr>
              <a:t>times.</a:t>
            </a:r>
          </a:p>
          <a:p>
            <a:endParaRPr lang="tr-TR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In </a:t>
            </a:r>
            <a:r>
              <a:rPr lang="en-US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selectionSort</a:t>
            </a:r>
            <a:r>
              <a:rPr lang="tr-T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altLang="en-US" dirty="0" smtClean="0">
                <a:sym typeface="Wingdings" panose="05000000000000000000" pitchFamily="2" charset="2"/>
              </a:rPr>
              <a:t> function, we invoke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swap</a:t>
            </a:r>
            <a:r>
              <a:rPr lang="tr-TR" altLang="en-US" dirty="0" smtClean="0">
                <a:sym typeface="Wingdings" panose="05000000000000000000" pitchFamily="2" charset="2"/>
              </a:rPr>
              <a:t>()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once at each iteration</a:t>
            </a:r>
            <a:r>
              <a:rPr lang="en-US" altLang="en-US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	  Total Swaps: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n-1</a:t>
            </a:r>
            <a:r>
              <a:rPr lang="en-US" altLang="en-US" dirty="0" smtClean="0">
                <a:sym typeface="Wingdings" panose="05000000000000000000" pitchFamily="2" charset="2"/>
              </a:rPr>
              <a:t>  </a:t>
            </a:r>
          </a:p>
          <a:p>
            <a:pPr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	  Total Moves: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3*(n-1)</a:t>
            </a:r>
            <a:r>
              <a:rPr lang="en-US" altLang="en-US" dirty="0" smtClean="0">
                <a:sym typeface="Wingdings" panose="05000000000000000000" pitchFamily="2" charset="2"/>
              </a:rPr>
              <a:t>		(Each swap has three moves)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203D4B8-8FD8-40EF-8581-57A68E03D7D8}" type="slidenum">
              <a:rPr lang="en-US" altLang="en-US" sz="800"/>
              <a:pPr/>
              <a:t>19</a:t>
            </a:fld>
            <a:endParaRPr lang="en-US" alt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– Analysis (cont.)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In </a:t>
            </a:r>
            <a:r>
              <a:rPr lang="en-US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indexOfLargest</a:t>
            </a:r>
            <a:r>
              <a:rPr lang="tr-T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function, the for loop executes</a:t>
            </a:r>
            <a:r>
              <a:rPr lang="tr-TR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from </a:t>
            </a:r>
            <a:r>
              <a:rPr lang="tr-T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-1 to 1</a:t>
            </a:r>
            <a:r>
              <a:rPr lang="en-US" altLang="en-US" dirty="0" smtClean="0">
                <a:sym typeface="Wingdings" panose="05000000000000000000" pitchFamily="2" charset="2"/>
              </a:rPr>
              <a:t>), and each iteration we make one key comparison.</a:t>
            </a:r>
          </a:p>
          <a:p>
            <a:pPr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	 # of key comparisons = 1+2+...+n-1 = </a:t>
            </a:r>
            <a:r>
              <a:rPr lang="en-US" altLang="en-US" b="1" dirty="0" smtClean="0">
                <a:sym typeface="Wingdings" panose="05000000000000000000" pitchFamily="2" charset="2"/>
              </a:rPr>
              <a:t>n*(n-1)/2</a:t>
            </a:r>
          </a:p>
          <a:p>
            <a:pPr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	 So,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Selection sort is O(n</a:t>
            </a:r>
            <a:r>
              <a:rPr lang="en-US" altLang="en-US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endParaRPr lang="tr-TR" altLang="en-US" dirty="0" smtClean="0">
              <a:sym typeface="Wingdings" panose="05000000000000000000" pitchFamily="2" charset="2"/>
            </a:endParaRPr>
          </a:p>
          <a:p>
            <a:r>
              <a:rPr lang="tr-TR" altLang="en-US" dirty="0" err="1" smtClean="0">
                <a:sym typeface="Wingdings" panose="05000000000000000000" pitchFamily="2" charset="2"/>
              </a:rPr>
              <a:t>The</a:t>
            </a:r>
            <a:r>
              <a:rPr lang="tr-TR" altLang="en-US" dirty="0" smtClean="0">
                <a:sym typeface="Wingdings" panose="05000000000000000000" pitchFamily="2" charset="2"/>
              </a:rPr>
              <a:t> b</a:t>
            </a:r>
            <a:r>
              <a:rPr lang="en-US" altLang="en-US" dirty="0" err="1" smtClean="0">
                <a:sym typeface="Wingdings" panose="05000000000000000000" pitchFamily="2" charset="2"/>
              </a:rPr>
              <a:t>est</a:t>
            </a:r>
            <a:r>
              <a:rPr lang="en-US" altLang="en-US" dirty="0" smtClean="0">
                <a:sym typeface="Wingdings" panose="05000000000000000000" pitchFamily="2" charset="2"/>
              </a:rPr>
              <a:t> case, worst case, and average case are the same  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all 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tr-TR" altLang="en-US" sz="1800" dirty="0" smtClean="0">
                <a:sym typeface="Wingdings" panose="05000000000000000000" pitchFamily="2" charset="2"/>
              </a:rPr>
              <a:t>M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ean</a:t>
            </a:r>
            <a:r>
              <a:rPr lang="tr-TR" altLang="en-US" sz="1800" dirty="0" err="1" smtClean="0">
                <a:sym typeface="Wingdings" panose="05000000000000000000" pitchFamily="2" charset="2"/>
              </a:rPr>
              <a:t>ing</a:t>
            </a:r>
            <a:r>
              <a:rPr lang="tr-TR" altLang="en-US" sz="1800" dirty="0" smtClean="0">
                <a:sym typeface="Wingdings" panose="05000000000000000000" pitchFamily="2" charset="2"/>
              </a:rPr>
              <a:t>: </a:t>
            </a:r>
            <a:r>
              <a:rPr lang="en-US" altLang="en-US" sz="1800" dirty="0" smtClean="0">
                <a:sym typeface="Wingdings" panose="05000000000000000000" pitchFamily="2" charset="2"/>
              </a:rPr>
              <a:t>behavior of selection sort does not depend on initial organization of data.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Since O(n</a:t>
            </a:r>
            <a:r>
              <a:rPr lang="en-US" altLang="en-US" sz="1800" baseline="30000" dirty="0" smtClean="0">
                <a:sym typeface="Wingdings" panose="05000000000000000000" pitchFamily="2" charset="2"/>
              </a:rPr>
              <a:t>2</a:t>
            </a:r>
            <a:r>
              <a:rPr lang="en-US" altLang="en-US" sz="1800" dirty="0" smtClean="0">
                <a:sym typeface="Wingdings" panose="05000000000000000000" pitchFamily="2" charset="2"/>
              </a:rPr>
              <a:t>) grows so rapidly, the selection sort algorithm is appropriate only for small n.</a:t>
            </a:r>
          </a:p>
          <a:p>
            <a:endParaRPr lang="tr-TR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Although selection sort requires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) key comparisons</a:t>
            </a:r>
            <a:r>
              <a:rPr lang="en-US" altLang="en-US" dirty="0" smtClean="0">
                <a:sym typeface="Wingdings" panose="05000000000000000000" pitchFamily="2" charset="2"/>
              </a:rPr>
              <a:t>, it only requires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O(n) moves</a:t>
            </a:r>
            <a:r>
              <a:rPr lang="en-US" alt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tr-TR" altLang="en-US" sz="1800" dirty="0" smtClean="0">
                <a:sym typeface="Wingdings" panose="05000000000000000000" pitchFamily="2" charset="2"/>
              </a:rPr>
              <a:t>S</a:t>
            </a:r>
            <a:r>
              <a:rPr lang="en-US" altLang="en-US" sz="1800" dirty="0" smtClean="0">
                <a:sym typeface="Wingdings" panose="05000000000000000000" pitchFamily="2" charset="2"/>
              </a:rPr>
              <a:t>election sort </a:t>
            </a:r>
            <a:r>
              <a:rPr lang="tr-TR" altLang="en-US" sz="1800" dirty="0" smtClean="0">
                <a:sym typeface="Wingdings" panose="05000000000000000000" pitchFamily="2" charset="2"/>
              </a:rPr>
              <a:t>is </a:t>
            </a:r>
            <a:r>
              <a:rPr lang="en-US" altLang="en-US" sz="1800" dirty="0" smtClean="0">
                <a:sym typeface="Wingdings" panose="05000000000000000000" pitchFamily="2" charset="2"/>
              </a:rPr>
              <a:t>good choice if data moves are costly but key comparisons are not costly (short keys, long records).</a:t>
            </a: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Problem of the Day</a:t>
            </a:r>
            <a:endParaRPr lang="en-US" altLang="en-US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828E036-7C46-4F78-8896-70EDE8F59027}" type="slidenum">
              <a:rPr lang="en-US" altLang="en-US" sz="800"/>
              <a:pPr/>
              <a:t>2</a:t>
            </a:fld>
            <a:endParaRPr lang="en-US" altLang="en-US" sz="800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441960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Insertion Sort</a:t>
            </a:r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E0F8154-C939-4745-84DD-E2B165F6D696}" type="slidenum">
              <a:rPr lang="en-US" altLang="en-US" sz="800"/>
              <a:pPr/>
              <a:t>20</a:t>
            </a:fld>
            <a:endParaRPr lang="en-US" altLang="en-US"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EC277BE-4E3D-44B9-876B-CC101DBA403B}" type="slidenum">
              <a:rPr lang="en-US" altLang="en-US" sz="800"/>
              <a:pPr/>
              <a:t>21</a:t>
            </a:fld>
            <a:endParaRPr lang="en-US" altLang="en-US" sz="8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Insertion Sort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cs typeface="Times New Roman" panose="02020603050405020304" pitchFamily="18" charset="0"/>
              </a:rPr>
              <a:t>Insertion sort</a:t>
            </a:r>
            <a:r>
              <a:rPr lang="en-US" altLang="en-US" dirty="0" smtClean="0">
                <a:cs typeface="Times New Roman" panose="02020603050405020304" pitchFamily="18" charset="0"/>
              </a:rPr>
              <a:t> is a simple sorting algorithm appropriate for small inputs. </a:t>
            </a:r>
          </a:p>
          <a:p>
            <a:pPr lvl="1"/>
            <a:r>
              <a:rPr lang="en-US" altLang="en-US" sz="1800" dirty="0" smtClean="0">
                <a:cs typeface="Times New Roman" panose="02020603050405020304" pitchFamily="18" charset="0"/>
              </a:rPr>
              <a:t>Most common sorting technique used by card players.</a:t>
            </a:r>
          </a:p>
          <a:p>
            <a:endParaRPr lang="tr-TR" altLang="en-US" dirty="0" smtClean="0">
              <a:cs typeface="Times New Roman" panose="02020603050405020304" pitchFamily="18" charset="0"/>
            </a:endParaRP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tr-TR" altLang="en-US" dirty="0" smtClean="0">
                <a:cs typeface="Times New Roman" panose="02020603050405020304" pitchFamily="18" charset="0"/>
              </a:rPr>
              <a:t>L</a:t>
            </a:r>
            <a:r>
              <a:rPr lang="en-US" altLang="en-US" dirty="0" err="1" smtClean="0">
                <a:cs typeface="Times New Roman" panose="02020603050405020304" pitchFamily="18" charset="0"/>
              </a:rPr>
              <a:t>ist</a:t>
            </a:r>
            <a:r>
              <a:rPr lang="en-US" altLang="en-US" dirty="0" smtClean="0">
                <a:cs typeface="Times New Roman" panose="02020603050405020304" pitchFamily="18" charset="0"/>
              </a:rPr>
              <a:t> divided into two parts: </a:t>
            </a:r>
            <a:r>
              <a:rPr lang="en-US" alt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sorted</a:t>
            </a:r>
            <a:r>
              <a:rPr lang="en-US" altLang="en-US" dirty="0" smtClean="0">
                <a:cs typeface="Times New Roman" panose="02020603050405020304" pitchFamily="18" charset="0"/>
              </a:rPr>
              <a:t> and </a:t>
            </a:r>
            <a:r>
              <a:rPr lang="en-US" alt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unsorted</a:t>
            </a:r>
            <a:r>
              <a:rPr lang="en-US" altLang="en-US" dirty="0" smtClean="0">
                <a:cs typeface="Times New Roman" panose="02020603050405020304" pitchFamily="18" charset="0"/>
              </a:rPr>
              <a:t>. </a:t>
            </a:r>
          </a:p>
          <a:p>
            <a:endParaRPr lang="tr-TR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In each pass,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the first element of the unsorted part </a:t>
            </a:r>
            <a:r>
              <a:rPr lang="en-US" altLang="en-US" dirty="0" smtClean="0">
                <a:cs typeface="Times New Roman" panose="02020603050405020304" pitchFamily="18" charset="0"/>
              </a:rPr>
              <a:t>is picked up, transferred to the sorted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dirty="0" smtClean="0">
                <a:cs typeface="Times New Roman" panose="02020603050405020304" pitchFamily="18" charset="0"/>
              </a:rPr>
              <a:t>, and inserted </a:t>
            </a:r>
            <a:r>
              <a:rPr lang="tr-TR" altLang="en-US" dirty="0" smtClean="0">
                <a:cs typeface="Times New Roman" panose="02020603050405020304" pitchFamily="18" charset="0"/>
              </a:rPr>
              <a:t>in </a:t>
            </a:r>
            <a:r>
              <a:rPr lang="en-US" altLang="en-US" dirty="0" smtClean="0">
                <a:cs typeface="Times New Roman" panose="02020603050405020304" pitchFamily="18" charset="0"/>
              </a:rPr>
              <a:t>place. </a:t>
            </a:r>
          </a:p>
          <a:p>
            <a:endParaRPr lang="tr-TR" altLang="en-US" dirty="0" smtClean="0">
              <a:cs typeface="Times New Roman" panose="02020603050405020304" pitchFamily="18" charset="0"/>
            </a:endParaRPr>
          </a:p>
          <a:p>
            <a:r>
              <a:rPr lang="tr-TR" altLang="en-US" dirty="0" err="1" smtClean="0">
                <a:cs typeface="Times New Roman" panose="02020603050405020304" pitchFamily="18" charset="0"/>
              </a:rPr>
              <a:t>List</a:t>
            </a:r>
            <a:r>
              <a:rPr lang="tr-TR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of </a:t>
            </a:r>
            <a:r>
              <a:rPr lang="en-US" altLang="en-US" i="1" dirty="0" smtClean="0"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cs typeface="Times New Roman" panose="02020603050405020304" pitchFamily="18" charset="0"/>
              </a:rPr>
              <a:t> elements will take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at most </a:t>
            </a:r>
            <a:r>
              <a:rPr lang="en-US" alt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n-1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passes </a:t>
            </a:r>
            <a:r>
              <a:rPr lang="en-US" altLang="en-US" dirty="0" smtClean="0">
                <a:cs typeface="Times New Roman" panose="02020603050405020304" pitchFamily="18" charset="0"/>
              </a:rPr>
              <a:t>to sort data.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676400"/>
            <a:ext cx="259933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Sort: Basic Idea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1143000"/>
          </a:xfrm>
        </p:spPr>
        <p:txBody>
          <a:bodyPr/>
          <a:lstStyle/>
          <a:p>
            <a:r>
              <a:rPr lang="en-US" dirty="0" smtClean="0"/>
              <a:t>Assume input array: A[1..n]</a:t>
            </a:r>
          </a:p>
          <a:p>
            <a:r>
              <a:rPr lang="en-US" dirty="0" smtClean="0"/>
              <a:t>Iterate j from 2 to 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1" y="3429000"/>
            <a:ext cx="2819399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1" y="3276601"/>
            <a:ext cx="783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j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1" y="3429000"/>
            <a:ext cx="4572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1" y="3429000"/>
            <a:ext cx="21336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0900" y="2895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9400" y="2819401"/>
            <a:ext cx="191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already sorted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62200" y="3276600"/>
            <a:ext cx="2819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62200" y="5257800"/>
            <a:ext cx="32766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0379" y="5029201"/>
            <a:ext cx="824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after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j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05200" y="5257800"/>
            <a:ext cx="4572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38800" y="5257800"/>
            <a:ext cx="21336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7100" y="47244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41" name="Freeform 40"/>
          <p:cNvSpPr/>
          <p:nvPr/>
        </p:nvSpPr>
        <p:spPr>
          <a:xfrm>
            <a:off x="3848100" y="3733800"/>
            <a:ext cx="1549400" cy="457230"/>
          </a:xfrm>
          <a:custGeom>
            <a:avLst/>
            <a:gdLst>
              <a:gd name="connsiteX0" fmla="*/ 1549400 w 1549400"/>
              <a:gd name="connsiteY0" fmla="*/ 0 h 457230"/>
              <a:gd name="connsiteX1" fmla="*/ 838200 w 1549400"/>
              <a:gd name="connsiteY1" fmla="*/ 457200 h 457230"/>
              <a:gd name="connsiteX2" fmla="*/ 0 w 1549400"/>
              <a:gd name="connsiteY2" fmla="*/ 25400 h 45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400" h="457230">
                <a:moveTo>
                  <a:pt x="1549400" y="0"/>
                </a:moveTo>
                <a:cubicBezTo>
                  <a:pt x="1322916" y="226483"/>
                  <a:pt x="1096433" y="452967"/>
                  <a:pt x="838200" y="457200"/>
                </a:cubicBezTo>
                <a:cubicBezTo>
                  <a:pt x="579967" y="461433"/>
                  <a:pt x="0" y="25400"/>
                  <a:pt x="0" y="25400"/>
                </a:cubicBezTo>
              </a:path>
            </a:pathLst>
          </a:custGeom>
          <a:ln cap="flat">
            <a:solidFill>
              <a:srgbClr val="FF0000"/>
            </a:solidFill>
            <a:round/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1" y="4191001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insert into sorted array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48000" y="5638801"/>
            <a:ext cx="2073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sorted </a:t>
            </a:r>
            <a:r>
              <a:rPr lang="en-US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subarray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62200" y="57150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22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 animBg="1"/>
      <p:bldP spid="32" grpId="0"/>
      <p:bldP spid="41" grpId="0" animBg="1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  <a:latin typeface="Times New Roman" charset="0"/>
              </a:rPr>
              <a:t>Algorithm: Insertion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</a:rPr>
              <a:t>1.</a:t>
            </a:r>
            <a:r>
              <a:rPr lang="en-AU" sz="2400" dirty="0">
                <a:latin typeface="Times New Roman" charset="0"/>
              </a:rPr>
              <a:t>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2.</a:t>
            </a:r>
            <a:r>
              <a:rPr lang="en-AU" sz="2400" dirty="0">
                <a:latin typeface="Times New Roman" charset="0"/>
                <a:sym typeface="Symbol" charset="0"/>
              </a:rPr>
              <a:t>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3.</a:t>
            </a: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4.</a:t>
            </a: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5.</a:t>
            </a:r>
            <a:r>
              <a:rPr lang="en-AU" sz="2400" dirty="0">
                <a:latin typeface="Times New Roman" charset="0"/>
                <a:sym typeface="Symbol" charset="0"/>
              </a:rPr>
              <a:t>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6.</a:t>
            </a:r>
            <a:r>
              <a:rPr lang="en-AU" sz="2400" dirty="0">
                <a:latin typeface="Times New Roman" charset="0"/>
                <a:sym typeface="Symbol" charset="0"/>
              </a:rPr>
              <a:t>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7.</a:t>
            </a:r>
            <a:r>
              <a:rPr lang="en-AU" sz="2400" dirty="0">
                <a:latin typeface="Times New Roman" charset="0"/>
                <a:sym typeface="Symbol" charset="0"/>
              </a:rPr>
              <a:t>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  <a:latin typeface="Times New Roman" charset="0"/>
              </a:rPr>
              <a:t>Algorithm: Insertion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3434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</a:rPr>
              <a:t>1.</a:t>
            </a:r>
            <a:r>
              <a:rPr lang="en-AU" sz="2400" dirty="0">
                <a:latin typeface="Times New Roman" charset="0"/>
              </a:rPr>
              <a:t>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2.</a:t>
            </a:r>
            <a:r>
              <a:rPr lang="en-AU" sz="2400" dirty="0">
                <a:latin typeface="Times New Roman" charset="0"/>
                <a:sym typeface="Symbol" charset="0"/>
              </a:rPr>
              <a:t>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     do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endwhile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endfor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486400" y="1981200"/>
            <a:ext cx="469900" cy="9144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133601"/>
            <a:ext cx="297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Iterate over array </a:t>
            </a:r>
            <a:r>
              <a:rPr lang="en-US" kern="0" dirty="0" err="1">
                <a:solidFill>
                  <a:srgbClr val="0000FF"/>
                </a:solidFill>
                <a:latin typeface="Times New Roman"/>
                <a:cs typeface="Times New Roman"/>
              </a:rPr>
              <a:t>elts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5049" y="2971801"/>
            <a:ext cx="3953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Loop invariant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The </a:t>
            </a:r>
            <a:r>
              <a:rPr lang="en-US" kern="0" dirty="0" err="1">
                <a:solidFill>
                  <a:srgbClr val="0000FF"/>
                </a:solidFill>
                <a:latin typeface="Times New Roman"/>
                <a:cs typeface="Times New Roman"/>
              </a:rPr>
              <a:t>subarray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A[1..j-1]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is always sorted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7848600" y="5105400"/>
            <a:ext cx="381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9600" y="5105400"/>
            <a:ext cx="9144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7900" y="46482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1" y="4876800"/>
            <a:ext cx="23622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00" y="4419601"/>
            <a:ext cx="191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already sorted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86400" y="5105400"/>
            <a:ext cx="2362200" cy="304800"/>
          </a:xfrm>
          <a:prstGeom prst="rect">
            <a:avLst/>
          </a:prstGeom>
          <a:noFill/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05801" y="571500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77200" y="5257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9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15000" y="4495800"/>
            <a:ext cx="2362200" cy="304800"/>
          </a:xfrm>
          <a:prstGeom prst="rect">
            <a:avLst/>
          </a:prstGeom>
          <a:noFill/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5410200"/>
            <a:ext cx="2362200" cy="304800"/>
          </a:xfrm>
          <a:prstGeom prst="rect">
            <a:avLst/>
          </a:prstGeom>
          <a:noFill/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  <a:latin typeface="Times New Roman" charset="0"/>
              </a:rPr>
              <a:t>Algorithm: Insertion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B7B7D4"/>
                </a:solidFill>
                <a:latin typeface="Times New Roman" charset="0"/>
              </a:rPr>
              <a:t>1.	</a:t>
            </a:r>
            <a:r>
              <a:rPr lang="en-AU" sz="2400" b="1" dirty="0">
                <a:solidFill>
                  <a:srgbClr val="B7B7D4"/>
                </a:solidFill>
                <a:latin typeface="Times New Roman" charset="0"/>
              </a:rPr>
              <a:t>for</a:t>
            </a:r>
            <a:r>
              <a:rPr lang="en-AU" sz="2400" dirty="0">
                <a:solidFill>
                  <a:srgbClr val="B7B7D4"/>
                </a:solidFill>
                <a:latin typeface="Times New Roman" charset="0"/>
              </a:rPr>
              <a:t> j </a:t>
            </a: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do</a:t>
            </a:r>
            <a:endParaRPr lang="en-AU" sz="2400" dirty="0">
              <a:solidFill>
                <a:srgbClr val="B7B7D4"/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3.</a:t>
            </a: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4.</a:t>
            </a: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5.</a:t>
            </a:r>
            <a:r>
              <a:rPr lang="en-AU" sz="2400" dirty="0">
                <a:latin typeface="Times New Roman" charset="0"/>
                <a:sym typeface="Symbol" charset="0"/>
              </a:rPr>
              <a:t>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6.</a:t>
            </a:r>
            <a:r>
              <a:rPr lang="en-AU" sz="2400" dirty="0">
                <a:latin typeface="Times New Roman" charset="0"/>
                <a:sym typeface="Symbol" charset="0"/>
              </a:rPr>
              <a:t>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	 </a:t>
            </a:r>
            <a:r>
              <a:rPr lang="en-AU" sz="2400" b="1" dirty="0" err="1" smtClean="0">
                <a:solidFill>
                  <a:srgbClr val="B7B7D4"/>
                </a:solidFill>
                <a:latin typeface="Times New Roman" charset="0"/>
                <a:sym typeface="Symbol" charset="0"/>
              </a:rPr>
              <a:t>endfor</a:t>
            </a:r>
            <a:endParaRPr lang="en-AU" sz="2400" dirty="0">
              <a:solidFill>
                <a:srgbClr val="B7B7D4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105400" y="2971800"/>
            <a:ext cx="685800" cy="2209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667001"/>
            <a:ext cx="3326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 right the entries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 A[1..j-1] that are &gt; key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7200" y="4495800"/>
            <a:ext cx="381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8200" y="4495800"/>
            <a:ext cx="9144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6500" y="4038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15001" y="4267200"/>
            <a:ext cx="23622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0" y="3810001"/>
            <a:ext cx="191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already sorted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781800" y="4419600"/>
            <a:ext cx="1295400" cy="400110"/>
            <a:chOff x="6400800" y="5181600"/>
            <a:chExt cx="1295400" cy="400110"/>
          </a:xfrm>
        </p:grpSpPr>
        <p:sp>
          <p:nvSpPr>
            <p:cNvPr id="15" name="Rectangle 14"/>
            <p:cNvSpPr/>
            <p:nvPr/>
          </p:nvSpPr>
          <p:spPr>
            <a:xfrm>
              <a:off x="6400800" y="5257800"/>
              <a:ext cx="1295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9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&gt; key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15000" y="4419600"/>
            <a:ext cx="1066800" cy="400110"/>
            <a:chOff x="5334000" y="5181600"/>
            <a:chExt cx="1066800" cy="400110"/>
          </a:xfrm>
        </p:grpSpPr>
        <p:sp>
          <p:nvSpPr>
            <p:cNvPr id="7" name="Rectangle 6"/>
            <p:cNvSpPr/>
            <p:nvPr/>
          </p:nvSpPr>
          <p:spPr>
            <a:xfrm>
              <a:off x="5334000" y="5257800"/>
              <a:ext cx="1066800" cy="3048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&lt; key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458200" y="5410200"/>
            <a:ext cx="9144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6500" y="4953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62800" y="5334000"/>
            <a:ext cx="1295400" cy="400110"/>
            <a:chOff x="6400800" y="5181600"/>
            <a:chExt cx="1295400" cy="400110"/>
          </a:xfrm>
        </p:grpSpPr>
        <p:sp>
          <p:nvSpPr>
            <p:cNvPr id="28" name="Rectangle 27"/>
            <p:cNvSpPr/>
            <p:nvPr/>
          </p:nvSpPr>
          <p:spPr>
            <a:xfrm>
              <a:off x="6400800" y="5257800"/>
              <a:ext cx="1295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29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&gt; key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15000" y="5334000"/>
            <a:ext cx="1066800" cy="400110"/>
            <a:chOff x="5334000" y="5181600"/>
            <a:chExt cx="1066800" cy="400110"/>
          </a:xfrm>
        </p:grpSpPr>
        <p:sp>
          <p:nvSpPr>
            <p:cNvPr id="31" name="Rectangle 30"/>
            <p:cNvSpPr/>
            <p:nvPr/>
          </p:nvSpPr>
          <p:spPr>
            <a:xfrm>
              <a:off x="5334000" y="5257800"/>
              <a:ext cx="1066800" cy="3048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6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&lt; key</a:t>
              </a:r>
            </a:p>
          </p:txBody>
        </p:sp>
      </p:grp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315200" y="4876800"/>
            <a:ext cx="458076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  <a:latin typeface="Times New Roman" charset="0"/>
              </a:rPr>
              <a:t>Algorithm: Insertion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1.	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for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 j 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do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     do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endwhile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7.</a:t>
            </a:r>
            <a:r>
              <a:rPr lang="en-AU" sz="2400" dirty="0">
                <a:latin typeface="Times New Roman" charset="0"/>
                <a:sym typeface="Symbol" charset="0"/>
              </a:rPr>
              <a:t>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 smtClean="0">
                <a:solidFill>
                  <a:srgbClr val="B7B7D4"/>
                </a:solidFill>
                <a:latin typeface="Times New Roman" charset="0"/>
                <a:sym typeface="Symbol" charset="0"/>
              </a:rPr>
              <a:t>endfor</a:t>
            </a:r>
            <a:endParaRPr lang="en-AU" sz="2400" dirty="0">
              <a:solidFill>
                <a:srgbClr val="B7B7D4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876800" y="5334000"/>
            <a:ext cx="304800" cy="609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3733800"/>
            <a:ext cx="2362200" cy="304800"/>
          </a:xfrm>
          <a:prstGeom prst="rect">
            <a:avLst/>
          </a:prstGeom>
          <a:noFill/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3733800"/>
            <a:ext cx="9144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39000" y="3657600"/>
            <a:ext cx="1295400" cy="400110"/>
            <a:chOff x="6400800" y="5181600"/>
            <a:chExt cx="1295400" cy="400110"/>
          </a:xfrm>
        </p:grpSpPr>
        <p:sp>
          <p:nvSpPr>
            <p:cNvPr id="9" name="Rectangle 8"/>
            <p:cNvSpPr/>
            <p:nvPr/>
          </p:nvSpPr>
          <p:spPr>
            <a:xfrm>
              <a:off x="6400800" y="5257800"/>
              <a:ext cx="1295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9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&gt; key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91200" y="3657600"/>
            <a:ext cx="1066800" cy="400110"/>
            <a:chOff x="5334000" y="5181600"/>
            <a:chExt cx="1066800" cy="400110"/>
          </a:xfrm>
        </p:grpSpPr>
        <p:sp>
          <p:nvSpPr>
            <p:cNvPr id="12" name="Rectangle 11"/>
            <p:cNvSpPr/>
            <p:nvPr/>
          </p:nvSpPr>
          <p:spPr>
            <a:xfrm>
              <a:off x="5334000" y="5257800"/>
              <a:ext cx="1066800" cy="3048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&lt; key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34000" y="5181601"/>
            <a:ext cx="4175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 key to the correct location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>
                <a:solidFill>
                  <a:srgbClr val="3366FF"/>
                </a:solidFill>
                <a:latin typeface="Times New Roman"/>
                <a:cs typeface="Times New Roman"/>
              </a:rPr>
              <a:t>End of </a:t>
            </a:r>
            <a:r>
              <a:rPr lang="en-US" i="1" kern="0" dirty="0" err="1">
                <a:solidFill>
                  <a:srgbClr val="3366FF"/>
                </a:solidFill>
                <a:latin typeface="Times New Roman"/>
                <a:cs typeface="Times New Roman"/>
              </a:rPr>
              <a:t>iter</a:t>
            </a:r>
            <a:r>
              <a:rPr lang="en-US" i="1" kern="0" dirty="0">
                <a:solidFill>
                  <a:srgbClr val="3366FF"/>
                </a:solidFill>
                <a:latin typeface="Times New Roman"/>
                <a:cs typeface="Times New Roman"/>
              </a:rPr>
              <a:t> j: A[1..j] is sorted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86600" y="30480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1401" y="220980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42700" y="3276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91200" y="4191000"/>
            <a:ext cx="2743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0" y="3733800"/>
            <a:ext cx="381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426720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now sorted</a:t>
            </a:r>
          </a:p>
        </p:txBody>
      </p:sp>
    </p:spTree>
    <p:extLst>
      <p:ext uri="{BB962C8B-B14F-4D97-AF65-F5344CB8AC3E}">
        <p14:creationId xmlns:p14="http://schemas.microsoft.com/office/powerpoint/2010/main" val="13392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400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106" name="Rectangle 105"/>
          <p:cNvSpPr/>
          <p:nvPr/>
        </p:nvSpPr>
        <p:spPr>
          <a:xfrm>
            <a:off x="57150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1722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722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15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1" y="28956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cxnSp>
        <p:nvCxnSpPr>
          <p:cNvPr id="69" name="Straight Connector 68"/>
          <p:cNvCxnSpPr/>
          <p:nvPr/>
        </p:nvCxnSpPr>
        <p:spPr>
          <a:xfrm>
            <a:off x="61722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0902" y="3505201"/>
            <a:ext cx="58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&gt;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55906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cxnSp>
        <p:nvCxnSpPr>
          <p:cNvPr id="76" name="Straight Connector 75"/>
          <p:cNvCxnSpPr/>
          <p:nvPr/>
        </p:nvCxnSpPr>
        <p:spPr>
          <a:xfrm>
            <a:off x="6166606" y="35814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9309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056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key=2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66294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15001" y="49530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5439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5" grpId="0" animBg="1"/>
      <p:bldP spid="6" grpId="0"/>
      <p:bldP spid="37" grpId="0"/>
      <p:bldP spid="77" grpId="0"/>
      <p:bldP spid="20" grpId="0" animBg="1"/>
      <p:bldP spid="103" grpId="0"/>
      <p:bldP spid="1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66294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87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1" y="28956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6294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3189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1" y="4495800"/>
            <a:ext cx="371090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What are the entries at the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end of iteration j=3?</a:t>
            </a:r>
          </a:p>
        </p:txBody>
      </p:sp>
    </p:spTree>
    <p:extLst>
      <p:ext uri="{BB962C8B-B14F-4D97-AF65-F5344CB8AC3E}">
        <p14:creationId xmlns:p14="http://schemas.microsoft.com/office/powerpoint/2010/main" val="36383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5636BF5-E592-4B4B-BC20-AC449BDEE8DF}" type="slidenum">
              <a:rPr lang="en-US" altLang="en-US" sz="800"/>
              <a:pPr/>
              <a:t>3</a:t>
            </a:fld>
            <a:endParaRPr lang="en-US" altLang="en-US" sz="80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Search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sequentialSearch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tr-TR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a[], 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item, 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n){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(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&lt; n &amp;&amp; a[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]!= item;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++);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==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	return –1;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return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  <a:endParaRPr lang="tr-TR" alt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 smtClean="0"/>
              <a:t>Unsuccessful Search:</a:t>
            </a:r>
            <a:r>
              <a:rPr lang="en-US" altLang="en-US" sz="2000" dirty="0" smtClean="0"/>
              <a:t>	</a:t>
            </a:r>
            <a:r>
              <a:rPr lang="en-US" altLang="en-US" sz="2000" dirty="0" smtClean="0">
                <a:sym typeface="Wingdings" panose="05000000000000000000" pitchFamily="2" charset="2"/>
              </a:rPr>
              <a:t> O(n)</a:t>
            </a:r>
            <a:endParaRPr lang="en-US" altLang="en-US" sz="2000" b="1" i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 smtClean="0"/>
              <a:t>Successful Search: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Best-Case:</a:t>
            </a:r>
            <a:r>
              <a:rPr lang="en-US" altLang="en-US" sz="2000" dirty="0" smtClean="0"/>
              <a:t>  </a:t>
            </a:r>
            <a:r>
              <a:rPr lang="en-US" altLang="en-US" sz="2000" i="1" dirty="0" smtClean="0"/>
              <a:t>item</a:t>
            </a:r>
            <a:r>
              <a:rPr lang="en-US" altLang="en-US" sz="2000" dirty="0" smtClean="0"/>
              <a:t> is in the first location of the array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tr-TR" altLang="en-US" sz="2000" dirty="0" smtClean="0">
                <a:sym typeface="Wingdings" panose="05000000000000000000" pitchFamily="2" charset="2"/>
              </a:rPr>
              <a:t>  </a:t>
            </a:r>
            <a:r>
              <a:rPr lang="en-US" altLang="en-US" sz="2000" dirty="0" smtClean="0"/>
              <a:t>O(1)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Worst-Case: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item</a:t>
            </a:r>
            <a:r>
              <a:rPr lang="en-US" altLang="en-US" sz="2000" dirty="0" smtClean="0"/>
              <a:t> is in the last location of the array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tr-T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 smtClean="0"/>
              <a:t>O(n)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Average-Case</a:t>
            </a:r>
            <a:r>
              <a:rPr lang="en-US" altLang="en-US" sz="2000" dirty="0" smtClean="0"/>
              <a:t>: The number of key comparisons 1, 2, ...,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		</a:t>
            </a:r>
            <a:r>
              <a:rPr lang="en-US" altLang="en-US" sz="2000" dirty="0" smtClean="0">
                <a:sym typeface="Wingdings" panose="05000000000000000000" pitchFamily="2" charset="2"/>
              </a:rPr>
              <a:t> O(n)</a:t>
            </a:r>
          </a:p>
        </p:txBody>
      </p:sp>
      <p:graphicFrame>
        <p:nvGraphicFramePr>
          <p:cNvPr id="17410" name="Object 2048"/>
          <p:cNvGraphicFramePr>
            <a:graphicFrameLocks noChangeAspect="1"/>
          </p:cNvGraphicFramePr>
          <p:nvPr/>
        </p:nvGraphicFramePr>
        <p:xfrm>
          <a:off x="1295400" y="5410200"/>
          <a:ext cx="1676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3" imgW="1104840" imgH="609480" progId="Equation.3">
                  <p:embed/>
                </p:oleObj>
              </mc:Choice>
              <mc:Fallback>
                <p:oleObj name="Equation" r:id="rId3" imgW="1104840" imgH="60948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676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66294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66294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87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1" y="28956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6294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35814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 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94900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6629400" y="35814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4008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3189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70866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67401" y="49530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38800" y="35814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&lt; 4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22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31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6" grpId="0"/>
      <p:bldP spid="37" grpId="0"/>
      <p:bldP spid="77" grpId="0"/>
      <p:bldP spid="20" grpId="0" animBg="1"/>
      <p:bldP spid="103" grpId="0"/>
      <p:bldP spid="104" grpId="0"/>
      <p:bldP spid="101" grpId="0"/>
      <p:bldP spid="10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70866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866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759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137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28956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0866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400" y="35814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&lt; 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75900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086600" y="35814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724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75438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1752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67400" y="4953001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0866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287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6" grpId="0"/>
      <p:bldP spid="37" grpId="0"/>
      <p:bldP spid="77" grpId="0"/>
      <p:bldP spid="103" grpId="0"/>
      <p:bldP spid="104" grpId="0"/>
      <p:bldP spid="10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5438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331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2895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5438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820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1" y="4495800"/>
            <a:ext cx="371090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What are the entries at the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end of iteration j=5?</a:t>
            </a:r>
          </a:p>
        </p:txBody>
      </p:sp>
    </p:spTree>
    <p:extLst>
      <p:ext uri="{BB962C8B-B14F-4D97-AF65-F5344CB8AC3E}">
        <p14:creationId xmlns:p14="http://schemas.microsoft.com/office/powerpoint/2010/main" val="30359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75438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75438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331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2895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5438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33100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543800" y="35052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2296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0010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67400" y="495300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294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722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150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&gt;1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73152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68580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64008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58674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7150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982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6" grpId="0"/>
      <p:bldP spid="37" grpId="0"/>
      <p:bldP spid="77" grpId="0"/>
      <p:bldP spid="103" grpId="0"/>
      <p:bldP spid="104" grpId="0"/>
      <p:bldP spid="101" grpId="0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80010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80010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903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2209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2895601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0010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8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90300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8001000" y="35814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820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key=3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4582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2743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67400" y="495300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866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6294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722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&lt;3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77724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73152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68580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294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93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6" grpId="0"/>
      <p:bldP spid="37" grpId="0"/>
      <p:bldP spid="77" grpId="0"/>
      <p:bldP spid="103" grpId="0"/>
      <p:bldP spid="104" grpId="0"/>
      <p:bldP spid="101" grpId="0"/>
      <p:bldP spid="107" grpId="0"/>
      <p:bldP spid="108" grpId="0"/>
      <p:bldP spid="109" grpId="0" animBg="1"/>
      <p:bldP spid="110" grpId="0" animBg="1"/>
      <p:bldP spid="111" grpId="0" animBg="1"/>
      <p:bldP spid="1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Algorithm - 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Items sorted </a:t>
            </a:r>
            <a:r>
              <a:rPr lang="en-US" dirty="0" smtClean="0">
                <a:solidFill>
                  <a:srgbClr val="3366FF"/>
                </a:solidFill>
              </a:rPr>
              <a:t>in-place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Elements rearranged within array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At most constant number of items stored outside the array at any time (e.g. the variable </a:t>
            </a:r>
            <a:r>
              <a:rPr lang="en-US" i="1" dirty="0" smtClean="0">
                <a:solidFill>
                  <a:srgbClr val="000000"/>
                </a:solidFill>
              </a:rPr>
              <a:t>key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Input array A contains sorted output sequence when the algorithm ends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Incremental</a:t>
            </a:r>
            <a:r>
              <a:rPr lang="en-US" dirty="0" smtClean="0">
                <a:solidFill>
                  <a:srgbClr val="000000"/>
                </a:solidFill>
              </a:rPr>
              <a:t> approach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Having sorted </a:t>
            </a:r>
            <a:r>
              <a:rPr lang="en-US" dirty="0" smtClean="0">
                <a:solidFill>
                  <a:srgbClr val="0000FF"/>
                </a:solidFill>
              </a:rPr>
              <a:t>A[1..j-1]</a:t>
            </a:r>
            <a:r>
              <a:rPr lang="en-US" dirty="0" smtClean="0">
                <a:solidFill>
                  <a:srgbClr val="000000"/>
                </a:solidFill>
              </a:rPr>
              <a:t>, place </a:t>
            </a:r>
            <a:r>
              <a:rPr lang="en-US" dirty="0" smtClean="0">
                <a:solidFill>
                  <a:srgbClr val="0000FF"/>
                </a:solidFill>
              </a:rPr>
              <a:t>A[j] </a:t>
            </a:r>
            <a:r>
              <a:rPr lang="en-US" dirty="0" smtClean="0">
                <a:solidFill>
                  <a:srgbClr val="000000"/>
                </a:solidFill>
              </a:rPr>
              <a:t>correctly so that </a:t>
            </a:r>
            <a:r>
              <a:rPr lang="en-US" dirty="0" smtClean="0">
                <a:solidFill>
                  <a:srgbClr val="0000FF"/>
                </a:solidFill>
              </a:rPr>
              <a:t>A[1..j] </a:t>
            </a:r>
            <a:r>
              <a:rPr lang="en-US" dirty="0" smtClean="0">
                <a:solidFill>
                  <a:srgbClr val="000000"/>
                </a:solidFill>
              </a:rPr>
              <a:t>is sorted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00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F5833EA-ADA9-43AB-B80A-5EE524F1C651}" type="slidenum">
              <a:rPr lang="en-US" altLang="en-US" sz="800"/>
              <a:pPr/>
              <a:t>36</a:t>
            </a:fld>
            <a:endParaRPr lang="en-US" altLang="en-US" sz="8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Insertion Sort (in C++)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7630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insertionSort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[],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n) {</a:t>
            </a:r>
          </a:p>
          <a:p>
            <a:pPr>
              <a:buFontTx/>
              <a:buNone/>
            </a:pPr>
            <a:endParaRPr lang="tr-TR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(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unsorted = 1; unsorted &lt; n; ++unsorted) {</a:t>
            </a:r>
          </a:p>
          <a:p>
            <a:pPr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DataType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nextItem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[unsorted];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unsorted;</a:t>
            </a:r>
          </a:p>
          <a:p>
            <a:pPr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(</a:t>
            </a:r>
            <a:r>
              <a:rPr lang="tr-TR" altLang="en-US" sz="18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&gt; 0) &amp;&amp;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[loc-1] &gt;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nextItem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 --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[loc-1];</a:t>
            </a:r>
          </a:p>
          <a:p>
            <a:pPr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nextItem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8A3E6E5-61A1-4E62-B2C6-DA2BBD07CB0D}" type="slidenum">
              <a:rPr lang="en-US" altLang="en-US" sz="800"/>
              <a:pPr/>
              <a:t>37</a:t>
            </a:fld>
            <a:endParaRPr lang="en-US" altLang="en-US" sz="8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Insertion Sort (cont.)</a:t>
            </a:r>
          </a:p>
        </p:txBody>
      </p:sp>
      <p:sp>
        <p:nvSpPr>
          <p:cNvPr id="36997" name="Text Box 140"/>
          <p:cNvSpPr txBox="1">
            <a:spLocks noChangeArrowheads="1"/>
          </p:cNvSpPr>
          <p:nvPr/>
        </p:nvSpPr>
        <p:spPr bwMode="auto">
          <a:xfrm>
            <a:off x="1028700" y="129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Sorted</a:t>
            </a:r>
          </a:p>
        </p:txBody>
      </p:sp>
      <p:sp>
        <p:nvSpPr>
          <p:cNvPr id="36998" name="Text Box 141"/>
          <p:cNvSpPr txBox="1">
            <a:spLocks noChangeArrowheads="1"/>
          </p:cNvSpPr>
          <p:nvPr/>
        </p:nvSpPr>
        <p:spPr bwMode="auto">
          <a:xfrm>
            <a:off x="3390900" y="129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Unsorted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86" y="1922786"/>
            <a:ext cx="7829550" cy="84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59" y="2673997"/>
            <a:ext cx="7972425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85" y="3360899"/>
            <a:ext cx="795337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00" y="4171658"/>
            <a:ext cx="8039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288" y="4865525"/>
            <a:ext cx="7581900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16" y="5577583"/>
            <a:ext cx="7962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CFB7079-667E-412C-BC42-78A9635340F3}" type="slidenum">
              <a:rPr lang="en-US" altLang="en-US" sz="800"/>
              <a:pPr/>
              <a:t>38</a:t>
            </a:fld>
            <a:endParaRPr lang="en-US" altLang="en-US" sz="8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Insertion Sort – Analysis 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en-US" smtClean="0"/>
              <a:t>What is the complexity of insertion sort? </a:t>
            </a:r>
            <a:r>
              <a:rPr lang="en-US" altLang="en-US" b="1" smtClean="0">
                <a:sym typeface="Wingdings" panose="05000000000000000000" pitchFamily="2" charset="2"/>
              </a:rPr>
              <a:t></a:t>
            </a:r>
            <a:r>
              <a:rPr lang="tr-TR" altLang="en-US" b="1" smtClean="0">
                <a:sym typeface="Wingdings" panose="05000000000000000000" pitchFamily="2" charset="2"/>
              </a:rPr>
              <a:t> </a:t>
            </a:r>
            <a:r>
              <a:rPr lang="tr-TR" altLang="en-US" smtClean="0">
                <a:sym typeface="Wingdings" panose="05000000000000000000" pitchFamily="2" charset="2"/>
              </a:rPr>
              <a:t>Depends on array contents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endParaRPr lang="tr-TR" altLang="en-US" sz="1800" smtClean="0"/>
          </a:p>
          <a:p>
            <a:pPr>
              <a:lnSpc>
                <a:spcPct val="90000"/>
              </a:lnSpc>
            </a:pPr>
            <a:r>
              <a:rPr lang="en-US" altLang="en-US" b="1" i="1" smtClean="0"/>
              <a:t>Best-case:		</a:t>
            </a:r>
            <a:r>
              <a:rPr lang="en-US" altLang="en-US" b="1" smtClean="0">
                <a:sym typeface="Wingdings" panose="05000000000000000000" pitchFamily="2" charset="2"/>
              </a:rPr>
              <a:t> O(n)</a:t>
            </a:r>
            <a:endParaRPr lang="en-US" altLang="en-US" b="1" smtClean="0"/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Array is already sorted in ascending order.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Inner loop will not be executed.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The number of moves: 2*(n-1) 		</a:t>
            </a:r>
            <a:r>
              <a:rPr lang="en-US" altLang="en-US" sz="1800" smtClean="0">
                <a:sym typeface="Wingdings" panose="05000000000000000000" pitchFamily="2" charset="2"/>
              </a:rPr>
              <a:t> </a:t>
            </a:r>
            <a:r>
              <a:rPr lang="en-US" altLang="en-US" sz="1800" smtClean="0"/>
              <a:t>O(n)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The number of key comparisons: (n-1) 	</a:t>
            </a:r>
            <a:r>
              <a:rPr lang="en-US" altLang="en-US" sz="1800" smtClean="0">
                <a:sym typeface="Wingdings" panose="05000000000000000000" pitchFamily="2" charset="2"/>
              </a:rPr>
              <a:t> </a:t>
            </a:r>
            <a:r>
              <a:rPr lang="en-US" altLang="en-US" sz="1800" smtClean="0"/>
              <a:t>O(n)</a:t>
            </a:r>
          </a:p>
          <a:p>
            <a:pPr>
              <a:lnSpc>
                <a:spcPct val="90000"/>
              </a:lnSpc>
            </a:pPr>
            <a:r>
              <a:rPr lang="en-US" altLang="en-US" b="1" i="1" smtClean="0"/>
              <a:t>Worst-case: 	</a:t>
            </a:r>
            <a:r>
              <a:rPr lang="en-US" altLang="en-US" b="1" smtClean="0">
                <a:sym typeface="Wingdings" panose="05000000000000000000" pitchFamily="2" charset="2"/>
              </a:rPr>
              <a:t> O(n</a:t>
            </a:r>
            <a:r>
              <a:rPr lang="en-US" altLang="en-US" b="1" baseline="30000" smtClean="0"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ym typeface="Wingdings" panose="05000000000000000000" pitchFamily="2" charset="2"/>
              </a:rPr>
              <a:t>)</a:t>
            </a:r>
            <a:endParaRPr lang="en-US" altLang="en-US" b="1" i="1" smtClean="0"/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Array is in reverse order: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Inner loop is executed p-1 times, for p = 2,3, …, n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The number of moves: 2*(n-1)+(1+2+...+n-1)= 2*(n-1)+ </a:t>
            </a:r>
            <a:r>
              <a:rPr lang="en-US" altLang="en-US" sz="1800" smtClean="0">
                <a:sym typeface="Wingdings" panose="05000000000000000000" pitchFamily="2" charset="2"/>
              </a:rPr>
              <a:t>n*(n-1)/2 	 </a:t>
            </a:r>
            <a:r>
              <a:rPr lang="en-US" altLang="en-US" sz="1800" smtClean="0"/>
              <a:t>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The number of key comparisons: (1+2+...+n-1)= </a:t>
            </a:r>
            <a:r>
              <a:rPr lang="en-US" altLang="en-US" sz="1800" smtClean="0">
                <a:sym typeface="Wingdings" panose="05000000000000000000" pitchFamily="2" charset="2"/>
              </a:rPr>
              <a:t>n*(n-1)/2 		 </a:t>
            </a:r>
            <a:r>
              <a:rPr lang="en-US" altLang="en-US" sz="1800" smtClean="0"/>
              <a:t>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b="1" i="1" smtClean="0"/>
              <a:t>Average-case:</a:t>
            </a:r>
            <a:r>
              <a:rPr lang="en-US" altLang="en-US" smtClean="0"/>
              <a:t> 	</a:t>
            </a:r>
            <a:r>
              <a:rPr lang="en-US" altLang="en-US" b="1" smtClean="0">
                <a:sym typeface="Wingdings" panose="05000000000000000000" pitchFamily="2" charset="2"/>
              </a:rPr>
              <a:t> O(n</a:t>
            </a:r>
            <a:r>
              <a:rPr lang="en-US" altLang="en-US" b="1" baseline="30000" smtClean="0"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ym typeface="Wingdings" panose="05000000000000000000" pitchFamily="2" charset="2"/>
              </a:rPr>
              <a:t>)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We have to look at all possible initial data organizations.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FF0000"/>
                </a:solidFill>
              </a:rPr>
              <a:t>So, Insertion Sort is 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="1" baseline="3000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en-US" b="1" i="1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b="1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8400" y="1295400"/>
            <a:ext cx="3352800" cy="381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2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61F8FDA-4350-46EF-953C-A13F98CFA2E2}" type="slidenum">
              <a:rPr lang="en-US" altLang="en-US" sz="800"/>
              <a:pPr/>
              <a:t>39</a:t>
            </a:fld>
            <a:endParaRPr lang="en-US" altLang="en-US" sz="8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Insertion Sort – Analysis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Which running time will be used to characterize this algorithm?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Best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worst </a:t>
            </a:r>
            <a:r>
              <a:rPr lang="en-US" altLang="en-US" sz="2400" dirty="0" smtClean="0"/>
              <a:t>or</a:t>
            </a:r>
            <a:r>
              <a:rPr lang="en-US" altLang="en-US" sz="2400" dirty="0" smtClean="0">
                <a:solidFill>
                  <a:srgbClr val="FF0000"/>
                </a:solidFill>
              </a:rPr>
              <a:t> average</a:t>
            </a:r>
            <a:r>
              <a:rPr lang="en-US" altLang="en-US" sz="2400" dirty="0" smtClean="0"/>
              <a:t>?</a:t>
            </a:r>
          </a:p>
          <a:p>
            <a:endParaRPr lang="tr-TR" altLang="en-US" dirty="0" smtClean="0"/>
          </a:p>
          <a:p>
            <a:pPr>
              <a:buFontTx/>
              <a:buNone/>
            </a:pPr>
            <a:r>
              <a:rPr lang="en-US" altLang="en-US" b="1" dirty="0" smtClean="0">
                <a:sym typeface="Wingdings" panose="05000000000000000000" pitchFamily="2" charset="2"/>
              </a:rPr>
              <a:t>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Worst</a:t>
            </a:r>
            <a:r>
              <a:rPr lang="tr-TR" altLang="en-US" b="1" dirty="0" smtClean="0">
                <a:solidFill>
                  <a:srgbClr val="FF0000"/>
                </a:solidFill>
              </a:rPr>
              <a:t> </a:t>
            </a:r>
            <a:r>
              <a:rPr lang="tr-TR" altLang="en-US" b="1" dirty="0" err="1" smtClean="0">
                <a:solidFill>
                  <a:srgbClr val="FF0000"/>
                </a:solidFill>
              </a:rPr>
              <a:t>case</a:t>
            </a:r>
            <a:r>
              <a:rPr lang="en-US" altLang="en-US" b="1" dirty="0" smtClean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altLang="en-US" sz="2000" dirty="0" smtClean="0"/>
              <a:t>Longest running time (this is the upper limit for the algorithm)</a:t>
            </a:r>
          </a:p>
          <a:p>
            <a:pPr lvl="1"/>
            <a:r>
              <a:rPr lang="en-US" altLang="en-US" sz="2000" dirty="0" smtClean="0"/>
              <a:t>It is guaranteed that the algorithm will not be worse than this.</a:t>
            </a:r>
          </a:p>
          <a:p>
            <a:endParaRPr lang="tr-TR" altLang="en-US" dirty="0" smtClean="0"/>
          </a:p>
          <a:p>
            <a:r>
              <a:rPr lang="en-US" altLang="en-US" dirty="0" smtClean="0"/>
              <a:t>Sometimes we are interested in average case. But there are problems</a:t>
            </a:r>
            <a:r>
              <a:rPr lang="tr-TR" altLang="en-US" dirty="0" smtClean="0"/>
              <a:t>:</a:t>
            </a:r>
            <a:endParaRPr lang="en-US" altLang="en-US" dirty="0" smtClean="0"/>
          </a:p>
          <a:p>
            <a:pPr lvl="1"/>
            <a:r>
              <a:rPr lang="tr-TR" altLang="en-US" sz="2000" dirty="0" smtClean="0"/>
              <a:t>D</a:t>
            </a:r>
            <a:r>
              <a:rPr lang="en-US" altLang="en-US" sz="2000" dirty="0" err="1" smtClean="0"/>
              <a:t>ifficult</a:t>
            </a:r>
            <a:r>
              <a:rPr lang="en-US" altLang="en-US" sz="2000" dirty="0" smtClean="0"/>
              <a:t> to figure out average case. i.e. what is the average input?</a:t>
            </a:r>
          </a:p>
          <a:p>
            <a:pPr lvl="1"/>
            <a:r>
              <a:rPr lang="en-US" altLang="en-US" sz="2000" dirty="0" smtClean="0"/>
              <a:t>Are we going to assume all possible inputs are equally likely? </a:t>
            </a:r>
          </a:p>
          <a:p>
            <a:pPr lvl="1"/>
            <a:r>
              <a:rPr lang="en-US" altLang="en-US" sz="2000" dirty="0" smtClean="0"/>
              <a:t>In fact, for most algorithms average case is the same as the worst case.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C6CA7A3-802C-4643-B510-8298312065C0}" type="slidenum">
              <a:rPr lang="en-US" altLang="en-US" sz="800"/>
              <a:pPr/>
              <a:t>4</a:t>
            </a:fld>
            <a:endParaRPr lang="en-US" alt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binarySearch</a:t>
            </a:r>
            <a:r>
              <a:rPr lang="en-US" altLang="en-US" sz="2000" smtClean="0">
                <a:latin typeface="Courier New" panose="02070309020205020404" pitchFamily="49" charset="0"/>
              </a:rPr>
              <a:t>(</a:t>
            </a:r>
            <a:r>
              <a:rPr lang="tr-TR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a[],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size,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x) 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low =0;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high = size –1;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mid; 	  // mid will be the index of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		  	  // target when it’s found.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000" smtClean="0">
                <a:latin typeface="Courier New" panose="02070309020205020404" pitchFamily="49" charset="0"/>
              </a:rPr>
              <a:t> (low &lt;= high) 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	   mid = (low + high)/2;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smtClean="0">
                <a:latin typeface="Courier New" panose="02070309020205020404" pitchFamily="49" charset="0"/>
              </a:rPr>
              <a:t> (a[mid] &lt; x)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low = mid + 1;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2000" smtClean="0">
                <a:latin typeface="Courier New" panose="02070309020205020404" pitchFamily="49" charset="0"/>
              </a:rPr>
              <a:t> if (a[mid] &gt; x)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	   high  = mid – 1;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	   return mid;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return –1;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Bubble Sort</a:t>
            </a:r>
            <a:endParaRPr lang="en-US" altLang="en-US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C77CC56-1CF7-46D2-A410-375E599FF87B}" type="slidenum">
              <a:rPr lang="en-US" altLang="en-US" sz="800"/>
              <a:pPr/>
              <a:t>40</a:t>
            </a:fld>
            <a:endParaRPr lang="en-US" altLang="en-US" sz="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1BC1BC3-417F-43B9-9B44-333AC5E0F07A}" type="slidenum">
              <a:rPr lang="en-US" altLang="en-US" sz="800"/>
              <a:pPr/>
              <a:t>41</a:t>
            </a:fld>
            <a:endParaRPr lang="en-US" altLang="en-US" sz="8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altLang="en-US" sz="2000" smtClean="0">
                <a:cs typeface="Times New Roman" panose="02020603050405020304" pitchFamily="18" charset="0"/>
              </a:rPr>
              <a:t>List </a:t>
            </a:r>
            <a:r>
              <a:rPr lang="en-US" altLang="en-US" sz="2000" smtClean="0">
                <a:cs typeface="Times New Roman" panose="02020603050405020304" pitchFamily="18" charset="0"/>
              </a:rPr>
              <a:t>divided into two sublists: </a:t>
            </a:r>
            <a:r>
              <a:rPr lang="en-US" altLang="en-US" sz="2000" i="1" smtClean="0">
                <a:solidFill>
                  <a:srgbClr val="FF0000"/>
                </a:solidFill>
                <a:cs typeface="Times New Roman" panose="02020603050405020304" pitchFamily="18" charset="0"/>
              </a:rPr>
              <a:t>sorted</a:t>
            </a:r>
            <a:r>
              <a:rPr lang="en-US" altLang="en-US" sz="2000" smtClean="0">
                <a:cs typeface="Times New Roman" panose="02020603050405020304" pitchFamily="18" charset="0"/>
              </a:rPr>
              <a:t> and </a:t>
            </a:r>
            <a:r>
              <a:rPr lang="en-US" altLang="en-US" sz="2000" i="1" smtClean="0">
                <a:solidFill>
                  <a:srgbClr val="FF0000"/>
                </a:solidFill>
                <a:cs typeface="Times New Roman" panose="02020603050405020304" pitchFamily="18" charset="0"/>
              </a:rPr>
              <a:t>unsorted</a:t>
            </a:r>
            <a:r>
              <a:rPr lang="en-US" altLang="en-US" sz="2000" smtClean="0">
                <a:cs typeface="Times New Roman" panose="02020603050405020304" pitchFamily="18" charset="0"/>
              </a:rPr>
              <a:t>.</a:t>
            </a:r>
            <a:endParaRPr lang="tr-TR" altLang="en-US" sz="2000" smtClean="0">
              <a:cs typeface="Times New Roman" panose="02020603050405020304" pitchFamily="18" charset="0"/>
            </a:endParaRPr>
          </a:p>
          <a:p>
            <a:pPr algn="just"/>
            <a:endParaRPr lang="en-US" altLang="en-US" sz="2000" smtClean="0">
              <a:cs typeface="Times New Roman" panose="02020603050405020304" pitchFamily="18" charset="0"/>
            </a:endParaRPr>
          </a:p>
          <a:p>
            <a:pPr algn="just"/>
            <a:r>
              <a:rPr lang="tr-TR" altLang="en-US" sz="2000" smtClean="0">
                <a:cs typeface="Times New Roman" panose="02020603050405020304" pitchFamily="18" charset="0"/>
              </a:rPr>
              <a:t>The l</a:t>
            </a:r>
            <a:r>
              <a:rPr lang="en-US" altLang="en-US" sz="2000" smtClean="0">
                <a:cs typeface="Times New Roman" panose="02020603050405020304" pitchFamily="18" charset="0"/>
              </a:rPr>
              <a:t>argest element is </a:t>
            </a:r>
            <a:r>
              <a:rPr lang="en-US" altLang="en-US" sz="2000" smtClean="0">
                <a:solidFill>
                  <a:srgbClr val="FF0000"/>
                </a:solidFill>
                <a:cs typeface="Times New Roman" panose="02020603050405020304" pitchFamily="18" charset="0"/>
              </a:rPr>
              <a:t>bubbled from the unsorted list </a:t>
            </a:r>
            <a:r>
              <a:rPr lang="en-US" altLang="en-US" sz="2000" smtClean="0">
                <a:cs typeface="Times New Roman" panose="02020603050405020304" pitchFamily="18" charset="0"/>
              </a:rPr>
              <a:t>and moved to the sorted sublist.</a:t>
            </a:r>
            <a:endParaRPr lang="tr-TR" altLang="en-US" sz="2000" smtClean="0">
              <a:cs typeface="Times New Roman" panose="02020603050405020304" pitchFamily="18" charset="0"/>
            </a:endParaRPr>
          </a:p>
          <a:p>
            <a:pPr algn="just"/>
            <a:endParaRPr lang="en-US" altLang="en-US" sz="2000" smtClean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smtClean="0">
                <a:cs typeface="Times New Roman" panose="02020603050405020304" pitchFamily="18" charset="0"/>
              </a:rPr>
              <a:t>After that, the wall moves one element back, increasing the number of sorted elements and decreasing the number of unsorted ones. </a:t>
            </a:r>
          </a:p>
          <a:p>
            <a:pPr algn="just"/>
            <a:endParaRPr lang="tr-TR" altLang="en-US" sz="2000" smtClean="0">
              <a:cs typeface="Times New Roman" panose="02020603050405020304" pitchFamily="18" charset="0"/>
            </a:endParaRPr>
          </a:p>
          <a:p>
            <a:pPr algn="just"/>
            <a:r>
              <a:rPr lang="tr-TR" altLang="en-US" sz="2000" smtClean="0">
                <a:solidFill>
                  <a:srgbClr val="FF0000"/>
                </a:solidFill>
                <a:cs typeface="Times New Roman" panose="02020603050405020304" pitchFamily="18" charset="0"/>
              </a:rPr>
              <a:t>One sort pass</a:t>
            </a:r>
            <a:r>
              <a:rPr lang="tr-TR" altLang="en-US" sz="2000" smtClean="0">
                <a:cs typeface="Times New Roman" panose="02020603050405020304" pitchFamily="18" charset="0"/>
              </a:rPr>
              <a:t>: e</a:t>
            </a:r>
            <a:r>
              <a:rPr lang="en-US" altLang="en-US" sz="2000" smtClean="0">
                <a:cs typeface="Times New Roman" panose="02020603050405020304" pitchFamily="18" charset="0"/>
              </a:rPr>
              <a:t>ach time an element moves from the unsorted part to the sorted part.</a:t>
            </a:r>
            <a:endParaRPr lang="tr-TR" altLang="en-US" sz="2000" smtClean="0"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en-US" sz="2000" smtClean="0">
                <a:cs typeface="Times New Roman" panose="02020603050405020304" pitchFamily="18" charset="0"/>
              </a:rPr>
              <a:t>Given a list of </a:t>
            </a:r>
            <a:r>
              <a:rPr lang="en-US" altLang="en-US" sz="2000" i="1" smtClean="0">
                <a:cs typeface="Times New Roman" panose="02020603050405020304" pitchFamily="18" charset="0"/>
              </a:rPr>
              <a:t>n </a:t>
            </a:r>
            <a:r>
              <a:rPr lang="en-US" altLang="en-US" sz="2000" smtClean="0">
                <a:cs typeface="Times New Roman" panose="02020603050405020304" pitchFamily="18" charset="0"/>
              </a:rPr>
              <a:t>elements, bubble sort requires up to </a:t>
            </a:r>
            <a:r>
              <a:rPr lang="en-US" altLang="en-US" sz="2000" smtClean="0">
                <a:solidFill>
                  <a:srgbClr val="FF0000"/>
                </a:solidFill>
                <a:cs typeface="Times New Roman" panose="02020603050405020304" pitchFamily="18" charset="0"/>
              </a:rPr>
              <a:t>n-1 passes </a:t>
            </a:r>
            <a:r>
              <a:rPr lang="en-US" altLang="en-US" sz="2000" smtClean="0">
                <a:cs typeface="Times New Roman" panose="02020603050405020304" pitchFamily="18" charset="0"/>
              </a:rPr>
              <a:t>(maximum passes) to sort data.</a:t>
            </a:r>
          </a:p>
          <a:p>
            <a:endParaRPr lang="en-US" altLang="en-US" sz="20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1746C88-02E7-4F2D-9E44-ABB0F93EB161}" type="slidenum">
              <a:rPr lang="en-US" altLang="en-US" sz="800"/>
              <a:pPr/>
              <a:t>42</a:t>
            </a:fld>
            <a:endParaRPr lang="en-US" altLang="en-US" sz="8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5181600" cy="1381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38400"/>
            <a:ext cx="445770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048000"/>
            <a:ext cx="351472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3733800"/>
            <a:ext cx="32004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4343400"/>
            <a:ext cx="3543300" cy="72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1066800"/>
            <a:ext cx="3486150" cy="1228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670" y="2362200"/>
            <a:ext cx="3333750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2653" y="3010678"/>
            <a:ext cx="3276600" cy="619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2200" y="3694922"/>
            <a:ext cx="32480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86BAE266-EED9-4766-AD1F-1BDF1F757B81}" type="slidenum">
              <a:rPr lang="en-US" altLang="en-US" sz="800"/>
              <a:pPr/>
              <a:t>43</a:t>
            </a:fld>
            <a:endParaRPr lang="en-US" altLang="en-US" sz="8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 (cont.)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void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bubbleSort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tr-TR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 theArray[], </a:t>
            </a:r>
            <a:r>
              <a:rPr lang="en-US" altLang="en-US" sz="1800" smtClean="0">
                <a:latin typeface="Courier New" panose="02070309020205020404" pitchFamily="49" charset="0"/>
              </a:rPr>
              <a:t>int n)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bool sorted = false;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(int pass = 1; (pass &lt; n) &amp;&amp; !sorted; ++pass) { 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sorted = true;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(int index = 0; index &lt; n-pass; ++index)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int nextIndex = index + 1;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smtClean="0">
                <a:latin typeface="Courier New" panose="02070309020205020404" pitchFamily="49" charset="0"/>
              </a:rPr>
              <a:t> (theArray[index] &gt; theArray[nextIndex]) { 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800" smtClean="0">
                <a:latin typeface="Courier New" panose="02070309020205020404" pitchFamily="49" charset="0"/>
              </a:rPr>
              <a:t>(theArray[index], theArray[nextIndex]);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sorted = false; // signal exchange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0A7247E-E788-4B5D-8DC5-EBAFB5D93F03}" type="slidenum">
              <a:rPr lang="en-US" altLang="en-US" sz="800"/>
              <a:pPr/>
              <a:t>44</a:t>
            </a:fld>
            <a:endParaRPr lang="en-US" altLang="en-US" sz="8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 – Analysis 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 smtClean="0"/>
              <a:t>Worst-case: 	</a:t>
            </a:r>
            <a:r>
              <a:rPr lang="en-US" altLang="en-US" b="1" smtClean="0">
                <a:sym typeface="Wingdings" panose="05000000000000000000" pitchFamily="2" charset="2"/>
              </a:rPr>
              <a:t> O(n</a:t>
            </a:r>
            <a:r>
              <a:rPr lang="en-US" altLang="en-US" b="1" baseline="30000" smtClean="0"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ym typeface="Wingdings" panose="05000000000000000000" pitchFamily="2" charset="2"/>
              </a:rPr>
              <a:t>)</a:t>
            </a:r>
            <a:endParaRPr lang="en-US" altLang="en-US" b="1" i="1" smtClean="0"/>
          </a:p>
          <a:p>
            <a:pPr lvl="1"/>
            <a:r>
              <a:rPr lang="en-US" altLang="en-US" sz="1800" smtClean="0"/>
              <a:t>Array is in reverse order:</a:t>
            </a:r>
          </a:p>
          <a:p>
            <a:pPr lvl="1"/>
            <a:r>
              <a:rPr lang="en-US" altLang="en-US" sz="1800" smtClean="0"/>
              <a:t>Inner loop is executed n-1 times, </a:t>
            </a:r>
          </a:p>
          <a:p>
            <a:pPr lvl="1"/>
            <a:r>
              <a:rPr lang="en-US" altLang="en-US" sz="1800" smtClean="0"/>
              <a:t>The number of moves: 3*(1+2+...+n-1) = 3 * </a:t>
            </a:r>
            <a:r>
              <a:rPr lang="en-US" altLang="en-US" sz="1800" smtClean="0">
                <a:sym typeface="Wingdings" panose="05000000000000000000" pitchFamily="2" charset="2"/>
              </a:rPr>
              <a:t>n*(n-1)/2 		 </a:t>
            </a:r>
            <a:r>
              <a:rPr lang="en-US" altLang="en-US" sz="1800" smtClean="0"/>
              <a:t>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</a:t>
            </a:r>
          </a:p>
          <a:p>
            <a:pPr lvl="1"/>
            <a:r>
              <a:rPr lang="en-US" altLang="en-US" sz="1800" smtClean="0"/>
              <a:t>The number of key comparisons: (1+2+...+n-1)= </a:t>
            </a:r>
            <a:r>
              <a:rPr lang="en-US" altLang="en-US" sz="1800" smtClean="0">
                <a:sym typeface="Wingdings" panose="05000000000000000000" pitchFamily="2" charset="2"/>
              </a:rPr>
              <a:t>n*(n-1)/2 		 </a:t>
            </a:r>
            <a:r>
              <a:rPr lang="en-US" altLang="en-US" sz="1800" smtClean="0"/>
              <a:t>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</a:t>
            </a:r>
          </a:p>
          <a:p>
            <a:r>
              <a:rPr lang="en-US" altLang="en-US" b="1" i="1" smtClean="0"/>
              <a:t>Best-case:		</a:t>
            </a:r>
            <a:r>
              <a:rPr lang="en-US" altLang="en-US" b="1" smtClean="0">
                <a:sym typeface="Wingdings" panose="05000000000000000000" pitchFamily="2" charset="2"/>
              </a:rPr>
              <a:t> O(n)</a:t>
            </a:r>
            <a:endParaRPr lang="en-US" altLang="en-US" b="1" smtClean="0"/>
          </a:p>
          <a:p>
            <a:pPr lvl="1"/>
            <a:r>
              <a:rPr lang="en-US" altLang="en-US" sz="1800" smtClean="0"/>
              <a:t>Array is already sorted in ascending order.</a:t>
            </a:r>
          </a:p>
          <a:p>
            <a:pPr lvl="1"/>
            <a:r>
              <a:rPr lang="en-US" altLang="en-US" sz="1800" smtClean="0"/>
              <a:t>The number of moves: 0 		</a:t>
            </a:r>
            <a:r>
              <a:rPr lang="en-US" altLang="en-US" sz="1800" smtClean="0">
                <a:sym typeface="Wingdings" panose="05000000000000000000" pitchFamily="2" charset="2"/>
              </a:rPr>
              <a:t> </a:t>
            </a:r>
            <a:r>
              <a:rPr lang="en-US" altLang="en-US" sz="1800" smtClean="0"/>
              <a:t>O(1)</a:t>
            </a:r>
          </a:p>
          <a:p>
            <a:pPr lvl="1"/>
            <a:r>
              <a:rPr lang="en-US" altLang="en-US" sz="1800" smtClean="0"/>
              <a:t>The number of key comparisons: (n-1) 	</a:t>
            </a:r>
            <a:r>
              <a:rPr lang="en-US" altLang="en-US" sz="1800" smtClean="0">
                <a:sym typeface="Wingdings" panose="05000000000000000000" pitchFamily="2" charset="2"/>
              </a:rPr>
              <a:t> </a:t>
            </a:r>
            <a:r>
              <a:rPr lang="en-US" altLang="en-US" sz="1800" smtClean="0"/>
              <a:t>O(n)</a:t>
            </a:r>
          </a:p>
          <a:p>
            <a:r>
              <a:rPr lang="en-US" altLang="en-US" b="1" i="1" smtClean="0"/>
              <a:t>Average-case: </a:t>
            </a:r>
            <a:r>
              <a:rPr lang="en-US" altLang="en-US" smtClean="0"/>
              <a:t>	</a:t>
            </a:r>
            <a:r>
              <a:rPr lang="en-US" altLang="en-US" b="1" smtClean="0">
                <a:sym typeface="Wingdings" panose="05000000000000000000" pitchFamily="2" charset="2"/>
              </a:rPr>
              <a:t> O(n</a:t>
            </a:r>
            <a:r>
              <a:rPr lang="en-US" altLang="en-US" b="1" baseline="30000" smtClean="0"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ym typeface="Wingdings" panose="05000000000000000000" pitchFamily="2" charset="2"/>
              </a:rPr>
              <a:t>)</a:t>
            </a:r>
            <a:endParaRPr lang="en-US" altLang="en-US" smtClean="0"/>
          </a:p>
          <a:p>
            <a:pPr lvl="1"/>
            <a:r>
              <a:rPr lang="en-US" altLang="en-US" sz="1800" smtClean="0"/>
              <a:t>We have to look at all possible initial data organizations.</a:t>
            </a:r>
          </a:p>
          <a:p>
            <a:r>
              <a:rPr lang="en-US" altLang="en-US" b="1" smtClean="0">
                <a:solidFill>
                  <a:srgbClr val="FF0000"/>
                </a:solidFill>
              </a:rPr>
              <a:t>So, Bubble Sort is 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="1" baseline="3000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en-US" b="1" i="1" smtClean="0">
              <a:solidFill>
                <a:srgbClr val="FF0000"/>
              </a:solidFill>
            </a:endParaRP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Merge Sort</a:t>
            </a:r>
            <a:endParaRPr lang="en-US" altLang="en-US" smtClean="0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025BC2E-D9A8-4A41-9970-C10238681ED6}" type="slidenum">
              <a:rPr lang="en-US" altLang="en-US" sz="800"/>
              <a:pPr/>
              <a:t>45</a:t>
            </a:fld>
            <a:endParaRPr lang="en-US" altLang="en-US" sz="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6ECE1A3-EC4E-4605-BF97-652B41091BD3}" type="slidenum">
              <a:rPr lang="en-US" altLang="en-US" sz="800"/>
              <a:pPr/>
              <a:t>46</a:t>
            </a:fld>
            <a:endParaRPr lang="en-US" altLang="en-US" sz="8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smtClean="0"/>
              <a:t>O</a:t>
            </a:r>
            <a:r>
              <a:rPr lang="en-US" altLang="en-US" smtClean="0"/>
              <a:t>ne of two important </a:t>
            </a:r>
            <a:r>
              <a:rPr lang="en-US" altLang="en-US" b="1" smtClean="0">
                <a:solidFill>
                  <a:srgbClr val="FF0000"/>
                </a:solidFill>
              </a:rPr>
              <a:t>divide-and-conquer sorting algorithms</a:t>
            </a:r>
            <a:endParaRPr lang="tr-TR" altLang="en-US" smtClean="0"/>
          </a:p>
          <a:p>
            <a:pPr lvl="1"/>
            <a:r>
              <a:rPr lang="tr-TR" altLang="en-US" sz="2000" smtClean="0"/>
              <a:t>O</a:t>
            </a:r>
            <a:r>
              <a:rPr lang="en-US" altLang="en-US" sz="2000" smtClean="0"/>
              <a:t>ther one is </a:t>
            </a:r>
            <a:r>
              <a:rPr lang="tr-TR" altLang="en-US" sz="2000" smtClean="0"/>
              <a:t>Q</a:t>
            </a:r>
            <a:r>
              <a:rPr lang="en-US" altLang="en-US" sz="2000" smtClean="0"/>
              <a:t>uicksort</a:t>
            </a:r>
          </a:p>
          <a:p>
            <a:endParaRPr lang="tr-TR" altLang="en-US" smtClean="0"/>
          </a:p>
          <a:p>
            <a:r>
              <a:rPr lang="en-US" altLang="en-US" smtClean="0"/>
              <a:t>It is a </a:t>
            </a:r>
            <a:r>
              <a:rPr lang="en-US" altLang="en-US" smtClean="0">
                <a:solidFill>
                  <a:srgbClr val="FF0000"/>
                </a:solidFill>
              </a:rPr>
              <a:t>recursive algorithm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z="2400" smtClean="0"/>
              <a:t>Divide the list into halves, </a:t>
            </a:r>
          </a:p>
          <a:p>
            <a:pPr lvl="1"/>
            <a:r>
              <a:rPr lang="en-US" altLang="en-US" sz="2400" smtClean="0"/>
              <a:t>Sort each ha</a:t>
            </a:r>
            <a:r>
              <a:rPr lang="tr-TR" altLang="en-US" sz="2400" smtClean="0"/>
              <a:t>lf</a:t>
            </a:r>
            <a:r>
              <a:rPr lang="en-US" altLang="en-US" sz="2400" smtClean="0"/>
              <a:t> separately, and </a:t>
            </a:r>
          </a:p>
          <a:p>
            <a:pPr lvl="1"/>
            <a:r>
              <a:rPr lang="en-US" altLang="en-US" sz="2400" smtClean="0"/>
              <a:t>Then merge the sorted halves into one sorted array.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Basic 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514600"/>
            <a:ext cx="65532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236220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1" y="2438401"/>
            <a:ext cx="102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Divide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1" y="1981201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Input array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3733800"/>
            <a:ext cx="32004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3733800"/>
            <a:ext cx="32766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3657601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Conquer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90600" y="3581400"/>
            <a:ext cx="3200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35814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7801" y="3124201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sort this half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1" y="3124201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sort this half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90800" y="41910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81600" y="41148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90600" y="5334000"/>
            <a:ext cx="65532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3201" y="4876801"/>
            <a:ext cx="3179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merge two sorted halves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0365" y="5257801"/>
            <a:ext cx="1313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45154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15" grpId="0"/>
      <p:bldP spid="21" grpId="0"/>
      <p:bldP spid="22" grpId="0"/>
      <p:bldP spid="27" grpId="0" animBg="1"/>
      <p:bldP spid="28" grpId="0"/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F477096-7A77-4F43-9D8B-99B9C90312C8}" type="slidenum">
              <a:rPr lang="en-US" sz="1400" kern="0">
                <a:solidFill>
                  <a:srgbClr val="000000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 lang="en-US" sz="1400" kern="0">
              <a:solidFill>
                <a:srgbClr val="000000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533400"/>
            <a:ext cx="7772400" cy="5562600"/>
          </a:xfrm>
        </p:spPr>
        <p:txBody>
          <a:bodyPr/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u="sng" dirty="0" smtClean="0">
                <a:solidFill>
                  <a:srgbClr val="0000FF"/>
                </a:solidFill>
                <a:latin typeface="Times New Roman" charset="0"/>
              </a:rPr>
              <a:t>Merge</a:t>
            </a:r>
            <a:r>
              <a:rPr lang="en-AU" u="sng" dirty="0">
                <a:solidFill>
                  <a:srgbClr val="0000FF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dirty="0">
                <a:latin typeface="Times New Roman" charset="0"/>
              </a:rPr>
              <a:t>(A</a:t>
            </a:r>
            <a:r>
              <a:rPr lang="en-AU" dirty="0" smtClean="0">
                <a:latin typeface="Times New Roman" charset="0"/>
              </a:rPr>
              <a:t>, p, r</a:t>
            </a:r>
            <a:r>
              <a:rPr lang="en-AU" dirty="0">
                <a:latin typeface="Times New Roman" charset="0"/>
              </a:rPr>
              <a:t>)		</a:t>
            </a: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</a:rPr>
              <a:t>	</a:t>
            </a:r>
            <a:r>
              <a:rPr lang="en-AU" b="1" dirty="0">
                <a:latin typeface="Times New Roman" charset="0"/>
              </a:rPr>
              <a:t>if</a:t>
            </a:r>
            <a:r>
              <a:rPr lang="en-AU" dirty="0">
                <a:latin typeface="Times New Roman" charset="0"/>
              </a:rPr>
              <a:t> p = r</a:t>
            </a:r>
            <a:r>
              <a:rPr lang="en-AU" dirty="0">
                <a:latin typeface="Times New Roman" charset="0"/>
                <a:sym typeface="Symbol" charset="0"/>
              </a:rPr>
              <a:t> </a:t>
            </a:r>
            <a:r>
              <a:rPr lang="en-AU" b="1" dirty="0">
                <a:latin typeface="Times New Roman" charset="0"/>
                <a:sym typeface="Symbol" charset="0"/>
              </a:rPr>
              <a:t>then return;		</a:t>
            </a:r>
            <a:endParaRPr lang="en-AU" dirty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dirty="0">
                <a:latin typeface="Times New Roman" charset="0"/>
                <a:sym typeface="Symbol" charset="0"/>
              </a:rPr>
              <a:t>	else</a:t>
            </a:r>
            <a:endParaRPr lang="en-AU" dirty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			q   (</a:t>
            </a:r>
            <a:r>
              <a:rPr lang="en-AU" dirty="0" err="1">
                <a:latin typeface="Times New Roman" charset="0"/>
                <a:sym typeface="Symbol" charset="0"/>
              </a:rPr>
              <a:t>p+r</a:t>
            </a:r>
            <a:r>
              <a:rPr lang="en-AU" dirty="0">
                <a:latin typeface="Times New Roman" charset="0"/>
                <a:sym typeface="Symbol" charset="0"/>
              </a:rPr>
              <a:t>)/2;	</a:t>
            </a:r>
            <a:r>
              <a:rPr lang="en-AU" dirty="0" smtClean="0">
                <a:latin typeface="Times New Roman" charset="0"/>
                <a:sym typeface="Symbol" charset="0"/>
              </a:rPr>
              <a:t>	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(</a:t>
            </a:r>
            <a:r>
              <a:rPr lang="en-AU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Divide)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AU" dirty="0">
                <a:latin typeface="Times New Roman" charset="0"/>
                <a:sym typeface="Symbol" charset="0"/>
              </a:rPr>
              <a:t>			</a:t>
            </a:r>
            <a:endParaRPr lang="en-AU" dirty="0" smtClean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 </a:t>
            </a:r>
            <a:r>
              <a:rPr lang="en-AU" dirty="0" smtClean="0">
                <a:latin typeface="Times New Roman" charset="0"/>
                <a:sym typeface="Symbol" charset="0"/>
              </a:rPr>
              <a:t>   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</a:t>
            </a:r>
            <a:r>
              <a:rPr lang="en-AU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Sort</a:t>
            </a:r>
            <a:r>
              <a:rPr lang="en-AU" dirty="0" smtClean="0">
                <a:latin typeface="Times New Roman" charset="0"/>
                <a:sym typeface="Symbol" charset="0"/>
              </a:rPr>
              <a:t> (</a:t>
            </a:r>
            <a:r>
              <a:rPr lang="en-AU" dirty="0">
                <a:latin typeface="Times New Roman" charset="0"/>
                <a:sym typeface="Symbol" charset="0"/>
              </a:rPr>
              <a:t>A</a:t>
            </a:r>
            <a:r>
              <a:rPr lang="en-AU" dirty="0" smtClean="0">
                <a:latin typeface="Times New Roman" charset="0"/>
                <a:sym typeface="Symbol" charset="0"/>
              </a:rPr>
              <a:t>, p, q</a:t>
            </a:r>
            <a:r>
              <a:rPr lang="en-AU" dirty="0">
                <a:latin typeface="Times New Roman" charset="0"/>
                <a:sym typeface="Symbol" charset="0"/>
              </a:rPr>
              <a:t>);	</a:t>
            </a:r>
            <a:r>
              <a:rPr lang="en-AU" dirty="0" smtClean="0">
                <a:latin typeface="Times New Roman" charset="0"/>
                <a:sym typeface="Symbol" charset="0"/>
              </a:rPr>
              <a:t> 	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AU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Conquer)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			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</a:t>
            </a:r>
            <a:r>
              <a:rPr lang="en-AU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Sort </a:t>
            </a:r>
            <a:r>
              <a:rPr lang="en-AU" dirty="0" smtClean="0">
                <a:latin typeface="Times New Roman" charset="0"/>
                <a:sym typeface="Symbol" charset="0"/>
              </a:rPr>
              <a:t>(</a:t>
            </a:r>
            <a:r>
              <a:rPr lang="en-AU" dirty="0">
                <a:latin typeface="Times New Roman" charset="0"/>
                <a:sym typeface="Symbol" charset="0"/>
              </a:rPr>
              <a:t>A</a:t>
            </a:r>
            <a:r>
              <a:rPr lang="en-AU" dirty="0" smtClean="0">
                <a:latin typeface="Times New Roman" charset="0"/>
                <a:sym typeface="Symbol" charset="0"/>
              </a:rPr>
              <a:t>, q</a:t>
            </a:r>
            <a:r>
              <a:rPr lang="en-AU" dirty="0">
                <a:latin typeface="Times New Roman" charset="0"/>
                <a:sym typeface="Symbol" charset="0"/>
              </a:rPr>
              <a:t>+1</a:t>
            </a:r>
            <a:r>
              <a:rPr lang="en-AU" dirty="0" smtClean="0">
                <a:latin typeface="Times New Roman" charset="0"/>
                <a:sym typeface="Symbol" charset="0"/>
              </a:rPr>
              <a:t>, r</a:t>
            </a:r>
            <a:r>
              <a:rPr lang="en-AU" dirty="0">
                <a:latin typeface="Times New Roman" charset="0"/>
                <a:sym typeface="Symbol" charset="0"/>
              </a:rPr>
              <a:t>)</a:t>
            </a:r>
            <a:r>
              <a:rPr lang="en-AU" dirty="0" smtClean="0">
                <a:latin typeface="Times New Roman" charset="0"/>
                <a:sym typeface="Symbol" charset="0"/>
              </a:rPr>
              <a:t>; 	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AU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Conquer)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  <a:endParaRPr lang="en-AU" dirty="0" smtClean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 </a:t>
            </a:r>
            <a:r>
              <a:rPr lang="en-AU" dirty="0" smtClean="0">
                <a:latin typeface="Times New Roman" charset="0"/>
                <a:sym typeface="Symbol" charset="0"/>
              </a:rPr>
              <a:t>  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  <a:r>
              <a:rPr lang="en-AU" u="sng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Merge</a:t>
            </a:r>
            <a:r>
              <a:rPr lang="en-AU" dirty="0" smtClean="0">
                <a:latin typeface="Times New Roman" charset="0"/>
                <a:sym typeface="Symbol" charset="0"/>
              </a:rPr>
              <a:t> (</a:t>
            </a:r>
            <a:r>
              <a:rPr lang="en-AU" dirty="0">
                <a:latin typeface="Times New Roman" charset="0"/>
                <a:sym typeface="Symbol" charset="0"/>
              </a:rPr>
              <a:t>A</a:t>
            </a:r>
            <a:r>
              <a:rPr lang="en-AU" dirty="0" smtClean="0">
                <a:latin typeface="Times New Roman" charset="0"/>
                <a:sym typeface="Symbol" charset="0"/>
              </a:rPr>
              <a:t>, p, q, r</a:t>
            </a:r>
            <a:r>
              <a:rPr lang="en-AU" dirty="0">
                <a:latin typeface="Times New Roman" charset="0"/>
                <a:sym typeface="Symbol" charset="0"/>
              </a:rPr>
              <a:t>);	</a:t>
            </a:r>
            <a:r>
              <a:rPr lang="en-AU" dirty="0" smtClean="0">
                <a:latin typeface="Times New Roman" charset="0"/>
                <a:sym typeface="Symbol" charset="0"/>
              </a:rPr>
              <a:t> 	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AU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Combine)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  <a:endParaRPr lang="en-AU" dirty="0" smtClean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 smtClean="0">
                <a:latin typeface="Times New Roman" charset="0"/>
                <a:sym typeface="Symbol" charset="0"/>
              </a:rPr>
              <a:t>	</a:t>
            </a:r>
            <a:r>
              <a:rPr lang="en-AU" b="1" dirty="0" err="1" smtClean="0">
                <a:latin typeface="Times New Roman" charset="0"/>
                <a:sym typeface="Symbol" charset="0"/>
              </a:rPr>
              <a:t>endif</a:t>
            </a:r>
            <a:endParaRPr lang="en-AU" b="1" dirty="0" smtClean="0">
              <a:latin typeface="Times New Roman" charset="0"/>
              <a:sym typeface="Symbol" charset="0"/>
            </a:endParaRPr>
          </a:p>
          <a:p>
            <a:pPr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sz="2400" dirty="0">
              <a:latin typeface="Times New Roman" charset="0"/>
              <a:sym typeface="Symbol" charset="0"/>
            </a:endParaRPr>
          </a:p>
          <a:p>
            <a:pPr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Call </a:t>
            </a:r>
            <a:r>
              <a:rPr lang="en-AU" sz="2400" u="sng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Merge-Sort</a:t>
            </a:r>
            <a:r>
              <a:rPr lang="en-AU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(A,1,n) to sort A[1..n]</a:t>
            </a:r>
          </a:p>
          <a:p>
            <a:pPr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Recursion bottoms out when </a:t>
            </a:r>
            <a:r>
              <a:rPr lang="en-AU" sz="2400" dirty="0" err="1">
                <a:solidFill>
                  <a:srgbClr val="FF0000"/>
                </a:solidFill>
                <a:latin typeface="Times New Roman" charset="0"/>
                <a:sym typeface="Symbol" charset="0"/>
              </a:rPr>
              <a:t>subsequences</a:t>
            </a:r>
            <a:r>
              <a:rPr lang="en-AU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have length 1</a:t>
            </a: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32464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524001"/>
            <a:ext cx="381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u="sng" kern="0" dirty="0">
                <a:solidFill>
                  <a:srgbClr val="0000FF"/>
                </a:solidFill>
                <a:latin typeface="Times New Roman" charset="0"/>
              </a:rPr>
              <a:t>Merge-Sort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</a:rPr>
              <a:t>(A, p, r</a:t>
            </a:r>
            <a:r>
              <a:rPr lang="en-AU" kern="0" dirty="0" smtClean="0">
                <a:solidFill>
                  <a:sysClr val="windowText" lastClr="000000"/>
                </a:solidFill>
                <a:latin typeface="Times New Roman" charset="0"/>
              </a:rPr>
              <a:t>)</a:t>
            </a:r>
            <a:endParaRPr lang="en-AU" kern="0" dirty="0">
              <a:solidFill>
                <a:sysClr val="windowText" lastClr="000000"/>
              </a:solidFill>
              <a:latin typeface="Times New Roman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b="1" kern="0" dirty="0" smtClean="0">
              <a:solidFill>
                <a:sysClr val="windowText" lastClr="000000"/>
              </a:solidFill>
              <a:latin typeface="Times New Roman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 smtClean="0">
                <a:solidFill>
                  <a:sysClr val="windowText" lastClr="000000"/>
                </a:solidFill>
                <a:latin typeface="Times New Roman" charset="0"/>
              </a:rPr>
              <a:t>   </a:t>
            </a: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</a:rPr>
              <a:t>if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</a:rPr>
              <a:t> p = r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then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return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else</a:t>
            </a:r>
            <a:endParaRPr lang="en-AU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q   (</a:t>
            </a:r>
            <a:r>
              <a:rPr lang="en-AU" kern="0" dirty="0" err="1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p+r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)/2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Merge-Sort 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p, q)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Merge-Sort 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q+1, r)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</a:t>
            </a:r>
            <a:r>
              <a:rPr lang="en-AU" u="sng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p, q, r)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</a:t>
            </a:r>
            <a:r>
              <a:rPr lang="en-AU" b="1" kern="0" dirty="0" err="1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endif</a:t>
            </a:r>
            <a:endParaRPr lang="en-AU" b="1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86400" y="2209801"/>
            <a:ext cx="2743200" cy="461665"/>
            <a:chOff x="1600200" y="2133600"/>
            <a:chExt cx="2743200" cy="461665"/>
          </a:xfrm>
        </p:grpSpPr>
        <p:grpSp>
          <p:nvGrpSpPr>
            <p:cNvPr id="23" name="Group 22"/>
            <p:cNvGrpSpPr/>
            <p:nvPr/>
          </p:nvGrpSpPr>
          <p:grpSpPr>
            <a:xfrm>
              <a:off x="1600200" y="2133600"/>
              <a:ext cx="457200" cy="461665"/>
              <a:chOff x="5410200" y="3505200"/>
              <a:chExt cx="457200" cy="46166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057400" y="2133600"/>
              <a:ext cx="457200" cy="461665"/>
              <a:chOff x="5410200" y="3505200"/>
              <a:chExt cx="457200" cy="46166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514600" y="2133600"/>
              <a:ext cx="457200" cy="461665"/>
              <a:chOff x="5410200" y="3505200"/>
              <a:chExt cx="457200" cy="46166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971800" y="2133600"/>
              <a:ext cx="457200" cy="461665"/>
              <a:chOff x="5410200" y="3505200"/>
              <a:chExt cx="457200" cy="46166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29000" y="2133600"/>
              <a:ext cx="457200" cy="461665"/>
              <a:chOff x="5410200" y="3505200"/>
              <a:chExt cx="457200" cy="461665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886200" y="2133600"/>
              <a:ext cx="457200" cy="461665"/>
              <a:chOff x="5410200" y="3505200"/>
              <a:chExt cx="457200" cy="46166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>
            <a:off x="4495800" y="1524000"/>
            <a:ext cx="0" cy="464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1600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48600" y="16002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7000" y="1600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2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486400" y="3581401"/>
            <a:ext cx="1371600" cy="461665"/>
            <a:chOff x="5105400" y="3581400"/>
            <a:chExt cx="1371600" cy="461665"/>
          </a:xfrm>
        </p:grpSpPr>
        <p:grpSp>
          <p:nvGrpSpPr>
            <p:cNvPr id="49" name="Group 48"/>
            <p:cNvGrpSpPr/>
            <p:nvPr/>
          </p:nvGrpSpPr>
          <p:grpSpPr>
            <a:xfrm>
              <a:off x="5105400" y="3581400"/>
              <a:ext cx="457200" cy="461665"/>
              <a:chOff x="5410200" y="3505200"/>
              <a:chExt cx="457200" cy="46166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562600" y="3581400"/>
              <a:ext cx="457200" cy="461665"/>
              <a:chOff x="5410200" y="3505200"/>
              <a:chExt cx="457200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019800" y="35814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6934200" y="3581401"/>
            <a:ext cx="1371600" cy="461665"/>
            <a:chOff x="6477000" y="3581400"/>
            <a:chExt cx="1371600" cy="461665"/>
          </a:xfrm>
        </p:grpSpPr>
        <p:grpSp>
          <p:nvGrpSpPr>
            <p:cNvPr id="52" name="Group 51"/>
            <p:cNvGrpSpPr/>
            <p:nvPr/>
          </p:nvGrpSpPr>
          <p:grpSpPr>
            <a:xfrm>
              <a:off x="6477000" y="3581400"/>
              <a:ext cx="457200" cy="461665"/>
              <a:chOff x="5410200" y="3505200"/>
              <a:chExt cx="457200" cy="46166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934200" y="3581400"/>
              <a:ext cx="457200" cy="461665"/>
              <a:chOff x="5410200" y="3505200"/>
              <a:chExt cx="457200" cy="46166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1400" y="35814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5486400" y="2971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29718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77000" y="2971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248400" y="41148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7" idx="2"/>
          </p:cNvCxnSpPr>
          <p:nvPr/>
        </p:nvCxnSpPr>
        <p:spPr>
          <a:xfrm flipH="1">
            <a:off x="7010400" y="40386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486400" y="5029201"/>
            <a:ext cx="2743200" cy="461665"/>
            <a:chOff x="1600200" y="2133600"/>
            <a:chExt cx="2743200" cy="461665"/>
          </a:xfrm>
        </p:grpSpPr>
        <p:grpSp>
          <p:nvGrpSpPr>
            <p:cNvPr id="77" name="Group 76"/>
            <p:cNvGrpSpPr/>
            <p:nvPr/>
          </p:nvGrpSpPr>
          <p:grpSpPr>
            <a:xfrm>
              <a:off x="1600200" y="2133600"/>
              <a:ext cx="457200" cy="461665"/>
              <a:chOff x="5410200" y="3505200"/>
              <a:chExt cx="457200" cy="461665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057400" y="2133600"/>
              <a:ext cx="457200" cy="461665"/>
              <a:chOff x="5410200" y="3505200"/>
              <a:chExt cx="457200" cy="461665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514600" y="2133600"/>
              <a:ext cx="457200" cy="461665"/>
              <a:chOff x="5410200" y="3505200"/>
              <a:chExt cx="457200" cy="46166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971800" y="2133600"/>
              <a:ext cx="457200" cy="461665"/>
              <a:chOff x="5410200" y="3505200"/>
              <a:chExt cx="457200" cy="46166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429000" y="2133600"/>
              <a:ext cx="457200" cy="461665"/>
              <a:chOff x="5410200" y="3505200"/>
              <a:chExt cx="457200" cy="46166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86200" y="2133600"/>
              <a:ext cx="457200" cy="461665"/>
              <a:chOff x="5410200" y="3505200"/>
              <a:chExt cx="457200" cy="461665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454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0.15555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5555 L 3.33333E-6 0.26666 " pathEditMode="relative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6666 L 3.33333E-6 0.31111 " pathEditMode="relative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0.31111 L -0.00139 0.4185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7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87CAF00-506A-4561-B215-D4866BAF0693}" type="slidenum">
              <a:rPr lang="en-US" altLang="en-US" sz="800"/>
              <a:pPr/>
              <a:t>5</a:t>
            </a:fld>
            <a:endParaRPr lang="en-US" altLang="en-US" sz="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– Analysis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an unsuccessful search: </a:t>
            </a:r>
          </a:p>
          <a:p>
            <a:pPr lvl="1"/>
            <a:r>
              <a:rPr lang="en-US" altLang="en-US" sz="2400" dirty="0" smtClean="0"/>
              <a:t>The number of iterations in the loop is  </a:t>
            </a:r>
            <a:r>
              <a:rPr lang="en-US" altLang="en-US" sz="2400" dirty="0" smtClean="0">
                <a:sym typeface="Symbol" panose="05050102010706020507" pitchFamily="18" charset="2"/>
              </a:rPr>
              <a:t>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 + 1</a:t>
            </a:r>
            <a:r>
              <a:rPr lang="tr-TR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  O(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</a:t>
            </a:r>
            <a:r>
              <a:rPr lang="en-US" altLang="en-US" sz="2400" dirty="0" smtClean="0">
                <a:sym typeface="Wingdings" panose="05000000000000000000" pitchFamily="2" charset="2"/>
              </a:rPr>
              <a:t>)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endParaRPr lang="tr-TR" altLang="en-US" dirty="0" smtClean="0"/>
          </a:p>
          <a:p>
            <a:r>
              <a:rPr lang="en-US" altLang="en-US" dirty="0" smtClean="0"/>
              <a:t>For a successful search: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i="1" dirty="0" smtClean="0">
                <a:sym typeface="Symbol" panose="05050102010706020507" pitchFamily="18" charset="2"/>
              </a:rPr>
              <a:t>Best-Case:</a:t>
            </a:r>
            <a:r>
              <a:rPr lang="en-US" altLang="en-US" sz="2400" dirty="0" smtClean="0">
                <a:sym typeface="Symbol" panose="05050102010706020507" pitchFamily="18" charset="2"/>
              </a:rPr>
              <a:t> The number of iterations is 1</a:t>
            </a:r>
            <a:r>
              <a:rPr lang="en-US" altLang="en-US" sz="2400" dirty="0" smtClean="0"/>
              <a:t> 		 </a:t>
            </a:r>
            <a:r>
              <a:rPr lang="en-US" altLang="en-US" sz="2400" dirty="0" smtClean="0">
                <a:sym typeface="Wingdings" panose="05000000000000000000" pitchFamily="2" charset="2"/>
              </a:rPr>
              <a:t> O(1)</a:t>
            </a:r>
            <a:endParaRPr lang="en-US" altLang="en-US" sz="2400" dirty="0" smtClean="0"/>
          </a:p>
          <a:p>
            <a:pPr lvl="1"/>
            <a:r>
              <a:rPr lang="en-US" altLang="en-US" sz="2400" b="1" i="1" dirty="0" smtClean="0"/>
              <a:t>Worst-Case: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The number of iterations </a:t>
            </a:r>
            <a:r>
              <a:rPr lang="en-US" altLang="en-US" sz="2400" dirty="0" smtClean="0"/>
              <a:t>is  </a:t>
            </a:r>
            <a:r>
              <a:rPr lang="en-US" altLang="en-US" sz="2400" dirty="0" smtClean="0">
                <a:sym typeface="Symbol" panose="05050102010706020507" pitchFamily="18" charset="2"/>
              </a:rPr>
              <a:t>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 +1	 </a:t>
            </a:r>
            <a:r>
              <a:rPr lang="en-US" altLang="en-US" sz="2400" dirty="0" smtClean="0">
                <a:sym typeface="Wingdings" panose="05000000000000000000" pitchFamily="2" charset="2"/>
              </a:rPr>
              <a:t> O(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n)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i="1" dirty="0" smtClean="0">
                <a:sym typeface="Symbol" panose="05050102010706020507" pitchFamily="18" charset="2"/>
              </a:rPr>
              <a:t>Average-Case:</a:t>
            </a:r>
            <a:r>
              <a:rPr lang="en-US" altLang="en-US" sz="2400" dirty="0" smtClean="0">
                <a:sym typeface="Symbol" panose="05050102010706020507" pitchFamily="18" charset="2"/>
              </a:rPr>
              <a:t> 	The avg. # of iterations &lt; 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 	 </a:t>
            </a:r>
            <a:r>
              <a:rPr lang="en-US" altLang="en-US" sz="2400" dirty="0" smtClean="0">
                <a:sym typeface="Wingdings" panose="05000000000000000000" pitchFamily="2" charset="2"/>
              </a:rPr>
              <a:t> O(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n)</a:t>
            </a:r>
          </a:p>
          <a:p>
            <a:pPr lvl="1">
              <a:buFontTx/>
              <a:buNone/>
            </a:pPr>
            <a:endParaRPr lang="en-US" altLang="en-US" sz="2400" dirty="0" smtClean="0"/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0  1  2  3  4  5  6  7  </a:t>
            </a:r>
            <a:r>
              <a:rPr lang="en-US" altLang="en-US" sz="2400" dirty="0" smtClean="0">
                <a:sym typeface="Wingdings" panose="05000000000000000000" pitchFamily="2" charset="2"/>
              </a:rPr>
              <a:t> an array with size 8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3  2  3  1  3  2  3  4  </a:t>
            </a:r>
            <a:r>
              <a:rPr lang="en-US" altLang="en-US" sz="2400" dirty="0" smtClean="0">
                <a:sym typeface="Wingdings" panose="05000000000000000000" pitchFamily="2" charset="2"/>
              </a:rPr>
              <a:t></a:t>
            </a:r>
            <a:r>
              <a:rPr lang="en-US" altLang="en-US" sz="24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# of iterations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The average # of iterations = 21/8 </a:t>
            </a:r>
            <a:r>
              <a:rPr lang="en-US" altLang="en-US" sz="2400" dirty="0" smtClean="0">
                <a:sym typeface="Symbol" panose="05050102010706020507" pitchFamily="18" charset="2"/>
              </a:rPr>
              <a:t>&lt; 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merge 2 sorted </a:t>
            </a:r>
            <a:r>
              <a:rPr lang="en-US" dirty="0" err="1"/>
              <a:t>s</a:t>
            </a:r>
            <a:r>
              <a:rPr lang="en-US" dirty="0" err="1" smtClean="0"/>
              <a:t>ubarrays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5029200"/>
            <a:ext cx="8153400" cy="121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is the complexity of this step?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5486400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3200" i="1" kern="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(n)</a:t>
            </a:r>
            <a:endParaRPr lang="en-US" sz="3200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2362201"/>
            <a:ext cx="1371600" cy="461665"/>
            <a:chOff x="5105400" y="3581400"/>
            <a:chExt cx="1371600" cy="461665"/>
          </a:xfrm>
        </p:grpSpPr>
        <p:grpSp>
          <p:nvGrpSpPr>
            <p:cNvPr id="8" name="Group 7"/>
            <p:cNvGrpSpPr/>
            <p:nvPr/>
          </p:nvGrpSpPr>
          <p:grpSpPr>
            <a:xfrm>
              <a:off x="5105400" y="3581400"/>
              <a:ext cx="457200" cy="461665"/>
              <a:chOff x="5410200" y="3505200"/>
              <a:chExt cx="457200" cy="46166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62600" y="3581400"/>
              <a:ext cx="457200" cy="461665"/>
              <a:chOff x="5410200" y="3505200"/>
              <a:chExt cx="457200" cy="4616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19800" y="3581400"/>
              <a:ext cx="457200" cy="461665"/>
              <a:chOff x="5410200" y="3505200"/>
              <a:chExt cx="457200" cy="46166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981200" y="3733801"/>
            <a:ext cx="1371600" cy="461665"/>
            <a:chOff x="6477000" y="3581400"/>
            <a:chExt cx="1371600" cy="461665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3581400"/>
              <a:ext cx="457200" cy="461665"/>
              <a:chOff x="5410200" y="3505200"/>
              <a:chExt cx="457200" cy="4616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934200" y="3581400"/>
              <a:ext cx="457200" cy="461665"/>
              <a:chOff x="5410200" y="3505200"/>
              <a:chExt cx="457200" cy="46166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391400" y="3581400"/>
              <a:ext cx="457200" cy="461665"/>
              <a:chOff x="5410200" y="3505200"/>
              <a:chExt cx="457200" cy="4616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533401" y="2362201"/>
            <a:ext cx="108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A[</a:t>
            </a:r>
            <a:r>
              <a:rPr lang="en-US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p..q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" y="3733801"/>
            <a:ext cx="136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A[q+1..r]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46700" y="3073401"/>
            <a:ext cx="457200" cy="461665"/>
            <a:chOff x="5410200" y="3505200"/>
            <a:chExt cx="457200" cy="461665"/>
          </a:xfrm>
        </p:grpSpPr>
        <p:sp>
          <p:nvSpPr>
            <p:cNvPr id="46" name="Rectangle 45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03900" y="3073401"/>
            <a:ext cx="457200" cy="461665"/>
            <a:chOff x="5410200" y="3505200"/>
            <a:chExt cx="457200" cy="461665"/>
          </a:xfrm>
        </p:grpSpPr>
        <p:sp>
          <p:nvSpPr>
            <p:cNvPr id="44" name="Rectangle 43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61100" y="3073401"/>
            <a:ext cx="457200" cy="461665"/>
            <a:chOff x="5410200" y="3505200"/>
            <a:chExt cx="457200" cy="461665"/>
          </a:xfrm>
        </p:grpSpPr>
        <p:sp>
          <p:nvSpPr>
            <p:cNvPr id="42" name="Rectangle 41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18300" y="3073401"/>
            <a:ext cx="457200" cy="461665"/>
            <a:chOff x="5410200" y="3505200"/>
            <a:chExt cx="457200" cy="461665"/>
          </a:xfrm>
        </p:grpSpPr>
        <p:sp>
          <p:nvSpPr>
            <p:cNvPr id="40" name="Rectangle 39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75500" y="3073401"/>
            <a:ext cx="457200" cy="461665"/>
            <a:chOff x="5410200" y="3505200"/>
            <a:chExt cx="457200" cy="461665"/>
          </a:xfrm>
        </p:grpSpPr>
        <p:sp>
          <p:nvSpPr>
            <p:cNvPr id="38" name="Rectangle 37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32700" y="3073401"/>
            <a:ext cx="457200" cy="461665"/>
            <a:chOff x="5410200" y="3505200"/>
            <a:chExt cx="457200" cy="461665"/>
          </a:xfrm>
        </p:grpSpPr>
        <p:sp>
          <p:nvSpPr>
            <p:cNvPr id="36" name="Rectangle 35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2209800" y="1828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209800" y="4267200"/>
            <a:ext cx="16134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0.04913 4.44444E-6 " pathEditMode="relative" ptsTypes="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5 5.55112E-17 " pathEditMode="relative" ptsTypes="AA">
                                      <p:cBhvr>
                                        <p:cTn id="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13 4.44444E-6 L 0.09913 4.44444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5.55112E-17 L 0.1 5.55112E-1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5.55112E-17 L 0.14167 5.55112E-17 " pathEditMode="relative" ptsTypes="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13 4.44444E-6 L 0.14913 4.44444E-6 " pathEditMode="relative" ptsTypes="AA">
                                      <p:cBhvr>
                                        <p:cTn id="5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524001"/>
            <a:ext cx="381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u="sng" kern="0" dirty="0">
                <a:solidFill>
                  <a:srgbClr val="0000FF"/>
                </a:solidFill>
                <a:latin typeface="Times New Roman" charset="0"/>
              </a:rPr>
              <a:t>Merge-Sort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</a:rPr>
              <a:t>(A, p, r</a:t>
            </a:r>
            <a:r>
              <a:rPr lang="en-AU" kern="0" dirty="0" smtClean="0">
                <a:solidFill>
                  <a:sysClr val="windowText" lastClr="000000"/>
                </a:solidFill>
                <a:latin typeface="Times New Roman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kern="0" dirty="0">
              <a:solidFill>
                <a:sysClr val="windowText" lastClr="000000"/>
              </a:solidFill>
              <a:latin typeface="Times New Roman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</a:rPr>
              <a:t>   if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</a:rPr>
              <a:t> p = r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then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return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else</a:t>
            </a:r>
            <a:endParaRPr lang="en-AU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q   (</a:t>
            </a:r>
            <a:r>
              <a:rPr lang="en-AU" kern="0" dirty="0" err="1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p+r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)/2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Merge-Sort 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p, q)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Merge-Sort 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q+1, r)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</a:t>
            </a:r>
            <a:r>
              <a:rPr lang="en-AU" u="sng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p, q, r)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</a:t>
            </a:r>
            <a:r>
              <a:rPr lang="en-AU" b="1" kern="0" dirty="0" err="1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endif</a:t>
            </a:r>
            <a:endParaRPr lang="en-AU" b="1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Correctness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1524000"/>
            <a:ext cx="0" cy="464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00600" y="1676401"/>
            <a:ext cx="2643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Base case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 p = 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 Trivially correct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9654" y="2895600"/>
            <a:ext cx="484534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>
                <a:solidFill>
                  <a:srgbClr val="000000"/>
                </a:solidFill>
                <a:latin typeface="Times New Roman"/>
                <a:cs typeface="Times New Roman"/>
              </a:rPr>
              <a:t>Inductive hypothesis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MERGE-SORT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is correct for any </a:t>
            </a:r>
            <a:r>
              <a:rPr lang="en-US" kern="0" dirty="0" err="1">
                <a:solidFill>
                  <a:srgbClr val="000000"/>
                </a:solidFill>
                <a:latin typeface="Times New Roman"/>
                <a:cs typeface="Times New Roman"/>
              </a:rPr>
              <a:t>subarray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 that is 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strict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 (smaller) </a:t>
            </a:r>
            <a:r>
              <a:rPr lang="en-US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subset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 of A[p, q].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419600"/>
            <a:ext cx="43396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>
                <a:solidFill>
                  <a:srgbClr val="000000"/>
                </a:solidFill>
                <a:latin typeface="Times New Roman"/>
                <a:cs typeface="Times New Roman"/>
              </a:rPr>
              <a:t>General Case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: MERGE-SORT is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correct for A[p, q].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charset="0"/>
              <a:buChar char="à"/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From inductive hypothesis and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    correctness of </a:t>
            </a:r>
            <a:r>
              <a:rPr lang="en-US" i="1" u="sng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Merge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74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CAC0870F-5FC5-4273-8ECB-E386DDEE15DE}" type="slidenum">
              <a:rPr lang="en-US" altLang="en-US" sz="800"/>
              <a:pPr/>
              <a:t>52</a:t>
            </a:fld>
            <a:endParaRPr lang="en-US" altLang="en-US" sz="8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 – Another Example</a:t>
            </a:r>
          </a:p>
        </p:txBody>
      </p:sp>
      <p:pic>
        <p:nvPicPr>
          <p:cNvPr id="48134" name="Picture 3" descr="Carrano0908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8867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8BE221A-2A44-4993-9E52-896487B37099}" type="slidenum">
              <a:rPr lang="en-US" altLang="en-US" sz="800"/>
              <a:pPr/>
              <a:t>53</a:t>
            </a:fld>
            <a:endParaRPr lang="en-US" altLang="en-US" sz="8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 (in C++)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void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tr-TR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latin typeface="Courier New" panose="02070309020205020404" pitchFamily="49" charset="0"/>
              </a:rPr>
              <a:t>DataType theArray[], int first, int last)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smtClean="0">
                <a:latin typeface="Courier New" panose="02070309020205020404" pitchFamily="49" charset="0"/>
              </a:rPr>
              <a:t> (first &lt; last) {</a:t>
            </a:r>
          </a:p>
          <a:p>
            <a:pPr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mid = (first + last)/2; 	// index of midpoint</a:t>
            </a:r>
          </a:p>
          <a:p>
            <a:pPr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first, mid);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mid+1, last);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// merge the two halves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merge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first, mid, last);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  // end mergesort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3F63FF7-A985-44E0-9F6D-442A8947E1FC}" type="slidenum">
              <a:rPr lang="en-US" altLang="en-US" sz="800"/>
              <a:pPr/>
              <a:t>54</a:t>
            </a:fld>
            <a:endParaRPr lang="en-US" altLang="en-US" sz="8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92964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const int MAX_SIZE = </a:t>
            </a:r>
            <a:r>
              <a:rPr lang="en-US" altLang="en-US" sz="1600" i="1" smtClean="0">
                <a:latin typeface="Courier New" panose="02070309020205020404" pitchFamily="49" charset="0"/>
              </a:rPr>
              <a:t>maximum-number-of-items-in-array</a:t>
            </a:r>
            <a:r>
              <a:rPr lang="en-US" altLang="en-US" sz="160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void </a:t>
            </a:r>
            <a:r>
              <a:rPr lang="en-US" altLang="en-US" sz="16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merge</a:t>
            </a:r>
            <a:r>
              <a:rPr lang="en-US" altLang="en-US" sz="1600" smtClean="0">
                <a:latin typeface="Courier New" panose="02070309020205020404" pitchFamily="49" charset="0"/>
              </a:rPr>
              <a:t>(</a:t>
            </a:r>
            <a:r>
              <a:rPr lang="tr-TR" altLang="en-US" sz="1600" smtClean="0">
                <a:latin typeface="Courier New" panose="02070309020205020404" pitchFamily="49" charset="0"/>
              </a:rPr>
              <a:t> </a:t>
            </a:r>
            <a:r>
              <a:rPr lang="en-US" altLang="en-US" sz="16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 theArray[], </a:t>
            </a:r>
            <a:r>
              <a:rPr lang="en-US" altLang="en-US" sz="1600" smtClean="0">
                <a:latin typeface="Courier New" panose="02070309020205020404" pitchFamily="49" charset="0"/>
              </a:rPr>
              <a:t>int first, int mid, int last)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600" b="1" smtClean="0">
                <a:solidFill>
                  <a:srgbClr val="00B0F0"/>
                </a:solidFill>
                <a:latin typeface="Courier New" panose="02070309020205020404" pitchFamily="49" charset="0"/>
              </a:rPr>
              <a:t>DataType tempArray[MAX_SIZE]; 	// temporary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600" smtClean="0">
                <a:latin typeface="Courier New" panose="02070309020205020404" pitchFamily="49" charset="0"/>
              </a:rPr>
              <a:t>int first1 = first; 	// beginning of first subarray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int last1 = mid; 		// end of first subarray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int first2 = mid + 1;	// beginning of second subarray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int last2 = last;		// end of second subarray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int index = first1; // next available location in tempArray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smtClean="0">
                <a:latin typeface="Courier New" panose="02070309020205020404" pitchFamily="49" charset="0"/>
              </a:rPr>
              <a:t> ( ; (first1 &lt;= last1) &amp;&amp; (first2 &lt;= last2); ++index)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600" smtClean="0">
                <a:latin typeface="Courier New" panose="02070309020205020404" pitchFamily="49" charset="0"/>
              </a:rPr>
              <a:t> (theArray[first1] &lt; theArray[first2]) {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tempArray[index] = theArray[first1];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++first1;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600" smtClean="0">
                <a:latin typeface="Courier New" panose="02070309020205020404" pitchFamily="49" charset="0"/>
              </a:rPr>
              <a:t> {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tempArray[index] = theArray[first2];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++first2;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}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</a:t>
            </a:r>
            <a:r>
              <a:rPr lang="tr-TR" altLang="en-US" sz="1600" smtClean="0">
                <a:latin typeface="Courier New" panose="02070309020205020404" pitchFamily="49" charset="0"/>
              </a:rPr>
              <a:t>  </a:t>
            </a: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  <a:r>
              <a:rPr lang="tr-TR" altLang="en-US" sz="1600" smtClean="0">
                <a:latin typeface="Courier New" panose="02070309020205020404" pitchFamily="49" charset="0"/>
              </a:rPr>
              <a:t> …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/>
              <a:t>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A0A00BA-516E-4807-918D-7191FF68D190}" type="slidenum">
              <a:rPr lang="en-US" altLang="en-US" sz="800"/>
              <a:pPr/>
              <a:t>55</a:t>
            </a:fld>
            <a:endParaRPr lang="en-US" altLang="en-US" sz="80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 (cont.)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tr-TR" altLang="en-US" sz="1800" smtClean="0">
                <a:latin typeface="Courier New" panose="02070309020205020404" pitchFamily="49" charset="0"/>
              </a:rPr>
              <a:t>…</a:t>
            </a:r>
          </a:p>
          <a:p>
            <a:pPr>
              <a:buFontTx/>
              <a:buNone/>
            </a:pPr>
            <a:r>
              <a:rPr lang="tr-TR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// finish off the first subarray, if necessary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(; first1 &lt;= last1; ++first1, ++index)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tempArray[index] = theArray[first1];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// finish off the second subarray, if necessary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(; first2 &lt;= last2; ++first2, ++index)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tempArray[index] = theArray[first2];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// copy the result back into the original array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(index = first; index &lt;= last; ++index)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theArray[index] = tempArray[index];</a:t>
            </a:r>
          </a:p>
          <a:p>
            <a:pPr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  // end merge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164092F-0B69-404D-ACB1-44E696C3F685}" type="slidenum">
              <a:rPr lang="en-US" altLang="en-US" sz="800"/>
              <a:pPr/>
              <a:t>56</a:t>
            </a:fld>
            <a:endParaRPr lang="en-US" altLang="en-US" sz="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- Example</a:t>
            </a:r>
          </a:p>
        </p:txBody>
      </p:sp>
      <p:graphicFrame>
        <p:nvGraphicFramePr>
          <p:cNvPr id="523304" name="Group 40"/>
          <p:cNvGraphicFramePr>
            <a:graphicFrameLocks noGrp="1"/>
          </p:cNvGraphicFramePr>
          <p:nvPr/>
        </p:nvGraphicFramePr>
        <p:xfrm>
          <a:off x="3352800" y="11430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346000365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76288416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141706615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406045083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59193726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35338052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69769892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1802269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1046401"/>
                  </a:ext>
                </a:extLst>
              </a:tr>
            </a:tbl>
          </a:graphicData>
        </a:graphic>
      </p:graphicFrame>
      <p:graphicFrame>
        <p:nvGraphicFramePr>
          <p:cNvPr id="523347" name="Group 83"/>
          <p:cNvGraphicFramePr>
            <a:graphicFrameLocks noGrp="1"/>
          </p:cNvGraphicFramePr>
          <p:nvPr/>
        </p:nvGraphicFramePr>
        <p:xfrm>
          <a:off x="6858000" y="1981200"/>
          <a:ext cx="13335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164181115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7632689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9893964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03406928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979814"/>
                  </a:ext>
                </a:extLst>
              </a:tr>
            </a:tbl>
          </a:graphicData>
        </a:graphic>
      </p:graphicFrame>
      <p:graphicFrame>
        <p:nvGraphicFramePr>
          <p:cNvPr id="523346" name="Group 82"/>
          <p:cNvGraphicFramePr>
            <a:graphicFrameLocks noGrp="1"/>
          </p:cNvGraphicFramePr>
          <p:nvPr/>
        </p:nvGraphicFramePr>
        <p:xfrm>
          <a:off x="1371600" y="1981200"/>
          <a:ext cx="13335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2466961339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81766217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9475953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3968372349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71931885"/>
                  </a:ext>
                </a:extLst>
              </a:tr>
            </a:tbl>
          </a:graphicData>
        </a:graphic>
      </p:graphicFrame>
      <p:graphicFrame>
        <p:nvGraphicFramePr>
          <p:cNvPr id="523372" name="Group 108"/>
          <p:cNvGraphicFramePr>
            <a:graphicFrameLocks noGrp="1"/>
          </p:cNvGraphicFramePr>
          <p:nvPr/>
        </p:nvGraphicFramePr>
        <p:xfrm>
          <a:off x="533400" y="28194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842871633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3659185018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6670566"/>
                  </a:ext>
                </a:extLst>
              </a:tr>
            </a:tbl>
          </a:graphicData>
        </a:graphic>
      </p:graphicFrame>
      <p:graphicFrame>
        <p:nvGraphicFramePr>
          <p:cNvPr id="523373" name="Group 109"/>
          <p:cNvGraphicFramePr>
            <a:graphicFrameLocks noGrp="1"/>
          </p:cNvGraphicFramePr>
          <p:nvPr/>
        </p:nvGraphicFramePr>
        <p:xfrm>
          <a:off x="2819400" y="28194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190390510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3032582760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4949145"/>
                  </a:ext>
                </a:extLst>
              </a:tr>
            </a:tbl>
          </a:graphicData>
        </a:graphic>
      </p:graphicFrame>
      <p:graphicFrame>
        <p:nvGraphicFramePr>
          <p:cNvPr id="523399" name="Group 135"/>
          <p:cNvGraphicFramePr>
            <a:graphicFrameLocks noGrp="1"/>
          </p:cNvGraphicFramePr>
          <p:nvPr/>
        </p:nvGraphicFramePr>
        <p:xfrm>
          <a:off x="8382000" y="27432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1786160179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124710971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6089022"/>
                  </a:ext>
                </a:extLst>
              </a:tr>
            </a:tbl>
          </a:graphicData>
        </a:graphic>
      </p:graphicFrame>
      <p:graphicFrame>
        <p:nvGraphicFramePr>
          <p:cNvPr id="523398" name="Group 134"/>
          <p:cNvGraphicFramePr>
            <a:graphicFrameLocks noGrp="1"/>
          </p:cNvGraphicFramePr>
          <p:nvPr/>
        </p:nvGraphicFramePr>
        <p:xfrm>
          <a:off x="6096000" y="28194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3765678409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425096198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5702839"/>
                  </a:ext>
                </a:extLst>
              </a:tr>
            </a:tbl>
          </a:graphicData>
        </a:graphic>
      </p:graphicFrame>
      <p:graphicFrame>
        <p:nvGraphicFramePr>
          <p:cNvPr id="523420" name="Group 156"/>
          <p:cNvGraphicFramePr>
            <a:graphicFrameLocks noGrp="1"/>
          </p:cNvGraphicFramePr>
          <p:nvPr/>
        </p:nvGraphicFramePr>
        <p:xfrm>
          <a:off x="1524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390305672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7274853"/>
                  </a:ext>
                </a:extLst>
              </a:tr>
            </a:tbl>
          </a:graphicData>
        </a:graphic>
      </p:graphicFrame>
      <p:graphicFrame>
        <p:nvGraphicFramePr>
          <p:cNvPr id="523421" name="Group 157"/>
          <p:cNvGraphicFramePr>
            <a:graphicFrameLocks noGrp="1"/>
          </p:cNvGraphicFramePr>
          <p:nvPr/>
        </p:nvGraphicFramePr>
        <p:xfrm>
          <a:off x="12192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271746292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3117548"/>
                  </a:ext>
                </a:extLst>
              </a:tr>
            </a:tbl>
          </a:graphicData>
        </a:graphic>
      </p:graphicFrame>
      <p:graphicFrame>
        <p:nvGraphicFramePr>
          <p:cNvPr id="523422" name="Group 158"/>
          <p:cNvGraphicFramePr>
            <a:graphicFrameLocks noGrp="1"/>
          </p:cNvGraphicFramePr>
          <p:nvPr/>
        </p:nvGraphicFramePr>
        <p:xfrm>
          <a:off x="35052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330104221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0932710"/>
                  </a:ext>
                </a:extLst>
              </a:tr>
            </a:tbl>
          </a:graphicData>
        </a:graphic>
      </p:graphicFrame>
      <p:graphicFrame>
        <p:nvGraphicFramePr>
          <p:cNvPr id="523428" name="Group 164"/>
          <p:cNvGraphicFramePr>
            <a:graphicFrameLocks noGrp="1"/>
          </p:cNvGraphicFramePr>
          <p:nvPr/>
        </p:nvGraphicFramePr>
        <p:xfrm>
          <a:off x="24384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217020446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9677811"/>
                  </a:ext>
                </a:extLst>
              </a:tr>
            </a:tbl>
          </a:graphicData>
        </a:graphic>
      </p:graphicFrame>
      <p:graphicFrame>
        <p:nvGraphicFramePr>
          <p:cNvPr id="523434" name="Group 170"/>
          <p:cNvGraphicFramePr>
            <a:graphicFrameLocks noGrp="1"/>
          </p:cNvGraphicFramePr>
          <p:nvPr/>
        </p:nvGraphicFramePr>
        <p:xfrm>
          <a:off x="57150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154665167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2214613"/>
                  </a:ext>
                </a:extLst>
              </a:tr>
            </a:tbl>
          </a:graphicData>
        </a:graphic>
      </p:graphicFrame>
      <p:graphicFrame>
        <p:nvGraphicFramePr>
          <p:cNvPr id="523440" name="Group 176"/>
          <p:cNvGraphicFramePr>
            <a:graphicFrameLocks noGrp="1"/>
          </p:cNvGraphicFramePr>
          <p:nvPr/>
        </p:nvGraphicFramePr>
        <p:xfrm>
          <a:off x="67818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3707865510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847000"/>
                  </a:ext>
                </a:extLst>
              </a:tr>
            </a:tbl>
          </a:graphicData>
        </a:graphic>
      </p:graphicFrame>
      <p:graphicFrame>
        <p:nvGraphicFramePr>
          <p:cNvPr id="523446" name="Group 182"/>
          <p:cNvGraphicFramePr>
            <a:graphicFrameLocks noGrp="1"/>
          </p:cNvGraphicFramePr>
          <p:nvPr/>
        </p:nvGraphicFramePr>
        <p:xfrm>
          <a:off x="90678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368109329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5027128"/>
                  </a:ext>
                </a:extLst>
              </a:tr>
            </a:tbl>
          </a:graphicData>
        </a:graphic>
      </p:graphicFrame>
      <p:graphicFrame>
        <p:nvGraphicFramePr>
          <p:cNvPr id="523452" name="Group 188"/>
          <p:cNvGraphicFramePr>
            <a:graphicFrameLocks noGrp="1"/>
          </p:cNvGraphicFramePr>
          <p:nvPr/>
        </p:nvGraphicFramePr>
        <p:xfrm>
          <a:off x="80010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344568077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269028"/>
                  </a:ext>
                </a:extLst>
              </a:tr>
            </a:tbl>
          </a:graphicData>
        </a:graphic>
      </p:graphicFrame>
      <p:graphicFrame>
        <p:nvGraphicFramePr>
          <p:cNvPr id="523458" name="Group 194"/>
          <p:cNvGraphicFramePr>
            <a:graphicFrameLocks noGrp="1"/>
          </p:cNvGraphicFramePr>
          <p:nvPr/>
        </p:nvGraphicFramePr>
        <p:xfrm>
          <a:off x="609600" y="44958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2017825839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341324108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7012653"/>
                  </a:ext>
                </a:extLst>
              </a:tr>
            </a:tbl>
          </a:graphicData>
        </a:graphic>
      </p:graphicFrame>
      <p:graphicFrame>
        <p:nvGraphicFramePr>
          <p:cNvPr id="523466" name="Group 202"/>
          <p:cNvGraphicFramePr>
            <a:graphicFrameLocks noGrp="1"/>
          </p:cNvGraphicFramePr>
          <p:nvPr/>
        </p:nvGraphicFramePr>
        <p:xfrm>
          <a:off x="2895600" y="44958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181050872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312603448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4999408"/>
                  </a:ext>
                </a:extLst>
              </a:tr>
            </a:tbl>
          </a:graphicData>
        </a:graphic>
      </p:graphicFrame>
      <p:graphicFrame>
        <p:nvGraphicFramePr>
          <p:cNvPr id="523474" name="Group 210"/>
          <p:cNvGraphicFramePr>
            <a:graphicFrameLocks noGrp="1"/>
          </p:cNvGraphicFramePr>
          <p:nvPr/>
        </p:nvGraphicFramePr>
        <p:xfrm>
          <a:off x="8458200" y="44196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165580294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197561742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3162751"/>
                  </a:ext>
                </a:extLst>
              </a:tr>
            </a:tbl>
          </a:graphicData>
        </a:graphic>
      </p:graphicFrame>
      <p:graphicFrame>
        <p:nvGraphicFramePr>
          <p:cNvPr id="523482" name="Group 218"/>
          <p:cNvGraphicFramePr>
            <a:graphicFrameLocks noGrp="1"/>
          </p:cNvGraphicFramePr>
          <p:nvPr/>
        </p:nvGraphicFramePr>
        <p:xfrm>
          <a:off x="6172200" y="44958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228529083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335565145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8617699"/>
                  </a:ext>
                </a:extLst>
              </a:tr>
            </a:tbl>
          </a:graphicData>
        </a:graphic>
      </p:graphicFrame>
      <p:graphicFrame>
        <p:nvGraphicFramePr>
          <p:cNvPr id="523490" name="Group 226"/>
          <p:cNvGraphicFramePr>
            <a:graphicFrameLocks noGrp="1"/>
          </p:cNvGraphicFramePr>
          <p:nvPr/>
        </p:nvGraphicFramePr>
        <p:xfrm>
          <a:off x="6934200" y="5257800"/>
          <a:ext cx="13335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116098847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266081257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49129232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048194539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48438405"/>
                  </a:ext>
                </a:extLst>
              </a:tr>
            </a:tbl>
          </a:graphicData>
        </a:graphic>
      </p:graphicFrame>
      <p:graphicFrame>
        <p:nvGraphicFramePr>
          <p:cNvPr id="523502" name="Group 238"/>
          <p:cNvGraphicFramePr>
            <a:graphicFrameLocks noGrp="1"/>
          </p:cNvGraphicFramePr>
          <p:nvPr/>
        </p:nvGraphicFramePr>
        <p:xfrm>
          <a:off x="1447800" y="5257800"/>
          <a:ext cx="13335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242841623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400162253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690693683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136319154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0231459"/>
                  </a:ext>
                </a:extLst>
              </a:tr>
            </a:tbl>
          </a:graphicData>
        </a:graphic>
      </p:graphicFrame>
      <p:graphicFrame>
        <p:nvGraphicFramePr>
          <p:cNvPr id="523515" name="Group 251"/>
          <p:cNvGraphicFramePr>
            <a:graphicFrameLocks noGrp="1"/>
          </p:cNvGraphicFramePr>
          <p:nvPr/>
        </p:nvGraphicFramePr>
        <p:xfrm>
          <a:off x="3352800" y="59436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xmlns="" val="252722078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699064353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123741559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131227108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370166581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399039263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2427828549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xmlns="" val="393188520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7485887"/>
                  </a:ext>
                </a:extLst>
              </a:tr>
            </a:tbl>
          </a:graphicData>
        </a:graphic>
      </p:graphicFrame>
      <p:sp>
        <p:nvSpPr>
          <p:cNvPr id="52430" name="Line 271"/>
          <p:cNvSpPr>
            <a:spLocks noChangeShapeType="1"/>
          </p:cNvSpPr>
          <p:nvPr/>
        </p:nvSpPr>
        <p:spPr bwMode="auto">
          <a:xfrm flipH="1">
            <a:off x="2057400" y="1524000"/>
            <a:ext cx="2590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1" name="Line 272"/>
          <p:cNvSpPr>
            <a:spLocks noChangeShapeType="1"/>
          </p:cNvSpPr>
          <p:nvPr/>
        </p:nvSpPr>
        <p:spPr bwMode="auto">
          <a:xfrm>
            <a:off x="4648200" y="1524000"/>
            <a:ext cx="2895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2" name="Line 273"/>
          <p:cNvSpPr>
            <a:spLocks noChangeShapeType="1"/>
          </p:cNvSpPr>
          <p:nvPr/>
        </p:nvSpPr>
        <p:spPr bwMode="auto">
          <a:xfrm flipH="1">
            <a:off x="914400" y="2362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3" name="Line 274"/>
          <p:cNvSpPr>
            <a:spLocks noChangeShapeType="1"/>
          </p:cNvSpPr>
          <p:nvPr/>
        </p:nvSpPr>
        <p:spPr bwMode="auto">
          <a:xfrm>
            <a:off x="2057400" y="2362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4" name="Line 275"/>
          <p:cNvSpPr>
            <a:spLocks noChangeShapeType="1"/>
          </p:cNvSpPr>
          <p:nvPr/>
        </p:nvSpPr>
        <p:spPr bwMode="auto">
          <a:xfrm flipH="1">
            <a:off x="6400800" y="2362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5" name="Line 276"/>
          <p:cNvSpPr>
            <a:spLocks noChangeShapeType="1"/>
          </p:cNvSpPr>
          <p:nvPr/>
        </p:nvSpPr>
        <p:spPr bwMode="auto">
          <a:xfrm>
            <a:off x="7543800" y="2362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6" name="Line 277"/>
          <p:cNvSpPr>
            <a:spLocks noChangeShapeType="1"/>
          </p:cNvSpPr>
          <p:nvPr/>
        </p:nvSpPr>
        <p:spPr bwMode="auto">
          <a:xfrm flipH="1">
            <a:off x="3048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7" name="Line 278"/>
          <p:cNvSpPr>
            <a:spLocks noChangeShapeType="1"/>
          </p:cNvSpPr>
          <p:nvPr/>
        </p:nvSpPr>
        <p:spPr bwMode="auto">
          <a:xfrm>
            <a:off x="8382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8" name="Line 279"/>
          <p:cNvSpPr>
            <a:spLocks noChangeShapeType="1"/>
          </p:cNvSpPr>
          <p:nvPr/>
        </p:nvSpPr>
        <p:spPr bwMode="auto">
          <a:xfrm flipH="1">
            <a:off x="25908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9" name="Line 280"/>
          <p:cNvSpPr>
            <a:spLocks noChangeShapeType="1"/>
          </p:cNvSpPr>
          <p:nvPr/>
        </p:nvSpPr>
        <p:spPr bwMode="auto">
          <a:xfrm>
            <a:off x="3200400" y="3200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0" name="Line 281"/>
          <p:cNvSpPr>
            <a:spLocks noChangeShapeType="1"/>
          </p:cNvSpPr>
          <p:nvPr/>
        </p:nvSpPr>
        <p:spPr bwMode="auto">
          <a:xfrm flipH="1">
            <a:off x="58674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1" name="Line 282"/>
          <p:cNvSpPr>
            <a:spLocks noChangeShapeType="1"/>
          </p:cNvSpPr>
          <p:nvPr/>
        </p:nvSpPr>
        <p:spPr bwMode="auto">
          <a:xfrm>
            <a:off x="64008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2" name="Line 283"/>
          <p:cNvSpPr>
            <a:spLocks noChangeShapeType="1"/>
          </p:cNvSpPr>
          <p:nvPr/>
        </p:nvSpPr>
        <p:spPr bwMode="auto">
          <a:xfrm flipH="1">
            <a:off x="81534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3" name="Line 284"/>
          <p:cNvSpPr>
            <a:spLocks noChangeShapeType="1"/>
          </p:cNvSpPr>
          <p:nvPr/>
        </p:nvSpPr>
        <p:spPr bwMode="auto">
          <a:xfrm>
            <a:off x="87630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4" name="Line 285"/>
          <p:cNvSpPr>
            <a:spLocks noChangeShapeType="1"/>
          </p:cNvSpPr>
          <p:nvPr/>
        </p:nvSpPr>
        <p:spPr bwMode="auto">
          <a:xfrm>
            <a:off x="304800" y="4038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5" name="Line 286"/>
          <p:cNvSpPr>
            <a:spLocks noChangeShapeType="1"/>
          </p:cNvSpPr>
          <p:nvPr/>
        </p:nvSpPr>
        <p:spPr bwMode="auto">
          <a:xfrm flipH="1">
            <a:off x="9906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6" name="Line 287"/>
          <p:cNvSpPr>
            <a:spLocks noChangeShapeType="1"/>
          </p:cNvSpPr>
          <p:nvPr/>
        </p:nvSpPr>
        <p:spPr bwMode="auto">
          <a:xfrm>
            <a:off x="2590800" y="4038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7" name="Line 288"/>
          <p:cNvSpPr>
            <a:spLocks noChangeShapeType="1"/>
          </p:cNvSpPr>
          <p:nvPr/>
        </p:nvSpPr>
        <p:spPr bwMode="auto">
          <a:xfrm flipH="1">
            <a:off x="32766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8" name="Line 289"/>
          <p:cNvSpPr>
            <a:spLocks noChangeShapeType="1"/>
          </p:cNvSpPr>
          <p:nvPr/>
        </p:nvSpPr>
        <p:spPr bwMode="auto">
          <a:xfrm>
            <a:off x="5867400" y="4038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9" name="Line 290"/>
          <p:cNvSpPr>
            <a:spLocks noChangeShapeType="1"/>
          </p:cNvSpPr>
          <p:nvPr/>
        </p:nvSpPr>
        <p:spPr bwMode="auto">
          <a:xfrm flipH="1">
            <a:off x="65532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0" name="Line 291"/>
          <p:cNvSpPr>
            <a:spLocks noChangeShapeType="1"/>
          </p:cNvSpPr>
          <p:nvPr/>
        </p:nvSpPr>
        <p:spPr bwMode="auto">
          <a:xfrm>
            <a:off x="8153400" y="4114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1" name="Line 292"/>
          <p:cNvSpPr>
            <a:spLocks noChangeShapeType="1"/>
          </p:cNvSpPr>
          <p:nvPr/>
        </p:nvSpPr>
        <p:spPr bwMode="auto">
          <a:xfrm flipH="1">
            <a:off x="8839200" y="4038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2" name="Line 293"/>
          <p:cNvSpPr>
            <a:spLocks noChangeShapeType="1"/>
          </p:cNvSpPr>
          <p:nvPr/>
        </p:nvSpPr>
        <p:spPr bwMode="auto">
          <a:xfrm>
            <a:off x="914400" y="4876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3" name="Line 294"/>
          <p:cNvSpPr>
            <a:spLocks noChangeShapeType="1"/>
          </p:cNvSpPr>
          <p:nvPr/>
        </p:nvSpPr>
        <p:spPr bwMode="auto">
          <a:xfrm flipH="1">
            <a:off x="2133600" y="4876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4" name="Line 295"/>
          <p:cNvSpPr>
            <a:spLocks noChangeShapeType="1"/>
          </p:cNvSpPr>
          <p:nvPr/>
        </p:nvSpPr>
        <p:spPr bwMode="auto">
          <a:xfrm>
            <a:off x="6477000" y="4876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5" name="Line 296"/>
          <p:cNvSpPr>
            <a:spLocks noChangeShapeType="1"/>
          </p:cNvSpPr>
          <p:nvPr/>
        </p:nvSpPr>
        <p:spPr bwMode="auto">
          <a:xfrm flipH="1">
            <a:off x="7620000" y="4800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6" name="Line 297"/>
          <p:cNvSpPr>
            <a:spLocks noChangeShapeType="1"/>
          </p:cNvSpPr>
          <p:nvPr/>
        </p:nvSpPr>
        <p:spPr bwMode="auto">
          <a:xfrm>
            <a:off x="2133600" y="5638800"/>
            <a:ext cx="243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7" name="Line 298"/>
          <p:cNvSpPr>
            <a:spLocks noChangeShapeType="1"/>
          </p:cNvSpPr>
          <p:nvPr/>
        </p:nvSpPr>
        <p:spPr bwMode="auto">
          <a:xfrm flipH="1">
            <a:off x="4724400" y="563880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8" name="Text Box 299"/>
          <p:cNvSpPr txBox="1">
            <a:spLocks noChangeArrowheads="1"/>
          </p:cNvSpPr>
          <p:nvPr/>
        </p:nvSpPr>
        <p:spPr bwMode="auto">
          <a:xfrm>
            <a:off x="4267200" y="1600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59" name="Text Box 300"/>
          <p:cNvSpPr txBox="1">
            <a:spLocks noChangeArrowheads="1"/>
          </p:cNvSpPr>
          <p:nvPr/>
        </p:nvSpPr>
        <p:spPr bwMode="auto">
          <a:xfrm>
            <a:off x="6019800" y="3352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0" name="Text Box 301"/>
          <p:cNvSpPr txBox="1">
            <a:spLocks noChangeArrowheads="1"/>
          </p:cNvSpPr>
          <p:nvPr/>
        </p:nvSpPr>
        <p:spPr bwMode="auto">
          <a:xfrm>
            <a:off x="2743200" y="3352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1" name="Text Box 302"/>
          <p:cNvSpPr txBox="1">
            <a:spLocks noChangeArrowheads="1"/>
          </p:cNvSpPr>
          <p:nvPr/>
        </p:nvSpPr>
        <p:spPr bwMode="auto">
          <a:xfrm>
            <a:off x="381000" y="3352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2" name="Text Box 303"/>
          <p:cNvSpPr txBox="1">
            <a:spLocks noChangeArrowheads="1"/>
          </p:cNvSpPr>
          <p:nvPr/>
        </p:nvSpPr>
        <p:spPr bwMode="auto">
          <a:xfrm>
            <a:off x="7086600" y="2438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3" name="Text Box 304"/>
          <p:cNvSpPr txBox="1">
            <a:spLocks noChangeArrowheads="1"/>
          </p:cNvSpPr>
          <p:nvPr/>
        </p:nvSpPr>
        <p:spPr bwMode="auto">
          <a:xfrm>
            <a:off x="1600200" y="2438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4" name="Text Box 305"/>
          <p:cNvSpPr txBox="1">
            <a:spLocks noChangeArrowheads="1"/>
          </p:cNvSpPr>
          <p:nvPr/>
        </p:nvSpPr>
        <p:spPr bwMode="auto">
          <a:xfrm>
            <a:off x="8382000" y="3276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5" name="Text Box 307"/>
          <p:cNvSpPr txBox="1">
            <a:spLocks noChangeArrowheads="1"/>
          </p:cNvSpPr>
          <p:nvPr/>
        </p:nvSpPr>
        <p:spPr bwMode="auto">
          <a:xfrm>
            <a:off x="457200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66" name="Text Box 308"/>
          <p:cNvSpPr txBox="1">
            <a:spLocks noChangeArrowheads="1"/>
          </p:cNvSpPr>
          <p:nvPr/>
        </p:nvSpPr>
        <p:spPr bwMode="auto">
          <a:xfrm>
            <a:off x="2819400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67" name="Text Box 309"/>
          <p:cNvSpPr txBox="1">
            <a:spLocks noChangeArrowheads="1"/>
          </p:cNvSpPr>
          <p:nvPr/>
        </p:nvSpPr>
        <p:spPr bwMode="auto">
          <a:xfrm>
            <a:off x="41910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68" name="Text Box 310"/>
          <p:cNvSpPr txBox="1">
            <a:spLocks noChangeArrowheads="1"/>
          </p:cNvSpPr>
          <p:nvPr/>
        </p:nvSpPr>
        <p:spPr bwMode="auto">
          <a:xfrm>
            <a:off x="6019800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69" name="Text Box 311"/>
          <p:cNvSpPr txBox="1">
            <a:spLocks noChangeArrowheads="1"/>
          </p:cNvSpPr>
          <p:nvPr/>
        </p:nvSpPr>
        <p:spPr bwMode="auto">
          <a:xfrm>
            <a:off x="1752600" y="4724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70" name="Text Box 312"/>
          <p:cNvSpPr txBox="1">
            <a:spLocks noChangeArrowheads="1"/>
          </p:cNvSpPr>
          <p:nvPr/>
        </p:nvSpPr>
        <p:spPr bwMode="auto">
          <a:xfrm>
            <a:off x="7162800" y="4724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71" name="Text Box 313"/>
          <p:cNvSpPr txBox="1">
            <a:spLocks noChangeArrowheads="1"/>
          </p:cNvSpPr>
          <p:nvPr/>
        </p:nvSpPr>
        <p:spPr bwMode="auto">
          <a:xfrm>
            <a:off x="8382000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9866F77-E619-458F-A098-03B575AAF7B6}" type="slidenum">
              <a:rPr lang="en-US" altLang="en-US" sz="800"/>
              <a:pPr/>
              <a:t>57</a:t>
            </a:fld>
            <a:endParaRPr lang="en-US" altLang="en-US" sz="8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Example2</a:t>
            </a:r>
          </a:p>
        </p:txBody>
      </p:sp>
      <p:pic>
        <p:nvPicPr>
          <p:cNvPr id="53254" name="Picture 3" descr="Carrano0909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8534400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8ED3C9E6-27F1-45F7-B946-37A25C53302D}" type="slidenum">
              <a:rPr lang="en-US" altLang="en-US" sz="800"/>
              <a:pPr/>
              <a:t>58</a:t>
            </a:fld>
            <a:endParaRPr lang="en-US" altLang="en-US" sz="8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Analysis of Merge</a:t>
            </a:r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86106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95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A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worst-case</a:t>
            </a:r>
            <a:r>
              <a:rPr lang="en-US" altLang="en-US" b="1">
                <a:latin typeface="Arial" panose="020B0604020202020204" pitchFamily="34" charset="0"/>
              </a:rPr>
              <a:t> instance of the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merge</a:t>
            </a:r>
            <a:r>
              <a:rPr lang="en-US" altLang="en-US" b="1">
                <a:latin typeface="Arial" panose="020B0604020202020204" pitchFamily="34" charset="0"/>
              </a:rPr>
              <a:t> step in </a:t>
            </a:r>
            <a:r>
              <a:rPr lang="en-US" altLang="en-US" b="1" i="1">
                <a:latin typeface="Courier10 Bd BT" charset="0"/>
              </a:rPr>
              <a:t>mergesort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8E15C32-E335-4A70-A65B-88AFB84DDEBF}" type="slidenum">
              <a:rPr lang="en-US" altLang="en-US" sz="800"/>
              <a:pPr/>
              <a:t>59</a:t>
            </a:fld>
            <a:endParaRPr lang="en-US" altLang="en-US" sz="8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Analysis of Merge (cont.)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Merging two sorted arrays of size </a:t>
            </a:r>
            <a:r>
              <a:rPr lang="en-US" altLang="en-US" b="1" i="1" dirty="0" smtClean="0"/>
              <a:t>k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b="1" i="1" dirty="0" smtClean="0">
                <a:solidFill>
                  <a:srgbClr val="FF0000"/>
                </a:solidFill>
              </a:rPr>
              <a:t>Best-case:	</a:t>
            </a:r>
            <a:r>
              <a:rPr lang="en-US" altLang="en-US" b="1" i="1" dirty="0" smtClean="0"/>
              <a:t>	</a:t>
            </a:r>
          </a:p>
          <a:p>
            <a:pPr lvl="1"/>
            <a:r>
              <a:rPr lang="en-US" altLang="en-US" sz="1800" dirty="0" smtClean="0"/>
              <a:t>All the elements in the first array are smaller (or larger) than all the elements in the second array.</a:t>
            </a:r>
          </a:p>
          <a:p>
            <a:pPr lvl="1"/>
            <a:r>
              <a:rPr lang="en-US" altLang="en-US" sz="1800" dirty="0" smtClean="0"/>
              <a:t>The number of moves: 2k + 2k		</a:t>
            </a:r>
          </a:p>
          <a:p>
            <a:pPr lvl="1"/>
            <a:r>
              <a:rPr lang="en-US" altLang="en-US" sz="1800" dirty="0" smtClean="0"/>
              <a:t>The number of key comparisons: k</a:t>
            </a:r>
          </a:p>
          <a:p>
            <a:endParaRPr lang="tr-TR" altLang="en-US" b="1" i="1" dirty="0" smtClean="0"/>
          </a:p>
          <a:p>
            <a:r>
              <a:rPr lang="en-US" altLang="en-US" b="1" i="1" dirty="0" smtClean="0">
                <a:solidFill>
                  <a:srgbClr val="FF0000"/>
                </a:solidFill>
              </a:rPr>
              <a:t>Worst-case: </a:t>
            </a:r>
            <a:r>
              <a:rPr lang="en-US" altLang="en-US" b="1" i="1" dirty="0" smtClean="0"/>
              <a:t>	</a:t>
            </a:r>
          </a:p>
          <a:p>
            <a:pPr lvl="1"/>
            <a:r>
              <a:rPr lang="en-US" altLang="en-US" sz="1800" dirty="0" smtClean="0"/>
              <a:t>The number of moves: 2k + 2k	</a:t>
            </a:r>
          </a:p>
          <a:p>
            <a:pPr lvl="1"/>
            <a:r>
              <a:rPr lang="en-US" altLang="en-US" sz="1800" dirty="0" smtClean="0"/>
              <a:t>The number of key comparisons:  2k-1</a:t>
            </a:r>
          </a:p>
          <a:p>
            <a:endParaRPr lang="en-US" altLang="en-US" dirty="0" smtClean="0"/>
          </a:p>
        </p:txBody>
      </p:sp>
      <p:graphicFrame>
        <p:nvGraphicFramePr>
          <p:cNvPr id="527378" name="Group 18"/>
          <p:cNvGraphicFramePr>
            <a:graphicFrameLocks noGrp="1"/>
          </p:cNvGraphicFramePr>
          <p:nvPr/>
        </p:nvGraphicFramePr>
        <p:xfrm>
          <a:off x="5334000" y="1295400"/>
          <a:ext cx="1524000" cy="396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7412748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22024155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1037016179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..........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0925800"/>
                  </a:ext>
                </a:extLst>
              </a:tr>
            </a:tbl>
          </a:graphicData>
        </a:graphic>
      </p:graphicFrame>
      <p:graphicFrame>
        <p:nvGraphicFramePr>
          <p:cNvPr id="527379" name="Group 19"/>
          <p:cNvGraphicFramePr>
            <a:graphicFrameLocks noGrp="1"/>
          </p:cNvGraphicFramePr>
          <p:nvPr/>
        </p:nvGraphicFramePr>
        <p:xfrm>
          <a:off x="7315200" y="1295400"/>
          <a:ext cx="1524000" cy="396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45169787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8219579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4220256768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..........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9156452"/>
                  </a:ext>
                </a:extLst>
              </a:tr>
            </a:tbl>
          </a:graphicData>
        </a:graphic>
      </p:graphicFrame>
      <p:graphicFrame>
        <p:nvGraphicFramePr>
          <p:cNvPr id="527389" name="Group 29"/>
          <p:cNvGraphicFramePr>
            <a:graphicFrameLocks noGrp="1"/>
          </p:cNvGraphicFramePr>
          <p:nvPr/>
        </p:nvGraphicFramePr>
        <p:xfrm>
          <a:off x="6248400" y="2209800"/>
          <a:ext cx="1524000" cy="396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13871851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324728126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56260505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..........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688285"/>
                  </a:ext>
                </a:extLst>
              </a:tr>
            </a:tbl>
          </a:graphicData>
        </a:graphic>
      </p:graphicFrame>
      <p:sp>
        <p:nvSpPr>
          <p:cNvPr id="55333" name="Text Box 39"/>
          <p:cNvSpPr txBox="1">
            <a:spLocks noChangeArrowheads="1"/>
          </p:cNvSpPr>
          <p:nvPr/>
        </p:nvSpPr>
        <p:spPr bwMode="auto">
          <a:xfrm>
            <a:off x="5410200" y="9906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/>
              <a:t>0                k-1</a:t>
            </a:r>
          </a:p>
        </p:txBody>
      </p:sp>
      <p:sp>
        <p:nvSpPr>
          <p:cNvPr id="55334" name="Text Box 40"/>
          <p:cNvSpPr txBox="1">
            <a:spLocks noChangeArrowheads="1"/>
          </p:cNvSpPr>
          <p:nvPr/>
        </p:nvSpPr>
        <p:spPr bwMode="auto">
          <a:xfrm>
            <a:off x="7315200" y="9906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/>
              <a:t>0                k-1</a:t>
            </a:r>
          </a:p>
        </p:txBody>
      </p:sp>
      <p:sp>
        <p:nvSpPr>
          <p:cNvPr id="55335" name="Text Box 41"/>
          <p:cNvSpPr txBox="1">
            <a:spLocks noChangeArrowheads="1"/>
          </p:cNvSpPr>
          <p:nvPr/>
        </p:nvSpPr>
        <p:spPr bwMode="auto">
          <a:xfrm>
            <a:off x="6248400" y="1905000"/>
            <a:ext cx="168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/>
              <a:t>0                 2k-1</a:t>
            </a:r>
          </a:p>
        </p:txBody>
      </p:sp>
      <p:sp>
        <p:nvSpPr>
          <p:cNvPr id="55336" name="Line 42"/>
          <p:cNvSpPr>
            <a:spLocks noChangeShapeType="1"/>
          </p:cNvSpPr>
          <p:nvPr/>
        </p:nvSpPr>
        <p:spPr bwMode="auto">
          <a:xfrm>
            <a:off x="6172200" y="1676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7" name="Line 43"/>
          <p:cNvSpPr>
            <a:spLocks noChangeShapeType="1"/>
          </p:cNvSpPr>
          <p:nvPr/>
        </p:nvSpPr>
        <p:spPr bwMode="auto">
          <a:xfrm flipH="1">
            <a:off x="7086600" y="1676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73417D8-D488-42F3-B64A-5FF0813460C9}" type="slidenum">
              <a:rPr lang="en-US" altLang="en-US" sz="800"/>
              <a:pPr/>
              <a:t>6</a:t>
            </a:fld>
            <a:endParaRPr lang="en-US" altLang="en-US" sz="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mtClean="0">
                <a:ea typeface="굴림" pitchFamily="-84" charset="-127"/>
              </a:rPr>
              <a:t>How much better is </a:t>
            </a:r>
            <a:r>
              <a:rPr lang="en-US" altLang="ko-KR" sz="2800" i="1" smtClean="0">
                <a:ea typeface="굴림" pitchFamily="-84" charset="-127"/>
              </a:rPr>
              <a:t>O(log</a:t>
            </a:r>
            <a:r>
              <a:rPr lang="en-US" altLang="ko-KR" sz="2800" i="1" baseline="-25000" smtClean="0">
                <a:ea typeface="굴림" pitchFamily="-84" charset="-127"/>
              </a:rPr>
              <a:t>2</a:t>
            </a:r>
            <a:r>
              <a:rPr lang="en-US" altLang="ko-KR" sz="2800" i="1" smtClean="0">
                <a:ea typeface="굴림" pitchFamily="-84" charset="-127"/>
              </a:rPr>
              <a:t>n)</a:t>
            </a:r>
            <a:r>
              <a:rPr lang="en-US" altLang="ko-KR" sz="2800" smtClean="0">
                <a:ea typeface="굴림" pitchFamily="-84" charset="-127"/>
              </a:rPr>
              <a:t>?</a:t>
            </a:r>
            <a:endParaRPr lang="en-US" altLang="en-US" sz="2800" smtClean="0">
              <a:ea typeface="굴림" pitchFamily="-84" charset="-127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7315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i="1" dirty="0" smtClean="0">
                <a:ea typeface="굴림" pitchFamily="-84" charset="-127"/>
              </a:rPr>
              <a:t>	</a:t>
            </a:r>
            <a:r>
              <a:rPr lang="en-US" altLang="ko-KR" b="1" i="1" u="sng" dirty="0" smtClean="0">
                <a:ea typeface="굴림" pitchFamily="-84" charset="-127"/>
              </a:rPr>
              <a:t>n</a:t>
            </a:r>
            <a:r>
              <a:rPr lang="en-US" altLang="ko-KR" b="1" i="1" dirty="0" smtClean="0">
                <a:ea typeface="굴림" pitchFamily="-84" charset="-127"/>
              </a:rPr>
              <a:t> 				</a:t>
            </a:r>
            <a:r>
              <a:rPr lang="en-US" altLang="ko-KR" b="1" i="1" u="sng" dirty="0" smtClean="0">
                <a:ea typeface="굴림" pitchFamily="-84" charset="-127"/>
              </a:rPr>
              <a:t>O(</a:t>
            </a:r>
            <a:r>
              <a:rPr lang="en-US" altLang="ko-KR" sz="2000" b="1" i="1" u="sng" dirty="0" smtClean="0">
                <a:ea typeface="굴림" pitchFamily="-84" charset="-127"/>
              </a:rPr>
              <a:t>log</a:t>
            </a:r>
            <a:r>
              <a:rPr lang="en-US" altLang="ko-KR" sz="2000" b="1" i="1" u="sng" baseline="-25000" dirty="0" smtClean="0">
                <a:ea typeface="굴림" pitchFamily="-84" charset="-127"/>
              </a:rPr>
              <a:t>2</a:t>
            </a:r>
            <a:r>
              <a:rPr lang="en-US" altLang="ko-KR" sz="2000" b="1" i="1" u="sng" dirty="0" smtClean="0">
                <a:ea typeface="굴림" pitchFamily="-84" charset="-127"/>
              </a:rPr>
              <a:t>n</a:t>
            </a:r>
            <a:r>
              <a:rPr lang="en-US" altLang="ko-KR" b="1" i="1" u="sng" dirty="0" smtClean="0">
                <a:ea typeface="굴림" pitchFamily="-84" charset="-127"/>
              </a:rPr>
              <a:t>)</a:t>
            </a:r>
            <a:endParaRPr lang="en-US" altLang="ko-KR" b="1" u="sng" dirty="0" smtClean="0">
              <a:ea typeface="굴림" pitchFamily="-84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16			  	  4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64			  	  6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256 			  	  8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1024 (1KB) 	 	 10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16,384 		 	 14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131,072 		 	 17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262,144 		 	 18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524,288 		 	 19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1,048,576 (1MB) 	 	 20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1,073,741,824 (1GB) 	 30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524001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endParaRPr kumimoji="0" lang="en-AU" sz="1800" b="0" i="0" u="sng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</a:rPr>
              <a:t>Merge-Sort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(A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, p, 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   if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p = r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then </a:t>
            </a:r>
            <a:endParaRPr kumimoji="0" lang="en-AU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return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else</a:t>
            </a: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    q 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  (</a:t>
            </a:r>
            <a:r>
              <a:rPr kumimoji="0" lang="en-A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p+r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)/2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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  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Merge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-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Sort 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(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A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, p, q)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 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Merge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-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Sort 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(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A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, q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+1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, r)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    </a:t>
            </a:r>
            <a:r>
              <a:rPr kumimoji="0" lang="en-AU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Merge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(A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, p, q, 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</a:t>
            </a:r>
            <a:r>
              <a:rPr kumimoji="0" lang="en-A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endif</a:t>
            </a:r>
            <a:endParaRPr kumimoji="0" lang="en-AU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Complexity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24400" y="2667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2438401"/>
            <a:ext cx="77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(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1)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724400" y="1981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1752601"/>
            <a:ext cx="73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T(n)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724400" y="3352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4600" y="3124201"/>
            <a:ext cx="77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(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1)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7244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344663" y="3657601"/>
            <a:ext cx="970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T(n/2)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724400" y="4267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44663" y="4038601"/>
            <a:ext cx="970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T(n/2)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724400" y="4724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24600" y="4495801"/>
            <a:ext cx="77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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(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n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7" grpId="0"/>
      <p:bldP spid="99" grpId="0"/>
      <p:bldP spid="101" grpId="0"/>
      <p:bldP spid="10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– Recurrence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2362200"/>
          </a:xfrm>
        </p:spPr>
        <p:txBody>
          <a:bodyPr/>
          <a:lstStyle/>
          <a:p>
            <a:r>
              <a:rPr lang="en-US" dirty="0" smtClean="0"/>
              <a:t>Describe a function recursively in terms of itself</a:t>
            </a:r>
          </a:p>
          <a:p>
            <a:r>
              <a:rPr lang="en-US" dirty="0" smtClean="0"/>
              <a:t>To analyze the performance of recursive algorithms</a:t>
            </a:r>
          </a:p>
          <a:p>
            <a:endParaRPr lang="en-US" dirty="0"/>
          </a:p>
          <a:p>
            <a:r>
              <a:rPr lang="en-US" dirty="0" smtClean="0"/>
              <a:t>For merge sort: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972460" y="4343402"/>
            <a:ext cx="5561941" cy="1323976"/>
            <a:chOff x="2279" y="1690"/>
            <a:chExt cx="2887" cy="83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352" y="1690"/>
              <a:ext cx="281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381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(1)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	</a:t>
              </a:r>
              <a:r>
                <a:rPr kumimoji="0" lang="en-AU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		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if n=1</a:t>
              </a:r>
            </a:p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endParaRPr>
            </a:p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2T(n/2)</a:t>
              </a:r>
              <a:r>
                <a: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</a:t>
              </a: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+ (n)</a:t>
              </a:r>
              <a:r>
                <a: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</a:t>
              </a:r>
              <a:r>
                <a:rPr kumimoji="0" lang="en-AU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		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otherwise</a:t>
              </a: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2279" y="1786"/>
              <a:ext cx="174" cy="73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07191" y="4800600"/>
            <a:ext cx="12057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T(n) =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0517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for T(n)?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3733800"/>
            <a:ext cx="8153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Generally, we will assume </a:t>
            </a:r>
            <a:r>
              <a:rPr lang="en-US" sz="2400" dirty="0">
                <a:solidFill>
                  <a:srgbClr val="0000FF"/>
                </a:solidFill>
              </a:rPr>
              <a:t>T(n) = </a:t>
            </a:r>
            <a:r>
              <a:rPr lang="en-AU" sz="2400" dirty="0">
                <a:solidFill>
                  <a:srgbClr val="0000FF"/>
                </a:solidFill>
                <a:sym typeface="Symbol" charset="0"/>
              </a:rPr>
              <a:t>(1)</a:t>
            </a:r>
            <a:r>
              <a:rPr lang="en-AU" sz="2400" dirty="0">
                <a:sym typeface="Symbol" charset="0"/>
              </a:rPr>
              <a:t> for sufficiently small n</a:t>
            </a:r>
            <a:endParaRPr lang="en-AU" sz="2400" dirty="0">
              <a:solidFill>
                <a:srgbClr val="0000FF"/>
              </a:solidFill>
              <a:sym typeface="Symbol" charset="0"/>
            </a:endParaRPr>
          </a:p>
          <a:p>
            <a:endParaRPr lang="en-AU" sz="2400" dirty="0">
              <a:solidFill>
                <a:srgbClr val="000000"/>
              </a:solidFill>
              <a:sym typeface="Symbol" charset="0"/>
            </a:endParaRPr>
          </a:p>
          <a:p>
            <a:r>
              <a:rPr lang="en-AU" sz="2400" dirty="0">
                <a:solidFill>
                  <a:srgbClr val="000000"/>
                </a:solidFill>
                <a:sym typeface="Symbol" charset="0"/>
              </a:rPr>
              <a:t>The recurrence above can be rewritten as: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		T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(n</a:t>
            </a:r>
            <a:r>
              <a:rPr lang="en-AU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) </a:t>
            </a:r>
            <a:r>
              <a:rPr lang="en-AU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= 2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T(n/2) + (</a:t>
            </a:r>
            <a:r>
              <a:rPr lang="en-AU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n)</a:t>
            </a:r>
          </a:p>
          <a:p>
            <a:endParaRPr lang="en-AU" sz="2400" dirty="0">
              <a:latin typeface="Times New Roman" charset="0"/>
              <a:sym typeface="Symbol" charset="0"/>
            </a:endParaRPr>
          </a:p>
          <a:p>
            <a:r>
              <a:rPr lang="en-AU" sz="2400" dirty="0">
                <a:latin typeface="Times New Roman" charset="0"/>
                <a:sym typeface="Symbol" charset="0"/>
              </a:rPr>
              <a:t>How to solve this recurrence?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514602" y="1828800"/>
            <a:ext cx="5181599" cy="1323850"/>
            <a:chOff x="2279" y="1690"/>
            <a:chExt cx="2887" cy="92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352" y="1690"/>
              <a:ext cx="2814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381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(1)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	</a:t>
              </a:r>
              <a:r>
                <a:rPr kumimoji="0" lang="en-AU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		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if n=1</a:t>
              </a:r>
            </a:p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endParaRPr>
            </a:p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2T(n/2)</a:t>
              </a:r>
              <a:r>
                <a: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</a:t>
              </a: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+ (n)</a:t>
              </a:r>
              <a:r>
                <a: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</a:t>
              </a:r>
              <a:r>
                <a:rPr kumimoji="0" lang="en-AU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		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otherwise</a:t>
              </a: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2279" y="1786"/>
              <a:ext cx="174" cy="73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49332" y="2285998"/>
            <a:ext cx="12057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T(n) =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779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Solve Recurrence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</a:rPr>
              <a:t>T(n) = 2T (n/2) + </a:t>
            </a:r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1" y="1752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00400" y="2286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286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3502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1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T(n/2)</a:t>
            </a:r>
          </a:p>
        </p:txBody>
      </p:sp>
    </p:spTree>
    <p:extLst>
      <p:ext uri="{BB962C8B-B14F-4D97-AF65-F5344CB8AC3E}">
        <p14:creationId xmlns:p14="http://schemas.microsoft.com/office/powerpoint/2010/main" val="10654765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Solve Recurrence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</a:rPr>
              <a:t>T(n) = 2T (n/2) + </a:t>
            </a:r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1" y="1752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00400" y="2286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286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3502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(n/2)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62200" y="3276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0" y="3276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95800" y="3276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3276600"/>
            <a:ext cx="50260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148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1" y="2819401"/>
            <a:ext cx="9709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28194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1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(n/2)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76400" y="3048000"/>
            <a:ext cx="0" cy="9906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453223" y="3130334"/>
            <a:ext cx="12961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2x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subprobs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34200" y="2895600"/>
            <a:ext cx="0" cy="9906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6697792" y="3020463"/>
            <a:ext cx="13038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each size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halved</a:t>
            </a:r>
          </a:p>
        </p:txBody>
      </p:sp>
    </p:spTree>
    <p:extLst>
      <p:ext uri="{BB962C8B-B14F-4D97-AF65-F5344CB8AC3E}">
        <p14:creationId xmlns:p14="http://schemas.microsoft.com/office/powerpoint/2010/main" val="3169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7" grpId="0" animBg="1"/>
      <p:bldP spid="13" grpId="0"/>
      <p:bldP spid="23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7391400" y="5791200"/>
            <a:ext cx="1981200" cy="45720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Solve Recurrence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</a:rPr>
              <a:t>T(n) = 2T (n/2) + </a:t>
            </a:r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1" y="1752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00400" y="2286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286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3502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(n/2)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1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(n/2)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62200" y="3276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0" y="3276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95800" y="3276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3276600"/>
            <a:ext cx="50260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148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8288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8" idx="2"/>
          </p:cNvCxnSpPr>
          <p:nvPr/>
        </p:nvCxnSpPr>
        <p:spPr>
          <a:xfrm flipH="1">
            <a:off x="1828800" y="4271666"/>
            <a:ext cx="350202" cy="224135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124200" y="4267201"/>
            <a:ext cx="350202" cy="224135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0" y="4267200"/>
            <a:ext cx="335598" cy="228600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91000" y="4267201"/>
            <a:ext cx="350202" cy="224135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638800" y="4267201"/>
            <a:ext cx="350202" cy="224135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8200" y="4267200"/>
            <a:ext cx="335598" cy="228600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4267200"/>
            <a:ext cx="335598" cy="228600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86000" y="4267200"/>
            <a:ext cx="335598" cy="228600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70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242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624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814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98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196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768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340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912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484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294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72014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574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908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722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434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530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626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371600" y="5791200"/>
            <a:ext cx="5334000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24976" y="5715001"/>
            <a:ext cx="7658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219200" y="1752600"/>
            <a:ext cx="0" cy="403860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6200000">
            <a:off x="414032" y="3395970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lgn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24400" y="2057400"/>
            <a:ext cx="3733800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562600" y="3124200"/>
            <a:ext cx="2895600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934200" y="5486400"/>
            <a:ext cx="1524000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58201" y="1752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58201" y="2895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58201" y="52578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43311" y="579120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Total: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nlgn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35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9" grpId="0"/>
      <p:bldP spid="62" grpId="0"/>
      <p:bldP spid="73" grpId="0"/>
      <p:bldP spid="74" grpId="0"/>
      <p:bldP spid="75" grpId="0"/>
      <p:bldP spid="7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C450159-9655-4CA2-8AC8-8F68F5F0FE6B}" type="slidenum">
              <a:rPr lang="en-US" altLang="en-US" sz="800"/>
              <a:pPr/>
              <a:t>66</a:t>
            </a:fld>
            <a:endParaRPr lang="en-US" altLang="en-US" sz="80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- Analysis</a:t>
            </a:r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83058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769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Levels of recursive calls to </a:t>
            </a:r>
            <a:r>
              <a:rPr lang="en-US" altLang="en-US" sz="2000" i="1">
                <a:solidFill>
                  <a:srgbClr val="FF0000"/>
                </a:solidFill>
                <a:latin typeface="Courier10 Bd BT" charset="0"/>
              </a:rPr>
              <a:t>mergesort</a:t>
            </a:r>
            <a:r>
              <a:rPr lang="en-US" altLang="en-US" sz="2000">
                <a:latin typeface="Arial" panose="020B0604020202020204" pitchFamily="34" charset="0"/>
              </a:rPr>
              <a:t>, given an array of eight items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B8F74E4-5979-4E24-80E6-3CD6E5A6AEF9}" type="slidenum">
              <a:rPr lang="en-US" altLang="en-US" sz="800"/>
              <a:pPr/>
              <a:t>67</a:t>
            </a:fld>
            <a:endParaRPr lang="en-US" altLang="en-US" sz="80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- Analysis</a:t>
            </a:r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4267200" y="1447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3581400" y="1905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4876800" y="1905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32004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45720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5" name="Rectangle 8"/>
          <p:cNvSpPr>
            <a:spLocks noChangeArrowheads="1"/>
          </p:cNvSpPr>
          <p:nvPr/>
        </p:nvSpPr>
        <p:spPr bwMode="auto">
          <a:xfrm>
            <a:off x="38862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6" name="Rectangle 9"/>
          <p:cNvSpPr>
            <a:spLocks noChangeArrowheads="1"/>
          </p:cNvSpPr>
          <p:nvPr/>
        </p:nvSpPr>
        <p:spPr bwMode="auto">
          <a:xfrm>
            <a:off x="52578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5791200" y="4648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2514600" y="4724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 flipH="1">
            <a:off x="3657600" y="1676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>
            <a:off x="4419600" y="1676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 flipH="1">
            <a:off x="3276600" y="2133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>
            <a:off x="37338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46482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>
            <a:off x="49530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3429000" y="2971800"/>
            <a:ext cx="260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</p:txBody>
      </p:sp>
      <p:sp>
        <p:nvSpPr>
          <p:cNvPr id="57366" name="Text Box 21"/>
          <p:cNvSpPr txBox="1">
            <a:spLocks noChangeArrowheads="1"/>
          </p:cNvSpPr>
          <p:nvPr/>
        </p:nvSpPr>
        <p:spPr bwMode="auto">
          <a:xfrm>
            <a:off x="4953000" y="2971800"/>
            <a:ext cx="260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</p:txBody>
      </p:sp>
      <p:sp>
        <p:nvSpPr>
          <p:cNvPr id="57367" name="Text Box 22"/>
          <p:cNvSpPr txBox="1">
            <a:spLocks noChangeArrowheads="1"/>
          </p:cNvSpPr>
          <p:nvPr/>
        </p:nvSpPr>
        <p:spPr bwMode="auto">
          <a:xfrm>
            <a:off x="2955925" y="4537075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. . . . . . . . . . . . . . . . .</a:t>
            </a:r>
          </a:p>
        </p:txBody>
      </p:sp>
      <p:sp>
        <p:nvSpPr>
          <p:cNvPr id="57368" name="Text Box 23"/>
          <p:cNvSpPr txBox="1">
            <a:spLocks noChangeArrowheads="1"/>
          </p:cNvSpPr>
          <p:nvPr/>
        </p:nvSpPr>
        <p:spPr bwMode="auto">
          <a:xfrm>
            <a:off x="4479925" y="12604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</a:t>
            </a:r>
            <a:endParaRPr lang="en-US" altLang="en-US"/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2971800" y="17526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m-1</a:t>
            </a:r>
            <a:endParaRPr lang="en-US" altLang="en-US"/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5029200" y="16764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m-1</a:t>
            </a:r>
            <a:endParaRPr lang="en-US" altLang="en-US"/>
          </a:p>
        </p:txBody>
      </p:sp>
      <p:sp>
        <p:nvSpPr>
          <p:cNvPr id="57371" name="Text Box 26"/>
          <p:cNvSpPr txBox="1">
            <a:spLocks noChangeArrowheads="1"/>
          </p:cNvSpPr>
          <p:nvPr/>
        </p:nvSpPr>
        <p:spPr bwMode="auto">
          <a:xfrm>
            <a:off x="2743200" y="26670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m-2</a:t>
            </a:r>
            <a:endParaRPr lang="en-US" altLang="en-US"/>
          </a:p>
        </p:txBody>
      </p:sp>
      <p:sp>
        <p:nvSpPr>
          <p:cNvPr id="57372" name="Text Box 27"/>
          <p:cNvSpPr txBox="1">
            <a:spLocks noChangeArrowheads="1"/>
          </p:cNvSpPr>
          <p:nvPr/>
        </p:nvSpPr>
        <p:spPr bwMode="auto">
          <a:xfrm>
            <a:off x="3581400" y="26670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m-2</a:t>
            </a:r>
            <a:endParaRPr lang="en-US" altLang="en-US"/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4343400" y="26670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m-2</a:t>
            </a:r>
            <a:endParaRPr lang="en-US" altLang="en-US"/>
          </a:p>
        </p:txBody>
      </p:sp>
      <p:sp>
        <p:nvSpPr>
          <p:cNvPr id="57374" name="Text Box 29"/>
          <p:cNvSpPr txBox="1">
            <a:spLocks noChangeArrowheads="1"/>
          </p:cNvSpPr>
          <p:nvPr/>
        </p:nvSpPr>
        <p:spPr bwMode="auto">
          <a:xfrm>
            <a:off x="5257800" y="26670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m-2</a:t>
            </a:r>
            <a:endParaRPr lang="en-US" altLang="en-US"/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2209800" y="4419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0</a:t>
            </a:r>
            <a:endParaRPr lang="en-US" altLang="en-US"/>
          </a:p>
        </p:txBody>
      </p:sp>
      <p:sp>
        <p:nvSpPr>
          <p:cNvPr id="57376" name="Text Box 31"/>
          <p:cNvSpPr txBox="1">
            <a:spLocks noChangeArrowheads="1"/>
          </p:cNvSpPr>
          <p:nvPr/>
        </p:nvSpPr>
        <p:spPr bwMode="auto">
          <a:xfrm>
            <a:off x="5943600" y="4343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0</a:t>
            </a:r>
            <a:endParaRPr lang="en-US" altLang="en-US"/>
          </a:p>
        </p:txBody>
      </p:sp>
      <p:sp>
        <p:nvSpPr>
          <p:cNvPr id="57377" name="Text Box 32"/>
          <p:cNvSpPr txBox="1">
            <a:spLocks noChangeArrowheads="1"/>
          </p:cNvSpPr>
          <p:nvPr/>
        </p:nvSpPr>
        <p:spPr bwMode="auto">
          <a:xfrm>
            <a:off x="6537325" y="1309688"/>
            <a:ext cx="303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dirty="0"/>
              <a:t>level 0 : 1 merge (size 2</a:t>
            </a:r>
            <a:r>
              <a:rPr lang="en-US" altLang="en-US" sz="2000" baseline="30000" dirty="0"/>
              <a:t>m-1</a:t>
            </a:r>
            <a:r>
              <a:rPr lang="en-US" altLang="en-US" sz="2000" dirty="0"/>
              <a:t>) </a:t>
            </a:r>
          </a:p>
        </p:txBody>
      </p:sp>
      <p:sp>
        <p:nvSpPr>
          <p:cNvPr id="57378" name="Text Box 33"/>
          <p:cNvSpPr txBox="1">
            <a:spLocks noChangeArrowheads="1"/>
          </p:cNvSpPr>
          <p:nvPr/>
        </p:nvSpPr>
        <p:spPr bwMode="auto">
          <a:xfrm>
            <a:off x="6553200" y="1878013"/>
            <a:ext cx="313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/>
              <a:t>level 1 : 2 merges (size 2</a:t>
            </a:r>
            <a:r>
              <a:rPr lang="en-US" altLang="en-US" sz="2000" baseline="30000"/>
              <a:t>m-2</a:t>
            </a:r>
            <a:r>
              <a:rPr lang="en-US" altLang="en-US" sz="2000"/>
              <a:t>) </a:t>
            </a:r>
          </a:p>
        </p:txBody>
      </p:sp>
      <p:sp>
        <p:nvSpPr>
          <p:cNvPr id="57379" name="Text Box 34"/>
          <p:cNvSpPr txBox="1">
            <a:spLocks noChangeArrowheads="1"/>
          </p:cNvSpPr>
          <p:nvPr/>
        </p:nvSpPr>
        <p:spPr bwMode="auto">
          <a:xfrm>
            <a:off x="6553200" y="2411413"/>
            <a:ext cx="313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dirty="0"/>
              <a:t>level 2 : 4 merges (size 2</a:t>
            </a:r>
            <a:r>
              <a:rPr lang="en-US" altLang="en-US" sz="2000" baseline="30000" dirty="0"/>
              <a:t>m-3</a:t>
            </a:r>
            <a:r>
              <a:rPr lang="en-US" altLang="en-US" sz="2000" dirty="0"/>
              <a:t>) </a:t>
            </a:r>
          </a:p>
        </p:txBody>
      </p:sp>
      <p:sp>
        <p:nvSpPr>
          <p:cNvPr id="57380" name="Text Box 35"/>
          <p:cNvSpPr txBox="1">
            <a:spLocks noChangeArrowheads="1"/>
          </p:cNvSpPr>
          <p:nvPr/>
        </p:nvSpPr>
        <p:spPr bwMode="auto">
          <a:xfrm>
            <a:off x="6477000" y="45450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/>
              <a:t>level m</a:t>
            </a:r>
          </a:p>
        </p:txBody>
      </p:sp>
      <p:sp>
        <p:nvSpPr>
          <p:cNvPr id="57381" name="Text Box 36"/>
          <p:cNvSpPr txBox="1">
            <a:spLocks noChangeArrowheads="1"/>
          </p:cNvSpPr>
          <p:nvPr/>
        </p:nvSpPr>
        <p:spPr bwMode="auto">
          <a:xfrm>
            <a:off x="6477000" y="4011613"/>
            <a:ext cx="347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/>
              <a:t>level m-1 : 2</a:t>
            </a:r>
            <a:r>
              <a:rPr lang="en-US" altLang="en-US" sz="2000" baseline="30000"/>
              <a:t>m-1 </a:t>
            </a:r>
            <a:r>
              <a:rPr lang="en-US" altLang="en-US" sz="2000"/>
              <a:t>merges (size 2</a:t>
            </a:r>
            <a:r>
              <a:rPr lang="en-US" altLang="en-US" sz="2000" baseline="30000"/>
              <a:t>0</a:t>
            </a:r>
            <a:r>
              <a:rPr lang="en-US" altLang="en-US" sz="2000"/>
              <a:t>)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CF873B7-B367-4071-8EDE-9AD8F558DFFE}" type="slidenum">
              <a:rPr lang="en-US" altLang="en-US" sz="800"/>
              <a:pPr/>
              <a:t>68</a:t>
            </a:fld>
            <a:endParaRPr lang="en-US" altLang="en-US" sz="800"/>
          </a:p>
        </p:txBody>
      </p:sp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- Analysis</a:t>
            </a:r>
          </a:p>
        </p:txBody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i="1" dirty="0" smtClean="0">
                <a:solidFill>
                  <a:srgbClr val="FF0000"/>
                </a:solidFill>
              </a:rPr>
              <a:t>Worst-case – 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000" dirty="0" smtClean="0"/>
              <a:t>	</a:t>
            </a:r>
            <a:r>
              <a:rPr lang="en-US" altLang="en-US" sz="2000" dirty="0" smtClean="0"/>
              <a:t>The number of key comparisons: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= 2</a:t>
            </a:r>
            <a:r>
              <a:rPr lang="en-US" altLang="en-US" sz="2000" baseline="30000" dirty="0" smtClean="0"/>
              <a:t>0</a:t>
            </a:r>
            <a:r>
              <a:rPr lang="en-US" altLang="en-US" sz="2000" dirty="0" smtClean="0"/>
              <a:t>*(2*2</a:t>
            </a:r>
            <a:r>
              <a:rPr lang="en-US" altLang="en-US" sz="2000" baseline="30000" dirty="0" smtClean="0"/>
              <a:t>m-1</a:t>
            </a:r>
            <a:r>
              <a:rPr lang="en-US" altLang="en-US" sz="2000" dirty="0" smtClean="0"/>
              <a:t>-1) + 2</a:t>
            </a:r>
            <a:r>
              <a:rPr lang="en-US" altLang="en-US" sz="2000" baseline="30000" dirty="0" smtClean="0"/>
              <a:t>1</a:t>
            </a:r>
            <a:r>
              <a:rPr lang="en-US" altLang="en-US" sz="2000" dirty="0" smtClean="0"/>
              <a:t>*(2*2</a:t>
            </a:r>
            <a:r>
              <a:rPr lang="en-US" altLang="en-US" sz="2000" baseline="30000" dirty="0" smtClean="0"/>
              <a:t>m-2</a:t>
            </a:r>
            <a:r>
              <a:rPr lang="en-US" altLang="en-US" sz="2000" dirty="0" smtClean="0"/>
              <a:t>-1) + ... + 2</a:t>
            </a:r>
            <a:r>
              <a:rPr lang="en-US" altLang="en-US" sz="2000" baseline="30000" dirty="0" smtClean="0"/>
              <a:t>m-1</a:t>
            </a:r>
            <a:r>
              <a:rPr lang="en-US" altLang="en-US" sz="2000" dirty="0" smtClean="0"/>
              <a:t>*(2*2</a:t>
            </a:r>
            <a:r>
              <a:rPr lang="en-US" altLang="en-US" sz="2000" baseline="30000" dirty="0" smtClean="0"/>
              <a:t>0</a:t>
            </a:r>
            <a:r>
              <a:rPr lang="en-US" altLang="en-US" sz="2000" dirty="0" smtClean="0"/>
              <a:t>-1)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= (2</a:t>
            </a:r>
            <a:r>
              <a:rPr lang="en-US" altLang="en-US" sz="2000" baseline="30000" dirty="0" smtClean="0"/>
              <a:t>m </a:t>
            </a:r>
            <a:r>
              <a:rPr lang="en-US" altLang="en-US" sz="2000" dirty="0" smtClean="0"/>
              <a:t>- 1) + (2</a:t>
            </a:r>
            <a:r>
              <a:rPr lang="en-US" altLang="en-US" sz="2000" baseline="30000" dirty="0" smtClean="0"/>
              <a:t>m </a:t>
            </a:r>
            <a:r>
              <a:rPr lang="en-US" altLang="en-US" sz="2000" dirty="0" smtClean="0"/>
              <a:t>- 2) + ... + (2</a:t>
            </a:r>
            <a:r>
              <a:rPr lang="en-US" altLang="en-US" sz="2000" baseline="30000" dirty="0" smtClean="0"/>
              <a:t>m </a:t>
            </a:r>
            <a:r>
              <a:rPr lang="en-US" altLang="en-US" sz="2000" dirty="0" smtClean="0"/>
              <a:t>– 2</a:t>
            </a:r>
            <a:r>
              <a:rPr lang="en-US" altLang="en-US" sz="2000" baseline="30000" dirty="0" smtClean="0"/>
              <a:t>m-1</a:t>
            </a:r>
            <a:r>
              <a:rPr lang="en-US" altLang="en-US" sz="2000" dirty="0" smtClean="0"/>
              <a:t>) 			( m terms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= m*2</a:t>
            </a:r>
            <a:r>
              <a:rPr lang="en-US" altLang="en-US" sz="2000" baseline="30000" dirty="0" smtClean="0"/>
              <a:t>m</a:t>
            </a:r>
            <a:r>
              <a:rPr lang="en-US" altLang="en-US" sz="2000" dirty="0" smtClean="0"/>
              <a:t> –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= m*2</a:t>
            </a:r>
            <a:r>
              <a:rPr lang="en-US" altLang="en-US" sz="2000" baseline="30000" dirty="0" smtClean="0"/>
              <a:t>m</a:t>
            </a:r>
            <a:r>
              <a:rPr lang="en-US" altLang="en-US" sz="2000" dirty="0" smtClean="0"/>
              <a:t> – (2</a:t>
            </a:r>
            <a:r>
              <a:rPr lang="en-US" altLang="en-US" sz="2000" baseline="30000" dirty="0" smtClean="0"/>
              <a:t>m</a:t>
            </a:r>
            <a:r>
              <a:rPr lang="en-US" altLang="en-US" sz="2000" dirty="0" smtClean="0"/>
              <a:t> – 1)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= n * log</a:t>
            </a:r>
            <a:r>
              <a:rPr lang="en-US" altLang="en-US" sz="2000" b="1" baseline="-25000" dirty="0" smtClean="0"/>
              <a:t>2</a:t>
            </a:r>
            <a:r>
              <a:rPr lang="en-US" altLang="en-US" sz="2000" b="1" dirty="0" smtClean="0"/>
              <a:t>n – n + 1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 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 (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n * log</a:t>
            </a:r>
            <a:r>
              <a:rPr lang="en-US" altLang="en-US" sz="20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n )</a:t>
            </a:r>
          </a:p>
        </p:txBody>
      </p:sp>
      <p:graphicFrame>
        <p:nvGraphicFramePr>
          <p:cNvPr id="58370" name="Object 0"/>
          <p:cNvGraphicFramePr>
            <a:graphicFrameLocks noChangeAspect="1"/>
          </p:cNvGraphicFramePr>
          <p:nvPr/>
        </p:nvGraphicFramePr>
        <p:xfrm>
          <a:off x="2133600" y="3124200"/>
          <a:ext cx="565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Equation" r:id="rId3" imgW="355320" imgH="431640" progId="Equation.3">
                  <p:embed/>
                </p:oleObj>
              </mc:Choice>
              <mc:Fallback>
                <p:oleObj name="Equation" r:id="rId3" imgW="355320" imgH="431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565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93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5D7BA37-3F10-4197-BF96-831A07755BF5}" type="slidenum">
              <a:rPr lang="en-US" altLang="en-US" sz="800"/>
              <a:pPr/>
              <a:t>69</a:t>
            </a:fld>
            <a:endParaRPr lang="en-US" altLang="en-US" sz="800"/>
          </a:p>
        </p:txBody>
      </p:sp>
      <p:sp>
        <p:nvSpPr>
          <p:cNvPr id="594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Average Case</a:t>
            </a:r>
          </a:p>
        </p:txBody>
      </p:sp>
      <p:sp>
        <p:nvSpPr>
          <p:cNvPr id="594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There are            possibilities when merging two sorted lists of size k.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k=2 </a:t>
            </a:r>
            <a:r>
              <a:rPr lang="en-US" altLang="en-US" dirty="0" smtClean="0">
                <a:sym typeface="Wingdings" panose="05000000000000000000" pitchFamily="2" charset="2"/>
              </a:rPr>
              <a:t>            =            =  6  different cases </a:t>
            </a:r>
          </a:p>
          <a:p>
            <a:endParaRPr lang="en-US" altLang="en-US" dirty="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/>
              <a:t>		# of key comparisons = ((2*2)+(4*3)) / 6 =  16/6  =  2 + 2/3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Average # of key comparisons in </a:t>
            </a:r>
            <a:r>
              <a:rPr lang="en-US" altLang="en-US" dirty="0" err="1" smtClean="0"/>
              <a:t>mergesort</a:t>
            </a:r>
            <a:r>
              <a:rPr lang="en-US" altLang="en-US" dirty="0" smtClean="0"/>
              <a:t> is </a:t>
            </a:r>
          </a:p>
          <a:p>
            <a:pPr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b="1" dirty="0" smtClean="0"/>
              <a:t>n * log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n – 1.25*n – O(1) </a:t>
            </a:r>
          </a:p>
          <a:p>
            <a:pPr>
              <a:buFontTx/>
              <a:buNone/>
            </a:pPr>
            <a:endParaRPr lang="en-US" altLang="en-US" b="1" dirty="0" smtClean="0"/>
          </a:p>
          <a:p>
            <a:pPr>
              <a:buFontTx/>
              <a:buNone/>
            </a:pPr>
            <a:r>
              <a:rPr lang="en-US" altLang="en-US" b="1" dirty="0" smtClean="0">
                <a:sym typeface="Wingdings" panose="05000000000000000000" pitchFamily="2" charset="2"/>
              </a:rPr>
              <a:t>	 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 (</a:t>
            </a:r>
            <a:r>
              <a:rPr lang="en-US" altLang="en-US" b="1" dirty="0" smtClean="0">
                <a:solidFill>
                  <a:srgbClr val="FF0000"/>
                </a:solidFill>
              </a:rPr>
              <a:t>n * log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n )</a:t>
            </a:r>
          </a:p>
        </p:txBody>
      </p:sp>
      <p:graphicFrame>
        <p:nvGraphicFramePr>
          <p:cNvPr id="59394" name="Object 0"/>
          <p:cNvGraphicFramePr>
            <a:graphicFrameLocks noChangeAspect="1"/>
          </p:cNvGraphicFramePr>
          <p:nvPr/>
        </p:nvGraphicFramePr>
        <p:xfrm>
          <a:off x="2209800" y="1143000"/>
          <a:ext cx="474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4" name="Equation" r:id="rId3" imgW="355320" imgH="457200" progId="Equation.3">
                  <p:embed/>
                </p:oleObj>
              </mc:Choice>
              <mc:Fallback>
                <p:oleObj name="Equation" r:id="rId3" imgW="35532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474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1"/>
          <p:cNvGraphicFramePr>
            <a:graphicFrameLocks noChangeAspect="1"/>
          </p:cNvGraphicFramePr>
          <p:nvPr/>
        </p:nvGraphicFramePr>
        <p:xfrm>
          <a:off x="2116138" y="1981200"/>
          <a:ext cx="35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5" name="Equation" r:id="rId5" imgW="266400" imgH="457200" progId="Equation.3">
                  <p:embed/>
                </p:oleObj>
              </mc:Choice>
              <mc:Fallback>
                <p:oleObj name="Equation" r:id="rId5" imgW="2664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981200"/>
                        <a:ext cx="35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895600" y="1981200"/>
          <a:ext cx="550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6" name="Equation" r:id="rId7" imgW="355320" imgH="393480" progId="Equation.3">
                  <p:embed/>
                </p:oleObj>
              </mc:Choice>
              <mc:Fallback>
                <p:oleObj name="Equation" r:id="rId7" imgW="3553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550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Sorting</a:t>
            </a:r>
          </a:p>
        </p:txBody>
      </p:sp>
      <p:sp>
        <p:nvSpPr>
          <p:cNvPr id="21507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altLang="en-US" smtClean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ADDDCE5-FDB7-4C63-99B5-F97A65D51B44}" type="slidenum">
              <a:rPr lang="en-US" altLang="en-US" sz="800"/>
              <a:pPr/>
              <a:t>7</a:t>
            </a:fld>
            <a:endParaRPr lang="en-US" altLang="en-US" sz="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9E24149-1773-4CF4-9653-B73A631864A4}" type="slidenum">
              <a:rPr lang="en-US" altLang="en-US" sz="800"/>
              <a:pPr/>
              <a:t>70</a:t>
            </a:fld>
            <a:endParaRPr lang="en-US" altLang="en-US" sz="8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Analysis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 is extremely efficient algorithm with respect to time.</a:t>
            </a:r>
          </a:p>
          <a:p>
            <a:pPr lvl="1"/>
            <a:r>
              <a:rPr lang="en-US" altLang="en-US" sz="2400" dirty="0" smtClean="0"/>
              <a:t>Both worst case and average cases are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O (</a:t>
            </a:r>
            <a:r>
              <a:rPr lang="en-US" altLang="en-US" sz="2400" b="1" dirty="0" smtClean="0"/>
              <a:t>n * log</a:t>
            </a:r>
            <a:r>
              <a:rPr lang="en-US" altLang="en-US" sz="2400" b="1" baseline="-25000" dirty="0" smtClean="0"/>
              <a:t>2</a:t>
            </a:r>
            <a:r>
              <a:rPr lang="en-US" altLang="en-US" sz="2400" b="1" dirty="0" smtClean="0"/>
              <a:t>n )</a:t>
            </a:r>
          </a:p>
          <a:p>
            <a:endParaRPr lang="en-US" altLang="en-US" b="1" dirty="0" smtClean="0"/>
          </a:p>
          <a:p>
            <a:r>
              <a:rPr lang="en-US" altLang="en-US" dirty="0" smtClean="0"/>
              <a:t>But, </a:t>
            </a:r>
            <a:r>
              <a:rPr lang="en-US" altLang="en-US" dirty="0" err="1" smtClean="0"/>
              <a:t>mergesort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requires an extra array </a:t>
            </a:r>
            <a:r>
              <a:rPr lang="en-US" altLang="en-US" dirty="0" smtClean="0"/>
              <a:t>whose size equals to the size of the original array.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we use a linked list, we do not need an extra array </a:t>
            </a:r>
          </a:p>
          <a:p>
            <a:pPr lvl="1"/>
            <a:r>
              <a:rPr lang="en-US" altLang="en-US" sz="1800" dirty="0" smtClean="0"/>
              <a:t>But, we need space for the links</a:t>
            </a:r>
          </a:p>
          <a:p>
            <a:pPr lvl="1"/>
            <a:r>
              <a:rPr lang="en-US" altLang="en-US" sz="1800" dirty="0" smtClean="0"/>
              <a:t>And, it will be difficult to divide the list into half ( O(n)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Quicksort</a:t>
            </a:r>
            <a:endParaRPr lang="en-US" altLang="en-US" smtClean="0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ED79C37-B3EA-4B49-B567-343586FFF8A4}" type="slidenum">
              <a:rPr lang="en-US" altLang="en-US" sz="800"/>
              <a:pPr/>
              <a:t>71</a:t>
            </a:fld>
            <a:endParaRPr lang="en-US" altLang="en-US" sz="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7CB399D-382D-42B7-B235-9A116CD4F69A}" type="slidenum">
              <a:rPr lang="en-US" altLang="en-US" sz="800"/>
              <a:pPr/>
              <a:t>72</a:t>
            </a:fld>
            <a:endParaRPr lang="en-US" altLang="en-US" sz="80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/>
            <a:r>
              <a:rPr lang="en-US" altLang="en-US" smtClean="0">
                <a:cs typeface="Times New Roman" panose="02020603050405020304" pitchFamily="18" charset="0"/>
              </a:rPr>
              <a:t>Like </a:t>
            </a:r>
            <a:r>
              <a:rPr lang="tr-TR" altLang="en-US" smtClean="0">
                <a:cs typeface="Times New Roman" panose="02020603050405020304" pitchFamily="18" charset="0"/>
              </a:rPr>
              <a:t>M</a:t>
            </a:r>
            <a:r>
              <a:rPr lang="en-US" altLang="en-US" smtClean="0">
                <a:cs typeface="Times New Roman" panose="02020603050405020304" pitchFamily="18" charset="0"/>
              </a:rPr>
              <a:t>ergesort, Quicksort is based on </a:t>
            </a:r>
            <a:r>
              <a:rPr lang="en-US" altLang="en-US" i="1" smtClean="0">
                <a:solidFill>
                  <a:srgbClr val="FF0000"/>
                </a:solidFill>
                <a:cs typeface="Times New Roman" panose="02020603050405020304" pitchFamily="18" charset="0"/>
              </a:rPr>
              <a:t>divide-and-conquer</a:t>
            </a:r>
            <a:r>
              <a:rPr lang="en-US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 paradigm</a:t>
            </a:r>
            <a:r>
              <a:rPr lang="en-US" altLang="en-US" smtClean="0">
                <a:cs typeface="Times New Roman" panose="02020603050405020304" pitchFamily="18" charset="0"/>
              </a:rPr>
              <a:t>.</a:t>
            </a:r>
          </a:p>
          <a:p>
            <a:pPr marL="457200" indent="-457200" algn="just"/>
            <a:endParaRPr lang="tr-TR" altLang="en-US" smtClean="0"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tr-TR" altLang="en-US" smtClean="0">
                <a:cs typeface="Times New Roman" panose="02020603050405020304" pitchFamily="18" charset="0"/>
              </a:rPr>
              <a:t>But somewhat opposite to Mergesort</a:t>
            </a:r>
          </a:p>
          <a:p>
            <a:pPr marL="857250" lvl="1" indent="-457200" algn="just"/>
            <a:r>
              <a:rPr lang="tr-TR" altLang="en-US" sz="1800" smtClean="0">
                <a:cs typeface="Times New Roman" panose="02020603050405020304" pitchFamily="18" charset="0"/>
              </a:rPr>
              <a:t>Mergesort: Hard work done </a:t>
            </a:r>
            <a:r>
              <a:rPr lang="tr-TR" altLang="en-US" sz="1800" i="1" smtClean="0">
                <a:solidFill>
                  <a:srgbClr val="FF0000"/>
                </a:solidFill>
                <a:cs typeface="Times New Roman" panose="02020603050405020304" pitchFamily="18" charset="0"/>
              </a:rPr>
              <a:t>after</a:t>
            </a:r>
            <a:r>
              <a:rPr lang="tr-TR" altLang="en-US" sz="1800" smtClean="0">
                <a:cs typeface="Times New Roman" panose="02020603050405020304" pitchFamily="18" charset="0"/>
              </a:rPr>
              <a:t> recursive call</a:t>
            </a:r>
          </a:p>
          <a:p>
            <a:pPr marL="857250" lvl="1" indent="-457200" algn="just"/>
            <a:r>
              <a:rPr lang="tr-TR" altLang="en-US" sz="1800" smtClean="0">
                <a:cs typeface="Times New Roman" panose="02020603050405020304" pitchFamily="18" charset="0"/>
              </a:rPr>
              <a:t>Quicksort:  Hard work done </a:t>
            </a:r>
            <a:r>
              <a:rPr lang="tr-TR" altLang="en-US" sz="1800" i="1" smtClean="0">
                <a:solidFill>
                  <a:srgbClr val="FF0000"/>
                </a:solidFill>
                <a:cs typeface="Times New Roman" panose="02020603050405020304" pitchFamily="18" charset="0"/>
              </a:rPr>
              <a:t>before</a:t>
            </a:r>
            <a:r>
              <a:rPr lang="tr-TR" altLang="en-US" sz="1800" i="1" smtClean="0">
                <a:cs typeface="Times New Roman" panose="02020603050405020304" pitchFamily="18" charset="0"/>
              </a:rPr>
              <a:t> </a:t>
            </a:r>
            <a:r>
              <a:rPr lang="tr-TR" altLang="en-US" sz="1800" smtClean="0">
                <a:cs typeface="Times New Roman" panose="02020603050405020304" pitchFamily="18" charset="0"/>
              </a:rPr>
              <a:t>recursive call</a:t>
            </a:r>
          </a:p>
          <a:p>
            <a:pPr marL="457200" indent="-457200" algn="just"/>
            <a:endParaRPr lang="tr-TR" altLang="en-US" smtClean="0"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tr-TR" altLang="en-US" b="1" smtClean="0">
                <a:cs typeface="Times New Roman" panose="02020603050405020304" pitchFamily="18" charset="0"/>
              </a:rPr>
              <a:t>Algorithm</a:t>
            </a:r>
            <a:endParaRPr lang="en-US" altLang="en-US" b="1" smtClean="0">
              <a:cs typeface="Times New Roman" panose="02020603050405020304" pitchFamily="18" charset="0"/>
            </a:endParaRPr>
          </a:p>
          <a:p>
            <a:pPr marL="857250" lvl="1" indent="-457200" algn="just">
              <a:buFontTx/>
              <a:buAutoNum type="arabicPeriod"/>
            </a:pPr>
            <a:r>
              <a:rPr lang="en-US" altLang="en-US" sz="2400" smtClean="0">
                <a:cs typeface="Times New Roman" panose="02020603050405020304" pitchFamily="18" charset="0"/>
              </a:rPr>
              <a:t>First, partition an array into two parts, </a:t>
            </a:r>
            <a:r>
              <a:rPr lang="tr-TR" altLang="en-US" sz="2400" smtClean="0">
                <a:cs typeface="Times New Roman" panose="02020603050405020304" pitchFamily="18" charset="0"/>
              </a:rPr>
              <a:t> </a:t>
            </a:r>
            <a:endParaRPr lang="en-US" altLang="en-US" sz="2400" smtClean="0">
              <a:cs typeface="Times New Roman" panose="02020603050405020304" pitchFamily="18" charset="0"/>
            </a:endParaRPr>
          </a:p>
          <a:p>
            <a:pPr marL="857250" lvl="1" indent="-457200" algn="just">
              <a:buFontTx/>
              <a:buAutoNum type="arabicPeriod"/>
            </a:pPr>
            <a:r>
              <a:rPr lang="en-US" altLang="en-US" sz="2400" smtClean="0">
                <a:cs typeface="Times New Roman" panose="02020603050405020304" pitchFamily="18" charset="0"/>
              </a:rPr>
              <a:t>Then, sort </a:t>
            </a:r>
            <a:r>
              <a:rPr lang="tr-TR" altLang="en-US" sz="2400" smtClean="0">
                <a:cs typeface="Times New Roman" panose="02020603050405020304" pitchFamily="18" charset="0"/>
              </a:rPr>
              <a:t>each </a:t>
            </a:r>
            <a:r>
              <a:rPr lang="en-US" altLang="en-US" sz="2400" smtClean="0">
                <a:cs typeface="Times New Roman" panose="02020603050405020304" pitchFamily="18" charset="0"/>
              </a:rPr>
              <a:t>part independently, </a:t>
            </a:r>
          </a:p>
          <a:p>
            <a:pPr marL="857250" lvl="1" indent="-457200" algn="just">
              <a:buFontTx/>
              <a:buAutoNum type="arabicPeriod"/>
            </a:pPr>
            <a:r>
              <a:rPr lang="en-US" altLang="en-US" sz="2400" smtClean="0">
                <a:cs typeface="Times New Roman" panose="02020603050405020304" pitchFamily="18" charset="0"/>
              </a:rPr>
              <a:t>Finally, combine sorted </a:t>
            </a:r>
            <a:r>
              <a:rPr lang="tr-TR" altLang="en-US" sz="2400" smtClean="0">
                <a:cs typeface="Times New Roman" panose="02020603050405020304" pitchFamily="18" charset="0"/>
              </a:rPr>
              <a:t>parts </a:t>
            </a:r>
            <a:r>
              <a:rPr lang="en-US" altLang="en-US" sz="2400" smtClean="0">
                <a:cs typeface="Times New Roman" panose="02020603050405020304" pitchFamily="18" charset="0"/>
              </a:rPr>
              <a:t>by a simple concatenation.</a:t>
            </a:r>
            <a:endParaRPr lang="en-US" altLang="en-US" sz="2400" smtClean="0"/>
          </a:p>
          <a:p>
            <a:pPr marL="457200" indent="-457200"/>
            <a:endParaRPr lang="en-US" alt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C99BFC04-D2C5-47A4-9FBB-1E822B17F40D}" type="slidenum">
              <a:rPr lang="en-US" altLang="en-US" sz="800"/>
              <a:pPr/>
              <a:t>73</a:t>
            </a:fld>
            <a:endParaRPr lang="en-US" altLang="en-US" sz="8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(cont.)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51054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The quick-sort algorithm consists of the following three steps:</a:t>
            </a:r>
          </a:p>
          <a:p>
            <a:pPr algn="just">
              <a:buFontTx/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algn="just"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Divide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  <a:r>
              <a:rPr lang="en-US" altLang="en-US" dirty="0" smtClean="0">
                <a:cs typeface="Times New Roman" panose="02020603050405020304" pitchFamily="18" charset="0"/>
              </a:rPr>
              <a:t> Partition the list.</a:t>
            </a:r>
          </a:p>
          <a:p>
            <a:pPr marL="914400" lvl="1" indent="-457200" algn="just">
              <a:buFontTx/>
              <a:buNone/>
            </a:pPr>
            <a:r>
              <a:rPr lang="tr-TR" altLang="en-US" sz="2000" dirty="0" smtClean="0">
                <a:cs typeface="Times New Roman" panose="02020603050405020304" pitchFamily="18" charset="0"/>
              </a:rPr>
              <a:t>1.1 C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hoose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some element from list</a:t>
            </a:r>
            <a:r>
              <a:rPr lang="tr-TR" altLang="en-US" sz="2000" dirty="0" smtClean="0">
                <a:cs typeface="Times New Roman" panose="02020603050405020304" pitchFamily="18" charset="0"/>
              </a:rPr>
              <a:t>.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Call this element the </a:t>
            </a:r>
            <a:r>
              <a:rPr lang="en-US" altLang="en-US" sz="2000" b="1" i="1" dirty="0" smtClean="0">
                <a:cs typeface="Times New Roman" panose="02020603050405020304" pitchFamily="18" charset="0"/>
              </a:rPr>
              <a:t>pivot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</a:t>
            </a:r>
            <a:endParaRPr lang="tr-TR" altLang="en-US" sz="2000" dirty="0" smtClean="0">
              <a:cs typeface="Times New Roman" panose="02020603050405020304" pitchFamily="18" charset="0"/>
            </a:endParaRPr>
          </a:p>
          <a:p>
            <a:pPr marL="914400" lvl="1" indent="-457200" algn="just">
              <a:buFontTx/>
              <a:buNone/>
            </a:pPr>
            <a:r>
              <a:rPr lang="tr-TR" altLang="en-US" sz="2000" dirty="0" smtClean="0">
                <a:cs typeface="Times New Roman" panose="02020603050405020304" pitchFamily="18" charset="0"/>
              </a:rPr>
              <a:t>	- </a:t>
            </a:r>
            <a:r>
              <a:rPr lang="tr-TR" altLang="en-US" sz="2000" dirty="0" err="1" smtClean="0">
                <a:cs typeface="Times New Roman" panose="02020603050405020304" pitchFamily="18" charset="0"/>
              </a:rPr>
              <a:t>We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hope about half the elements will come before and half after. </a:t>
            </a:r>
            <a:endParaRPr lang="tr-TR" altLang="en-US" sz="2000" dirty="0" smtClean="0">
              <a:cs typeface="Times New Roman" panose="02020603050405020304" pitchFamily="18" charset="0"/>
            </a:endParaRPr>
          </a:p>
          <a:p>
            <a:pPr marL="914400" lvl="1" indent="-457200" algn="just">
              <a:buFontTx/>
              <a:buNone/>
            </a:pPr>
            <a:r>
              <a:rPr lang="tr-TR" altLang="en-US" sz="2000" dirty="0" smtClean="0">
                <a:cs typeface="Times New Roman" panose="02020603050405020304" pitchFamily="18" charset="0"/>
              </a:rPr>
              <a:t>1.2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Then partition the elements so that all those with values less than the pivot come in one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and all those with values greater than or equal to come in another.</a:t>
            </a:r>
          </a:p>
          <a:p>
            <a:pPr algn="just">
              <a:buFontTx/>
              <a:buNone/>
            </a:pPr>
            <a:endParaRPr lang="tr-TR" altLang="en-US" dirty="0" smtClean="0"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 2. Recursion: </a:t>
            </a:r>
            <a:r>
              <a:rPr lang="en-US" altLang="en-US" dirty="0" smtClean="0">
                <a:cs typeface="Times New Roman" panose="02020603050405020304" pitchFamily="18" charset="0"/>
              </a:rPr>
              <a:t>Recursively sort the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sublists</a:t>
            </a:r>
            <a:r>
              <a:rPr lang="en-US" altLang="en-US" dirty="0" smtClean="0">
                <a:cs typeface="Times New Roman" panose="02020603050405020304" pitchFamily="18" charset="0"/>
              </a:rPr>
              <a:t> separately.</a:t>
            </a:r>
          </a:p>
          <a:p>
            <a:pPr>
              <a:buFontTx/>
              <a:buNone/>
            </a:pPr>
            <a:endParaRPr lang="tr-TR" altLang="en-US" dirty="0" smtClean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  <a:r>
              <a:rPr lang="en-US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3. Conquer: </a:t>
            </a:r>
            <a:r>
              <a:rPr lang="en-US" altLang="en-US" dirty="0" smtClean="0">
                <a:cs typeface="Times New Roman" panose="02020603050405020304" pitchFamily="18" charset="0"/>
              </a:rPr>
              <a:t>Put the sorted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sublists</a:t>
            </a:r>
            <a:r>
              <a:rPr lang="en-US" altLang="en-US" dirty="0" smtClean="0">
                <a:cs typeface="Times New Roman" panose="02020603050405020304" pitchFamily="18" charset="0"/>
              </a:rPr>
              <a:t> together.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AEC8656-091D-424F-80EF-3A45BC7AF40C}" type="slidenum">
              <a:rPr lang="en-US" altLang="en-US" sz="800"/>
              <a:pPr/>
              <a:t>74</a:t>
            </a:fld>
            <a:endParaRPr lang="en-US" altLang="en-US" sz="8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Partitioning places the pivot in its correct place position within the array.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Arranging elements around pivot </a:t>
            </a:r>
            <a:r>
              <a:rPr lang="en-US" altLang="en-US" i="1" smtClean="0"/>
              <a:t>p</a:t>
            </a:r>
            <a:r>
              <a:rPr lang="en-US" altLang="en-US" smtClean="0"/>
              <a:t> generates two smaller sorting problems.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sort left section of the array, and sort right section of the array.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when these two smaller sorting problems are solved recursively, our bigger sorting problem is solved.</a:t>
            </a:r>
          </a:p>
        </p:txBody>
      </p:sp>
      <p:pic>
        <p:nvPicPr>
          <p:cNvPr id="64519" name="Picture 4" descr="Carrano0912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73310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Divide: Partition the array around a pivot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001000" cy="2133600"/>
          </a:xfrm>
        </p:spPr>
        <p:txBody>
          <a:bodyPr>
            <a:normAutofit/>
          </a:bodyPr>
          <a:lstStyle/>
          <a:p>
            <a:pPr marL="502920" indent="-457200">
              <a:buSzPct val="90000"/>
              <a:buFont typeface="+mj-lt"/>
              <a:buAutoNum type="arabicPeriod"/>
            </a:pPr>
            <a:r>
              <a:rPr lang="en-US" sz="2400" dirty="0"/>
              <a:t>Choose a </a:t>
            </a:r>
            <a:r>
              <a:rPr lang="en-US" sz="2400" b="1" dirty="0">
                <a:solidFill>
                  <a:srgbClr val="FF0000"/>
                </a:solidFill>
              </a:rPr>
              <a:t>pivot</a:t>
            </a:r>
            <a:r>
              <a:rPr lang="en-US" sz="2400" dirty="0"/>
              <a:t> element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</a:p>
          <a:p>
            <a:pPr marL="502920" indent="-457200">
              <a:buSzPct val="90000"/>
              <a:buFont typeface="+mj-lt"/>
              <a:buAutoNum type="arabicPeriod"/>
            </a:pPr>
            <a:r>
              <a:rPr lang="en-US" sz="2400" dirty="0"/>
              <a:t>Rearrange the array such that:</a:t>
            </a:r>
          </a:p>
          <a:p>
            <a:pPr marL="685800" lvl="2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Left subarray</a:t>
            </a:r>
            <a:r>
              <a:rPr lang="en-US" dirty="0" smtClean="0"/>
              <a:t>: All elements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0000FF"/>
                </a:solidFill>
              </a:rPr>
              <a:t> x</a:t>
            </a:r>
          </a:p>
          <a:p>
            <a:pPr marL="685800" lvl="2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Right </a:t>
            </a:r>
            <a:r>
              <a:rPr lang="en-US" dirty="0" err="1">
                <a:solidFill>
                  <a:srgbClr val="FF0000"/>
                </a:solidFill>
              </a:rPr>
              <a:t>subarray</a:t>
            </a:r>
            <a:r>
              <a:rPr lang="en-US" dirty="0"/>
              <a:t>: All elements </a:t>
            </a:r>
            <a:r>
              <a:rPr lang="en-US" dirty="0" smtClean="0">
                <a:solidFill>
                  <a:srgbClr val="0000FF"/>
                </a:solidFill>
              </a:rPr>
              <a:t>≥ 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1" y="3886201"/>
            <a:ext cx="91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Input: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5600" y="3886200"/>
            <a:ext cx="4267200" cy="457200"/>
            <a:chOff x="2514600" y="3886200"/>
            <a:chExt cx="4267200" cy="457200"/>
          </a:xfrm>
        </p:grpSpPr>
        <p:sp>
          <p:nvSpPr>
            <p:cNvPr id="5" name="Rectangle 4"/>
            <p:cNvSpPr/>
            <p:nvPr/>
          </p:nvSpPr>
          <p:spPr>
            <a:xfrm>
              <a:off x="25146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148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7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82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6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6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895600" y="3886200"/>
            <a:ext cx="533400" cy="4572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1" y="3886201"/>
            <a:ext cx="134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e.g. x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1" y="4953001"/>
            <a:ext cx="244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After partitioning: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5600" y="4953000"/>
            <a:ext cx="4343400" cy="609600"/>
            <a:chOff x="2895600" y="4953000"/>
            <a:chExt cx="4343400" cy="609600"/>
          </a:xfrm>
        </p:grpSpPr>
        <p:sp>
          <p:nvSpPr>
            <p:cNvPr id="17" name="Rectangle 16"/>
            <p:cNvSpPr/>
            <p:nvPr/>
          </p:nvSpPr>
          <p:spPr>
            <a:xfrm>
              <a:off x="28956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624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958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600" y="49530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5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4953000"/>
              <a:ext cx="533400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7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29400" y="4953000"/>
              <a:ext cx="533400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6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4953000"/>
              <a:ext cx="533400" cy="457200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895600" y="5562600"/>
              <a:ext cx="2667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096000" y="5562600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962401" y="5562601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&lt;</a:t>
            </a:r>
            <a:r>
              <a:rPr lang="en-US" kern="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7000" y="5562600"/>
            <a:ext cx="58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≥ 5</a:t>
            </a:r>
          </a:p>
        </p:txBody>
      </p:sp>
    </p:spTree>
    <p:extLst>
      <p:ext uri="{BB962C8B-B14F-4D97-AF65-F5344CB8AC3E}">
        <p14:creationId xmlns:p14="http://schemas.microsoft.com/office/powerpoint/2010/main" val="1964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5" grpId="0"/>
      <p:bldP spid="32" grpId="0"/>
      <p:bldP spid="3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Conquer: Recursively Sort the </a:t>
            </a:r>
            <a:r>
              <a:rPr lang="en-US" sz="3200" dirty="0" err="1"/>
              <a:t>Subarrays</a:t>
            </a:r>
            <a:r>
              <a:rPr lang="en-US" sz="320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38200" y="1828800"/>
            <a:ext cx="8153400" cy="609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Everything in the left subarray &lt; everything in the right subarray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30480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5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3048000"/>
            <a:ext cx="533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7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3048000"/>
            <a:ext cx="533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6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3733800"/>
            <a:ext cx="2667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3810000"/>
            <a:ext cx="188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sort recursively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00" y="3733800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3810000"/>
            <a:ext cx="188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sort recursively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46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80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148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82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81600" y="46482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15000" y="4648200"/>
            <a:ext cx="533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6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48400" y="4648200"/>
            <a:ext cx="533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7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9100" y="4648201"/>
            <a:ext cx="20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After conquer: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0" y="5638801"/>
            <a:ext cx="762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Note: Combine is trivial after conquer. Array already sorted.</a:t>
            </a:r>
          </a:p>
        </p:txBody>
      </p:sp>
    </p:spTree>
    <p:extLst>
      <p:ext uri="{BB962C8B-B14F-4D97-AF65-F5344CB8AC3E}">
        <p14:creationId xmlns:p14="http://schemas.microsoft.com/office/powerpoint/2010/main" val="3991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36CFFF7-C3F2-464C-AD7C-BF66E31D4D83}" type="slidenum">
              <a:rPr lang="en-US" altLang="en-US" sz="800"/>
              <a:pPr/>
              <a:t>77</a:t>
            </a:fld>
            <a:endParaRPr lang="en-US" altLang="en-US" sz="8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– Choosing the pivot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First, select a </a:t>
            </a:r>
            <a:r>
              <a:rPr lang="en-US" altLang="en-US" smtClean="0">
                <a:solidFill>
                  <a:srgbClr val="FF0000"/>
                </a:solidFill>
              </a:rPr>
              <a:t>pivot element </a:t>
            </a:r>
            <a:r>
              <a:rPr lang="en-US" altLang="en-US" smtClean="0"/>
              <a:t>among the elements of the given array, and </a:t>
            </a:r>
            <a:r>
              <a:rPr lang="en-US" altLang="en-US" smtClean="0">
                <a:solidFill>
                  <a:srgbClr val="FF0000"/>
                </a:solidFill>
              </a:rPr>
              <a:t>put pivot into first location </a:t>
            </a:r>
            <a:r>
              <a:rPr lang="en-US" altLang="en-US" smtClean="0"/>
              <a:t>of the array before partitioning.</a:t>
            </a:r>
            <a:endParaRPr lang="tr-TR" altLang="en-US" smtClean="0"/>
          </a:p>
          <a:p>
            <a:endParaRPr lang="en-US" altLang="en-US" smtClean="0"/>
          </a:p>
          <a:p>
            <a:r>
              <a:rPr lang="en-US" altLang="en-US" b="1" smtClean="0"/>
              <a:t>Which array item should be selected as pivot?</a:t>
            </a:r>
          </a:p>
          <a:p>
            <a:pPr lvl="1"/>
            <a:r>
              <a:rPr lang="en-US" altLang="en-US" sz="2400" smtClean="0"/>
              <a:t>Somehow we have to select a pivot, and we hope that we will get a good partitioning.</a:t>
            </a:r>
          </a:p>
          <a:p>
            <a:pPr lvl="1"/>
            <a:r>
              <a:rPr lang="en-US" altLang="en-US" sz="2400" smtClean="0"/>
              <a:t>If the items in the array arranged randomly, we choose a pivot randomly.</a:t>
            </a:r>
          </a:p>
          <a:p>
            <a:pPr lvl="1"/>
            <a:r>
              <a:rPr lang="en-US" altLang="en-US" sz="2400" smtClean="0"/>
              <a:t>We can choose the first or last element as a pivot (it may not give a good partitioning).</a:t>
            </a:r>
          </a:p>
          <a:p>
            <a:pPr lvl="1"/>
            <a:r>
              <a:rPr lang="en-US" altLang="en-US" sz="2400" smtClean="0"/>
              <a:t>We can use different techniques to select the pivot.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D93CFF8-2A8C-4329-96EE-F4A8DF86191B}" type="slidenum">
              <a:rPr lang="en-US" altLang="en-US" sz="800"/>
              <a:pPr/>
              <a:t>78</a:t>
            </a:fld>
            <a:endParaRPr lang="en-US" altLang="en-US" sz="8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pic>
        <p:nvPicPr>
          <p:cNvPr id="66566" name="Picture 3" descr="Carrano0915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86868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295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Initial state of the array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A67272F-2706-4771-B89E-F9D95535F684}" type="slidenum">
              <a:rPr lang="en-US" altLang="en-US" sz="800"/>
              <a:pPr/>
              <a:t>79</a:t>
            </a:fld>
            <a:endParaRPr lang="en-US" altLang="en-US" sz="800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pic>
        <p:nvPicPr>
          <p:cNvPr id="67590" name="Picture 3" descr="Carrano0914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8229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4410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en-US" sz="2000" b="1" i="1">
                <a:latin typeface="Arial" panose="020B0604020202020204" pitchFamily="34" charset="0"/>
              </a:rPr>
              <a:t>Invariant for the partition algorithm</a:t>
            </a:r>
            <a:endParaRPr lang="en-US" altLang="en-US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Importance of Sorting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Why don’t CS profs ever stop talking about sorting?</a:t>
            </a:r>
            <a:endParaRPr lang="tr-TR" altLang="en-US" dirty="0" smtClean="0"/>
          </a:p>
          <a:p>
            <a:endParaRPr lang="tr-TR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Computers spend more time sorting than anything else,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historically</a:t>
            </a:r>
            <a:r>
              <a:rPr lang="tr-TR" altLang="en-US" dirty="0" smtClean="0"/>
              <a:t> 25% on </a:t>
            </a:r>
            <a:r>
              <a:rPr lang="tr-TR" altLang="en-US" dirty="0" err="1" smtClean="0"/>
              <a:t>mainframes</a:t>
            </a:r>
            <a:r>
              <a:rPr lang="tr-TR" altLang="en-US" dirty="0" smtClean="0"/>
              <a:t>.</a:t>
            </a:r>
          </a:p>
          <a:p>
            <a:pPr>
              <a:buFont typeface="Times New Roman" panose="02020603050405020304" pitchFamily="18" charset="0"/>
              <a:buAutoNum type="arabicPeriod"/>
            </a:pPr>
            <a:endParaRPr lang="tr-TR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Sorting is the best studied problem in computer science,</a:t>
            </a:r>
            <a:r>
              <a:rPr lang="tr-TR" altLang="en-US" dirty="0" smtClean="0"/>
              <a:t> </a:t>
            </a:r>
            <a:r>
              <a:rPr lang="en-US" altLang="en-US" dirty="0" smtClean="0"/>
              <a:t>with a variety of different algorithms known.</a:t>
            </a:r>
            <a:endParaRPr lang="tr-TR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endParaRPr lang="en-US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Most of the interesting ideas we will encounter in the</a:t>
            </a:r>
            <a:r>
              <a:rPr lang="tr-TR" altLang="en-US" dirty="0" smtClean="0"/>
              <a:t> </a:t>
            </a:r>
            <a:r>
              <a:rPr lang="en-US" altLang="en-US" dirty="0" smtClean="0"/>
              <a:t>course can be taught in the context of sorting, such as</a:t>
            </a:r>
            <a:r>
              <a:rPr lang="tr-TR" altLang="en-US" dirty="0" smtClean="0"/>
              <a:t> </a:t>
            </a:r>
            <a:r>
              <a:rPr lang="en-US" altLang="en-US" dirty="0" smtClean="0"/>
              <a:t>divide-and-conquer, randomized algorithms, and lower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bounds</a:t>
            </a:r>
            <a:r>
              <a:rPr lang="tr-TR" altLang="en-US" dirty="0" smtClean="0"/>
              <a:t>.</a:t>
            </a:r>
          </a:p>
          <a:p>
            <a:pPr algn="r">
              <a:buFontTx/>
              <a:buNone/>
            </a:pPr>
            <a:endParaRPr lang="tr-TR" altLang="en-US" sz="1600" dirty="0" smtClean="0"/>
          </a:p>
          <a:p>
            <a:pPr algn="r">
              <a:buFontTx/>
              <a:buNone/>
            </a:pPr>
            <a:r>
              <a:rPr lang="tr-TR" altLang="en-US" sz="1600" dirty="0" smtClean="0"/>
              <a:t>(</a:t>
            </a:r>
            <a:r>
              <a:rPr lang="tr-TR" altLang="en-US" sz="1600" dirty="0" err="1" smtClean="0"/>
              <a:t>slide</a:t>
            </a:r>
            <a:r>
              <a:rPr lang="tr-TR" altLang="en-US" sz="1600" dirty="0" smtClean="0"/>
              <a:t> </a:t>
            </a:r>
            <a:r>
              <a:rPr lang="tr-TR" altLang="en-US" sz="1600" dirty="0" err="1" smtClean="0"/>
              <a:t>by</a:t>
            </a:r>
            <a:r>
              <a:rPr lang="tr-TR" altLang="en-US" sz="1600" dirty="0" smtClean="0"/>
              <a:t> Steven </a:t>
            </a:r>
            <a:r>
              <a:rPr lang="tr-TR" altLang="en-US" sz="1600" dirty="0" err="1" smtClean="0"/>
              <a:t>Skiena</a:t>
            </a:r>
            <a:r>
              <a:rPr lang="tr-TR" altLang="en-US" sz="1600" dirty="0" smtClean="0"/>
              <a:t>)</a:t>
            </a:r>
            <a:endParaRPr lang="tr-TR" altLang="en-US" dirty="0" smtClean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F25284E-E9C6-4B95-9D51-BDBDE1325513}" type="slidenum">
              <a:rPr lang="en-US" altLang="en-US" sz="800"/>
              <a:pPr/>
              <a:t>8</a:t>
            </a:fld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75BBAF1-AF7A-4229-8C93-6B4C78DA4C18}" type="slidenum">
              <a:rPr lang="en-US" altLang="en-US" sz="800"/>
              <a:pPr/>
              <a:t>80</a:t>
            </a:fld>
            <a:endParaRPr lang="en-US" altLang="en-US" sz="80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pic>
        <p:nvPicPr>
          <p:cNvPr id="68614" name="Picture 3" descr="Carrano0916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85344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77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Moving </a:t>
            </a:r>
            <a:r>
              <a:rPr lang="en-US" altLang="en-US" sz="2000" b="1" i="1">
                <a:latin typeface="Courier10 Bd BT" charset="0"/>
              </a:rPr>
              <a:t>theArray[firstUnknown] </a:t>
            </a:r>
            <a:r>
              <a:rPr lang="en-US" altLang="en-US" sz="2000" b="1" i="1">
                <a:latin typeface="Arial" panose="020B0604020202020204" pitchFamily="34" charset="0"/>
              </a:rPr>
              <a:t>into S</a:t>
            </a:r>
            <a:r>
              <a:rPr lang="en-US" altLang="en-US" sz="2000" b="1" i="1" baseline="-25000">
                <a:latin typeface="Arial" panose="020B0604020202020204" pitchFamily="34" charset="0"/>
              </a:rPr>
              <a:t>1</a:t>
            </a:r>
            <a:r>
              <a:rPr lang="en-US" altLang="en-US" sz="2000" b="1" i="1">
                <a:latin typeface="Arial" panose="020B0604020202020204" pitchFamily="34" charset="0"/>
              </a:rPr>
              <a:t> by swapping it with</a:t>
            </a:r>
          </a:p>
          <a:p>
            <a:r>
              <a:rPr lang="en-US" altLang="en-US" sz="2000" b="1" i="1">
                <a:latin typeface="Arial" panose="020B0604020202020204" pitchFamily="34" charset="0"/>
              </a:rPr>
              <a:t> </a:t>
            </a:r>
            <a:r>
              <a:rPr lang="en-US" altLang="en-US" sz="2000" b="1" i="1">
                <a:latin typeface="Courier10 Bd BT" charset="0"/>
              </a:rPr>
              <a:t>theArray[lastS1+1]</a:t>
            </a:r>
            <a:r>
              <a:rPr lang="en-US" altLang="en-US" sz="2000" b="1" i="1">
                <a:latin typeface="Arial" panose="020B0604020202020204" pitchFamily="34" charset="0"/>
              </a:rPr>
              <a:t> and by incrementing both </a:t>
            </a:r>
            <a:r>
              <a:rPr lang="en-US" altLang="en-US" sz="2000" b="1" i="1">
                <a:latin typeface="Courier10 Bd BT" charset="0"/>
              </a:rPr>
              <a:t>lastS1</a:t>
            </a:r>
            <a:r>
              <a:rPr lang="en-US" altLang="en-US" sz="2000" b="1" i="1">
                <a:latin typeface="Arial" panose="020B0604020202020204" pitchFamily="34" charset="0"/>
              </a:rPr>
              <a:t> and </a:t>
            </a:r>
            <a:r>
              <a:rPr lang="en-US" altLang="en-US" sz="2000" b="1" i="1">
                <a:latin typeface="Courier10 Bd BT" charset="0"/>
              </a:rPr>
              <a:t>firstUnknown.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8B56BBF-72CB-4453-92FB-108144FB00CA}" type="slidenum">
              <a:rPr lang="en-US" altLang="en-US" sz="800"/>
              <a:pPr/>
              <a:t>81</a:t>
            </a:fld>
            <a:endParaRPr lang="en-US" altLang="en-US" sz="800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pic>
        <p:nvPicPr>
          <p:cNvPr id="6963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3820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863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en-US" sz="2000" b="1" i="1">
                <a:latin typeface="Arial" panose="020B0604020202020204" pitchFamily="34" charset="0"/>
              </a:rPr>
              <a:t>Moving </a:t>
            </a:r>
            <a:r>
              <a:rPr lang="en-US" altLang="en-US" sz="2000" b="1" i="1">
                <a:latin typeface="Courier10 Bd BT" charset="0"/>
              </a:rPr>
              <a:t>theArray[firstUnknown] </a:t>
            </a:r>
            <a:r>
              <a:rPr lang="en-US" altLang="en-US" sz="2000" b="1" i="1">
                <a:latin typeface="Arial" panose="020B0604020202020204" pitchFamily="34" charset="0"/>
              </a:rPr>
              <a:t>into S</a:t>
            </a:r>
            <a:r>
              <a:rPr lang="en-US" altLang="en-US" sz="2000" b="1" i="1" baseline="-25000">
                <a:latin typeface="Arial" panose="020B0604020202020204" pitchFamily="34" charset="0"/>
              </a:rPr>
              <a:t>2</a:t>
            </a:r>
            <a:r>
              <a:rPr lang="en-US" altLang="en-US" sz="2000" b="1" i="1">
                <a:latin typeface="Arial" panose="020B0604020202020204" pitchFamily="34" charset="0"/>
              </a:rPr>
              <a:t> by incrementing </a:t>
            </a:r>
            <a:r>
              <a:rPr lang="en-US" altLang="en-US" sz="2000" b="1" i="1">
                <a:latin typeface="Courier10 Bd BT" charset="0"/>
              </a:rPr>
              <a:t>firstUnknown.</a:t>
            </a:r>
            <a:endParaRPr lang="en-US" altLang="en-US" b="1" i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8EB93C9B-FDE9-428C-B7FA-E8939827D75D}" type="slidenum">
              <a:rPr lang="en-US" altLang="en-US" sz="800"/>
              <a:pPr/>
              <a:t>82</a:t>
            </a:fld>
            <a:endParaRPr lang="en-US" altLang="en-US" sz="8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sp>
        <p:nvSpPr>
          <p:cNvPr id="70663" name="Text Box 4"/>
          <p:cNvSpPr txBox="1">
            <a:spLocks noChangeArrowheads="1"/>
          </p:cNvSpPr>
          <p:nvPr/>
        </p:nvSpPr>
        <p:spPr bwMode="auto">
          <a:xfrm>
            <a:off x="593725" y="1611313"/>
            <a:ext cx="2705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Developing the first</a:t>
            </a:r>
          </a:p>
          <a:p>
            <a:r>
              <a:rPr lang="en-US" altLang="en-US" sz="2000" b="1" i="1">
                <a:latin typeface="Arial" panose="020B0604020202020204" pitchFamily="34" charset="0"/>
              </a:rPr>
              <a:t> partition of an array </a:t>
            </a:r>
          </a:p>
          <a:p>
            <a:r>
              <a:rPr lang="en-US" altLang="en-US" sz="2000" b="1" i="1">
                <a:latin typeface="Arial" panose="020B0604020202020204" pitchFamily="34" charset="0"/>
              </a:rPr>
              <a:t>when the pivot is the</a:t>
            </a:r>
          </a:p>
          <a:p>
            <a:r>
              <a:rPr lang="en-US" altLang="en-US" sz="2000" b="1" i="1">
                <a:latin typeface="Arial" panose="020B0604020202020204" pitchFamily="34" charset="0"/>
              </a:rPr>
              <a:t> first item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89" y="919844"/>
            <a:ext cx="2981325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448" y="1762513"/>
            <a:ext cx="5172075" cy="552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059" y="2391066"/>
            <a:ext cx="5210175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038" y="3119631"/>
            <a:ext cx="4133850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420" y="3720970"/>
            <a:ext cx="3552825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894" y="4303647"/>
            <a:ext cx="44196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4501" y="5042126"/>
            <a:ext cx="3705225" cy="561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2608" y="5626165"/>
            <a:ext cx="4829175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E8FEF25-A0F5-47E8-9114-90A98D029B4B}" type="slidenum">
              <a:rPr lang="en-US" altLang="en-US" sz="800"/>
              <a:pPr/>
              <a:t>83</a:t>
            </a:fld>
            <a:endParaRPr lang="en-US" altLang="en-US" sz="8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Function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void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en-US" sz="1800" smtClean="0">
                <a:solidFill>
                  <a:srgbClr val="00B0F0"/>
                </a:solidFill>
                <a:latin typeface="Courier New" panose="02070309020205020404" pitchFamily="49" charset="0"/>
              </a:rPr>
              <a:t>(DataType theArray[], </a:t>
            </a:r>
            <a:r>
              <a:rPr lang="en-US" altLang="en-US" sz="1800" smtClean="0">
                <a:latin typeface="Courier New" panose="02070309020205020404" pitchFamily="49" charset="0"/>
              </a:rPr>
              <a:t>int first, int last)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</a:rPr>
              <a:t>// Precondition: theArray[first..last] is an array.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</a:rPr>
              <a:t>// Postcondition: theArray[first..last] is sorted.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800" smtClean="0">
                <a:latin typeface="Courier New" panose="02070309020205020404" pitchFamily="49" charset="0"/>
              </a:rPr>
              <a:t>	</a:t>
            </a:r>
            <a:r>
              <a:rPr lang="en-US" altLang="en-US" sz="1800" smtClean="0">
                <a:latin typeface="Courier New" panose="02070309020205020404" pitchFamily="49" charset="0"/>
              </a:rPr>
              <a:t>int pivotIndex;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smtClean="0">
                <a:latin typeface="Courier New" panose="02070309020205020404" pitchFamily="49" charset="0"/>
              </a:rPr>
              <a:t> (first &lt; last) {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</a:rPr>
              <a:t>// create the partition: S1, pivot, 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first, last, pivotIndex);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</a:rPr>
              <a:t>// sort regions S1 and 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first, pivotIndex-1);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pivotIndex+1, last);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D29191D-AAAA-4BF9-9428-446D49BF4975}" type="slidenum">
              <a:rPr lang="en-US" altLang="en-US" sz="800"/>
              <a:pPr/>
              <a:t>84</a:t>
            </a:fld>
            <a:endParaRPr lang="en-US" altLang="en-US" sz="8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void </a:t>
            </a:r>
            <a:r>
              <a:rPr lang="en-US" altLang="en-US" sz="16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en-US" sz="1600" smtClean="0">
                <a:latin typeface="Courier New" panose="02070309020205020404" pitchFamily="49" charset="0"/>
              </a:rPr>
              <a:t>(</a:t>
            </a:r>
            <a:r>
              <a:rPr lang="en-US" altLang="en-US" sz="16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 theArray[], </a:t>
            </a:r>
            <a:r>
              <a:rPr lang="en-US" altLang="en-US" sz="1600" smtClean="0">
                <a:latin typeface="Courier New" panose="02070309020205020404" pitchFamily="49" charset="0"/>
              </a:rPr>
              <a:t>int first, int last,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		int &amp;pivotIndex) {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Precondition: theArray[first..last] is an array; first &lt;= last.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Postcondition: Partitions theArray[first..last] such that: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  S1 = theArray[first..pivotIndex-1] &lt; pivot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  theArray[pivotIndex] == pivot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  S2 = theArray[pivotIndex+1..last] &gt;= pivot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place pivot in theArray[first]</a:t>
            </a:r>
          </a:p>
          <a:p>
            <a:pPr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choosePivot</a:t>
            </a:r>
            <a:r>
              <a:rPr lang="en-US" altLang="en-US" sz="1600" smtClean="0">
                <a:latin typeface="Courier New" panose="02070309020205020404" pitchFamily="49" charset="0"/>
              </a:rPr>
              <a:t>(theArray, first, last);</a:t>
            </a:r>
          </a:p>
          <a:p>
            <a:pPr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DataType pivot = </a:t>
            </a:r>
            <a:r>
              <a:rPr lang="en-US" altLang="en-US" sz="1600" smtClean="0">
                <a:solidFill>
                  <a:srgbClr val="0070C0"/>
                </a:solidFill>
                <a:latin typeface="Courier New" panose="02070309020205020404" pitchFamily="49" charset="0"/>
              </a:rPr>
              <a:t>theArray</a:t>
            </a:r>
            <a:r>
              <a:rPr lang="en-US" altLang="en-US" sz="1600" smtClean="0">
                <a:latin typeface="Courier New" panose="02070309020205020404" pitchFamily="49" charset="0"/>
              </a:rPr>
              <a:t>[first];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copy pivot</a:t>
            </a:r>
            <a:endParaRPr lang="tr-TR" altLang="en-US" sz="1600" smtClean="0">
              <a:solidFill>
                <a:srgbClr val="7F7F7F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…</a:t>
            </a:r>
            <a:endParaRPr lang="en-US" altLang="en-US" sz="16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6946D68C-23D8-4C1F-8550-4B58DBF9C924}" type="slidenum">
              <a:rPr lang="en-US" altLang="en-US" sz="800"/>
              <a:pPr/>
              <a:t>85</a:t>
            </a:fld>
            <a:endParaRPr lang="en-US" altLang="en-US" sz="80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F7F7F"/>
                </a:solidFill>
              </a:rPr>
              <a:t>    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initially, everything but pivot is in unknown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latin typeface="Courier New" panose="02070309020205020404" pitchFamily="49" charset="0"/>
              </a:rPr>
              <a:t>int lastS1 = first;        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index of last item in S1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latin typeface="Courier New" panose="02070309020205020404" pitchFamily="49" charset="0"/>
              </a:rPr>
              <a:t>int firstUnknown = first + 1;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// index of first item in unknown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endParaRPr lang="tr-TR" altLang="en-US" sz="1600" smtClean="0">
              <a:solidFill>
                <a:srgbClr val="7F7F7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move one item at a time until unknown region is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smtClean="0">
                <a:latin typeface="Courier New" panose="02070309020205020404" pitchFamily="49" charset="0"/>
              </a:rPr>
              <a:t> (</a:t>
            </a:r>
            <a:r>
              <a:rPr lang="tr-TR" altLang="en-US" sz="1600" smtClean="0">
                <a:latin typeface="Courier New" panose="02070309020205020404" pitchFamily="49" charset="0"/>
              </a:rPr>
              <a:t>  </a:t>
            </a:r>
            <a:r>
              <a:rPr lang="en-US" altLang="en-US" sz="1600" smtClean="0">
                <a:latin typeface="Courier New" panose="02070309020205020404" pitchFamily="49" charset="0"/>
              </a:rPr>
              <a:t>; firstUnknown &lt;= last; ++firstUnknown)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Invariant: theArray[first+1..lastS1] &lt; pivot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   //            theArray[lastS1+1..firstUnknown-1] &gt;= pivot</a:t>
            </a:r>
            <a:endParaRPr lang="tr-TR" altLang="en-US" sz="1600" smtClean="0">
              <a:solidFill>
                <a:srgbClr val="7F7F7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smtClean="0">
              <a:solidFill>
                <a:srgbClr val="7F7F7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   // move item from unknown to proper region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600" smtClean="0">
                <a:latin typeface="Courier New" panose="02070309020205020404" pitchFamily="49" charset="0"/>
              </a:rPr>
              <a:t> (theArray[firstUnknown] &lt; pivot) {  	// belongs to S1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		  </a:t>
            </a:r>
            <a:r>
              <a:rPr lang="en-US" altLang="en-US" sz="1600" smtClean="0">
                <a:latin typeface="Courier New" panose="02070309020205020404" pitchFamily="49" charset="0"/>
              </a:rPr>
              <a:t>++lastS1;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</a:t>
            </a:r>
            <a:r>
              <a:rPr lang="tr-TR" altLang="en-US" sz="1600" smtClean="0">
                <a:latin typeface="Courier New" panose="02070309020205020404" pitchFamily="49" charset="0"/>
              </a:rPr>
              <a:t>	  </a:t>
            </a:r>
            <a:r>
              <a:rPr lang="en-US" altLang="en-US" sz="16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600" smtClean="0">
                <a:latin typeface="Courier New" panose="02070309020205020404" pitchFamily="49" charset="0"/>
              </a:rPr>
              <a:t>(theArray[firstUnknown], theArray[lastS1]);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}	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else belongs to 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// place pivot in proper position and mark its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600" smtClean="0">
                <a:latin typeface="Courier New" panose="02070309020205020404" pitchFamily="49" charset="0"/>
              </a:rPr>
              <a:t>(theArray[first], theArray[lastS1]);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pivotIndex</a:t>
            </a:r>
            <a:r>
              <a:rPr lang="en-US" altLang="en-US" sz="1600" smtClean="0">
                <a:latin typeface="Courier New" panose="02070309020205020404" pitchFamily="49" charset="0"/>
              </a:rPr>
              <a:t> = lastS1;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550143E-6BFA-4338-9BBC-34A2D2251107}" type="slidenum">
              <a:rPr lang="en-US" altLang="en-US" sz="800"/>
              <a:pPr/>
              <a:t>86</a:t>
            </a:fld>
            <a:endParaRPr lang="en-US" altLang="en-US" sz="80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– Analysis 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i="1" dirty="0" smtClean="0">
                <a:solidFill>
                  <a:srgbClr val="FF0000"/>
                </a:solidFill>
              </a:rPr>
              <a:t>Worst Case: 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(assume that we are selecting the first element as pivot)</a:t>
            </a:r>
            <a:endParaRPr lang="en-US" altLang="en-US" b="1" i="1" dirty="0" smtClean="0"/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The pivot divides the list of size n into two </a:t>
            </a:r>
            <a:r>
              <a:rPr lang="en-US" altLang="en-US" sz="2600" dirty="0" err="1" smtClean="0"/>
              <a:t>sublists</a:t>
            </a:r>
            <a:r>
              <a:rPr lang="en-US" altLang="en-US" sz="2600" dirty="0" smtClean="0"/>
              <a:t> of sizes 0 and n-1.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The number of key comparisons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n-1 + n-2 + ... + 1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</a:t>
            </a:r>
            <a:r>
              <a:rPr lang="en-US" altLang="en-US" sz="2000" b="1" dirty="0" smtClean="0"/>
              <a:t>n</a:t>
            </a:r>
            <a:r>
              <a:rPr lang="en-US" altLang="en-US" sz="2000" b="1" baseline="30000" dirty="0" smtClean="0"/>
              <a:t>2</a:t>
            </a:r>
            <a:r>
              <a:rPr lang="en-US" altLang="en-US" sz="2000" b="1" dirty="0" smtClean="0"/>
              <a:t>/2 – n/2		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 O(n</a:t>
            </a:r>
            <a:r>
              <a:rPr lang="en-US" altLang="en-US" sz="2000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The number of swaps 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 n-1      		     +     n-1 + n-2 + ... + 1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swaps outside of the for loop 	 swaps inside of the for loop 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</a:t>
            </a:r>
            <a:r>
              <a:rPr lang="en-US" altLang="en-US" sz="2000" b="1" dirty="0" smtClean="0"/>
              <a:t>n</a:t>
            </a:r>
            <a:r>
              <a:rPr lang="en-US" altLang="en-US" sz="2000" b="1" baseline="30000" dirty="0" smtClean="0"/>
              <a:t>2</a:t>
            </a:r>
            <a:r>
              <a:rPr lang="en-US" altLang="en-US" sz="2000" b="1" dirty="0" smtClean="0"/>
              <a:t>/2 + n/2 - 1		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 O(n</a:t>
            </a:r>
            <a:r>
              <a:rPr lang="en-US" altLang="en-US" sz="2000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tr-TR" altLang="en-US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So, Quicksort is 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in worst case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 lvl="1">
              <a:lnSpc>
                <a:spcPct val="90000"/>
              </a:lnSpc>
            </a:pPr>
            <a:endParaRPr lang="en-US" alt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0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4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4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FDC4978-EB9D-45A8-BDFD-220CDC6D9354}" type="slidenum">
              <a:rPr lang="en-US" altLang="en-US" sz="800"/>
              <a:pPr/>
              <a:t>87</a:t>
            </a:fld>
            <a:endParaRPr lang="en-US" altLang="en-US" sz="80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– Analysis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Quicksort is </a:t>
            </a:r>
            <a:r>
              <a:rPr lang="en-US" altLang="en-US" b="1" smtClean="0"/>
              <a:t>O(n*log</a:t>
            </a:r>
            <a:r>
              <a:rPr lang="en-US" altLang="en-US" b="1" baseline="-25000" smtClean="0"/>
              <a:t>2</a:t>
            </a:r>
            <a:r>
              <a:rPr lang="en-US" altLang="en-US" b="1" smtClean="0"/>
              <a:t>n)</a:t>
            </a:r>
            <a:r>
              <a:rPr lang="en-US" altLang="en-US" smtClean="0"/>
              <a:t> in the best case and average case.</a:t>
            </a:r>
          </a:p>
          <a:p>
            <a:endParaRPr lang="tr-TR" altLang="en-US" smtClean="0"/>
          </a:p>
          <a:p>
            <a:r>
              <a:rPr lang="en-US" altLang="en-US" smtClean="0"/>
              <a:t>Quicksort is </a:t>
            </a:r>
            <a:r>
              <a:rPr lang="en-US" altLang="en-US" b="1" smtClean="0">
                <a:solidFill>
                  <a:srgbClr val="FF0000"/>
                </a:solidFill>
              </a:rPr>
              <a:t>slow</a:t>
            </a:r>
            <a:r>
              <a:rPr lang="en-US" altLang="en-US" smtClean="0"/>
              <a:t> when the array is </a:t>
            </a:r>
            <a:r>
              <a:rPr lang="tr-TR" altLang="en-US" b="1" smtClean="0">
                <a:solidFill>
                  <a:srgbClr val="FF0000"/>
                </a:solidFill>
              </a:rPr>
              <a:t>already </a:t>
            </a:r>
            <a:r>
              <a:rPr lang="en-US" altLang="en-US" b="1" smtClean="0">
                <a:solidFill>
                  <a:srgbClr val="FF0000"/>
                </a:solidFill>
              </a:rPr>
              <a:t>sorted </a:t>
            </a:r>
            <a:r>
              <a:rPr lang="en-US" altLang="en-US" smtClean="0"/>
              <a:t>and we choose the </a:t>
            </a:r>
            <a:r>
              <a:rPr lang="en-US" altLang="en-US" b="1" smtClean="0">
                <a:solidFill>
                  <a:srgbClr val="FF0000"/>
                </a:solidFill>
              </a:rPr>
              <a:t>first element as the pivot</a:t>
            </a:r>
            <a:r>
              <a:rPr lang="en-US" altLang="en-US" smtClean="0"/>
              <a:t>.</a:t>
            </a:r>
          </a:p>
          <a:p>
            <a:endParaRPr lang="tr-TR" altLang="en-US" smtClean="0"/>
          </a:p>
          <a:p>
            <a:r>
              <a:rPr lang="en-US" altLang="en-US" smtClean="0"/>
              <a:t>Although the worst case behavior is not so good, and its average case behavior is much better than its worst case.</a:t>
            </a:r>
          </a:p>
          <a:p>
            <a:pPr lvl="1"/>
            <a:r>
              <a:rPr lang="en-US" altLang="en-US" sz="1800" smtClean="0"/>
              <a:t>So, Quicksort is one of best sorting algorithms using key comparisons.</a:t>
            </a:r>
          </a:p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776ADB4-298F-4290-96BE-ADAB4E693770}" type="slidenum">
              <a:rPr lang="en-US" altLang="en-US" sz="800"/>
              <a:pPr/>
              <a:t>88</a:t>
            </a:fld>
            <a:endParaRPr lang="en-US" altLang="en-US" sz="80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– Analysis</a:t>
            </a:r>
          </a:p>
        </p:txBody>
      </p:sp>
      <p:pic>
        <p:nvPicPr>
          <p:cNvPr id="76806" name="Picture 3" descr="Carrano0919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9388"/>
            <a:ext cx="7175500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501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A worst-case partitioning with </a:t>
            </a:r>
            <a:r>
              <a:rPr lang="en-US" altLang="en-US" sz="2000" b="1" i="1">
                <a:latin typeface="Courier10 Bd BT" charset="0"/>
              </a:rPr>
              <a:t>quicksort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78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8FCEBA7-C519-45BF-8965-CE49CB1A0950}" type="slidenum">
              <a:rPr lang="en-US" altLang="en-US" sz="800"/>
              <a:pPr/>
              <a:t>89</a:t>
            </a:fld>
            <a:endParaRPr lang="en-US" altLang="en-US" sz="8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– Analysis</a:t>
            </a:r>
          </a:p>
        </p:txBody>
      </p:sp>
      <p:pic>
        <p:nvPicPr>
          <p:cNvPr id="77830" name="Picture 3" descr="Carrano0920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63373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Text Box 4"/>
          <p:cNvSpPr txBox="1">
            <a:spLocks noChangeArrowheads="1"/>
          </p:cNvSpPr>
          <p:nvPr/>
        </p:nvSpPr>
        <p:spPr bwMode="auto">
          <a:xfrm>
            <a:off x="517525" y="1001713"/>
            <a:ext cx="545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An average-case partitioning with </a:t>
            </a:r>
            <a:r>
              <a:rPr lang="en-US" altLang="en-US" sz="2000" b="1" i="1">
                <a:latin typeface="Courier10 Bd BT" charset="0"/>
              </a:rPr>
              <a:t>quicksort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Sorting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 smtClean="0"/>
              <a:t>Organize </a:t>
            </a:r>
            <a:r>
              <a:rPr lang="en-US" altLang="en-US" dirty="0" smtClean="0"/>
              <a:t>data into ascending </a:t>
            </a:r>
            <a:r>
              <a:rPr lang="tr-TR" altLang="en-US" dirty="0" smtClean="0"/>
              <a:t>/ </a:t>
            </a:r>
            <a:r>
              <a:rPr lang="en-US" altLang="en-US" dirty="0" smtClean="0"/>
              <a:t>descending order</a:t>
            </a:r>
            <a:endParaRPr lang="tr-TR" altLang="en-US" dirty="0" smtClean="0"/>
          </a:p>
          <a:p>
            <a:pPr lvl="1"/>
            <a:r>
              <a:rPr lang="tr-TR" altLang="en-US" sz="1800" dirty="0" err="1" smtClean="0"/>
              <a:t>Useful</a:t>
            </a:r>
            <a:r>
              <a:rPr lang="tr-TR" altLang="en-US" sz="1800" dirty="0" smtClean="0"/>
              <a:t> in </a:t>
            </a:r>
            <a:r>
              <a:rPr lang="tr-TR" altLang="en-US" sz="1800" dirty="0" err="1" smtClean="0"/>
              <a:t>many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applications</a:t>
            </a:r>
            <a:endParaRPr lang="tr-TR" altLang="en-US" sz="1800" dirty="0" smtClean="0"/>
          </a:p>
          <a:p>
            <a:pPr lvl="1"/>
            <a:r>
              <a:rPr lang="tr-TR" altLang="en-US" sz="1800" dirty="0" err="1" smtClean="0"/>
              <a:t>Any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examples</a:t>
            </a:r>
            <a:r>
              <a:rPr lang="tr-TR" altLang="en-US" sz="1800" dirty="0" smtClean="0"/>
              <a:t> can </a:t>
            </a:r>
            <a:r>
              <a:rPr lang="tr-TR" altLang="en-US" sz="1800" dirty="0" err="1" smtClean="0"/>
              <a:t>you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think</a:t>
            </a:r>
            <a:r>
              <a:rPr lang="tr-TR" altLang="en-US" sz="1800" dirty="0" smtClean="0"/>
              <a:t> of?</a:t>
            </a:r>
            <a:endParaRPr lang="en-US" altLang="en-US" sz="1800" dirty="0" smtClean="0"/>
          </a:p>
          <a:p>
            <a:endParaRPr lang="tr-TR" altLang="en-US" dirty="0" smtClean="0"/>
          </a:p>
          <a:p>
            <a:r>
              <a:rPr lang="tr-TR" altLang="en-US" dirty="0" err="1" smtClean="0"/>
              <a:t>Internal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sort</a:t>
            </a:r>
            <a:r>
              <a:rPr lang="tr-TR" altLang="en-US" dirty="0" smtClean="0"/>
              <a:t> vs. </a:t>
            </a:r>
            <a:r>
              <a:rPr lang="tr-TR" altLang="en-US" dirty="0" err="1" smtClean="0"/>
              <a:t>external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sort</a:t>
            </a:r>
            <a:r>
              <a:rPr lang="tr-TR" altLang="en-US" dirty="0" smtClean="0"/>
              <a:t> </a:t>
            </a:r>
          </a:p>
          <a:p>
            <a:pPr lvl="1"/>
            <a:r>
              <a:rPr lang="en-US" altLang="en-US" sz="1800" dirty="0" smtClean="0"/>
              <a:t>We will analyze only internal sorting algorithms</a:t>
            </a:r>
          </a:p>
          <a:p>
            <a:endParaRPr lang="tr-TR" altLang="en-US" dirty="0" smtClean="0"/>
          </a:p>
          <a:p>
            <a:r>
              <a:rPr lang="en-US" altLang="en-US" dirty="0" smtClean="0"/>
              <a:t>Sorting also has </a:t>
            </a:r>
            <a:r>
              <a:rPr lang="tr-TR" altLang="en-US" dirty="0" err="1" smtClean="0"/>
              <a:t>other</a:t>
            </a:r>
            <a:r>
              <a:rPr lang="tr-TR" altLang="en-US" dirty="0" smtClean="0"/>
              <a:t> </a:t>
            </a:r>
            <a:r>
              <a:rPr lang="en-US" altLang="en-US" dirty="0" smtClean="0"/>
              <a:t>uses. I</a:t>
            </a:r>
            <a:r>
              <a:rPr lang="tr-TR" altLang="en-US" dirty="0" smtClean="0"/>
              <a:t>t can </a:t>
            </a:r>
            <a:r>
              <a:rPr lang="tr-TR" altLang="en-US" dirty="0" err="1" smtClean="0"/>
              <a:t>make</a:t>
            </a:r>
            <a:r>
              <a:rPr lang="tr-TR" altLang="en-US" dirty="0" smtClean="0"/>
              <a:t> an </a:t>
            </a:r>
            <a:r>
              <a:rPr lang="tr-TR" altLang="en-US" dirty="0" err="1" smtClean="0"/>
              <a:t>algorithm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faster</a:t>
            </a:r>
            <a:r>
              <a:rPr lang="tr-TR" altLang="en-US" dirty="0" smtClean="0"/>
              <a:t>.</a:t>
            </a:r>
          </a:p>
          <a:p>
            <a:pPr lvl="1"/>
            <a:r>
              <a:rPr lang="tr-TR" altLang="en-US" sz="1800" dirty="0" err="1" smtClean="0"/>
              <a:t>e.g</a:t>
            </a:r>
            <a:r>
              <a:rPr lang="tr-TR" altLang="en-US" sz="1800" dirty="0" smtClean="0"/>
              <a:t>., </a:t>
            </a:r>
            <a:r>
              <a:rPr lang="tr-TR" altLang="en-US" sz="1800" dirty="0" err="1" smtClean="0"/>
              <a:t>find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the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intersection</a:t>
            </a:r>
            <a:r>
              <a:rPr lang="tr-TR" altLang="en-US" sz="1800" dirty="0" smtClean="0"/>
              <a:t> of </a:t>
            </a:r>
            <a:r>
              <a:rPr lang="tr-TR" altLang="en-US" sz="1800" dirty="0" err="1" smtClean="0"/>
              <a:t>two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sets</a:t>
            </a:r>
            <a:endParaRPr lang="tr-TR" altLang="en-US" sz="1800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3CD8B7E-26F7-436C-8B37-60EDF19269BF}" type="slidenum">
              <a:rPr lang="en-US" altLang="en-US" sz="800"/>
              <a:pPr/>
              <a:t>9</a:t>
            </a:fld>
            <a:endParaRPr lang="en-US" altLang="en-US" sz="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Other Sorting Algorithms?</a:t>
            </a:r>
            <a:endParaRPr lang="en-US" altLang="en-US" smtClean="0"/>
          </a:p>
        </p:txBody>
      </p:sp>
      <p:sp>
        <p:nvSpPr>
          <p:cNvPr id="78851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altLang="en-US" smtClean="0"/>
          </a:p>
        </p:txBody>
      </p:sp>
      <p:sp>
        <p:nvSpPr>
          <p:cNvPr id="788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88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E7A1F2B-EA94-4645-834C-1DDFF315935B}" type="slidenum">
              <a:rPr lang="en-US" altLang="en-US" sz="800"/>
              <a:pPr/>
              <a:t>90</a:t>
            </a:fld>
            <a:endParaRPr lang="en-US" altLang="en-US" sz="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Other Sorting Algorithms?</a:t>
            </a:r>
            <a:endParaRPr lang="en-US" alt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en-US" smtClean="0"/>
              <a:t>Many! For example:</a:t>
            </a:r>
          </a:p>
          <a:p>
            <a:r>
              <a:rPr lang="en-US" altLang="en-US" smtClean="0"/>
              <a:t>Shell sort</a:t>
            </a:r>
          </a:p>
          <a:p>
            <a:r>
              <a:rPr lang="en-US" altLang="en-US" smtClean="0"/>
              <a:t>Comb sort</a:t>
            </a:r>
          </a:p>
          <a:p>
            <a:r>
              <a:rPr lang="en-US" altLang="en-US" smtClean="0"/>
              <a:t>Heapsort</a:t>
            </a:r>
          </a:p>
          <a:p>
            <a:r>
              <a:rPr lang="en-US" altLang="en-US" smtClean="0"/>
              <a:t>Counting sort</a:t>
            </a:r>
          </a:p>
          <a:p>
            <a:r>
              <a:rPr lang="en-US" altLang="en-US" smtClean="0"/>
              <a:t>Bucket sort</a:t>
            </a:r>
          </a:p>
          <a:p>
            <a:r>
              <a:rPr lang="en-US" altLang="en-US" smtClean="0"/>
              <a:t>Distribution sort</a:t>
            </a:r>
          </a:p>
          <a:p>
            <a:r>
              <a:rPr lang="en-US" altLang="en-US" smtClean="0"/>
              <a:t>Timsort</a:t>
            </a:r>
            <a:endParaRPr lang="tr-TR" altLang="en-US" smtClean="0"/>
          </a:p>
          <a:p>
            <a:endParaRPr lang="tr-TR" altLang="en-US" smtClean="0"/>
          </a:p>
          <a:p>
            <a:r>
              <a:rPr lang="tr-TR" altLang="en-US" smtClean="0"/>
              <a:t>e.g. Check </a:t>
            </a:r>
            <a:r>
              <a:rPr lang="en-US" altLang="en-US" smtClean="0">
                <a:hlinkClick r:id="rId2"/>
              </a:rPr>
              <a:t>http://en.wikipedia.org/wiki/Sorting_algorithm</a:t>
            </a:r>
            <a:r>
              <a:rPr lang="tr-TR" altLang="en-US" smtClean="0"/>
              <a:t> for a table comparing sorting algorithms.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8392A19F-E0C9-4AA6-81F9-D4DE03ABE808}" type="slidenum">
              <a:rPr lang="en-US" altLang="en-US" sz="800"/>
              <a:pPr/>
              <a:t>91</a:t>
            </a:fld>
            <a:endParaRPr lang="en-US" altLang="en-US" sz="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CF706EE-69F2-445E-8338-D7F4F7260981}" type="slidenum">
              <a:rPr lang="en-US" altLang="en-US" sz="800"/>
              <a:pPr/>
              <a:t>92</a:t>
            </a:fld>
            <a:endParaRPr lang="en-US" altLang="en-US" sz="8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FF0000"/>
                </a:solidFill>
              </a:rPr>
              <a:t>Radix sort algorithm </a:t>
            </a:r>
            <a:r>
              <a:rPr lang="en-US" altLang="en-US" smtClean="0"/>
              <a:t>different than other sorting algorithms that we talked.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solidFill>
                  <a:srgbClr val="FF0000"/>
                </a:solidFill>
              </a:rPr>
              <a:t>It does not use key comparisons</a:t>
            </a:r>
            <a:r>
              <a:rPr lang="en-US" altLang="en-US" sz="2400" b="1" smtClean="0"/>
              <a:t> </a:t>
            </a:r>
            <a:r>
              <a:rPr lang="en-US" altLang="en-US" sz="2400" smtClean="0"/>
              <a:t>to sort an array.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 radix sort :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Treats each data item as a character string.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First group data items according to their rightmost character, and put these groups into order w</a:t>
            </a:r>
            <a:r>
              <a:rPr lang="tr-TR" altLang="en-US" sz="2400" smtClean="0"/>
              <a:t>.</a:t>
            </a:r>
            <a:r>
              <a:rPr lang="en-US" altLang="en-US" sz="2400" smtClean="0"/>
              <a:t>r</a:t>
            </a:r>
            <a:r>
              <a:rPr lang="tr-TR" altLang="en-US" sz="2400" smtClean="0"/>
              <a:t>.</a:t>
            </a:r>
            <a:r>
              <a:rPr lang="en-US" altLang="en-US" sz="2400" smtClean="0"/>
              <a:t>t</a:t>
            </a:r>
            <a:r>
              <a:rPr lang="tr-TR" altLang="en-US" sz="2400" smtClean="0"/>
              <a:t>.</a:t>
            </a:r>
            <a:r>
              <a:rPr lang="en-US" altLang="en-US" sz="2400" smtClean="0"/>
              <a:t> this rightmost character.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Then, combine these groups.</a:t>
            </a:r>
          </a:p>
          <a:p>
            <a:pPr lvl="1">
              <a:lnSpc>
                <a:spcPct val="90000"/>
              </a:lnSpc>
            </a:pPr>
            <a:r>
              <a:rPr lang="tr-TR" altLang="en-US" sz="2400" smtClean="0"/>
              <a:t>R</a:t>
            </a:r>
            <a:r>
              <a:rPr lang="en-US" altLang="en-US" sz="2400" smtClean="0"/>
              <a:t>epeat these grouping and combining operations for all other character positions in the data items </a:t>
            </a:r>
            <a:r>
              <a:rPr lang="en-US" altLang="en-US" sz="2400" smtClean="0">
                <a:solidFill>
                  <a:srgbClr val="FF0000"/>
                </a:solidFill>
              </a:rPr>
              <a:t>from the rightmost to the leftmost</a:t>
            </a:r>
            <a:r>
              <a:rPr lang="en-US" altLang="en-US" sz="2400" smtClean="0"/>
              <a:t> character position.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At the end, the sort operation will be completed.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3824D54-4152-460B-A5A1-3F182DEF04C4}" type="slidenum">
              <a:rPr lang="en-US" altLang="en-US" sz="800"/>
              <a:pPr/>
              <a:t>93</a:t>
            </a:fld>
            <a:endParaRPr lang="en-US" altLang="en-US" sz="800"/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– Example</a:t>
            </a:r>
          </a:p>
        </p:txBody>
      </p:sp>
      <p:pic>
        <p:nvPicPr>
          <p:cNvPr id="81926" name="Picture 3" descr="Carrano0921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763000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82D63B8-D294-49FC-AF64-79091BCA0061}" type="slidenum">
              <a:rPr lang="en-US" altLang="en-US" sz="800"/>
              <a:pPr/>
              <a:t>94</a:t>
            </a:fld>
            <a:endParaRPr lang="en-US" altLang="en-US" sz="800"/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– Example 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000" smtClean="0"/>
              <a:t>mom, dad, god, fat, bad, cat, mad, pat, bar, him	     original list </a:t>
            </a:r>
          </a:p>
          <a:p>
            <a:pPr>
              <a:buFontTx/>
              <a:buNone/>
            </a:pPr>
            <a:r>
              <a:rPr lang="en-US" altLang="en-US" sz="2000" smtClean="0"/>
              <a:t>(da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,go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,ba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,ma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) (mo</a:t>
            </a:r>
            <a:r>
              <a:rPr lang="en-US" altLang="en-US" sz="2000" b="1" smtClean="0">
                <a:solidFill>
                  <a:schemeClr val="accent2"/>
                </a:solidFill>
              </a:rPr>
              <a:t>m</a:t>
            </a:r>
            <a:r>
              <a:rPr lang="en-US" altLang="en-US" sz="2000" smtClean="0"/>
              <a:t>,hi</a:t>
            </a:r>
            <a:r>
              <a:rPr lang="en-US" altLang="en-US" sz="2000" b="1" smtClean="0">
                <a:solidFill>
                  <a:schemeClr val="accent2"/>
                </a:solidFill>
              </a:rPr>
              <a:t>m</a:t>
            </a:r>
            <a:r>
              <a:rPr lang="en-US" altLang="en-US" sz="2000" smtClean="0"/>
              <a:t>) (ba</a:t>
            </a:r>
            <a:r>
              <a:rPr lang="en-US" altLang="en-US" sz="2000" b="1" smtClean="0">
                <a:solidFill>
                  <a:schemeClr val="accent2"/>
                </a:solidFill>
              </a:rPr>
              <a:t>r</a:t>
            </a:r>
            <a:r>
              <a:rPr lang="en-US" altLang="en-US" sz="2000" smtClean="0"/>
              <a:t>) (fa</a:t>
            </a:r>
            <a:r>
              <a:rPr lang="en-US" altLang="en-US" sz="2000" b="1" smtClean="0">
                <a:solidFill>
                  <a:schemeClr val="accent2"/>
                </a:solidFill>
              </a:rPr>
              <a:t>t</a:t>
            </a:r>
            <a:r>
              <a:rPr lang="en-US" altLang="en-US" sz="2000" smtClean="0"/>
              <a:t>,ca</a:t>
            </a:r>
            <a:r>
              <a:rPr lang="en-US" altLang="en-US" sz="2000" b="1" smtClean="0">
                <a:solidFill>
                  <a:schemeClr val="accent2"/>
                </a:solidFill>
              </a:rPr>
              <a:t>t</a:t>
            </a:r>
            <a:r>
              <a:rPr lang="en-US" altLang="en-US" sz="2000" smtClean="0"/>
              <a:t>,pa</a:t>
            </a:r>
            <a:r>
              <a:rPr lang="en-US" altLang="en-US" sz="2000" b="1" smtClean="0">
                <a:solidFill>
                  <a:schemeClr val="accent2"/>
                </a:solidFill>
              </a:rPr>
              <a:t>t</a:t>
            </a:r>
            <a:r>
              <a:rPr lang="en-US" altLang="en-US" sz="2000" smtClean="0"/>
              <a:t>)	     group strings by rightmost letter</a:t>
            </a:r>
          </a:p>
          <a:p>
            <a:pPr>
              <a:buFontTx/>
              <a:buNone/>
            </a:pPr>
            <a:r>
              <a:rPr lang="en-US" altLang="en-US" sz="2000" smtClean="0"/>
              <a:t>dad,god,bad,mad,mom,him,bar,fat,cat,pat		     combine groups</a:t>
            </a:r>
          </a:p>
          <a:p>
            <a:pPr>
              <a:buFontTx/>
              <a:buNone/>
            </a:pPr>
            <a:r>
              <a:rPr lang="en-US" altLang="en-US" sz="2000" smtClean="0"/>
              <a:t>(d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d,b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d,m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d,b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r,f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t,c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t,p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t) (h</a:t>
            </a:r>
            <a:r>
              <a:rPr lang="en-US" altLang="en-US" sz="2000" b="1" smtClean="0">
                <a:solidFill>
                  <a:schemeClr val="accent2"/>
                </a:solidFill>
              </a:rPr>
              <a:t>i</a:t>
            </a:r>
            <a:r>
              <a:rPr lang="en-US" altLang="en-US" sz="2000" smtClean="0"/>
              <a:t>m) (g</a:t>
            </a:r>
            <a:r>
              <a:rPr lang="en-US" altLang="en-US" sz="2000" b="1" smtClean="0">
                <a:solidFill>
                  <a:schemeClr val="accent2"/>
                </a:solidFill>
              </a:rPr>
              <a:t>o</a:t>
            </a:r>
            <a:r>
              <a:rPr lang="en-US" altLang="en-US" sz="2000" smtClean="0"/>
              <a:t>d,m</a:t>
            </a:r>
            <a:r>
              <a:rPr lang="en-US" altLang="en-US" sz="2000" b="1" smtClean="0">
                <a:solidFill>
                  <a:schemeClr val="accent2"/>
                </a:solidFill>
              </a:rPr>
              <a:t>o</a:t>
            </a:r>
            <a:r>
              <a:rPr lang="en-US" altLang="en-US" sz="2000" smtClean="0"/>
              <a:t>m)	     group strings by middle letter</a:t>
            </a:r>
          </a:p>
          <a:p>
            <a:pPr>
              <a:buFontTx/>
              <a:buNone/>
            </a:pPr>
            <a:r>
              <a:rPr lang="en-US" altLang="en-US" sz="2000" smtClean="0"/>
              <a:t>dad,bad,mad,bar,fat,cat,pat,him,god,mom		     combine groups</a:t>
            </a:r>
          </a:p>
          <a:p>
            <a:pPr>
              <a:buFontTx/>
              <a:buNone/>
            </a:pPr>
            <a:r>
              <a:rPr lang="en-US" altLang="en-US" sz="2000" smtClean="0"/>
              <a:t>(</a:t>
            </a:r>
            <a:r>
              <a:rPr lang="en-US" altLang="en-US" sz="2000" b="1" smtClean="0">
                <a:solidFill>
                  <a:schemeClr val="accent2"/>
                </a:solidFill>
              </a:rPr>
              <a:t>b</a:t>
            </a:r>
            <a:r>
              <a:rPr lang="en-US" altLang="en-US" sz="2000" smtClean="0"/>
              <a:t>ad,</a:t>
            </a:r>
            <a:r>
              <a:rPr lang="en-US" altLang="en-US" sz="2000" b="1" smtClean="0">
                <a:solidFill>
                  <a:schemeClr val="accent2"/>
                </a:solidFill>
              </a:rPr>
              <a:t>b</a:t>
            </a:r>
            <a:r>
              <a:rPr lang="en-US" altLang="en-US" sz="2000" smtClean="0"/>
              <a:t>ar) (</a:t>
            </a:r>
            <a:r>
              <a:rPr lang="en-US" altLang="en-US" sz="2000" b="1" smtClean="0">
                <a:solidFill>
                  <a:schemeClr val="accent2"/>
                </a:solidFill>
              </a:rPr>
              <a:t>c</a:t>
            </a:r>
            <a:r>
              <a:rPr lang="en-US" altLang="en-US" sz="2000" smtClean="0"/>
              <a:t>at) (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ad) (</a:t>
            </a:r>
            <a:r>
              <a:rPr lang="en-US" altLang="en-US" sz="2000" b="1" smtClean="0">
                <a:solidFill>
                  <a:schemeClr val="accent2"/>
                </a:solidFill>
              </a:rPr>
              <a:t>f</a:t>
            </a:r>
            <a:r>
              <a:rPr lang="en-US" altLang="en-US" sz="2000" smtClean="0"/>
              <a:t>at) (</a:t>
            </a:r>
            <a:r>
              <a:rPr lang="en-US" altLang="en-US" sz="2000" b="1" smtClean="0">
                <a:solidFill>
                  <a:schemeClr val="accent2"/>
                </a:solidFill>
              </a:rPr>
              <a:t>g</a:t>
            </a:r>
            <a:r>
              <a:rPr lang="en-US" altLang="en-US" sz="2000" smtClean="0"/>
              <a:t>od) (</a:t>
            </a:r>
            <a:r>
              <a:rPr lang="en-US" altLang="en-US" sz="2000" b="1" smtClean="0">
                <a:solidFill>
                  <a:schemeClr val="accent2"/>
                </a:solidFill>
              </a:rPr>
              <a:t>h</a:t>
            </a:r>
            <a:r>
              <a:rPr lang="en-US" altLang="en-US" sz="2000" smtClean="0"/>
              <a:t>im) (</a:t>
            </a:r>
            <a:r>
              <a:rPr lang="en-US" altLang="en-US" sz="2000" b="1" smtClean="0">
                <a:solidFill>
                  <a:schemeClr val="accent2"/>
                </a:solidFill>
              </a:rPr>
              <a:t>m</a:t>
            </a:r>
            <a:r>
              <a:rPr lang="en-US" altLang="en-US" sz="2000" smtClean="0"/>
              <a:t>ad,</a:t>
            </a:r>
            <a:r>
              <a:rPr lang="en-US" altLang="en-US" sz="2000" b="1" smtClean="0">
                <a:solidFill>
                  <a:schemeClr val="accent2"/>
                </a:solidFill>
              </a:rPr>
              <a:t>m</a:t>
            </a:r>
            <a:r>
              <a:rPr lang="en-US" altLang="en-US" sz="2000" smtClean="0"/>
              <a:t>om) (</a:t>
            </a:r>
            <a:r>
              <a:rPr lang="en-US" altLang="en-US" sz="2000" b="1" smtClean="0">
                <a:solidFill>
                  <a:schemeClr val="accent2"/>
                </a:solidFill>
              </a:rPr>
              <a:t>p</a:t>
            </a:r>
            <a:r>
              <a:rPr lang="en-US" altLang="en-US" sz="2000" smtClean="0"/>
              <a:t>at)  group strings by middle letter</a:t>
            </a:r>
          </a:p>
          <a:p>
            <a:pPr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000" smtClean="0"/>
              <a:t>bad,bar,cat,dad,fat,god,him,mad,mom,par		      combine groups (SORTED)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028B35D-BFA6-422E-A069-3CA3B91AD965}" type="slidenum">
              <a:rPr lang="en-US" altLang="en-US" sz="800"/>
              <a:pPr/>
              <a:t>95</a:t>
            </a:fld>
            <a:endParaRPr lang="en-US" altLang="en-US" sz="8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- Algorithm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radixSort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8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theArray</a:t>
            </a:r>
            <a:r>
              <a:rPr lang="tr-TR" altLang="en-US" sz="18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, in n:integer, in d:integer)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sort n d-digit integers in the array theArray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(j=d down to 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10 groups to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 counter for each group to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(i=0 through n-1)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k = jth digit of theArray[i]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theArray[i] at the end of group 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Increase kth counter by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Replace the items in theArray with all the items in </a:t>
            </a:r>
            <a:endParaRPr lang="tr-TR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0, followed by all the items in group 1, and so on.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7721853-F0B1-4297-9736-F3DA9EA549C3}" type="slidenum">
              <a:rPr lang="en-US" altLang="en-US" sz="800"/>
              <a:pPr/>
              <a:t>96</a:t>
            </a:fld>
            <a:endParaRPr lang="en-US" altLang="en-US" sz="800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-- Analysis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radix sort algorithm requires  2*n*d moves to sort n strings of d characters each.</a:t>
            </a:r>
          </a:p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ym typeface="Wingdings" panose="05000000000000000000" pitchFamily="2" charset="2"/>
              </a:rPr>
              <a:t> </a:t>
            </a:r>
            <a:r>
              <a:rPr lang="en-US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So, Radix Sort is 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O(n)</a:t>
            </a:r>
          </a:p>
          <a:p>
            <a:endParaRPr lang="en-US" altLang="en-US" smtClean="0">
              <a:sym typeface="Wingdings" panose="05000000000000000000" pitchFamily="2" charset="2"/>
            </a:endParaRPr>
          </a:p>
          <a:p>
            <a:r>
              <a:rPr lang="en-US" altLang="en-US" smtClean="0">
                <a:sym typeface="Wingdings" panose="05000000000000000000" pitchFamily="2" charset="2"/>
              </a:rPr>
              <a:t>Although the radix sort is O(n), it is not appropriate as a general-purpose sorting algorithm.</a:t>
            </a:r>
          </a:p>
          <a:p>
            <a:pPr lvl="1"/>
            <a:r>
              <a:rPr lang="en-US" altLang="en-US" sz="1800" smtClean="0">
                <a:sym typeface="Wingdings" panose="05000000000000000000" pitchFamily="2" charset="2"/>
              </a:rPr>
              <a:t>Its memory requirement is   </a:t>
            </a:r>
            <a:r>
              <a:rPr lang="en-US" altLang="en-US" sz="1800" b="1" i="1" smtClean="0">
                <a:solidFill>
                  <a:srgbClr val="FF0000"/>
                </a:solidFill>
                <a:sym typeface="Wingdings" panose="05000000000000000000" pitchFamily="2" charset="2"/>
              </a:rPr>
              <a:t>d * original size of dat</a:t>
            </a:r>
            <a:r>
              <a:rPr lang="tr-TR" altLang="en-US" sz="1800" b="1" i="1" smtClean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1800" smtClean="0">
                <a:sym typeface="Wingdings" panose="05000000000000000000" pitchFamily="2" charset="2"/>
              </a:rPr>
              <a:t>(because each group should be big enough to hold the original data collection.)</a:t>
            </a:r>
          </a:p>
          <a:p>
            <a:pPr lvl="1"/>
            <a:r>
              <a:rPr lang="en-US" altLang="en-US" sz="1800" smtClean="0">
                <a:sym typeface="Wingdings" panose="05000000000000000000" pitchFamily="2" charset="2"/>
              </a:rPr>
              <a:t>For example, to sort string of uppercase letters. we need 27 groups.</a:t>
            </a:r>
          </a:p>
          <a:p>
            <a:pPr lvl="1"/>
            <a:r>
              <a:rPr lang="en-US" altLang="en-US" sz="1800" smtClean="0">
                <a:sym typeface="Wingdings" panose="05000000000000000000" pitchFamily="2" charset="2"/>
              </a:rPr>
              <a:t>The radix sort is more appropriate for a linked list than an array. (we will not need the huge memory in this case)</a:t>
            </a:r>
            <a:endParaRPr lang="en-US" altLang="en-US" sz="1800" b="1" i="1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10E6946-DB5F-4335-91ED-139B10876F53}" type="slidenum">
              <a:rPr lang="en-US" altLang="en-US" sz="800"/>
              <a:pPr/>
              <a:t>97</a:t>
            </a:fld>
            <a:endParaRPr lang="en-US" altLang="en-US" sz="8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of Sorting Algorithms</a:t>
            </a:r>
          </a:p>
        </p:txBody>
      </p:sp>
      <p:pic>
        <p:nvPicPr>
          <p:cNvPr id="86022" name="Picture 4" descr="Carrano0922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305800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dirty="0" smtClean="0">
            <a:solidFill>
              <a:srgbClr val="FF0000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dirty="0" smtClean="0">
            <a:solidFill>
              <a:srgbClr val="FF0000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8279</TotalTime>
  <Words>4089</Words>
  <Application>Microsoft Office PowerPoint</Application>
  <PresentationFormat>A4 Paper (210x297 mm)</PresentationFormat>
  <Paragraphs>1415</Paragraphs>
  <Slides>97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3" baseType="lpstr">
      <vt:lpstr>ＭＳ Ｐゴシック</vt:lpstr>
      <vt:lpstr>Arial</vt:lpstr>
      <vt:lpstr>Courier New</vt:lpstr>
      <vt:lpstr>Courier10 Bd BT</vt:lpstr>
      <vt:lpstr>굴림</vt:lpstr>
      <vt:lpstr>Symbol</vt:lpstr>
      <vt:lpstr>Times New Roman</vt:lpstr>
      <vt:lpstr>Tw Cen MT</vt:lpstr>
      <vt:lpstr>Wingdings</vt:lpstr>
      <vt:lpstr>Wingdings 2</vt:lpstr>
      <vt:lpstr>Default Design</vt:lpstr>
      <vt:lpstr>TC103524819990</vt:lpstr>
      <vt:lpstr>2_TC103524819990</vt:lpstr>
      <vt:lpstr>1_TC103524819990</vt:lpstr>
      <vt:lpstr>2_Blank Presentation</vt:lpstr>
      <vt:lpstr>Equation</vt:lpstr>
      <vt:lpstr>Sorting and Searching</vt:lpstr>
      <vt:lpstr>Problem of the Day</vt:lpstr>
      <vt:lpstr>Sequential Search</vt:lpstr>
      <vt:lpstr>Binary Search</vt:lpstr>
      <vt:lpstr>Binary Search – Analysis </vt:lpstr>
      <vt:lpstr>How much better is O(log2n)?</vt:lpstr>
      <vt:lpstr>Sorting</vt:lpstr>
      <vt:lpstr>Importance of Sorting</vt:lpstr>
      <vt:lpstr>Sorting</vt:lpstr>
      <vt:lpstr>Efficiency of Sorting</vt:lpstr>
      <vt:lpstr>Applications of Sorting</vt:lpstr>
      <vt:lpstr>Sorting Algorithms</vt:lpstr>
      <vt:lpstr>Selection Sort</vt:lpstr>
      <vt:lpstr>Selection Sort</vt:lpstr>
      <vt:lpstr>Selection Sort (cont.)</vt:lpstr>
      <vt:lpstr>Selection Sort (cont.)</vt:lpstr>
      <vt:lpstr>Selection Sort (cont.)</vt:lpstr>
      <vt:lpstr>Selection Sort -- Analysis</vt:lpstr>
      <vt:lpstr>Selection Sort – Analysis (cont.)</vt:lpstr>
      <vt:lpstr>Insertion Sort</vt:lpstr>
      <vt:lpstr>Insertion Sort</vt:lpstr>
      <vt:lpstr>Insertion Sort: Basic Idea</vt:lpstr>
      <vt:lpstr>Algorithm: Insertion Sort</vt:lpstr>
      <vt:lpstr>Algorithm: Insertion Sort</vt:lpstr>
      <vt:lpstr>Algorithm: Insertion Sort</vt:lpstr>
      <vt:lpstr>Algorithm: Insertion Sort</vt:lpstr>
      <vt:lpstr>Insertion Sort - Example</vt:lpstr>
      <vt:lpstr>Insertion Sort - Example: Iteration j=2</vt:lpstr>
      <vt:lpstr>Insertion Sort - Example: Iteration j=3</vt:lpstr>
      <vt:lpstr>Insertion Sort - Example: Iteration j=3</vt:lpstr>
      <vt:lpstr>Insertion Sort - Example: Iteration j=4</vt:lpstr>
      <vt:lpstr>Insertion Sort - Example: Iteration j=5</vt:lpstr>
      <vt:lpstr>Insertion Sort - Example: Iteration j=5</vt:lpstr>
      <vt:lpstr>Insertion Sort - Example: Iteration j=6</vt:lpstr>
      <vt:lpstr>Insertion Sort Algorithm - Notes</vt:lpstr>
      <vt:lpstr>Insertion Sort (in C++)</vt:lpstr>
      <vt:lpstr>Insertion Sort (cont.)</vt:lpstr>
      <vt:lpstr>Insertion Sort – Analysis </vt:lpstr>
      <vt:lpstr>Insertion Sort – Analysis</vt:lpstr>
      <vt:lpstr>Bubble Sort</vt:lpstr>
      <vt:lpstr>Bubble Sort</vt:lpstr>
      <vt:lpstr>Bubble Sort (cont.)</vt:lpstr>
      <vt:lpstr>Bubble Sort (cont.)</vt:lpstr>
      <vt:lpstr>Bubble Sort – Analysis </vt:lpstr>
      <vt:lpstr>Merge Sort</vt:lpstr>
      <vt:lpstr>Mergesort</vt:lpstr>
      <vt:lpstr>Merge Sort: Basic Idea</vt:lpstr>
      <vt:lpstr>PowerPoint Presentation</vt:lpstr>
      <vt:lpstr>Merge Sort: Example</vt:lpstr>
      <vt:lpstr>How to merge 2 sorted subarrays?</vt:lpstr>
      <vt:lpstr>Merge Sort: Correctness</vt:lpstr>
      <vt:lpstr>Mergesort – Another Example</vt:lpstr>
      <vt:lpstr>Mergesort (in C++)</vt:lpstr>
      <vt:lpstr>Merge</vt:lpstr>
      <vt:lpstr>Merge (cont.)</vt:lpstr>
      <vt:lpstr>Mergesort - Example</vt:lpstr>
      <vt:lpstr>Mergesort – Example2</vt:lpstr>
      <vt:lpstr>Mergesort – Analysis of Merge</vt:lpstr>
      <vt:lpstr>Mergesort – Analysis of Merge (cont.)</vt:lpstr>
      <vt:lpstr>Merge Sort: Complexity</vt:lpstr>
      <vt:lpstr>Merge Sort – Recurrence</vt:lpstr>
      <vt:lpstr>How to solve for T(n)?</vt:lpstr>
      <vt:lpstr> Solve Recurrence: T(n) = 2T (n/2) + Θ(n) </vt:lpstr>
      <vt:lpstr> Solve Recurrence: T(n) = 2T (n/2) + Θ(n) </vt:lpstr>
      <vt:lpstr> Solve Recurrence: T(n) = 2T (n/2) + Θ(n) </vt:lpstr>
      <vt:lpstr>Mergesort - Analysis</vt:lpstr>
      <vt:lpstr>Mergesort - Analysis</vt:lpstr>
      <vt:lpstr>Mergesort - Analysis</vt:lpstr>
      <vt:lpstr>Mergesort – Average Case</vt:lpstr>
      <vt:lpstr>Mergesort – Analysis</vt:lpstr>
      <vt:lpstr>Quicksort</vt:lpstr>
      <vt:lpstr>Quicksort</vt:lpstr>
      <vt:lpstr>Quicksort (cont.)</vt:lpstr>
      <vt:lpstr>Partition</vt:lpstr>
      <vt:lpstr>Divide: Partition the array around a pivot element</vt:lpstr>
      <vt:lpstr>Conquer: Recursively Sort the Subarrays </vt:lpstr>
      <vt:lpstr>Partition – Choosing the pivot</vt:lpstr>
      <vt:lpstr>Partition Function (cont.)</vt:lpstr>
      <vt:lpstr>Partition Function (cont.)</vt:lpstr>
      <vt:lpstr>Partition Function (cont.)</vt:lpstr>
      <vt:lpstr>Partition Function (cont.)</vt:lpstr>
      <vt:lpstr>Partition Function (cont.)</vt:lpstr>
      <vt:lpstr>Quicksort Function</vt:lpstr>
      <vt:lpstr>Partition Function</vt:lpstr>
      <vt:lpstr>Partition Function (cont.)</vt:lpstr>
      <vt:lpstr>Quicksort – Analysis </vt:lpstr>
      <vt:lpstr>Quicksort – Analysis</vt:lpstr>
      <vt:lpstr>Quicksort – Analysis</vt:lpstr>
      <vt:lpstr>Quicksort – Analysis</vt:lpstr>
      <vt:lpstr>Other Sorting Algorithms?</vt:lpstr>
      <vt:lpstr>Other Sorting Algorithms?</vt:lpstr>
      <vt:lpstr>Radix Sort</vt:lpstr>
      <vt:lpstr>Radix Sort – Example</vt:lpstr>
      <vt:lpstr>Radix Sort – Example </vt:lpstr>
      <vt:lpstr>Radix Sort - Algorithm</vt:lpstr>
      <vt:lpstr>Radix Sort -- Analysis</vt:lpstr>
      <vt:lpstr>Comparison of Sorting Algorithms</vt:lpstr>
    </vt:vector>
  </TitlesOfParts>
  <Company>Bilkent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saksoy</cp:lastModifiedBy>
  <cp:revision>717</cp:revision>
  <cp:lastPrinted>1999-09-09T03:15:50Z</cp:lastPrinted>
  <dcterms:created xsi:type="dcterms:W3CDTF">2014-02-12T14:06:02Z</dcterms:created>
  <dcterms:modified xsi:type="dcterms:W3CDTF">2020-01-29T15:08:12Z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