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3" r:id="rId3"/>
  </p:sldMasterIdLst>
  <p:notesMasterIdLst>
    <p:notesMasterId r:id="rId72"/>
  </p:notesMasterIdLst>
  <p:handoutMasterIdLst>
    <p:handoutMasterId r:id="rId73"/>
  </p:handoutMasterIdLst>
  <p:sldIdLst>
    <p:sldId id="366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315" r:id="rId12"/>
    <p:sldId id="265" r:id="rId13"/>
    <p:sldId id="266" r:id="rId14"/>
    <p:sldId id="268" r:id="rId15"/>
    <p:sldId id="269" r:id="rId16"/>
    <p:sldId id="277" r:id="rId17"/>
    <p:sldId id="316" r:id="rId18"/>
    <p:sldId id="281" r:id="rId19"/>
    <p:sldId id="282" r:id="rId20"/>
    <p:sldId id="317" r:id="rId21"/>
    <p:sldId id="285" r:id="rId22"/>
    <p:sldId id="339" r:id="rId23"/>
    <p:sldId id="342" r:id="rId24"/>
    <p:sldId id="343" r:id="rId25"/>
    <p:sldId id="286" r:id="rId26"/>
    <p:sldId id="344" r:id="rId27"/>
    <p:sldId id="345" r:id="rId28"/>
    <p:sldId id="346" r:id="rId29"/>
    <p:sldId id="347" r:id="rId30"/>
    <p:sldId id="289" r:id="rId31"/>
    <p:sldId id="290" r:id="rId32"/>
    <p:sldId id="291" r:id="rId33"/>
    <p:sldId id="292" r:id="rId34"/>
    <p:sldId id="348" r:id="rId35"/>
    <p:sldId id="349" r:id="rId36"/>
    <p:sldId id="351" r:id="rId37"/>
    <p:sldId id="352" r:id="rId38"/>
    <p:sldId id="353" r:id="rId39"/>
    <p:sldId id="354" r:id="rId40"/>
    <p:sldId id="355" r:id="rId41"/>
    <p:sldId id="318" r:id="rId42"/>
    <p:sldId id="295" r:id="rId43"/>
    <p:sldId id="297" r:id="rId44"/>
    <p:sldId id="319" r:id="rId45"/>
    <p:sldId id="320" r:id="rId46"/>
    <p:sldId id="322" r:id="rId47"/>
    <p:sldId id="323" r:id="rId48"/>
    <p:sldId id="302" r:id="rId49"/>
    <p:sldId id="324" r:id="rId50"/>
    <p:sldId id="325" r:id="rId51"/>
    <p:sldId id="337" r:id="rId52"/>
    <p:sldId id="306" r:id="rId53"/>
    <p:sldId id="338" r:id="rId54"/>
    <p:sldId id="365" r:id="rId55"/>
    <p:sldId id="309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08" r:id="rId66"/>
    <p:sldId id="311" r:id="rId67"/>
    <p:sldId id="326" r:id="rId68"/>
    <p:sldId id="312" r:id="rId69"/>
    <p:sldId id="313" r:id="rId70"/>
    <p:sldId id="314" r:id="rId71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9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0" autoAdjust="0"/>
    <p:restoredTop sz="94660"/>
  </p:normalViewPr>
  <p:slideViewPr>
    <p:cSldViewPr>
      <p:cViewPr varScale="1">
        <p:scale>
          <a:sx n="75" d="100"/>
          <a:sy n="75" d="100"/>
        </p:scale>
        <p:origin x="1428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/>
              <a:t>lec05-heaps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E7C7E97F-94AC-478A-B85E-13116C42528A}" type="datetime1">
              <a:rPr lang="en-US" smtClean="0"/>
              <a:t>2020-01-29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F63B3F8-E8C2-7B4A-8AB8-B2EB508AC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5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lec05-heaps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7B4E3A-E3FD-428D-A56D-4E724445FA64}" type="datetime1">
              <a:rPr lang="en-US" smtClean="0"/>
              <a:t>2020-01-29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B6311-4219-3C4D-9BD0-4B9854196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2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lec05-heaps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415B85E-8F74-4945-8DF6-3FD920CE2829}" type="datetime1">
              <a:rPr lang="en-US" smtClean="0"/>
              <a:t>2020-01-29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311-4219-3C4D-9BD0-4B9854196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lec05-heaps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128B36-97AE-4247-9289-9403D3CD6181}" type="datetime1">
              <a:rPr lang="en-US" sz="1200" smtClean="0"/>
              <a:t>2020-01-29</a:t>
            </a:fld>
            <a:endParaRPr lang="en-US" sz="12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38CF99-FB55-C547-B2FD-B89E8622085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169F-7EC9-0245-AD21-6C7ECD7E2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7BCF4-07DB-7B4D-9CD1-4A25E9412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88802-F7CF-484D-94ED-05FF41A6D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 </a:t>
            </a:r>
          </a:p>
        </p:txBody>
      </p:sp>
    </p:spTree>
    <p:extLst>
      <p:ext uri="{BB962C8B-B14F-4D97-AF65-F5344CB8AC3E}">
        <p14:creationId xmlns:p14="http://schemas.microsoft.com/office/powerpoint/2010/main" val="4201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</a:t>
            </a:r>
          </a:p>
        </p:txBody>
      </p:sp>
    </p:spTree>
    <p:extLst>
      <p:ext uri="{BB962C8B-B14F-4D97-AF65-F5344CB8AC3E}">
        <p14:creationId xmlns:p14="http://schemas.microsoft.com/office/powerpoint/2010/main" val="142323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000C7-F7B2-144D-93B1-E0B111E68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BE30-A1E8-EE41-9179-DDD843C97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BDD7-9253-A646-8146-6F5C88859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CCAD8-FA47-6C43-932D-ED1474FF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405AE-35C3-DF44-BE84-77938E0BC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0BC53-BA11-0D42-BDA3-FA3A844AE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E4468-CC5F-554C-A964-16EA5308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A6380-66EC-6F48-961B-08078A682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28798DA-546F-9A4A-8F33-0227B62967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0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and Priority Queues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0C7-F7B2-144D-93B1-E0B111E687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  <p:extLst>
      <p:ext uri="{BB962C8B-B14F-4D97-AF65-F5344CB8AC3E}">
        <p14:creationId xmlns:p14="http://schemas.microsoft.com/office/powerpoint/2010/main" val="361003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78A49A0-5EF1-414E-953C-17DBF928D839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B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Scenario B: </a:t>
            </a:r>
            <a:r>
              <a:rPr lang="en-US" dirty="0" smtClean="0">
                <a:latin typeface="Calibri" charset="0"/>
              </a:rPr>
              <a:t>Let </a:t>
            </a:r>
            <a:r>
              <a:rPr lang="en-US" dirty="0">
                <a:latin typeface="Calibri" charset="0"/>
              </a:rPr>
              <a:t>us assume that we have an application: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Performs many retrievals, but few insertions and deletions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E.g., a thesaurus (to look up synonyms of a word)</a:t>
            </a:r>
          </a:p>
          <a:p>
            <a:pPr lvl="4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</a:rPr>
              <a:t>For this application,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sym typeface="Wingdings" charset="0"/>
              </a:rPr>
              <a:t>a sorted implementation is more appropriate</a:t>
            </a:r>
            <a:endParaRPr lang="en-US" b="1" i="1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We can use binary search to access data, if we have sorted data.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 sorted linked-list implementation is not appropriate since binary search is not practical with linked lists.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If we know the maximum size of the table 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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a sorted array-based implementation is more appropriate for frequent retrievals.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Otherwise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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a binary search tree implementation is more appropriate for frequent retrievals.</a:t>
            </a:r>
          </a:p>
          <a:p>
            <a:pPr lvl="2">
              <a:buFontTx/>
              <a:buNone/>
            </a:pP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		(in fact, balanced binary search trees will be used)</a:t>
            </a:r>
          </a:p>
          <a:p>
            <a:pPr lvl="2">
              <a:buFontTx/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F480E36-38F3-F14A-B539-39E91629B88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C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5626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Scenario C: </a:t>
            </a:r>
            <a:r>
              <a:rPr lang="en-US" dirty="0" smtClean="0">
                <a:ea typeface="+mn-ea"/>
              </a:rPr>
              <a:t>Let </a:t>
            </a:r>
            <a:r>
              <a:rPr lang="en-US" dirty="0">
                <a:ea typeface="+mn-ea"/>
              </a:rPr>
              <a:t>us assume that we have an application: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/>
              <a:t>Performs </a:t>
            </a:r>
            <a:r>
              <a:rPr lang="en-US" dirty="0"/>
              <a:t>many </a:t>
            </a:r>
            <a:r>
              <a:rPr lang="en-US" dirty="0" smtClean="0"/>
              <a:t>retrievals as well as many insertions </a:t>
            </a:r>
            <a:r>
              <a:rPr lang="en-US" dirty="0"/>
              <a:t>and deletions</a:t>
            </a:r>
            <a:r>
              <a:rPr lang="en-US" dirty="0" smtClean="0"/>
              <a:t>.</a:t>
            </a:r>
          </a:p>
          <a:p>
            <a:pPr lvl="5">
              <a:defRPr/>
            </a:pPr>
            <a:endParaRPr lang="en-US" dirty="0" smtClean="0"/>
          </a:p>
          <a:p>
            <a:pPr lvl="1">
              <a:buFontTx/>
              <a:buNone/>
              <a:defRPr/>
            </a:pPr>
            <a:r>
              <a:rPr lang="en-US" sz="2800" u="sng" dirty="0"/>
              <a:t>?</a:t>
            </a:r>
            <a:r>
              <a:rPr lang="en-US" u="sng" dirty="0"/>
              <a:t> Sorted Array </a:t>
            </a:r>
            <a:r>
              <a:rPr lang="en-US" u="sng" dirty="0" smtClean="0"/>
              <a:t>Implementation</a:t>
            </a:r>
          </a:p>
          <a:p>
            <a:pPr lvl="2">
              <a:defRPr/>
            </a:pPr>
            <a:r>
              <a:rPr lang="en-US" dirty="0" smtClean="0"/>
              <a:t>Retrievals are </a:t>
            </a:r>
            <a:r>
              <a:rPr lang="en-US" dirty="0"/>
              <a:t>efficient. </a:t>
            </a:r>
          </a:p>
          <a:p>
            <a:pPr lvl="2">
              <a:defRPr/>
            </a:pPr>
            <a:r>
              <a:rPr lang="en-US" dirty="0"/>
              <a:t>But </a:t>
            </a:r>
            <a:r>
              <a:rPr lang="en-US" dirty="0" smtClean="0"/>
              <a:t>insertions </a:t>
            </a:r>
            <a:r>
              <a:rPr lang="en-US" dirty="0"/>
              <a:t>and </a:t>
            </a:r>
            <a:r>
              <a:rPr lang="en-US" dirty="0" smtClean="0"/>
              <a:t>deletions </a:t>
            </a:r>
            <a:r>
              <a:rPr lang="en-US" dirty="0"/>
              <a:t>are not </a:t>
            </a:r>
            <a:r>
              <a:rPr lang="en-US" dirty="0" smtClean="0"/>
              <a:t>efficient.</a:t>
            </a:r>
          </a:p>
          <a:p>
            <a:pPr lvl="2">
              <a:buFont typeface="Wingdings" charset="2"/>
              <a:buChar char="è"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a sorted array-based implementation is not appropriate for this application.</a:t>
            </a:r>
          </a:p>
          <a:p>
            <a:pPr lvl="1">
              <a:buFontTx/>
              <a:buNone/>
              <a:defRPr/>
            </a:pPr>
            <a:endParaRPr lang="en-US" sz="600" b="1" dirty="0" smtClean="0"/>
          </a:p>
          <a:p>
            <a:pPr lvl="1">
              <a:buFontTx/>
              <a:buNone/>
              <a:defRPr/>
            </a:pPr>
            <a:r>
              <a:rPr lang="en-US" sz="2800" u="sng" dirty="0" smtClean="0"/>
              <a:t>? </a:t>
            </a:r>
            <a:r>
              <a:rPr lang="en-US" u="sng" dirty="0"/>
              <a:t>Sorted Linked List </a:t>
            </a:r>
            <a:r>
              <a:rPr lang="en-US" u="sng" dirty="0" smtClean="0"/>
              <a:t>Implementation</a:t>
            </a:r>
          </a:p>
          <a:p>
            <a:pPr lvl="2">
              <a:defRPr/>
            </a:pPr>
            <a:r>
              <a:rPr lang="en-US" dirty="0" smtClean="0"/>
              <a:t>Retrievals, insertions, </a:t>
            </a:r>
            <a:r>
              <a:rPr lang="en-US" dirty="0"/>
              <a:t>and </a:t>
            </a:r>
            <a:r>
              <a:rPr lang="en-US" dirty="0" smtClean="0"/>
              <a:t>deletions </a:t>
            </a:r>
            <a:r>
              <a:rPr lang="en-US" dirty="0"/>
              <a:t>are not </a:t>
            </a:r>
            <a:r>
              <a:rPr lang="en-US" dirty="0" smtClean="0"/>
              <a:t>efficient.</a:t>
            </a:r>
          </a:p>
          <a:p>
            <a:pPr lvl="2">
              <a:buFont typeface="Wingdings" charset="2"/>
              <a:buChar char="è"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a sorted linked-list implementation is not appropriate for this application.</a:t>
            </a:r>
          </a:p>
          <a:p>
            <a:pPr lvl="1">
              <a:buFontTx/>
              <a:buNone/>
              <a:defRPr/>
            </a:pPr>
            <a:endParaRPr lang="en-US" sz="600" u="sng" dirty="0" smtClean="0"/>
          </a:p>
          <a:p>
            <a:pPr lvl="1">
              <a:buFontTx/>
              <a:buNone/>
              <a:defRPr/>
            </a:pPr>
            <a:r>
              <a:rPr lang="en-US" sz="2800" u="sng" dirty="0" smtClean="0"/>
              <a:t>?</a:t>
            </a:r>
            <a:r>
              <a:rPr lang="en-US" u="sng" dirty="0"/>
              <a:t>Binary Search Tree </a:t>
            </a:r>
            <a:r>
              <a:rPr lang="en-US" u="sng" dirty="0" smtClean="0"/>
              <a:t>Implementation</a:t>
            </a:r>
          </a:p>
          <a:p>
            <a:pPr lvl="2">
              <a:defRPr/>
            </a:pPr>
            <a:r>
              <a:rPr lang="en-US" dirty="0"/>
              <a:t>Retrieval, insertion, and deletion are </a:t>
            </a:r>
            <a:r>
              <a:rPr lang="en-US" dirty="0" smtClean="0"/>
              <a:t>efficient in the average case.</a:t>
            </a:r>
          </a:p>
          <a:p>
            <a:pPr lvl="2">
              <a:buFont typeface="Wingdings" charset="2"/>
              <a:buChar char="è"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a binary search tree implementation is appropriate for this application.</a:t>
            </a:r>
          </a:p>
          <a:p>
            <a:pPr lvl="2">
              <a:buFontTx/>
              <a:buNone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		(provided that the height of the BST is </a:t>
            </a:r>
            <a:r>
              <a:rPr lang="en-US" b="1" i="1" dirty="0" err="1" smtClean="0">
                <a:solidFill>
                  <a:srgbClr val="3333CC"/>
                </a:solidFill>
                <a:sym typeface="Wingdings" charset="2"/>
              </a:rPr>
              <a:t>O(logn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))</a:t>
            </a:r>
          </a:p>
          <a:p>
            <a:pPr lvl="2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0E91E8-55D3-C746-B033-EEFBF16A66A4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Which Implementation?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Linear implementations of a table can be appropriate despite its difficulties.</a:t>
            </a:r>
          </a:p>
          <a:p>
            <a:pPr lvl="1">
              <a:defRPr/>
            </a:pPr>
            <a:r>
              <a:rPr lang="en-US" dirty="0"/>
              <a:t>Linear implementations are easy to understand, easy to implement.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For small tables, linear </a:t>
            </a:r>
            <a:r>
              <a:rPr lang="en-US" dirty="0"/>
              <a:t>implementations can be </a:t>
            </a:r>
            <a:r>
              <a:rPr lang="en-US" dirty="0" smtClean="0"/>
              <a:t>appropriate.</a:t>
            </a:r>
            <a:endParaRPr lang="en-US" dirty="0"/>
          </a:p>
          <a:p>
            <a:pPr lvl="1">
              <a:defRPr/>
            </a:pPr>
            <a:r>
              <a:rPr lang="en-US" dirty="0"/>
              <a:t>For large tables</a:t>
            </a:r>
            <a:r>
              <a:rPr lang="en-US" dirty="0" smtClean="0"/>
              <a:t>, linear </a:t>
            </a:r>
            <a:r>
              <a:rPr lang="en-US" dirty="0"/>
              <a:t>implementations may</a:t>
            </a:r>
            <a:r>
              <a:rPr lang="en-US" dirty="0" smtClean="0"/>
              <a:t> still be appropriate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(e.g., for the case that has only insertions to an unsorted table--Scenario A)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In </a:t>
            </a:r>
            <a:r>
              <a:rPr lang="en-US" dirty="0">
                <a:ea typeface="+mn-ea"/>
              </a:rPr>
              <a:t>general, a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binary search tree </a:t>
            </a:r>
            <a:r>
              <a:rPr lang="en-US" dirty="0">
                <a:ea typeface="+mn-ea"/>
              </a:rPr>
              <a:t>implementation is a better choice.</a:t>
            </a:r>
          </a:p>
          <a:p>
            <a:pPr lvl="1">
              <a:defRPr/>
            </a:pPr>
            <a:r>
              <a:rPr lang="en-US" dirty="0"/>
              <a:t>Worst case: </a:t>
            </a:r>
            <a:r>
              <a:rPr lang="en-US" dirty="0" err="1"/>
              <a:t>O(n</a:t>
            </a:r>
            <a:r>
              <a:rPr lang="en-US" dirty="0" smtClean="0"/>
              <a:t>)			for </a:t>
            </a:r>
            <a:r>
              <a:rPr lang="en-US" dirty="0"/>
              <a:t>most table operations</a:t>
            </a:r>
          </a:p>
          <a:p>
            <a:pPr lvl="1">
              <a:defRPr/>
            </a:pPr>
            <a:r>
              <a:rPr lang="en-US" dirty="0"/>
              <a:t>Average case: O(log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en-US" dirty="0" smtClean="0"/>
              <a:t>)		for </a:t>
            </a:r>
            <a:r>
              <a:rPr lang="en-US" dirty="0"/>
              <a:t>most table operations</a:t>
            </a:r>
            <a:endParaRPr lang="en-US" dirty="0" smtClean="0"/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Balanced </a:t>
            </a:r>
            <a:r>
              <a:rPr lang="en-US" dirty="0">
                <a:ea typeface="+mn-ea"/>
              </a:rPr>
              <a:t>binary search </a:t>
            </a:r>
            <a:r>
              <a:rPr lang="en-US" dirty="0" smtClean="0">
                <a:ea typeface="+mn-ea"/>
              </a:rPr>
              <a:t>trees increase </a:t>
            </a:r>
            <a:r>
              <a:rPr lang="en-US" dirty="0">
                <a:ea typeface="+mn-ea"/>
              </a:rPr>
              <a:t>the </a:t>
            </a:r>
            <a:r>
              <a:rPr lang="en-US" dirty="0" smtClean="0">
                <a:ea typeface="+mn-ea"/>
              </a:rPr>
              <a:t>efficiency.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D41696-2587-644F-A6B1-57117ABBA369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 charset="0"/>
              </a:rPr>
              <a:t/>
            </a:r>
            <a:br>
              <a:rPr lang="en-US">
                <a:solidFill>
                  <a:schemeClr val="tx1"/>
                </a:solidFill>
                <a:latin typeface="Calibri" charset="0"/>
              </a:rPr>
            </a:br>
            <a:r>
              <a:rPr lang="en-US">
                <a:solidFill>
                  <a:schemeClr val="tx1"/>
                </a:solidFill>
                <a:latin typeface="Calibri" charset="0"/>
              </a:rPr>
              <a:t>Which Implementation? </a:t>
            </a:r>
            <a:br>
              <a:rPr lang="en-US">
                <a:solidFill>
                  <a:schemeClr val="tx1"/>
                </a:solidFill>
                <a:latin typeface="Calibri" charset="0"/>
              </a:rPr>
            </a:br>
            <a:endParaRPr lang="en-US" i="1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458200" cy="2571750"/>
          </a:xfrm>
          <a:prstGeom prst="rect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838200" y="1676400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r>
              <a:rPr lang="en-US" b="1">
                <a:solidFill>
                  <a:schemeClr val="accent2"/>
                </a:solidFill>
                <a:latin typeface="Calibri" charset="0"/>
                <a:cs typeface="Calibri" charset="0"/>
              </a:rPr>
              <a:t>The average-case time complexities of the table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3AE987-0F58-C544-A74F-3CDAA292D5CB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867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Binary Search Tree Implementation – TableB.h</a:t>
            </a:r>
          </a:p>
        </p:txBody>
      </p:sp>
      <p:sp>
        <p:nvSpPr>
          <p:cNvPr id="2867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9372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BST.h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Binary search tree operations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TreeItemType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Courier" charset="0"/>
                <a:ea typeface="Menlo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Table();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constructor</a:t>
            </a:r>
            <a:endParaRPr lang="tr-TR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copy constructor and destructor are supplied by the compiler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searchKey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tableRetrieve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searchKey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 </a:t>
            </a:r>
            <a:endParaRPr lang="en-US" sz="1500" dirty="0" smtClean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					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traverseTable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FunctionType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visit);</a:t>
            </a:r>
          </a:p>
          <a:p>
            <a:pPr>
              <a:buFontTx/>
              <a:buNone/>
            </a:pPr>
            <a:endParaRPr lang="en-US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setSize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newSize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  <a:endParaRPr/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BinarySearchTree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bst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BST that contains the table</a:t>
            </a:r>
            <a:r>
              <a:rPr lang="ja-JP" altLang="en-US" sz="1500">
                <a:solidFill>
                  <a:srgbClr val="008324"/>
                </a:solidFill>
                <a:latin typeface="Courier" charset="0"/>
                <a:ea typeface="Menlo" charset="0"/>
              </a:rPr>
              <a:t>’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s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size;             	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Number of items in the table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C7BEF7-5BD4-AC43-92D6-D3F06969F301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970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Binary Search Tree Implementation – tableInsert</a:t>
            </a:r>
          </a:p>
        </p:txBody>
      </p:sp>
      <p:sp>
        <p:nvSpPr>
          <p:cNvPr id="2970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9372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TableB.h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header file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Table::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bst.searchTreeInsert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++size;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TreeException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"Cannot insert item"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9C8B8-712D-8C4D-9351-2A33C952591E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 </a:t>
            </a:r>
            <a:r>
              <a:rPr lang="en-US" dirty="0" smtClean="0">
                <a:latin typeface="Calibri" charset="0"/>
              </a:rPr>
              <a:t>Priority </a:t>
            </a:r>
            <a:r>
              <a:rPr lang="en-US" dirty="0">
                <a:latin typeface="Calibri" charset="0"/>
              </a:rPr>
              <a:t>Queue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alibri" charset="0"/>
              </a:rPr>
              <a:t>Priority queue </a:t>
            </a:r>
            <a:r>
              <a:rPr lang="en-US" sz="2800" dirty="0">
                <a:latin typeface="Calibri" charset="0"/>
              </a:rPr>
              <a:t>is a variation of the table.</a:t>
            </a:r>
          </a:p>
          <a:p>
            <a:r>
              <a:rPr lang="en-US" dirty="0">
                <a:latin typeface="Calibri" charset="0"/>
              </a:rPr>
              <a:t>Each data item in a priority queue has a priority value.</a:t>
            </a:r>
          </a:p>
          <a:p>
            <a:r>
              <a:rPr lang="en-US" dirty="0">
                <a:latin typeface="Calibri" charset="0"/>
              </a:rPr>
              <a:t>Using a priority queue we prioritize a list of tasks: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Job scheduling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alibri" charset="0"/>
              </a:rPr>
              <a:t>Major operations:</a:t>
            </a:r>
          </a:p>
          <a:p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  <a:latin typeface="Calibri" charset="0"/>
              </a:rPr>
              <a:t>nsert</a:t>
            </a:r>
            <a:r>
              <a:rPr lang="en-US" b="1" dirty="0" smtClean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an item with a priority value into its proper position in the priority queue.</a:t>
            </a:r>
          </a:p>
          <a:p>
            <a:r>
              <a:rPr lang="en-US" b="1" dirty="0">
                <a:solidFill>
                  <a:srgbClr val="C00000"/>
                </a:solidFill>
                <a:latin typeface="Calibri" charset="0"/>
              </a:rPr>
              <a:t>Deletion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libri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not the same </a:t>
            </a:r>
            <a:r>
              <a:rPr lang="en-US" dirty="0">
                <a:latin typeface="Calibri" charset="0"/>
              </a:rPr>
              <a:t>as the deletion in the table. We delete the item with the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highest priority</a:t>
            </a:r>
            <a:r>
              <a:rPr lang="en-US" dirty="0">
                <a:latin typeface="Calibri" charset="0"/>
              </a:rPr>
              <a:t>.		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1A2A83-5072-A94A-8B3F-BB696625FCD0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Priority </a:t>
            </a:r>
            <a:r>
              <a:rPr lang="en-US" dirty="0">
                <a:latin typeface="Calibri" charset="0"/>
              </a:rPr>
              <a:t>Queue Operations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525000" cy="5334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2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rgbClr val="3333CC"/>
                  </a:solidFill>
                </a:ln>
                <a:ea typeface="+mn-ea"/>
              </a:rPr>
              <a:t>create</a:t>
            </a:r>
            <a:r>
              <a:rPr lang="en-US" sz="2200" dirty="0" smtClean="0">
                <a:ea typeface="+mn-ea"/>
              </a:rPr>
              <a:t>		– creates </a:t>
            </a:r>
            <a:r>
              <a:rPr lang="en-US" sz="2200" dirty="0">
                <a:ea typeface="+mn-ea"/>
              </a:rPr>
              <a:t>an empty priority queue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chemeClr val="accent2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chemeClr val="accent2"/>
                  </a:solidFill>
                </a:ln>
                <a:ea typeface="+mn-ea"/>
              </a:rPr>
              <a:t>destroy</a:t>
            </a:r>
            <a:r>
              <a:rPr lang="en-US" sz="2200" dirty="0" smtClean="0">
                <a:ea typeface="+mn-ea"/>
              </a:rPr>
              <a:t>		– </a:t>
            </a:r>
            <a:r>
              <a:rPr lang="en-US" sz="2200" dirty="0">
                <a:ea typeface="+mn-ea"/>
              </a:rPr>
              <a:t>destroys  a priority queue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err="1" smtClean="0">
                <a:ln>
                  <a:solidFill>
                    <a:srgbClr val="3333CC"/>
                  </a:solidFill>
                </a:ln>
                <a:ea typeface="+mn-ea"/>
              </a:rPr>
              <a:t>isEmpty</a:t>
            </a:r>
            <a:r>
              <a:rPr lang="en-US" sz="2200" dirty="0" smtClean="0">
                <a:ea typeface="+mn-ea"/>
              </a:rPr>
              <a:t> 	– </a:t>
            </a:r>
            <a:r>
              <a:rPr lang="en-US" sz="2200" dirty="0">
                <a:ea typeface="+mn-ea"/>
              </a:rPr>
              <a:t>determines whether a priority queue is empty or not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rgbClr val="3333CC"/>
                  </a:solidFill>
                </a:ln>
                <a:ea typeface="+mn-ea"/>
              </a:rPr>
              <a:t>insert</a:t>
            </a:r>
            <a:r>
              <a:rPr lang="en-US" sz="2200" dirty="0" smtClean="0">
                <a:ea typeface="+mn-ea"/>
              </a:rPr>
              <a:t>		– inserts </a:t>
            </a:r>
            <a:r>
              <a:rPr lang="en-US" sz="2200" dirty="0">
                <a:ea typeface="+mn-ea"/>
              </a:rPr>
              <a:t>a new item (with a priority value) into a priority queue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rgbClr val="3333CC"/>
                  </a:solidFill>
                </a:ln>
                <a:ea typeface="+mn-ea"/>
              </a:rPr>
              <a:t>delete</a:t>
            </a:r>
            <a:r>
              <a:rPr lang="en-US" sz="2200" dirty="0" smtClean="0">
                <a:ea typeface="+mn-ea"/>
              </a:rPr>
              <a:t> 		– </a:t>
            </a:r>
            <a:r>
              <a:rPr lang="en-US" sz="2200" dirty="0">
                <a:ea typeface="+mn-ea"/>
              </a:rPr>
              <a:t>retrieves the item in a priority queue with the </a:t>
            </a:r>
            <a:r>
              <a:rPr lang="en-US" sz="2200" dirty="0" smtClean="0">
                <a:ea typeface="+mn-ea"/>
              </a:rPr>
              <a:t>highest                        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ea typeface="+mn-ea"/>
              </a:rPr>
              <a:t>			   priority value</a:t>
            </a:r>
            <a:r>
              <a:rPr lang="en-US" sz="2200" dirty="0">
                <a:ea typeface="+mn-ea"/>
              </a:rPr>
              <a:t>, and deletes that item from the priority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FA669CF-9D72-C548-96A6-3E5530B7C495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Which Implementations?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imes New Roman" charset="0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Calibri" charset="0"/>
              </a:rPr>
              <a:t>Array-based implementation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Insertion will be O(n)</a:t>
            </a:r>
          </a:p>
          <a:p>
            <a:pPr marL="457200" indent="-457200"/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solidFill>
                  <a:schemeClr val="accent2"/>
                </a:solidFill>
                <a:latin typeface="Calibri" charset="0"/>
              </a:rPr>
              <a:t>Linked-list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implementation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Insertion will be O(n)</a:t>
            </a:r>
          </a:p>
          <a:p>
            <a:pPr marL="457200" indent="-457200"/>
            <a:endParaRPr lang="en-US" dirty="0">
              <a:latin typeface="Calibri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accent2"/>
                </a:solidFill>
                <a:latin typeface="Calibri" charset="0"/>
              </a:rPr>
              <a:t>BST implementation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Insertion is O(log</a:t>
            </a:r>
            <a:r>
              <a:rPr lang="en-US" baseline="-25000" dirty="0">
                <a:latin typeface="Calibri" charset="0"/>
                <a:ea typeface="ＭＳ Ｐゴシック" charset="0"/>
              </a:rPr>
              <a:t>2</a:t>
            </a:r>
            <a:r>
              <a:rPr lang="en-US" dirty="0">
                <a:latin typeface="Calibri" charset="0"/>
                <a:ea typeface="ＭＳ Ｐゴシック" charset="0"/>
              </a:rPr>
              <a:t>n) in average</a:t>
            </a:r>
          </a:p>
          <a:p>
            <a:pPr lvl="1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	but O(n) in the worst case.</a:t>
            </a:r>
          </a:p>
          <a:p>
            <a:pPr marL="457200" indent="-457200"/>
            <a:endParaRPr lang="en-US" dirty="0">
              <a:latin typeface="Calibri" charset="0"/>
            </a:endParaRP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435100"/>
            <a:ext cx="51181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54300"/>
            <a:ext cx="6362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3797300"/>
            <a:ext cx="359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43000" y="4733925"/>
            <a:ext cx="3200400" cy="166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 charset="0"/>
                <a:cs typeface="Calibri" charset="0"/>
              </a:rPr>
              <a:t>We need a balanced </a:t>
            </a:r>
            <a:r>
              <a:rPr lang="en-US" sz="2000" b="1" dirty="0" smtClean="0">
                <a:latin typeface="Calibri" charset="0"/>
                <a:cs typeface="Calibri" charset="0"/>
              </a:rPr>
              <a:t>BST </a:t>
            </a:r>
            <a:r>
              <a:rPr lang="en-US" sz="2000" b="1" dirty="0">
                <a:latin typeface="Calibri" charset="0"/>
                <a:cs typeface="Calibri" charset="0"/>
              </a:rPr>
              <a:t>so that we can get better performance [</a:t>
            </a:r>
            <a:r>
              <a:rPr lang="en-US" sz="2000" b="1" dirty="0" err="1">
                <a:latin typeface="Calibri" charset="0"/>
                <a:cs typeface="Calibri" charset="0"/>
              </a:rPr>
              <a:t>O(logn</a:t>
            </a:r>
            <a:r>
              <a:rPr lang="en-US" sz="2000" b="1" dirty="0">
                <a:latin typeface="Calibri" charset="0"/>
                <a:cs typeface="Calibri" charset="0"/>
              </a:rPr>
              <a:t>) in the worst case]  </a:t>
            </a:r>
            <a:r>
              <a:rPr lang="en-US" sz="2000" b="1" dirty="0" err="1">
                <a:latin typeface="Calibri" charset="0"/>
                <a:cs typeface="Calibri" charset="0"/>
                <a:sym typeface="Wingdings" charset="0"/>
              </a:rPr>
              <a:t></a:t>
            </a:r>
            <a:r>
              <a:rPr lang="en-US" sz="2000" b="1" dirty="0">
                <a:latin typeface="Calibri" charset="0"/>
                <a:cs typeface="Calibri" charset="0"/>
                <a:sym typeface="Wingdings" charset="0"/>
              </a:rPr>
              <a:t> HEAP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CF3268-04D1-7746-9274-48DF0B7AD435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 err="1">
                <a:latin typeface="Calibri" charset="0"/>
              </a:rPr>
              <a:t>Definition:</a:t>
            </a:r>
            <a:r>
              <a:rPr lang="en-US" dirty="0" err="1"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libri" charset="0"/>
              </a:rPr>
              <a:t>heap</a:t>
            </a:r>
            <a:r>
              <a:rPr lang="tr-TR" b="1" i="1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is </a:t>
            </a:r>
            <a:r>
              <a:rPr lang="en-US" dirty="0">
                <a:latin typeface="Calibri" charset="0"/>
              </a:rPr>
              <a:t>a complete binary tree such that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It is empty, or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Its root contains a search key greater than or equal to the search key in each of its children, and each of its children is also a heap.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Since the root contains the item with the largest search key, heap in this definition is also known as </a:t>
            </a:r>
            <a:r>
              <a:rPr lang="en-US" b="1" i="1" dirty="0" err="1">
                <a:latin typeface="Calibri" charset="0"/>
              </a:rPr>
              <a:t>maxheap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On  the other hand, a heap which places the smallest search key in its root is know as </a:t>
            </a:r>
            <a:r>
              <a:rPr lang="en-US" b="1" i="1" dirty="0" err="1">
                <a:latin typeface="Calibri" charset="0"/>
              </a:rPr>
              <a:t>minheap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We will talk about </a:t>
            </a:r>
            <a:r>
              <a:rPr lang="en-US" dirty="0" err="1">
                <a:latin typeface="Calibri" charset="0"/>
              </a:rPr>
              <a:t>maxheap</a:t>
            </a:r>
            <a:r>
              <a:rPr lang="en-US" dirty="0">
                <a:latin typeface="Calibri" charset="0"/>
              </a:rPr>
              <a:t> as heap in the rest of our discussions.</a:t>
            </a:r>
          </a:p>
          <a:p>
            <a:pPr lvl="1">
              <a:buFontTx/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23C0D73-93C6-ED4E-B304-9B5B3D2BC982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Tables</a:t>
            </a:r>
            <a:endParaRPr lang="en-US" dirty="0">
              <a:latin typeface="Calibri" charset="0"/>
            </a:endParaRP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7200" cy="54864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Appropriate </a:t>
            </a:r>
            <a:r>
              <a:rPr lang="en-US" dirty="0">
                <a:ea typeface="+mn-ea"/>
              </a:rPr>
              <a:t>for problems that must manage data by value</a:t>
            </a:r>
            <a:r>
              <a:rPr lang="en-US" dirty="0" smtClean="0">
                <a:ea typeface="+mn-ea"/>
              </a:rPr>
              <a:t>.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Some </a:t>
            </a:r>
            <a:r>
              <a:rPr lang="en-US" dirty="0">
                <a:ea typeface="+mn-ea"/>
              </a:rPr>
              <a:t>important operations of</a:t>
            </a:r>
            <a:r>
              <a:rPr lang="en-US" dirty="0" smtClean="0">
                <a:ea typeface="+mn-ea"/>
              </a:rPr>
              <a:t> tables:</a:t>
            </a:r>
          </a:p>
          <a:p>
            <a:pPr lvl="1">
              <a:defRPr/>
            </a:pPr>
            <a:r>
              <a:rPr lang="en-US" dirty="0" smtClean="0"/>
              <a:t>Inserting a data item containing the value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Delete a data item containing the value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Retrieve </a:t>
            </a:r>
            <a:r>
              <a:rPr lang="en-US" dirty="0"/>
              <a:t>a data item containing the value </a:t>
            </a:r>
            <a:r>
              <a:rPr lang="en-US" dirty="0" err="1"/>
              <a:t>x</a:t>
            </a:r>
            <a:r>
              <a:rPr lang="en-US" dirty="0"/>
              <a:t>.</a:t>
            </a:r>
            <a:endParaRPr lang="en-US" dirty="0" smtClean="0"/>
          </a:p>
          <a:p>
            <a:pPr lvl="4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Various </a:t>
            </a:r>
            <a:r>
              <a:rPr lang="en-US" dirty="0">
                <a:ea typeface="+mn-ea"/>
              </a:rPr>
              <a:t>table implementations are</a:t>
            </a:r>
            <a:r>
              <a:rPr lang="en-US" dirty="0" smtClean="0">
                <a:ea typeface="+mn-ea"/>
              </a:rPr>
              <a:t> possible.</a:t>
            </a:r>
          </a:p>
          <a:p>
            <a:pPr lvl="1">
              <a:defRPr/>
            </a:pPr>
            <a:r>
              <a:rPr lang="en-US" dirty="0"/>
              <a:t>We have to analyze the possible</a:t>
            </a:r>
            <a:r>
              <a:rPr lang="en-US" dirty="0" smtClean="0"/>
              <a:t> implementations                                  so </a:t>
            </a:r>
            <a:r>
              <a:rPr lang="en-US" dirty="0"/>
              <a:t>that we can make an intelligent choice.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 Some </a:t>
            </a:r>
            <a:r>
              <a:rPr lang="en-US" dirty="0"/>
              <a:t>operations are implemented more</a:t>
            </a:r>
            <a:r>
              <a:rPr lang="en-US" dirty="0" smtClean="0"/>
              <a:t>                                       efficiently </a:t>
            </a:r>
            <a:r>
              <a:rPr lang="en-US" dirty="0"/>
              <a:t>in certain implementations.</a:t>
            </a:r>
          </a:p>
        </p:txBody>
      </p: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6440488" y="1676400"/>
            <a:ext cx="3465512" cy="3657600"/>
            <a:chOff x="6188958" y="2438401"/>
            <a:chExt cx="3774566" cy="3809999"/>
          </a:xfrm>
        </p:grpSpPr>
        <p:pic>
          <p:nvPicPr>
            <p:cNvPr id="1536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819400"/>
              <a:ext cx="3230747" cy="3429000"/>
            </a:xfrm>
            <a:prstGeom prst="rect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9" name="TextBox 12"/>
            <p:cNvSpPr txBox="1">
              <a:spLocks noChangeArrowheads="1"/>
            </p:cNvSpPr>
            <p:nvPr/>
          </p:nvSpPr>
          <p:spPr bwMode="auto">
            <a:xfrm>
              <a:off x="6188958" y="2438401"/>
              <a:ext cx="377456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4161750" indent="-24161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lvl="1"/>
              <a:r>
                <a:rPr lang="en-US" sz="18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 ordinary table of cities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85800" y="4953000"/>
            <a:ext cx="8534400" cy="106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omplete binary tree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rgbClr val="FF0000"/>
                </a:solidFill>
              </a:rPr>
              <a:t>Completely filled on all levels except possibly the lowest level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rgbClr val="FF0000"/>
                </a:solidFill>
              </a:rPr>
              <a:t>The lowest level is filled from left to right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5400" y="1981201"/>
            <a:ext cx="3124200" cy="2384425"/>
            <a:chOff x="5334000" y="2057400"/>
            <a:chExt cx="3124200" cy="238442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334000" y="2057400"/>
              <a:ext cx="3124200" cy="2286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410200" y="2209800"/>
            <a:ext cx="2935288" cy="223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VISIO" r:id="rId3" imgW="2938272" imgH="2234184" progId="">
                    <p:embed/>
                  </p:oleObj>
                </mc:Choice>
                <mc:Fallback>
                  <p:oleObj name="VISIO" r:id="rId3" imgW="2938272" imgH="2234184" progId="">
                    <p:embed/>
                    <p:pic>
                      <p:nvPicPr>
                        <p:cNvPr id="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2209800"/>
                          <a:ext cx="2935288" cy="223202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7239000" y="1600200"/>
            <a:ext cx="466794" cy="457200"/>
            <a:chOff x="5410200" y="2057400"/>
            <a:chExt cx="466794" cy="457200"/>
          </a:xfrm>
        </p:grpSpPr>
        <p:sp>
          <p:nvSpPr>
            <p:cNvPr id="10" name="Oval 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2209800"/>
            <a:ext cx="466794" cy="457200"/>
            <a:chOff x="5410200" y="2057400"/>
            <a:chExt cx="466794" cy="457200"/>
          </a:xfrm>
        </p:grpSpPr>
        <p:sp>
          <p:nvSpPr>
            <p:cNvPr id="13" name="Oval 1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29600" y="2209800"/>
            <a:ext cx="466794" cy="457200"/>
            <a:chOff x="5410200" y="2057400"/>
            <a:chExt cx="466794" cy="457200"/>
          </a:xfrm>
        </p:grpSpPr>
        <p:sp>
          <p:nvSpPr>
            <p:cNvPr id="16" name="Oval 1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3124200"/>
            <a:ext cx="457200" cy="457200"/>
            <a:chOff x="5410200" y="205740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53000" y="4114800"/>
            <a:ext cx="457200" cy="457200"/>
            <a:chOff x="5410200" y="2057400"/>
            <a:chExt cx="457200" cy="457200"/>
          </a:xfrm>
        </p:grpSpPr>
        <p:sp>
          <p:nvSpPr>
            <p:cNvPr id="22" name="Oval 2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81800" y="3124200"/>
            <a:ext cx="457200" cy="457200"/>
            <a:chOff x="5410200" y="205740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1200" y="4114800"/>
            <a:ext cx="457200" cy="457200"/>
            <a:chOff x="5410200" y="2057400"/>
            <a:chExt cx="457200" cy="457200"/>
          </a:xfrm>
        </p:grpSpPr>
        <p:sp>
          <p:nvSpPr>
            <p:cNvPr id="31" name="Oval 3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4114800"/>
            <a:ext cx="457200" cy="457200"/>
            <a:chOff x="5410200" y="2057400"/>
            <a:chExt cx="457200" cy="457200"/>
          </a:xfrm>
        </p:grpSpPr>
        <p:sp>
          <p:nvSpPr>
            <p:cNvPr id="34" name="Oval 3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96200" y="3124200"/>
            <a:ext cx="457200" cy="457200"/>
            <a:chOff x="5410200" y="2057400"/>
            <a:chExt cx="457200" cy="457200"/>
          </a:xfrm>
        </p:grpSpPr>
        <p:sp>
          <p:nvSpPr>
            <p:cNvPr id="37" name="Oval 3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839200" y="3124200"/>
            <a:ext cx="457200" cy="457200"/>
            <a:chOff x="5410200" y="2057400"/>
            <a:chExt cx="457200" cy="457200"/>
          </a:xfrm>
        </p:grpSpPr>
        <p:sp>
          <p:nvSpPr>
            <p:cNvPr id="40" name="Oval 3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6629400" y="1981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1"/>
          </p:cNvCxnSpPr>
          <p:nvPr/>
        </p:nvCxnSpPr>
        <p:spPr>
          <a:xfrm>
            <a:off x="7696201" y="19812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7"/>
          </p:cNvCxnSpPr>
          <p:nvPr/>
        </p:nvCxnSpPr>
        <p:spPr>
          <a:xfrm flipH="1">
            <a:off x="5800446" y="26670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3201" y="26670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3"/>
          </p:cNvCxnSpPr>
          <p:nvPr/>
        </p:nvCxnSpPr>
        <p:spPr>
          <a:xfrm flipH="1">
            <a:off x="7924803" y="26000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10600" y="2590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181601" y="35814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15000" y="3581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5" idx="0"/>
          </p:cNvCxnSpPr>
          <p:nvPr/>
        </p:nvCxnSpPr>
        <p:spPr>
          <a:xfrm flipH="1">
            <a:off x="6639866" y="35814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Property: Min-Heap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16764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22860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2286000"/>
            <a:ext cx="457200" cy="457200"/>
            <a:chOff x="5410200" y="20574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52600" y="32004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4191000"/>
            <a:ext cx="466794" cy="457200"/>
            <a:chOff x="5410200" y="2057400"/>
            <a:chExt cx="466794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32004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33600" y="4191000"/>
            <a:ext cx="466794" cy="457200"/>
            <a:chOff x="5410200" y="2057400"/>
            <a:chExt cx="466794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4191000"/>
            <a:ext cx="466794" cy="457200"/>
            <a:chOff x="5410200" y="2057400"/>
            <a:chExt cx="466794" cy="457200"/>
          </a:xfrm>
        </p:grpSpPr>
        <p:sp>
          <p:nvSpPr>
            <p:cNvPr id="27" name="Oval 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38600" y="32004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3200400"/>
            <a:ext cx="457200" cy="457200"/>
            <a:chOff x="5410200" y="20574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971800" y="2057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4038601" y="20574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2142846" y="27432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95601" y="27432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4267203" y="26762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53000" y="2667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524001" y="36576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7400" y="3657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976597" y="3657600"/>
            <a:ext cx="204094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600" y="5105401"/>
            <a:ext cx="868680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u="sng" kern="0" dirty="0">
                <a:solidFill>
                  <a:srgbClr val="FF0000"/>
                </a:solidFill>
                <a:latin typeface="Times New Roman"/>
                <a:cs typeface="Times New Roman"/>
              </a:rPr>
              <a:t>Min heap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For every node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other than root,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A[parent(i)] ≤ A[i]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Parent node is always smaller than the child nodes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2362200"/>
            <a:ext cx="2971800" cy="110799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smallest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element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in any </a:t>
            </a:r>
            <a:r>
              <a:rPr lang="en-US" sz="2200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is 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element in a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min-heap</a:t>
            </a:r>
          </a:p>
        </p:txBody>
      </p:sp>
    </p:spTree>
    <p:extLst>
      <p:ext uri="{BB962C8B-B14F-4D97-AF65-F5344CB8AC3E}">
        <p14:creationId xmlns:p14="http://schemas.microsoft.com/office/powerpoint/2010/main" val="2020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Property: Max-Heap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1676400"/>
            <a:ext cx="466794" cy="457200"/>
            <a:chOff x="5410200" y="2057400"/>
            <a:chExt cx="466794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2286000"/>
            <a:ext cx="466794" cy="457200"/>
            <a:chOff x="5410200" y="2057400"/>
            <a:chExt cx="466794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2286000"/>
            <a:ext cx="466794" cy="457200"/>
            <a:chOff x="5410200" y="2057400"/>
            <a:chExt cx="466794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52600" y="32004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4191000"/>
            <a:ext cx="457200" cy="457200"/>
            <a:chOff x="5410200" y="2057400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32004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33600" y="41910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4191000"/>
            <a:ext cx="457200" cy="457200"/>
            <a:chOff x="5410200" y="2057400"/>
            <a:chExt cx="457200" cy="457200"/>
          </a:xfrm>
        </p:grpSpPr>
        <p:sp>
          <p:nvSpPr>
            <p:cNvPr id="27" name="Oval 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38600" y="32004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3200400"/>
            <a:ext cx="457200" cy="457200"/>
            <a:chOff x="5410200" y="20574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971800" y="2057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4038601" y="20574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2142846" y="27432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95601" y="27432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4267203" y="26762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53000" y="2667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524001" y="36576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7400" y="3657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982266" y="36576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600" y="5105401"/>
            <a:ext cx="868680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u="sng" kern="0" dirty="0">
                <a:solidFill>
                  <a:srgbClr val="FF0000"/>
                </a:solidFill>
                <a:latin typeface="Times New Roman"/>
                <a:cs typeface="Times New Roman"/>
              </a:rPr>
              <a:t>Max heap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For every node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other than root,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A[parent(i)] ≥ A[i]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Parent node is always larger than the child nodes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00800" y="2362200"/>
            <a:ext cx="2971800" cy="110799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largest 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in any </a:t>
            </a:r>
            <a:r>
              <a:rPr lang="en-US" sz="2200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is 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element in a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max-heap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38800" y="4191001"/>
            <a:ext cx="3681266" cy="461665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We will focus on max-heaps</a:t>
            </a:r>
          </a:p>
        </p:txBody>
      </p:sp>
    </p:spTree>
    <p:extLst>
      <p:ext uri="{BB962C8B-B14F-4D97-AF65-F5344CB8AC3E}">
        <p14:creationId xmlns:p14="http://schemas.microsoft.com/office/powerpoint/2010/main" val="25927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35695C-ABCB-4144-9948-4C149F0C4A75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Differences between a Heap and a BST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 marL="457200" indent="-457200"/>
            <a:r>
              <a:rPr lang="en-US" dirty="0">
                <a:latin typeface="Calibri" charset="0"/>
              </a:rPr>
              <a:t>A heap is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NOT</a:t>
            </a:r>
            <a:r>
              <a:rPr lang="en-US" dirty="0">
                <a:latin typeface="Calibri" charset="0"/>
              </a:rPr>
              <a:t> a binary search tree.</a:t>
            </a:r>
          </a:p>
          <a:p>
            <a:pPr marL="800100" lvl="1" indent="-342900">
              <a:buFontTx/>
              <a:buAutoNum type="arabicPeriod"/>
            </a:pPr>
            <a:r>
              <a:rPr lang="en-US" sz="2200" dirty="0">
                <a:latin typeface="Calibri" charset="0"/>
                <a:ea typeface="ＭＳ Ｐゴシック" charset="0"/>
              </a:rPr>
              <a:t>A BST can be seen as sorted, but a heap is ordered in much weaker sense.</a:t>
            </a:r>
          </a:p>
          <a:p>
            <a:pPr marL="1219200" lvl="2" indent="-304800"/>
            <a:r>
              <a:rPr lang="en-US" sz="2000" dirty="0">
                <a:latin typeface="Calibri" charset="0"/>
                <a:ea typeface="ＭＳ Ｐゴシック" charset="0"/>
              </a:rPr>
              <a:t>Although it is not sorted, the order of a heap is sufficient for the efficient implementation of priority queue operations.</a:t>
            </a:r>
          </a:p>
          <a:p>
            <a:pPr marL="800100" lvl="1" indent="-342900">
              <a:buFontTx/>
              <a:buAutoNum type="arabicPeriod"/>
            </a:pPr>
            <a:r>
              <a:rPr lang="en-US" sz="2200" dirty="0">
                <a:latin typeface="Calibri" charset="0"/>
                <a:ea typeface="ＭＳ Ｐゴシック" charset="0"/>
              </a:rPr>
              <a:t>A BST has different shapes, but a heap is always complete binary tree.</a:t>
            </a:r>
          </a:p>
        </p:txBody>
      </p:sp>
      <p:sp>
        <p:nvSpPr>
          <p:cNvPr id="34852" name="Text Box 21"/>
          <p:cNvSpPr txBox="1">
            <a:spLocks noChangeArrowheads="1"/>
          </p:cNvSpPr>
          <p:nvPr/>
        </p:nvSpPr>
        <p:spPr bwMode="auto">
          <a:xfrm>
            <a:off x="5746750" y="3635375"/>
            <a:ext cx="18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2000">
              <a:latin typeface="Calibri" charset="0"/>
              <a:cs typeface="Calibri" charset="0"/>
            </a:endParaRPr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1066800" y="3429000"/>
            <a:ext cx="1039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  <a:ea typeface="+mn-ea"/>
                <a:cs typeface="+mn-cs"/>
              </a:rPr>
              <a:t>HEAPS</a:t>
            </a:r>
            <a:endParaRPr lang="en-US" sz="2000" b="1" dirty="0">
              <a:ln>
                <a:solidFill>
                  <a:srgbClr val="3333CC"/>
                </a:solidFill>
              </a:ln>
              <a:latin typeface="Calibri"/>
              <a:ea typeface="+mn-ea"/>
              <a:cs typeface="Calibri"/>
            </a:endParaRPr>
          </a:p>
        </p:txBody>
      </p:sp>
      <p:grpSp>
        <p:nvGrpSpPr>
          <p:cNvPr id="34854" name="Group 115"/>
          <p:cNvGrpSpPr>
            <a:grpSpLocks/>
          </p:cNvGrpSpPr>
          <p:nvPr/>
        </p:nvGrpSpPr>
        <p:grpSpPr bwMode="auto">
          <a:xfrm>
            <a:off x="7239000" y="3200400"/>
            <a:ext cx="2057400" cy="1466850"/>
            <a:chOff x="5562600" y="3124200"/>
            <a:chExt cx="2057400" cy="1466850"/>
          </a:xfrm>
        </p:grpSpPr>
        <p:grpSp>
          <p:nvGrpSpPr>
            <p:cNvPr id="34867" name="Group 16"/>
            <p:cNvGrpSpPr>
              <a:grpSpLocks/>
            </p:cNvGrpSpPr>
            <p:nvPr/>
          </p:nvGrpSpPr>
          <p:grpSpPr bwMode="auto">
            <a:xfrm>
              <a:off x="5883275" y="3124200"/>
              <a:ext cx="1736725" cy="933450"/>
              <a:chOff x="134" y="842"/>
              <a:chExt cx="1094" cy="588"/>
            </a:xfrm>
          </p:grpSpPr>
          <p:sp>
            <p:nvSpPr>
              <p:cNvPr id="34874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75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1094" cy="396"/>
                <a:chOff x="134" y="1034"/>
                <a:chExt cx="1094" cy="396"/>
              </a:xfrm>
            </p:grpSpPr>
            <p:sp>
              <p:nvSpPr>
                <p:cNvPr id="348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50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45</a:t>
                  </a:r>
                </a:p>
              </p:txBody>
            </p:sp>
            <p:sp>
              <p:nvSpPr>
                <p:cNvPr id="3487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9" name="Line 9"/>
                <p:cNvSpPr>
                  <a:spLocks noChangeShapeType="1"/>
                </p:cNvSpPr>
                <p:nvPr/>
              </p:nvSpPr>
              <p:spPr bwMode="auto">
                <a:xfrm>
                  <a:off x="700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868" name="Text Box 31"/>
            <p:cNvSpPr txBox="1">
              <a:spLocks noChangeArrowheads="1"/>
            </p:cNvSpPr>
            <p:nvPr/>
          </p:nvSpPr>
          <p:spPr bwMode="auto">
            <a:xfrm>
              <a:off x="5562600" y="41910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30</a:t>
              </a:r>
            </a:p>
          </p:txBody>
        </p:sp>
        <p:sp>
          <p:nvSpPr>
            <p:cNvPr id="34869" name="Text Box 32"/>
            <p:cNvSpPr txBox="1">
              <a:spLocks noChangeArrowheads="1"/>
            </p:cNvSpPr>
            <p:nvPr/>
          </p:nvSpPr>
          <p:spPr bwMode="auto">
            <a:xfrm>
              <a:off x="6172200" y="417189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35</a:t>
              </a:r>
            </a:p>
          </p:txBody>
        </p:sp>
        <p:sp>
          <p:nvSpPr>
            <p:cNvPr id="34870" name="Text Box 33"/>
            <p:cNvSpPr txBox="1">
              <a:spLocks noChangeArrowheads="1"/>
            </p:cNvSpPr>
            <p:nvPr/>
          </p:nvSpPr>
          <p:spPr bwMode="auto">
            <a:xfrm>
              <a:off x="6874054" y="417189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33</a:t>
              </a:r>
            </a:p>
          </p:txBody>
        </p:sp>
        <p:sp>
          <p:nvSpPr>
            <p:cNvPr id="34871" name="Line 8"/>
            <p:cNvSpPr>
              <a:spLocks noChangeShapeType="1"/>
            </p:cNvSpPr>
            <p:nvPr/>
          </p:nvSpPr>
          <p:spPr bwMode="auto">
            <a:xfrm flipH="1">
              <a:off x="5791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9"/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Line 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5" name="Group 16"/>
          <p:cNvGrpSpPr>
            <a:grpSpLocks/>
          </p:cNvGrpSpPr>
          <p:nvPr/>
        </p:nvGrpSpPr>
        <p:grpSpPr bwMode="auto">
          <a:xfrm>
            <a:off x="2514600" y="3219450"/>
            <a:ext cx="1127125" cy="933450"/>
            <a:chOff x="134" y="842"/>
            <a:chExt cx="710" cy="588"/>
          </a:xfrm>
        </p:grpSpPr>
        <p:sp>
          <p:nvSpPr>
            <p:cNvPr id="34863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50</a:t>
              </a:r>
            </a:p>
          </p:txBody>
        </p:sp>
        <p:grpSp>
          <p:nvGrpSpPr>
            <p:cNvPr id="34864" name="Group 10"/>
            <p:cNvGrpSpPr>
              <a:grpSpLocks/>
            </p:cNvGrpSpPr>
            <p:nvPr/>
          </p:nvGrpSpPr>
          <p:grpSpPr bwMode="auto">
            <a:xfrm>
              <a:off x="134" y="1034"/>
              <a:ext cx="566" cy="396"/>
              <a:chOff x="134" y="1034"/>
              <a:chExt cx="566" cy="396"/>
            </a:xfrm>
          </p:grpSpPr>
          <p:sp>
            <p:nvSpPr>
              <p:cNvPr id="34865" name="Text Box 6"/>
              <p:cNvSpPr txBox="1">
                <a:spLocks noChangeArrowheads="1"/>
              </p:cNvSpPr>
              <p:nvPr/>
            </p:nvSpPr>
            <p:spPr bwMode="auto">
              <a:xfrm>
                <a:off x="134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66" name="Line 8"/>
              <p:cNvSpPr>
                <a:spLocks noChangeShapeType="1"/>
              </p:cNvSpPr>
              <p:nvPr/>
            </p:nvSpPr>
            <p:spPr bwMode="auto">
              <a:xfrm flipH="1">
                <a:off x="316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56" name="Group 16"/>
          <p:cNvGrpSpPr>
            <a:grpSpLocks/>
          </p:cNvGrpSpPr>
          <p:nvPr/>
        </p:nvGrpSpPr>
        <p:grpSpPr bwMode="auto">
          <a:xfrm>
            <a:off x="4648200" y="3219450"/>
            <a:ext cx="1736725" cy="933450"/>
            <a:chOff x="134" y="842"/>
            <a:chExt cx="1094" cy="588"/>
          </a:xfrm>
        </p:grpSpPr>
        <p:sp>
          <p:nvSpPr>
            <p:cNvPr id="34857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50</a:t>
              </a:r>
            </a:p>
          </p:txBody>
        </p:sp>
        <p:grpSp>
          <p:nvGrpSpPr>
            <p:cNvPr id="34858" name="Group 10"/>
            <p:cNvGrpSpPr>
              <a:grpSpLocks/>
            </p:cNvGrpSpPr>
            <p:nvPr/>
          </p:nvGrpSpPr>
          <p:grpSpPr bwMode="auto">
            <a:xfrm>
              <a:off x="134" y="1034"/>
              <a:ext cx="1094" cy="396"/>
              <a:chOff x="134" y="1034"/>
              <a:chExt cx="1094" cy="396"/>
            </a:xfrm>
          </p:grpSpPr>
          <p:sp>
            <p:nvSpPr>
              <p:cNvPr id="34859" name="Text Box 6"/>
              <p:cNvSpPr txBox="1">
                <a:spLocks noChangeArrowheads="1"/>
              </p:cNvSpPr>
              <p:nvPr/>
            </p:nvSpPr>
            <p:spPr bwMode="auto">
              <a:xfrm>
                <a:off x="134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60" name="Text Box 7"/>
              <p:cNvSpPr txBox="1">
                <a:spLocks noChangeArrowheads="1"/>
              </p:cNvSpPr>
              <p:nvPr/>
            </p:nvSpPr>
            <p:spPr bwMode="auto">
              <a:xfrm>
                <a:off x="950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45</a:t>
                </a:r>
              </a:p>
            </p:txBody>
          </p:sp>
          <p:sp>
            <p:nvSpPr>
              <p:cNvPr id="34861" name="Line 8"/>
              <p:cNvSpPr>
                <a:spLocks noChangeShapeType="1"/>
              </p:cNvSpPr>
              <p:nvPr/>
            </p:nvSpPr>
            <p:spPr bwMode="auto">
              <a:xfrm flipH="1">
                <a:off x="316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2" name="Line 9"/>
              <p:cNvSpPr>
                <a:spLocks noChangeShapeType="1"/>
              </p:cNvSpPr>
              <p:nvPr/>
            </p:nvSpPr>
            <p:spPr bwMode="auto">
              <a:xfrm>
                <a:off x="700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28" name="Text Box 21"/>
          <p:cNvSpPr txBox="1">
            <a:spLocks noChangeArrowheads="1"/>
          </p:cNvSpPr>
          <p:nvPr/>
        </p:nvSpPr>
        <p:spPr bwMode="auto">
          <a:xfrm>
            <a:off x="5213350" y="5445125"/>
            <a:ext cx="18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2000">
              <a:latin typeface="Calibri" charset="0"/>
              <a:cs typeface="Calibri" charset="0"/>
            </a:endParaRPr>
          </a:p>
        </p:txBody>
      </p:sp>
      <p:sp>
        <p:nvSpPr>
          <p:cNvPr id="120" name="Text Box 69"/>
          <p:cNvSpPr txBox="1">
            <a:spLocks noChangeArrowheads="1"/>
          </p:cNvSpPr>
          <p:nvPr/>
        </p:nvSpPr>
        <p:spPr bwMode="auto">
          <a:xfrm>
            <a:off x="609600" y="5238750"/>
            <a:ext cx="1655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  <a:ea typeface="+mn-ea"/>
                <a:cs typeface="+mn-cs"/>
              </a:rPr>
              <a:t>NOT HEAPS</a:t>
            </a:r>
            <a:endParaRPr lang="en-US" sz="2000" b="1" dirty="0">
              <a:ln>
                <a:solidFill>
                  <a:srgbClr val="3333CC"/>
                </a:solidFill>
              </a:ln>
              <a:latin typeface="Calibri"/>
              <a:ea typeface="+mn-ea"/>
              <a:cs typeface="Calibri"/>
            </a:endParaRPr>
          </a:p>
        </p:txBody>
      </p:sp>
      <p:grpSp>
        <p:nvGrpSpPr>
          <p:cNvPr id="34830" name="Group 115"/>
          <p:cNvGrpSpPr>
            <a:grpSpLocks/>
          </p:cNvGrpSpPr>
          <p:nvPr/>
        </p:nvGrpSpPr>
        <p:grpSpPr bwMode="auto">
          <a:xfrm>
            <a:off x="7239000" y="4953000"/>
            <a:ext cx="1447800" cy="1466850"/>
            <a:chOff x="5562600" y="3124200"/>
            <a:chExt cx="1447800" cy="1466850"/>
          </a:xfrm>
        </p:grpSpPr>
        <p:grpSp>
          <p:nvGrpSpPr>
            <p:cNvPr id="34843" name="Group 16"/>
            <p:cNvGrpSpPr>
              <a:grpSpLocks/>
            </p:cNvGrpSpPr>
            <p:nvPr/>
          </p:nvGrpSpPr>
          <p:grpSpPr bwMode="auto">
            <a:xfrm>
              <a:off x="5883275" y="3124200"/>
              <a:ext cx="1127125" cy="933450"/>
              <a:chOff x="134" y="842"/>
              <a:chExt cx="710" cy="588"/>
            </a:xfrm>
          </p:grpSpPr>
          <p:sp>
            <p:nvSpPr>
              <p:cNvPr id="34848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49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566" cy="396"/>
                <a:chOff x="134" y="1034"/>
                <a:chExt cx="566" cy="396"/>
              </a:xfrm>
            </p:grpSpPr>
            <p:sp>
              <p:nvSpPr>
                <p:cNvPr id="3485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5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844" name="Text Box 31"/>
            <p:cNvSpPr txBox="1">
              <a:spLocks noChangeArrowheads="1"/>
            </p:cNvSpPr>
            <p:nvPr/>
          </p:nvSpPr>
          <p:spPr bwMode="auto">
            <a:xfrm>
              <a:off x="5562600" y="41910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30</a:t>
              </a:r>
            </a:p>
          </p:txBody>
        </p:sp>
        <p:sp>
          <p:nvSpPr>
            <p:cNvPr id="34845" name="Text Box 32"/>
            <p:cNvSpPr txBox="1">
              <a:spLocks noChangeArrowheads="1"/>
            </p:cNvSpPr>
            <p:nvPr/>
          </p:nvSpPr>
          <p:spPr bwMode="auto">
            <a:xfrm>
              <a:off x="6172200" y="417189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35</a:t>
              </a:r>
            </a:p>
          </p:txBody>
        </p:sp>
        <p:sp>
          <p:nvSpPr>
            <p:cNvPr id="34846" name="Line 8"/>
            <p:cNvSpPr>
              <a:spLocks noChangeShapeType="1"/>
            </p:cNvSpPr>
            <p:nvPr/>
          </p:nvSpPr>
          <p:spPr bwMode="auto">
            <a:xfrm flipH="1">
              <a:off x="5791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9"/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1" name="Group 16"/>
          <p:cNvGrpSpPr>
            <a:grpSpLocks/>
          </p:cNvGrpSpPr>
          <p:nvPr/>
        </p:nvGrpSpPr>
        <p:grpSpPr bwMode="auto">
          <a:xfrm>
            <a:off x="4724400" y="4953000"/>
            <a:ext cx="1736725" cy="933450"/>
            <a:chOff x="134" y="842"/>
            <a:chExt cx="1094" cy="588"/>
          </a:xfrm>
        </p:grpSpPr>
        <p:sp>
          <p:nvSpPr>
            <p:cNvPr id="34837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42</a:t>
              </a:r>
            </a:p>
          </p:txBody>
        </p:sp>
        <p:grpSp>
          <p:nvGrpSpPr>
            <p:cNvPr id="34838" name="Group 10"/>
            <p:cNvGrpSpPr>
              <a:grpSpLocks/>
            </p:cNvGrpSpPr>
            <p:nvPr/>
          </p:nvGrpSpPr>
          <p:grpSpPr bwMode="auto">
            <a:xfrm>
              <a:off x="134" y="1034"/>
              <a:ext cx="1094" cy="396"/>
              <a:chOff x="134" y="1034"/>
              <a:chExt cx="1094" cy="396"/>
            </a:xfrm>
          </p:grpSpPr>
          <p:sp>
            <p:nvSpPr>
              <p:cNvPr id="34839" name="Text Box 6"/>
              <p:cNvSpPr txBox="1">
                <a:spLocks noChangeArrowheads="1"/>
              </p:cNvSpPr>
              <p:nvPr/>
            </p:nvSpPr>
            <p:spPr bwMode="auto">
              <a:xfrm>
                <a:off x="134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40" name="Text Box 7"/>
              <p:cNvSpPr txBox="1">
                <a:spLocks noChangeArrowheads="1"/>
              </p:cNvSpPr>
              <p:nvPr/>
            </p:nvSpPr>
            <p:spPr bwMode="auto">
              <a:xfrm>
                <a:off x="950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45</a:t>
                </a:r>
              </a:p>
            </p:txBody>
          </p:sp>
          <p:sp>
            <p:nvSpPr>
              <p:cNvPr id="34841" name="Line 8"/>
              <p:cNvSpPr>
                <a:spLocks noChangeShapeType="1"/>
              </p:cNvSpPr>
              <p:nvPr/>
            </p:nvSpPr>
            <p:spPr bwMode="auto">
              <a:xfrm flipH="1">
                <a:off x="316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2" name="Line 9"/>
              <p:cNvSpPr>
                <a:spLocks noChangeShapeType="1"/>
              </p:cNvSpPr>
              <p:nvPr/>
            </p:nvSpPr>
            <p:spPr bwMode="auto">
              <a:xfrm>
                <a:off x="700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3124200" y="4953000"/>
            <a:ext cx="1054100" cy="933450"/>
            <a:chOff x="566" y="842"/>
            <a:chExt cx="664" cy="588"/>
          </a:xfrm>
        </p:grpSpPr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50</a:t>
              </a:r>
            </a:p>
          </p:txBody>
        </p:sp>
        <p:grpSp>
          <p:nvGrpSpPr>
            <p:cNvPr id="34834" name="Group 10"/>
            <p:cNvGrpSpPr>
              <a:grpSpLocks/>
            </p:cNvGrpSpPr>
            <p:nvPr/>
          </p:nvGrpSpPr>
          <p:grpSpPr bwMode="auto">
            <a:xfrm>
              <a:off x="700" y="1034"/>
              <a:ext cx="530" cy="396"/>
              <a:chOff x="700" y="1034"/>
              <a:chExt cx="530" cy="396"/>
            </a:xfrm>
          </p:grpSpPr>
          <p:sp>
            <p:nvSpPr>
              <p:cNvPr id="34835" name="Text Box 7"/>
              <p:cNvSpPr txBox="1">
                <a:spLocks noChangeArrowheads="1"/>
              </p:cNvSpPr>
              <p:nvPr/>
            </p:nvSpPr>
            <p:spPr bwMode="auto">
              <a:xfrm>
                <a:off x="950" y="1178"/>
                <a:ext cx="2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36" name="Line 9"/>
              <p:cNvSpPr>
                <a:spLocks noChangeShapeType="1"/>
              </p:cNvSpPr>
              <p:nvPr/>
            </p:nvSpPr>
            <p:spPr bwMode="auto">
              <a:xfrm>
                <a:off x="700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25" name="Line 68"/>
          <p:cNvSpPr>
            <a:spLocks noChangeShapeType="1"/>
          </p:cNvSpPr>
          <p:nvPr/>
        </p:nvSpPr>
        <p:spPr bwMode="auto">
          <a:xfrm>
            <a:off x="609600" y="48006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68"/>
          <p:cNvSpPr>
            <a:spLocks noChangeShapeType="1"/>
          </p:cNvSpPr>
          <p:nvPr/>
        </p:nvSpPr>
        <p:spPr bwMode="auto">
          <a:xfrm>
            <a:off x="609600" y="32004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68"/>
          <p:cNvSpPr>
            <a:spLocks noChangeShapeType="1"/>
          </p:cNvSpPr>
          <p:nvPr/>
        </p:nvSpPr>
        <p:spPr bwMode="auto">
          <a:xfrm>
            <a:off x="609600" y="64770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0" y="4648200"/>
            <a:ext cx="457200" cy="457200"/>
            <a:chOff x="5410200" y="2057400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09800" y="4648200"/>
            <a:ext cx="457200" cy="457200"/>
            <a:chOff x="5410200" y="2057400"/>
            <a:chExt cx="457200" cy="457200"/>
          </a:xfrm>
        </p:grpSpPr>
        <p:sp>
          <p:nvSpPr>
            <p:cNvPr id="27" name="Oval 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657600"/>
            <a:ext cx="457200" cy="457200"/>
            <a:chOff x="5410200" y="20574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77" name="Rectangle 7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86600" y="5410200"/>
            <a:ext cx="457200" cy="457200"/>
            <a:chOff x="4724400" y="5181600"/>
            <a:chExt cx="457200" cy="457200"/>
          </a:xfrm>
        </p:grpSpPr>
        <p:sp>
          <p:nvSpPr>
            <p:cNvPr id="83" name="Rectangle 8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543800" y="5410200"/>
            <a:ext cx="457200" cy="457200"/>
            <a:chOff x="4724400" y="5181600"/>
            <a:chExt cx="457200" cy="457200"/>
          </a:xfrm>
        </p:grpSpPr>
        <p:sp>
          <p:nvSpPr>
            <p:cNvPr id="86" name="Rectangle 8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458200" y="5410200"/>
            <a:ext cx="457200" cy="457200"/>
            <a:chOff x="4724400" y="5181600"/>
            <a:chExt cx="457200" cy="457200"/>
          </a:xfrm>
        </p:grpSpPr>
        <p:sp>
          <p:nvSpPr>
            <p:cNvPr id="92" name="Rectangle 91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581400" y="54102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67401" y="4495801"/>
            <a:ext cx="112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29200" y="2514601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Heap can be stored in a linear array</a:t>
            </a:r>
          </a:p>
        </p:txBody>
      </p:sp>
    </p:spTree>
    <p:extLst>
      <p:ext uri="{BB962C8B-B14F-4D97-AF65-F5344CB8AC3E}">
        <p14:creationId xmlns:p14="http://schemas.microsoft.com/office/powerpoint/2010/main" val="1874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943600" y="2438400"/>
            <a:ext cx="2667000" cy="1676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53000" y="1905001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The links in the heap are implicit:</a:t>
            </a: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93091"/>
              </p:ext>
            </p:extLst>
          </p:nvPr>
        </p:nvGraphicFramePr>
        <p:xfrm>
          <a:off x="6018213" y="2693988"/>
          <a:ext cx="25384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enklem" r:id="rId3" imgW="1384200" imgH="672840" progId="Equation.3">
                  <p:embed/>
                </p:oleObj>
              </mc:Choice>
              <mc:Fallback>
                <p:oleObj name="Denklem" r:id="rId3" imgW="1384200" imgH="672840" progId="Equation.3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693988"/>
                        <a:ext cx="25384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109" name="Oval 10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112" name="Oval 1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15" name="Oval 1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18" name="Oval 1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62000" y="4648200"/>
            <a:ext cx="457200" cy="457200"/>
            <a:chOff x="5410200" y="2057400"/>
            <a:chExt cx="457200" cy="457200"/>
          </a:xfrm>
        </p:grpSpPr>
        <p:sp>
          <p:nvSpPr>
            <p:cNvPr id="121" name="Oval 1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124" name="Oval 1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127" name="Oval 1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09800" y="4648200"/>
            <a:ext cx="457200" cy="457200"/>
            <a:chOff x="5410200" y="2057400"/>
            <a:chExt cx="457200" cy="457200"/>
          </a:xfrm>
        </p:grpSpPr>
        <p:sp>
          <p:nvSpPr>
            <p:cNvPr id="130" name="Oval 1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133" name="Oval 1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48200" y="3657600"/>
            <a:ext cx="457200" cy="457200"/>
            <a:chOff x="5410200" y="2057400"/>
            <a:chExt cx="457200" cy="457200"/>
          </a:xfrm>
        </p:grpSpPr>
        <p:sp>
          <p:nvSpPr>
            <p:cNvPr id="136" name="Oval 13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5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18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5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1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158" name="Rectangle 15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161" name="Rectangle 16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164" name="Rectangle 163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167" name="Rectangle 16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170" name="Rectangle 16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173" name="Rectangle 17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086600" y="5410200"/>
            <a:ext cx="457200" cy="457200"/>
            <a:chOff x="4724400" y="5181600"/>
            <a:chExt cx="457200" cy="457200"/>
          </a:xfrm>
        </p:grpSpPr>
        <p:sp>
          <p:nvSpPr>
            <p:cNvPr id="176" name="Rectangle 17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543800" y="5410200"/>
            <a:ext cx="457200" cy="457200"/>
            <a:chOff x="4724400" y="5181600"/>
            <a:chExt cx="457200" cy="457200"/>
          </a:xfrm>
        </p:grpSpPr>
        <p:sp>
          <p:nvSpPr>
            <p:cNvPr id="179" name="Rectangle 17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182" name="Rectangle 181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458200" y="5410200"/>
            <a:ext cx="457200" cy="457200"/>
            <a:chOff x="4724400" y="5181600"/>
            <a:chExt cx="457200" cy="457200"/>
          </a:xfrm>
        </p:grpSpPr>
        <p:sp>
          <p:nvSpPr>
            <p:cNvPr id="185" name="Rectangle 18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581400" y="54102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867401" y="4495801"/>
            <a:ext cx="112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7860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5715000" y="1600200"/>
            <a:ext cx="19050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58122"/>
              </p:ext>
            </p:extLst>
          </p:nvPr>
        </p:nvGraphicFramePr>
        <p:xfrm>
          <a:off x="5926138" y="1674813"/>
          <a:ext cx="15668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Denklem" r:id="rId3" imgW="850680" imgH="203040" progId="Equation.3">
                  <p:embed/>
                </p:oleObj>
              </mc:Choice>
              <mc:Fallback>
                <p:oleObj name="Denklem" r:id="rId3" imgW="850680" imgH="203040" progId="Equation.3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1674813"/>
                        <a:ext cx="15668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2133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e.g. Left child of node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3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has index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lang="en-US" sz="2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15000" y="2667000"/>
            <a:ext cx="21336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75607"/>
              </p:ext>
            </p:extLst>
          </p:nvPr>
        </p:nvGraphicFramePr>
        <p:xfrm>
          <a:off x="5870575" y="2741613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Denklem" r:id="rId5" imgW="990360" imgH="203040" progId="Equation.3">
                  <p:embed/>
                </p:oleObj>
              </mc:Choice>
              <mc:Fallback>
                <p:oleObj name="Denklem" r:id="rId5" imgW="990360" imgH="203040" progId="Equation.3">
                  <p:embed/>
                  <p:pic>
                    <p:nvPicPr>
                      <p:cNvPr id="109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2741613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562600" y="32004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e.g. Right child of node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1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has index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lang="en-US" sz="2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38800" y="3733800"/>
            <a:ext cx="2514600" cy="60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63298"/>
              </p:ext>
            </p:extLst>
          </p:nvPr>
        </p:nvGraphicFramePr>
        <p:xfrm>
          <a:off x="5561013" y="3843338"/>
          <a:ext cx="25368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Denklem" r:id="rId7" imgW="1384200" imgH="228600" progId="Equation.3">
                  <p:embed/>
                </p:oleObj>
              </mc:Choice>
              <mc:Fallback>
                <p:oleObj name="Denklem" r:id="rId7" imgW="1384200" imgH="228600" progId="Equation.3">
                  <p:embed/>
                  <p:pic>
                    <p:nvPicPr>
                      <p:cNvPr id="112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3843338"/>
                        <a:ext cx="25368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562600" y="43434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e.g. Parent of node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6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has index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lang="en-US" sz="2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115" name="Oval 1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118" name="Oval 1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21" name="Oval 1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24" name="Oval 1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62000" y="4648200"/>
            <a:ext cx="457200" cy="457200"/>
            <a:chOff x="5410200" y="2057400"/>
            <a:chExt cx="457200" cy="457200"/>
          </a:xfrm>
        </p:grpSpPr>
        <p:sp>
          <p:nvSpPr>
            <p:cNvPr id="127" name="Oval 1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130" name="Oval 1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133" name="Oval 1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09800" y="4648200"/>
            <a:ext cx="457200" cy="457200"/>
            <a:chOff x="5410200" y="2057400"/>
            <a:chExt cx="457200" cy="457200"/>
          </a:xfrm>
        </p:grpSpPr>
        <p:sp>
          <p:nvSpPr>
            <p:cNvPr id="136" name="Oval 13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139" name="Oval 13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648200" y="3657600"/>
            <a:ext cx="457200" cy="457200"/>
            <a:chOff x="5410200" y="2057400"/>
            <a:chExt cx="457200" cy="457200"/>
          </a:xfrm>
        </p:grpSpPr>
        <p:sp>
          <p:nvSpPr>
            <p:cNvPr id="142" name="Oval 14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24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1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7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164" name="Rectangle 163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167" name="Rectangle 16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170" name="Rectangle 16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173" name="Rectangle 17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176" name="Rectangle 17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179" name="Rectangle 17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086600" y="5410200"/>
            <a:ext cx="457200" cy="457200"/>
            <a:chOff x="4724400" y="5181600"/>
            <a:chExt cx="457200" cy="457200"/>
          </a:xfrm>
        </p:grpSpPr>
        <p:sp>
          <p:nvSpPr>
            <p:cNvPr id="182" name="Rectangle 181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543800" y="5410200"/>
            <a:ext cx="457200" cy="457200"/>
            <a:chOff x="4724400" y="5181600"/>
            <a:chExt cx="457200" cy="457200"/>
          </a:xfrm>
        </p:grpSpPr>
        <p:sp>
          <p:nvSpPr>
            <p:cNvPr id="185" name="Rectangle 18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188" name="Rectangle 18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458200" y="5410200"/>
            <a:ext cx="457200" cy="457200"/>
            <a:chOff x="4724400" y="5181600"/>
            <a:chExt cx="457200" cy="457200"/>
          </a:xfrm>
        </p:grpSpPr>
        <p:sp>
          <p:nvSpPr>
            <p:cNvPr id="191" name="Rectangle 19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581400" y="54102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97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items[0]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is always the root element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Array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items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has two attributes: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MAX_SIZE:</a:t>
            </a:r>
            <a:r>
              <a:rPr lang="en-US" sz="2000" dirty="0" smtClean="0">
                <a:sym typeface="Wingdings"/>
              </a:rPr>
              <a:t> Size of the memory allocated for array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items </a:t>
            </a:r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size</a:t>
            </a:r>
            <a:r>
              <a:rPr lang="en-US" sz="2000" dirty="0" smtClean="0">
                <a:sym typeface="Wingdings"/>
              </a:rPr>
              <a:t>: </a:t>
            </a:r>
            <a:r>
              <a:rPr lang="en-US" sz="2000" dirty="0">
                <a:sym typeface="Wingdings"/>
              </a:rPr>
              <a:t>The number elements in </a:t>
            </a:r>
            <a:r>
              <a:rPr lang="en-US" sz="2000" dirty="0" smtClean="0">
                <a:sym typeface="Wingdings"/>
              </a:rPr>
              <a:t>heap at a given time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886200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size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MAX_SIZE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51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444193-6E94-CE45-9E0D-4589478FE831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Major Heap Operations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Two major heap operations are insertion and deletion.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alibri" charset="0"/>
              </a:rPr>
              <a:t>Insertion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Inserts a new item into a heap. 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After the insertion, the heap must satisfy the heap properties.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alibri" charset="0"/>
              </a:rPr>
              <a:t>Deletion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Retrieves and deletes the root of the heap.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After the deletion, the heap must satisfy the heap properties.</a:t>
            </a:r>
          </a:p>
          <a:p>
            <a:pPr lvl="1"/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9916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9A5CF7-DC6E-1440-BAD3-0AAB795E0956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First Step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724400"/>
            <a:ext cx="4724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The first step of </a:t>
            </a:r>
            <a:r>
              <a:rPr lang="en-US" b="1" kern="0" dirty="0" err="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heapDelete</a:t>
            </a:r>
            <a:r>
              <a:rPr lang="en-US" kern="0" dirty="0">
                <a:latin typeface="Calibri"/>
                <a:ea typeface="+mn-ea"/>
                <a:cs typeface="Calibri"/>
              </a:rPr>
              <a:t> is to retrieve and delete the root.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This creates two disjoint heaps.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DD2961D-8093-F245-B953-039D81DE8379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Table </a:t>
            </a:r>
            <a:r>
              <a:rPr lang="en-US" dirty="0">
                <a:latin typeface="Calibri" charset="0"/>
              </a:rPr>
              <a:t>Operations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296400" cy="5410200"/>
          </a:xfrm>
        </p:spPr>
        <p:txBody>
          <a:bodyPr/>
          <a:lstStyle/>
          <a:p>
            <a:r>
              <a:rPr lang="en-US">
                <a:latin typeface="Calibri" charset="0"/>
              </a:rPr>
              <a:t>Some of the table operations are possible: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</a:rPr>
              <a:t>The client may need a subset of these operations or require more</a:t>
            </a:r>
          </a:p>
          <a:p>
            <a:r>
              <a:rPr lang="en-US">
                <a:latin typeface="Calibri" charset="0"/>
              </a:rPr>
              <a:t>Are keys in the table are unique?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assume that keys in our tables are unique.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But, some other tables allow duplicate keys.</a:t>
            </a:r>
          </a:p>
          <a:p>
            <a:pPr lvl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28800" y="1600200"/>
            <a:ext cx="4724400" cy="27432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Create an empty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Destroy a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Determine whether a table is empty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Determine the number of items in the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Insert a new item into a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Delete the item with a given search key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Retrieve the item with a given search key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Traverse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45F888-370F-CC44-B104-73370CEBB1CD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Second Step</a:t>
            </a:r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8763"/>
            <a:ext cx="89916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876800"/>
            <a:ext cx="4724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Move the last item into the root.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The resulting structure may not be heap; it is called as </a:t>
            </a:r>
            <a:r>
              <a:rPr lang="en-US" b="1" kern="0" dirty="0" err="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semiheap</a:t>
            </a:r>
            <a:r>
              <a:rPr lang="en-US" kern="0" dirty="0">
                <a:latin typeface="Calibri"/>
                <a:ea typeface="+mn-ea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CC715E6-B647-8645-B24D-F3997EC0DF73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Last Step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28663" y="1066800"/>
            <a:ext cx="833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The last step of </a:t>
            </a:r>
            <a:r>
              <a:rPr lang="en-US" i="1">
                <a:latin typeface="Calibri" charset="0"/>
                <a:cs typeface="Calibri" charset="0"/>
              </a:rPr>
              <a:t>heapDelete </a:t>
            </a:r>
            <a:r>
              <a:rPr lang="en-US">
                <a:latin typeface="Calibri" charset="0"/>
                <a:cs typeface="Calibri" charset="0"/>
              </a:rPr>
              <a:t>transforms the semiheap into a heap.</a:t>
            </a:r>
          </a:p>
        </p:txBody>
      </p:sp>
      <p:pic>
        <p:nvPicPr>
          <p:cNvPr id="399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8763000" cy="3990975"/>
          </a:xfrm>
          <a:noFill/>
        </p:spPr>
      </p:pic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685800" y="5791200"/>
            <a:ext cx="3361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Recursive calls to </a:t>
            </a:r>
            <a:r>
              <a:rPr lang="en-US" sz="2000" b="1" dirty="0" err="1">
                <a:latin typeface="Calibri" charset="0"/>
                <a:cs typeface="Calibri" charset="0"/>
              </a:rPr>
              <a:t>heapRebuild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Delete</a:t>
            </a:r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>
          <a:xfrm>
            <a:off x="457200" y="2133600"/>
            <a:ext cx="3886200" cy="29718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b="1" u="sng" dirty="0" err="1" smtClean="0">
                <a:solidFill>
                  <a:srgbClr val="FF0000"/>
                </a:solidFill>
                <a:latin typeface="Times New Roman" charset="0"/>
              </a:rPr>
              <a:t>heapDelete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charset="0"/>
              </a:rPr>
              <a:t> (items, </a:t>
            </a:r>
            <a:r>
              <a:rPr lang="en-US" sz="2400" b="1" i="1" u="sng" dirty="0" smtClean="0">
                <a:solidFill>
                  <a:srgbClr val="FF0000"/>
                </a:solidFill>
                <a:latin typeface="Times New Roman" charset="0"/>
              </a:rPr>
              <a:t>size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en-US" sz="2400" b="1" u="sng" dirty="0">
              <a:solidFill>
                <a:srgbClr val="FF0000"/>
              </a:solidFill>
              <a:latin typeface="Times New Roman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</a:rPr>
              <a:t>max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items[0]</a:t>
            </a:r>
            <a:endParaRPr lang="en-US" sz="2400" dirty="0">
              <a:solidFill>
                <a:srgbClr val="0000FF"/>
              </a:solidFill>
              <a:latin typeface="Times New Roman" charset="0"/>
              <a:sym typeface="Symbol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items[0]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items[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size-1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]</a:t>
            </a:r>
            <a:endParaRPr lang="en-US" sz="2400" dirty="0">
              <a:solidFill>
                <a:srgbClr val="0000FF"/>
              </a:solidFill>
              <a:latin typeface="Times New Roman" charset="0"/>
              <a:sym typeface="Symbol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 1</a:t>
            </a: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u="sng" dirty="0" err="1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heapRebuild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(items, 0, 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)</a:t>
            </a:r>
            <a:endParaRPr lang="en-US" sz="2400" dirty="0">
              <a:solidFill>
                <a:srgbClr val="0000FF"/>
              </a:solidFill>
              <a:latin typeface="Times New Roman" charset="0"/>
              <a:sym typeface="Symbol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max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1" y="5105400"/>
            <a:ext cx="3225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Return the max element,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and reorganize the heap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to maintain heap property</a:t>
            </a:r>
          </a:p>
        </p:txBody>
      </p:sp>
      <p:sp>
        <p:nvSpPr>
          <p:cNvPr id="11" name="Oval 10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22098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0" y="2819400"/>
            <a:ext cx="466794" cy="457200"/>
            <a:chOff x="5410200" y="2057400"/>
            <a:chExt cx="466794" cy="457200"/>
          </a:xfrm>
        </p:grpSpPr>
        <p:sp>
          <p:nvSpPr>
            <p:cNvPr id="14" name="Oval 1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53400" y="2819400"/>
            <a:ext cx="466794" cy="457200"/>
            <a:chOff x="5410200" y="2057400"/>
            <a:chExt cx="466794" cy="457200"/>
          </a:xfrm>
        </p:grpSpPr>
        <p:sp>
          <p:nvSpPr>
            <p:cNvPr id="17" name="Oval 1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0" y="3733800"/>
            <a:ext cx="457200" cy="457200"/>
            <a:chOff x="5410200" y="2057400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4724400"/>
            <a:ext cx="457200" cy="457200"/>
            <a:chOff x="5410200" y="2057400"/>
            <a:chExt cx="457200" cy="457200"/>
          </a:xfrm>
        </p:grpSpPr>
        <p:sp>
          <p:nvSpPr>
            <p:cNvPr id="23" name="Oval 2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05600" y="3733800"/>
            <a:ext cx="457200" cy="457200"/>
            <a:chOff x="5410200" y="2057400"/>
            <a:chExt cx="457200" cy="457200"/>
          </a:xfrm>
        </p:grpSpPr>
        <p:sp>
          <p:nvSpPr>
            <p:cNvPr id="26" name="Oval 2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15000" y="4724400"/>
            <a:ext cx="457200" cy="457200"/>
            <a:chOff x="5410200" y="2057400"/>
            <a:chExt cx="457200" cy="457200"/>
          </a:xfrm>
        </p:grpSpPr>
        <p:sp>
          <p:nvSpPr>
            <p:cNvPr id="29" name="Oval 2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0" y="47244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20000" y="3733800"/>
            <a:ext cx="457200" cy="457200"/>
            <a:chOff x="5410200" y="2057400"/>
            <a:chExt cx="457200" cy="457200"/>
          </a:xfrm>
        </p:grpSpPr>
        <p:sp>
          <p:nvSpPr>
            <p:cNvPr id="35" name="Oval 3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63000" y="3733800"/>
            <a:ext cx="457200" cy="457200"/>
            <a:chOff x="5410200" y="2057400"/>
            <a:chExt cx="457200" cy="457200"/>
          </a:xfrm>
        </p:grpSpPr>
        <p:sp>
          <p:nvSpPr>
            <p:cNvPr id="38" name="Oval 3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6553200" y="2590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7" idx="1"/>
          </p:cNvCxnSpPr>
          <p:nvPr/>
        </p:nvCxnSpPr>
        <p:spPr>
          <a:xfrm>
            <a:off x="7620001" y="25908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0" idx="7"/>
          </p:cNvCxnSpPr>
          <p:nvPr/>
        </p:nvCxnSpPr>
        <p:spPr>
          <a:xfrm flipH="1">
            <a:off x="5724246" y="32766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77001" y="32766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</p:cNvCxnSpPr>
          <p:nvPr/>
        </p:nvCxnSpPr>
        <p:spPr>
          <a:xfrm flipH="1">
            <a:off x="7848603" y="32096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34400" y="3200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105401" y="41910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38800" y="4191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6563666" y="41910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39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722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296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818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0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36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39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0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94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9201" y="160020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max=</a:t>
            </a:r>
          </a:p>
        </p:txBody>
      </p:sp>
    </p:spTree>
    <p:extLst>
      <p:ext uri="{BB962C8B-B14F-4D97-AF65-F5344CB8AC3E}">
        <p14:creationId xmlns:p14="http://schemas.microsoft.com/office/powerpoint/2010/main" val="31344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2.22222E-6 L -0.13894 -0.0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5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615E-6 1.48148E-6 C 0.00993 0.0044 0.02067 0.00231 0.03061 -0.00185 C 0.03237 -0.00371 0.03413 -0.00602 0.03621 -0.00741 C 0.03878 -0.00972 0.04198 -0.01088 0.04455 -0.01296 C 0.0532 -0.02083 0.06073 -0.03449 0.07083 -0.03889 C 0.07468 -0.04607 0.07772 -0.05347 0.08061 -0.06111 C 0.08285 -0.06759 0.08301 -0.07361 0.08621 -0.07963 C 0.08862 -0.09283 0.0915 -0.10556 0.09871 -0.11482 C 0.10016 -0.12361 0.10192 -0.13241 0.10416 -0.14074 C 0.10721 -0.18958 0.10721 -0.24074 0.1 -0.28889 C 0.09936 -0.30417 0.09647 -0.34653 0.09038 -0.36296 " pathEditMode="relative" rAng="0" ptsTypes="AAAAAAA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4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2" grpId="0" animBg="1"/>
      <p:bldP spid="33" grpId="0"/>
      <p:bldP spid="58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7493000" y="2336800"/>
            <a:ext cx="1892300" cy="2146300"/>
          </a:xfrm>
          <a:custGeom>
            <a:avLst/>
            <a:gdLst>
              <a:gd name="connsiteX0" fmla="*/ 787400 w 1892300"/>
              <a:gd name="connsiteY0" fmla="*/ 12700 h 2146300"/>
              <a:gd name="connsiteX1" fmla="*/ 787400 w 1892300"/>
              <a:gd name="connsiteY1" fmla="*/ 12700 h 2146300"/>
              <a:gd name="connsiteX2" fmla="*/ 673100 w 1892300"/>
              <a:gd name="connsiteY2" fmla="*/ 63500 h 2146300"/>
              <a:gd name="connsiteX3" fmla="*/ 647700 w 1892300"/>
              <a:gd name="connsiteY3" fmla="*/ 114300 h 2146300"/>
              <a:gd name="connsiteX4" fmla="*/ 584200 w 1892300"/>
              <a:gd name="connsiteY4" fmla="*/ 203200 h 2146300"/>
              <a:gd name="connsiteX5" fmla="*/ 558800 w 1892300"/>
              <a:gd name="connsiteY5" fmla="*/ 254000 h 2146300"/>
              <a:gd name="connsiteX6" fmla="*/ 533400 w 1892300"/>
              <a:gd name="connsiteY6" fmla="*/ 292100 h 2146300"/>
              <a:gd name="connsiteX7" fmla="*/ 520700 w 1892300"/>
              <a:gd name="connsiteY7" fmla="*/ 330200 h 2146300"/>
              <a:gd name="connsiteX8" fmla="*/ 444500 w 1892300"/>
              <a:gd name="connsiteY8" fmla="*/ 469900 h 2146300"/>
              <a:gd name="connsiteX9" fmla="*/ 406400 w 1892300"/>
              <a:gd name="connsiteY9" fmla="*/ 495300 h 2146300"/>
              <a:gd name="connsiteX10" fmla="*/ 342900 w 1892300"/>
              <a:gd name="connsiteY10" fmla="*/ 584200 h 2146300"/>
              <a:gd name="connsiteX11" fmla="*/ 304800 w 1892300"/>
              <a:gd name="connsiteY11" fmla="*/ 622300 h 2146300"/>
              <a:gd name="connsiteX12" fmla="*/ 266700 w 1892300"/>
              <a:gd name="connsiteY12" fmla="*/ 698500 h 2146300"/>
              <a:gd name="connsiteX13" fmla="*/ 241300 w 1892300"/>
              <a:gd name="connsiteY13" fmla="*/ 762000 h 2146300"/>
              <a:gd name="connsiteX14" fmla="*/ 228600 w 1892300"/>
              <a:gd name="connsiteY14" fmla="*/ 800100 h 2146300"/>
              <a:gd name="connsiteX15" fmla="*/ 203200 w 1892300"/>
              <a:gd name="connsiteY15" fmla="*/ 838200 h 2146300"/>
              <a:gd name="connsiteX16" fmla="*/ 190500 w 1892300"/>
              <a:gd name="connsiteY16" fmla="*/ 889000 h 2146300"/>
              <a:gd name="connsiteX17" fmla="*/ 165100 w 1892300"/>
              <a:gd name="connsiteY17" fmla="*/ 927100 h 2146300"/>
              <a:gd name="connsiteX18" fmla="*/ 152400 w 1892300"/>
              <a:gd name="connsiteY18" fmla="*/ 990600 h 2146300"/>
              <a:gd name="connsiteX19" fmla="*/ 114300 w 1892300"/>
              <a:gd name="connsiteY19" fmla="*/ 1104900 h 2146300"/>
              <a:gd name="connsiteX20" fmla="*/ 76200 w 1892300"/>
              <a:gd name="connsiteY20" fmla="*/ 1219200 h 2146300"/>
              <a:gd name="connsiteX21" fmla="*/ 63500 w 1892300"/>
              <a:gd name="connsiteY21" fmla="*/ 1257300 h 2146300"/>
              <a:gd name="connsiteX22" fmla="*/ 50800 w 1892300"/>
              <a:gd name="connsiteY22" fmla="*/ 1295400 h 2146300"/>
              <a:gd name="connsiteX23" fmla="*/ 0 w 1892300"/>
              <a:gd name="connsiteY23" fmla="*/ 1574800 h 2146300"/>
              <a:gd name="connsiteX24" fmla="*/ 25400 w 1892300"/>
              <a:gd name="connsiteY24" fmla="*/ 1752600 h 2146300"/>
              <a:gd name="connsiteX25" fmla="*/ 38100 w 1892300"/>
              <a:gd name="connsiteY25" fmla="*/ 1828800 h 2146300"/>
              <a:gd name="connsiteX26" fmla="*/ 127000 w 1892300"/>
              <a:gd name="connsiteY26" fmla="*/ 1943100 h 2146300"/>
              <a:gd name="connsiteX27" fmla="*/ 190500 w 1892300"/>
              <a:gd name="connsiteY27" fmla="*/ 1993900 h 2146300"/>
              <a:gd name="connsiteX28" fmla="*/ 304800 w 1892300"/>
              <a:gd name="connsiteY28" fmla="*/ 2057400 h 2146300"/>
              <a:gd name="connsiteX29" fmla="*/ 342900 w 1892300"/>
              <a:gd name="connsiteY29" fmla="*/ 2082800 h 2146300"/>
              <a:gd name="connsiteX30" fmla="*/ 457200 w 1892300"/>
              <a:gd name="connsiteY30" fmla="*/ 2108200 h 2146300"/>
              <a:gd name="connsiteX31" fmla="*/ 825500 w 1892300"/>
              <a:gd name="connsiteY31" fmla="*/ 2120900 h 2146300"/>
              <a:gd name="connsiteX32" fmla="*/ 1320800 w 1892300"/>
              <a:gd name="connsiteY32" fmla="*/ 2146300 h 2146300"/>
              <a:gd name="connsiteX33" fmla="*/ 1549400 w 1892300"/>
              <a:gd name="connsiteY33" fmla="*/ 2133600 h 2146300"/>
              <a:gd name="connsiteX34" fmla="*/ 1638300 w 1892300"/>
              <a:gd name="connsiteY34" fmla="*/ 2082800 h 2146300"/>
              <a:gd name="connsiteX35" fmla="*/ 1676400 w 1892300"/>
              <a:gd name="connsiteY35" fmla="*/ 2044700 h 2146300"/>
              <a:gd name="connsiteX36" fmla="*/ 1752600 w 1892300"/>
              <a:gd name="connsiteY36" fmla="*/ 1993900 h 2146300"/>
              <a:gd name="connsiteX37" fmla="*/ 1778000 w 1892300"/>
              <a:gd name="connsiteY37" fmla="*/ 1955800 h 2146300"/>
              <a:gd name="connsiteX38" fmla="*/ 1790700 w 1892300"/>
              <a:gd name="connsiteY38" fmla="*/ 1917700 h 2146300"/>
              <a:gd name="connsiteX39" fmla="*/ 1866900 w 1892300"/>
              <a:gd name="connsiteY39" fmla="*/ 1790700 h 2146300"/>
              <a:gd name="connsiteX40" fmla="*/ 1892300 w 1892300"/>
              <a:gd name="connsiteY40" fmla="*/ 1714500 h 2146300"/>
              <a:gd name="connsiteX41" fmla="*/ 1854200 w 1892300"/>
              <a:gd name="connsiteY41" fmla="*/ 1422400 h 2146300"/>
              <a:gd name="connsiteX42" fmla="*/ 1841500 w 1892300"/>
              <a:gd name="connsiteY42" fmla="*/ 1371600 h 2146300"/>
              <a:gd name="connsiteX43" fmla="*/ 1828800 w 1892300"/>
              <a:gd name="connsiteY43" fmla="*/ 1333500 h 2146300"/>
              <a:gd name="connsiteX44" fmla="*/ 1803400 w 1892300"/>
              <a:gd name="connsiteY44" fmla="*/ 1231900 h 2146300"/>
              <a:gd name="connsiteX45" fmla="*/ 1752600 w 1892300"/>
              <a:gd name="connsiteY45" fmla="*/ 1155700 h 2146300"/>
              <a:gd name="connsiteX46" fmla="*/ 1701800 w 1892300"/>
              <a:gd name="connsiteY46" fmla="*/ 1054100 h 2146300"/>
              <a:gd name="connsiteX47" fmla="*/ 1663700 w 1892300"/>
              <a:gd name="connsiteY47" fmla="*/ 927100 h 2146300"/>
              <a:gd name="connsiteX48" fmla="*/ 1638300 w 1892300"/>
              <a:gd name="connsiteY48" fmla="*/ 889000 h 2146300"/>
              <a:gd name="connsiteX49" fmla="*/ 1587500 w 1892300"/>
              <a:gd name="connsiteY49" fmla="*/ 762000 h 2146300"/>
              <a:gd name="connsiteX50" fmla="*/ 1536700 w 1892300"/>
              <a:gd name="connsiteY50" fmla="*/ 685800 h 2146300"/>
              <a:gd name="connsiteX51" fmla="*/ 1485900 w 1892300"/>
              <a:gd name="connsiteY51" fmla="*/ 609600 h 2146300"/>
              <a:gd name="connsiteX52" fmla="*/ 1460500 w 1892300"/>
              <a:gd name="connsiteY52" fmla="*/ 571500 h 2146300"/>
              <a:gd name="connsiteX53" fmla="*/ 1447800 w 1892300"/>
              <a:gd name="connsiteY53" fmla="*/ 533400 h 2146300"/>
              <a:gd name="connsiteX54" fmla="*/ 1409700 w 1892300"/>
              <a:gd name="connsiteY54" fmla="*/ 495300 h 2146300"/>
              <a:gd name="connsiteX55" fmla="*/ 1346200 w 1892300"/>
              <a:gd name="connsiteY55" fmla="*/ 406400 h 2146300"/>
              <a:gd name="connsiteX56" fmla="*/ 1320800 w 1892300"/>
              <a:gd name="connsiteY56" fmla="*/ 355600 h 2146300"/>
              <a:gd name="connsiteX57" fmla="*/ 1244600 w 1892300"/>
              <a:gd name="connsiteY57" fmla="*/ 292100 h 2146300"/>
              <a:gd name="connsiteX58" fmla="*/ 1206500 w 1892300"/>
              <a:gd name="connsiteY58" fmla="*/ 279400 h 2146300"/>
              <a:gd name="connsiteX59" fmla="*/ 1181100 w 1892300"/>
              <a:gd name="connsiteY59" fmla="*/ 241300 h 2146300"/>
              <a:gd name="connsiteX60" fmla="*/ 1104900 w 1892300"/>
              <a:gd name="connsiteY60" fmla="*/ 190500 h 2146300"/>
              <a:gd name="connsiteX61" fmla="*/ 1066800 w 1892300"/>
              <a:gd name="connsiteY61" fmla="*/ 165100 h 2146300"/>
              <a:gd name="connsiteX62" fmla="*/ 990600 w 1892300"/>
              <a:gd name="connsiteY62" fmla="*/ 101600 h 2146300"/>
              <a:gd name="connsiteX63" fmla="*/ 965200 w 1892300"/>
              <a:gd name="connsiteY63" fmla="*/ 63500 h 2146300"/>
              <a:gd name="connsiteX64" fmla="*/ 850900 w 1892300"/>
              <a:gd name="connsiteY64" fmla="*/ 0 h 2146300"/>
              <a:gd name="connsiteX65" fmla="*/ 787400 w 1892300"/>
              <a:gd name="connsiteY65" fmla="*/ 127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92300" h="2146300">
                <a:moveTo>
                  <a:pt x="787400" y="12700"/>
                </a:moveTo>
                <a:lnTo>
                  <a:pt x="787400" y="12700"/>
                </a:lnTo>
                <a:cubicBezTo>
                  <a:pt x="749300" y="29633"/>
                  <a:pt x="706819" y="38977"/>
                  <a:pt x="673100" y="63500"/>
                </a:cubicBezTo>
                <a:cubicBezTo>
                  <a:pt x="657789" y="74635"/>
                  <a:pt x="657734" y="98246"/>
                  <a:pt x="647700" y="114300"/>
                </a:cubicBezTo>
                <a:cubicBezTo>
                  <a:pt x="602270" y="186988"/>
                  <a:pt x="620023" y="140510"/>
                  <a:pt x="584200" y="203200"/>
                </a:cubicBezTo>
                <a:cubicBezTo>
                  <a:pt x="574807" y="219638"/>
                  <a:pt x="568193" y="237562"/>
                  <a:pt x="558800" y="254000"/>
                </a:cubicBezTo>
                <a:cubicBezTo>
                  <a:pt x="551227" y="267252"/>
                  <a:pt x="540226" y="278448"/>
                  <a:pt x="533400" y="292100"/>
                </a:cubicBezTo>
                <a:cubicBezTo>
                  <a:pt x="527413" y="304074"/>
                  <a:pt x="526240" y="318013"/>
                  <a:pt x="520700" y="330200"/>
                </a:cubicBezTo>
                <a:cubicBezTo>
                  <a:pt x="520642" y="330328"/>
                  <a:pt x="467697" y="446703"/>
                  <a:pt x="444500" y="469900"/>
                </a:cubicBezTo>
                <a:cubicBezTo>
                  <a:pt x="433707" y="480693"/>
                  <a:pt x="419100" y="486833"/>
                  <a:pt x="406400" y="495300"/>
                </a:cubicBezTo>
                <a:cubicBezTo>
                  <a:pt x="386298" y="525453"/>
                  <a:pt x="366529" y="556633"/>
                  <a:pt x="342900" y="584200"/>
                </a:cubicBezTo>
                <a:cubicBezTo>
                  <a:pt x="331211" y="597837"/>
                  <a:pt x="317500" y="609600"/>
                  <a:pt x="304800" y="622300"/>
                </a:cubicBezTo>
                <a:cubicBezTo>
                  <a:pt x="272878" y="718065"/>
                  <a:pt x="315939" y="600023"/>
                  <a:pt x="266700" y="698500"/>
                </a:cubicBezTo>
                <a:cubicBezTo>
                  <a:pt x="256505" y="718890"/>
                  <a:pt x="249305" y="740654"/>
                  <a:pt x="241300" y="762000"/>
                </a:cubicBezTo>
                <a:cubicBezTo>
                  <a:pt x="236600" y="774535"/>
                  <a:pt x="234587" y="788126"/>
                  <a:pt x="228600" y="800100"/>
                </a:cubicBezTo>
                <a:cubicBezTo>
                  <a:pt x="221774" y="813752"/>
                  <a:pt x="211667" y="825500"/>
                  <a:pt x="203200" y="838200"/>
                </a:cubicBezTo>
                <a:cubicBezTo>
                  <a:pt x="198967" y="855133"/>
                  <a:pt x="197376" y="872957"/>
                  <a:pt x="190500" y="889000"/>
                </a:cubicBezTo>
                <a:cubicBezTo>
                  <a:pt x="184487" y="903029"/>
                  <a:pt x="170459" y="912808"/>
                  <a:pt x="165100" y="927100"/>
                </a:cubicBezTo>
                <a:cubicBezTo>
                  <a:pt x="157521" y="947311"/>
                  <a:pt x="158080" y="969775"/>
                  <a:pt x="152400" y="990600"/>
                </a:cubicBezTo>
                <a:lnTo>
                  <a:pt x="114300" y="1104900"/>
                </a:lnTo>
                <a:lnTo>
                  <a:pt x="76200" y="1219200"/>
                </a:lnTo>
                <a:lnTo>
                  <a:pt x="63500" y="1257300"/>
                </a:lnTo>
                <a:cubicBezTo>
                  <a:pt x="59267" y="1270000"/>
                  <a:pt x="53001" y="1282195"/>
                  <a:pt x="50800" y="1295400"/>
                </a:cubicBezTo>
                <a:cubicBezTo>
                  <a:pt x="9831" y="1541217"/>
                  <a:pt x="31436" y="1449055"/>
                  <a:pt x="0" y="1574800"/>
                </a:cubicBezTo>
                <a:cubicBezTo>
                  <a:pt x="8467" y="1634067"/>
                  <a:pt x="16519" y="1693394"/>
                  <a:pt x="25400" y="1752600"/>
                </a:cubicBezTo>
                <a:cubicBezTo>
                  <a:pt x="29220" y="1778065"/>
                  <a:pt x="28196" y="1805030"/>
                  <a:pt x="38100" y="1828800"/>
                </a:cubicBezTo>
                <a:cubicBezTo>
                  <a:pt x="70198" y="1905836"/>
                  <a:pt x="84179" y="1891714"/>
                  <a:pt x="127000" y="1943100"/>
                </a:cubicBezTo>
                <a:cubicBezTo>
                  <a:pt x="171189" y="1996126"/>
                  <a:pt x="127954" y="1973051"/>
                  <a:pt x="190500" y="1993900"/>
                </a:cubicBezTo>
                <a:cubicBezTo>
                  <a:pt x="310079" y="2113479"/>
                  <a:pt x="118322" y="1933082"/>
                  <a:pt x="304800" y="2057400"/>
                </a:cubicBezTo>
                <a:cubicBezTo>
                  <a:pt x="317500" y="2065867"/>
                  <a:pt x="329248" y="2075974"/>
                  <a:pt x="342900" y="2082800"/>
                </a:cubicBezTo>
                <a:cubicBezTo>
                  <a:pt x="370402" y="2096551"/>
                  <a:pt x="435172" y="2106941"/>
                  <a:pt x="457200" y="2108200"/>
                </a:cubicBezTo>
                <a:cubicBezTo>
                  <a:pt x="579840" y="2115208"/>
                  <a:pt x="702733" y="2116667"/>
                  <a:pt x="825500" y="2120900"/>
                </a:cubicBezTo>
                <a:cubicBezTo>
                  <a:pt x="1025667" y="2140917"/>
                  <a:pt x="1051643" y="2146300"/>
                  <a:pt x="1320800" y="2146300"/>
                </a:cubicBezTo>
                <a:cubicBezTo>
                  <a:pt x="1397118" y="2146300"/>
                  <a:pt x="1473200" y="2137833"/>
                  <a:pt x="1549400" y="2133600"/>
                </a:cubicBezTo>
                <a:cubicBezTo>
                  <a:pt x="1580454" y="2118073"/>
                  <a:pt x="1611374" y="2105239"/>
                  <a:pt x="1638300" y="2082800"/>
                </a:cubicBezTo>
                <a:cubicBezTo>
                  <a:pt x="1652098" y="2071302"/>
                  <a:pt x="1662223" y="2055727"/>
                  <a:pt x="1676400" y="2044700"/>
                </a:cubicBezTo>
                <a:cubicBezTo>
                  <a:pt x="1700497" y="2025958"/>
                  <a:pt x="1752600" y="1993900"/>
                  <a:pt x="1752600" y="1993900"/>
                </a:cubicBezTo>
                <a:cubicBezTo>
                  <a:pt x="1761067" y="1981200"/>
                  <a:pt x="1771174" y="1969452"/>
                  <a:pt x="1778000" y="1955800"/>
                </a:cubicBezTo>
                <a:cubicBezTo>
                  <a:pt x="1783987" y="1943826"/>
                  <a:pt x="1784199" y="1929402"/>
                  <a:pt x="1790700" y="1917700"/>
                </a:cubicBezTo>
                <a:cubicBezTo>
                  <a:pt x="1833295" y="1841028"/>
                  <a:pt x="1839449" y="1859328"/>
                  <a:pt x="1866900" y="1790700"/>
                </a:cubicBezTo>
                <a:cubicBezTo>
                  <a:pt x="1876844" y="1765841"/>
                  <a:pt x="1892300" y="1714500"/>
                  <a:pt x="1892300" y="1714500"/>
                </a:cubicBezTo>
                <a:cubicBezTo>
                  <a:pt x="1883520" y="1617924"/>
                  <a:pt x="1877834" y="1516935"/>
                  <a:pt x="1854200" y="1422400"/>
                </a:cubicBezTo>
                <a:cubicBezTo>
                  <a:pt x="1849967" y="1405467"/>
                  <a:pt x="1846295" y="1388383"/>
                  <a:pt x="1841500" y="1371600"/>
                </a:cubicBezTo>
                <a:cubicBezTo>
                  <a:pt x="1837822" y="1358728"/>
                  <a:pt x="1832322" y="1346415"/>
                  <a:pt x="1828800" y="1333500"/>
                </a:cubicBezTo>
                <a:cubicBezTo>
                  <a:pt x="1819615" y="1299821"/>
                  <a:pt x="1822764" y="1260946"/>
                  <a:pt x="1803400" y="1231900"/>
                </a:cubicBezTo>
                <a:lnTo>
                  <a:pt x="1752600" y="1155700"/>
                </a:lnTo>
                <a:cubicBezTo>
                  <a:pt x="1721415" y="1030960"/>
                  <a:pt x="1766564" y="1183627"/>
                  <a:pt x="1701800" y="1054100"/>
                </a:cubicBezTo>
                <a:cubicBezTo>
                  <a:pt x="1616431" y="883361"/>
                  <a:pt x="1718390" y="1054711"/>
                  <a:pt x="1663700" y="927100"/>
                </a:cubicBezTo>
                <a:cubicBezTo>
                  <a:pt x="1657687" y="913071"/>
                  <a:pt x="1644499" y="902948"/>
                  <a:pt x="1638300" y="889000"/>
                </a:cubicBezTo>
                <a:cubicBezTo>
                  <a:pt x="1596761" y="795538"/>
                  <a:pt x="1632052" y="836254"/>
                  <a:pt x="1587500" y="762000"/>
                </a:cubicBezTo>
                <a:cubicBezTo>
                  <a:pt x="1571794" y="735823"/>
                  <a:pt x="1553633" y="711200"/>
                  <a:pt x="1536700" y="685800"/>
                </a:cubicBezTo>
                <a:lnTo>
                  <a:pt x="1485900" y="609600"/>
                </a:lnTo>
                <a:cubicBezTo>
                  <a:pt x="1477433" y="596900"/>
                  <a:pt x="1465327" y="585980"/>
                  <a:pt x="1460500" y="571500"/>
                </a:cubicBezTo>
                <a:cubicBezTo>
                  <a:pt x="1456267" y="558800"/>
                  <a:pt x="1455226" y="544539"/>
                  <a:pt x="1447800" y="533400"/>
                </a:cubicBezTo>
                <a:cubicBezTo>
                  <a:pt x="1437837" y="518456"/>
                  <a:pt x="1421389" y="508937"/>
                  <a:pt x="1409700" y="495300"/>
                </a:cubicBezTo>
                <a:cubicBezTo>
                  <a:pt x="1398018" y="481671"/>
                  <a:pt x="1357687" y="426502"/>
                  <a:pt x="1346200" y="406400"/>
                </a:cubicBezTo>
                <a:cubicBezTo>
                  <a:pt x="1336807" y="389962"/>
                  <a:pt x="1331804" y="371006"/>
                  <a:pt x="1320800" y="355600"/>
                </a:cubicBezTo>
                <a:cubicBezTo>
                  <a:pt x="1305196" y="333754"/>
                  <a:pt x="1269354" y="304477"/>
                  <a:pt x="1244600" y="292100"/>
                </a:cubicBezTo>
                <a:cubicBezTo>
                  <a:pt x="1232626" y="286113"/>
                  <a:pt x="1219200" y="283633"/>
                  <a:pt x="1206500" y="279400"/>
                </a:cubicBezTo>
                <a:cubicBezTo>
                  <a:pt x="1198033" y="266700"/>
                  <a:pt x="1192587" y="251351"/>
                  <a:pt x="1181100" y="241300"/>
                </a:cubicBezTo>
                <a:cubicBezTo>
                  <a:pt x="1158126" y="221198"/>
                  <a:pt x="1130300" y="207433"/>
                  <a:pt x="1104900" y="190500"/>
                </a:cubicBezTo>
                <a:cubicBezTo>
                  <a:pt x="1092200" y="182033"/>
                  <a:pt x="1077593" y="175893"/>
                  <a:pt x="1066800" y="165100"/>
                </a:cubicBezTo>
                <a:cubicBezTo>
                  <a:pt x="1017907" y="116207"/>
                  <a:pt x="1043644" y="136963"/>
                  <a:pt x="990600" y="101600"/>
                </a:cubicBezTo>
                <a:cubicBezTo>
                  <a:pt x="982133" y="88900"/>
                  <a:pt x="976687" y="73551"/>
                  <a:pt x="965200" y="63500"/>
                </a:cubicBezTo>
                <a:cubicBezTo>
                  <a:pt x="911453" y="16472"/>
                  <a:pt x="903229" y="17443"/>
                  <a:pt x="850900" y="0"/>
                </a:cubicBezTo>
                <a:lnTo>
                  <a:pt x="787400" y="12700"/>
                </a:lnTo>
                <a:close/>
              </a:path>
            </a:pathLst>
          </a:cu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18000" y="2279762"/>
            <a:ext cx="3009900" cy="3168539"/>
          </a:xfrm>
          <a:custGeom>
            <a:avLst/>
            <a:gdLst>
              <a:gd name="connsiteX0" fmla="*/ 1968500 w 3009900"/>
              <a:gd name="connsiteY0" fmla="*/ 6239 h 3168539"/>
              <a:gd name="connsiteX1" fmla="*/ 1968500 w 3009900"/>
              <a:gd name="connsiteY1" fmla="*/ 6239 h 3168539"/>
              <a:gd name="connsiteX2" fmla="*/ 1854200 w 3009900"/>
              <a:gd name="connsiteY2" fmla="*/ 57039 h 3168539"/>
              <a:gd name="connsiteX3" fmla="*/ 1778000 w 3009900"/>
              <a:gd name="connsiteY3" fmla="*/ 95139 h 3168539"/>
              <a:gd name="connsiteX4" fmla="*/ 1701800 w 3009900"/>
              <a:gd name="connsiteY4" fmla="*/ 184039 h 3168539"/>
              <a:gd name="connsiteX5" fmla="*/ 1625600 w 3009900"/>
              <a:gd name="connsiteY5" fmla="*/ 247539 h 3168539"/>
              <a:gd name="connsiteX6" fmla="*/ 1574800 w 3009900"/>
              <a:gd name="connsiteY6" fmla="*/ 349139 h 3168539"/>
              <a:gd name="connsiteX7" fmla="*/ 1536700 w 3009900"/>
              <a:gd name="connsiteY7" fmla="*/ 374539 h 3168539"/>
              <a:gd name="connsiteX8" fmla="*/ 1511300 w 3009900"/>
              <a:gd name="connsiteY8" fmla="*/ 425339 h 3168539"/>
              <a:gd name="connsiteX9" fmla="*/ 1422400 w 3009900"/>
              <a:gd name="connsiteY9" fmla="*/ 501539 h 3168539"/>
              <a:gd name="connsiteX10" fmla="*/ 1346200 w 3009900"/>
              <a:gd name="connsiteY10" fmla="*/ 590439 h 3168539"/>
              <a:gd name="connsiteX11" fmla="*/ 1181100 w 3009900"/>
              <a:gd name="connsiteY11" fmla="*/ 780939 h 3168539"/>
              <a:gd name="connsiteX12" fmla="*/ 1130300 w 3009900"/>
              <a:gd name="connsiteY12" fmla="*/ 869839 h 3168539"/>
              <a:gd name="connsiteX13" fmla="*/ 1092200 w 3009900"/>
              <a:gd name="connsiteY13" fmla="*/ 907939 h 3168539"/>
              <a:gd name="connsiteX14" fmla="*/ 1066800 w 3009900"/>
              <a:gd name="connsiteY14" fmla="*/ 958739 h 3168539"/>
              <a:gd name="connsiteX15" fmla="*/ 1016000 w 3009900"/>
              <a:gd name="connsiteY15" fmla="*/ 1034939 h 3168539"/>
              <a:gd name="connsiteX16" fmla="*/ 990600 w 3009900"/>
              <a:gd name="connsiteY16" fmla="*/ 1085739 h 3168539"/>
              <a:gd name="connsiteX17" fmla="*/ 977900 w 3009900"/>
              <a:gd name="connsiteY17" fmla="*/ 1123839 h 3168539"/>
              <a:gd name="connsiteX18" fmla="*/ 901700 w 3009900"/>
              <a:gd name="connsiteY18" fmla="*/ 1238139 h 3168539"/>
              <a:gd name="connsiteX19" fmla="*/ 838200 w 3009900"/>
              <a:gd name="connsiteY19" fmla="*/ 1352439 h 3168539"/>
              <a:gd name="connsiteX20" fmla="*/ 825500 w 3009900"/>
              <a:gd name="connsiteY20" fmla="*/ 1390539 h 3168539"/>
              <a:gd name="connsiteX21" fmla="*/ 800100 w 3009900"/>
              <a:gd name="connsiteY21" fmla="*/ 1428639 h 3168539"/>
              <a:gd name="connsiteX22" fmla="*/ 762000 w 3009900"/>
              <a:gd name="connsiteY22" fmla="*/ 1492139 h 3168539"/>
              <a:gd name="connsiteX23" fmla="*/ 711200 w 3009900"/>
              <a:gd name="connsiteY23" fmla="*/ 1568339 h 3168539"/>
              <a:gd name="connsiteX24" fmla="*/ 673100 w 3009900"/>
              <a:gd name="connsiteY24" fmla="*/ 1657239 h 3168539"/>
              <a:gd name="connsiteX25" fmla="*/ 635000 w 3009900"/>
              <a:gd name="connsiteY25" fmla="*/ 1784239 h 3168539"/>
              <a:gd name="connsiteX26" fmla="*/ 622300 w 3009900"/>
              <a:gd name="connsiteY26" fmla="*/ 1822339 h 3168539"/>
              <a:gd name="connsiteX27" fmla="*/ 571500 w 3009900"/>
              <a:gd name="connsiteY27" fmla="*/ 1847739 h 3168539"/>
              <a:gd name="connsiteX28" fmla="*/ 533400 w 3009900"/>
              <a:gd name="connsiteY28" fmla="*/ 1898539 h 3168539"/>
              <a:gd name="connsiteX29" fmla="*/ 431800 w 3009900"/>
              <a:gd name="connsiteY29" fmla="*/ 2025539 h 3168539"/>
              <a:gd name="connsiteX30" fmla="*/ 393700 w 3009900"/>
              <a:gd name="connsiteY30" fmla="*/ 2114439 h 3168539"/>
              <a:gd name="connsiteX31" fmla="*/ 368300 w 3009900"/>
              <a:gd name="connsiteY31" fmla="*/ 2152539 h 3168539"/>
              <a:gd name="connsiteX32" fmla="*/ 330200 w 3009900"/>
              <a:gd name="connsiteY32" fmla="*/ 2177939 h 3168539"/>
              <a:gd name="connsiteX33" fmla="*/ 279400 w 3009900"/>
              <a:gd name="connsiteY33" fmla="*/ 2304939 h 3168539"/>
              <a:gd name="connsiteX34" fmla="*/ 190500 w 3009900"/>
              <a:gd name="connsiteY34" fmla="*/ 2393839 h 3168539"/>
              <a:gd name="connsiteX35" fmla="*/ 165100 w 3009900"/>
              <a:gd name="connsiteY35" fmla="*/ 2470039 h 3168539"/>
              <a:gd name="connsiteX36" fmla="*/ 127000 w 3009900"/>
              <a:gd name="connsiteY36" fmla="*/ 2508139 h 3168539"/>
              <a:gd name="connsiteX37" fmla="*/ 101600 w 3009900"/>
              <a:gd name="connsiteY37" fmla="*/ 2558939 h 3168539"/>
              <a:gd name="connsiteX38" fmla="*/ 76200 w 3009900"/>
              <a:gd name="connsiteY38" fmla="*/ 2660539 h 3168539"/>
              <a:gd name="connsiteX39" fmla="*/ 63500 w 3009900"/>
              <a:gd name="connsiteY39" fmla="*/ 2711339 h 3168539"/>
              <a:gd name="connsiteX40" fmla="*/ 38100 w 3009900"/>
              <a:gd name="connsiteY40" fmla="*/ 2749439 h 3168539"/>
              <a:gd name="connsiteX41" fmla="*/ 0 w 3009900"/>
              <a:gd name="connsiteY41" fmla="*/ 2838339 h 3168539"/>
              <a:gd name="connsiteX42" fmla="*/ 38100 w 3009900"/>
              <a:gd name="connsiteY42" fmla="*/ 2978039 h 3168539"/>
              <a:gd name="connsiteX43" fmla="*/ 76200 w 3009900"/>
              <a:gd name="connsiteY43" fmla="*/ 2990739 h 3168539"/>
              <a:gd name="connsiteX44" fmla="*/ 165100 w 3009900"/>
              <a:gd name="connsiteY44" fmla="*/ 3066939 h 3168539"/>
              <a:gd name="connsiteX45" fmla="*/ 279400 w 3009900"/>
              <a:gd name="connsiteY45" fmla="*/ 3130439 h 3168539"/>
              <a:gd name="connsiteX46" fmla="*/ 457200 w 3009900"/>
              <a:gd name="connsiteY46" fmla="*/ 3143139 h 3168539"/>
              <a:gd name="connsiteX47" fmla="*/ 965200 w 3009900"/>
              <a:gd name="connsiteY47" fmla="*/ 3155839 h 3168539"/>
              <a:gd name="connsiteX48" fmla="*/ 1562100 w 3009900"/>
              <a:gd name="connsiteY48" fmla="*/ 3168539 h 3168539"/>
              <a:gd name="connsiteX49" fmla="*/ 1727200 w 3009900"/>
              <a:gd name="connsiteY49" fmla="*/ 3155839 h 3168539"/>
              <a:gd name="connsiteX50" fmla="*/ 1778000 w 3009900"/>
              <a:gd name="connsiteY50" fmla="*/ 3143139 h 3168539"/>
              <a:gd name="connsiteX51" fmla="*/ 1816100 w 3009900"/>
              <a:gd name="connsiteY51" fmla="*/ 3105039 h 3168539"/>
              <a:gd name="connsiteX52" fmla="*/ 1854200 w 3009900"/>
              <a:gd name="connsiteY52" fmla="*/ 3079639 h 3168539"/>
              <a:gd name="connsiteX53" fmla="*/ 1892300 w 3009900"/>
              <a:gd name="connsiteY53" fmla="*/ 3041539 h 3168539"/>
              <a:gd name="connsiteX54" fmla="*/ 2019300 w 3009900"/>
              <a:gd name="connsiteY54" fmla="*/ 2965339 h 3168539"/>
              <a:gd name="connsiteX55" fmla="*/ 2044700 w 3009900"/>
              <a:gd name="connsiteY55" fmla="*/ 2927239 h 3168539"/>
              <a:gd name="connsiteX56" fmla="*/ 2082800 w 3009900"/>
              <a:gd name="connsiteY56" fmla="*/ 2914539 h 3168539"/>
              <a:gd name="connsiteX57" fmla="*/ 2159000 w 3009900"/>
              <a:gd name="connsiteY57" fmla="*/ 2863739 h 3168539"/>
              <a:gd name="connsiteX58" fmla="*/ 2235200 w 3009900"/>
              <a:gd name="connsiteY58" fmla="*/ 2812939 h 3168539"/>
              <a:gd name="connsiteX59" fmla="*/ 2273300 w 3009900"/>
              <a:gd name="connsiteY59" fmla="*/ 2774839 h 3168539"/>
              <a:gd name="connsiteX60" fmla="*/ 2324100 w 3009900"/>
              <a:gd name="connsiteY60" fmla="*/ 2736739 h 3168539"/>
              <a:gd name="connsiteX61" fmla="*/ 2413000 w 3009900"/>
              <a:gd name="connsiteY61" fmla="*/ 2685939 h 3168539"/>
              <a:gd name="connsiteX62" fmla="*/ 2451100 w 3009900"/>
              <a:gd name="connsiteY62" fmla="*/ 2673239 h 3168539"/>
              <a:gd name="connsiteX63" fmla="*/ 2489200 w 3009900"/>
              <a:gd name="connsiteY63" fmla="*/ 2635139 h 3168539"/>
              <a:gd name="connsiteX64" fmla="*/ 2565400 w 3009900"/>
              <a:gd name="connsiteY64" fmla="*/ 2571639 h 3168539"/>
              <a:gd name="connsiteX65" fmla="*/ 2654300 w 3009900"/>
              <a:gd name="connsiteY65" fmla="*/ 2431939 h 3168539"/>
              <a:gd name="connsiteX66" fmla="*/ 2692400 w 3009900"/>
              <a:gd name="connsiteY66" fmla="*/ 2355739 h 3168539"/>
              <a:gd name="connsiteX67" fmla="*/ 2755900 w 3009900"/>
              <a:gd name="connsiteY67" fmla="*/ 2228739 h 3168539"/>
              <a:gd name="connsiteX68" fmla="*/ 2781300 w 3009900"/>
              <a:gd name="connsiteY68" fmla="*/ 2190639 h 3168539"/>
              <a:gd name="connsiteX69" fmla="*/ 2806700 w 3009900"/>
              <a:gd name="connsiteY69" fmla="*/ 2101739 h 3168539"/>
              <a:gd name="connsiteX70" fmla="*/ 2832100 w 3009900"/>
              <a:gd name="connsiteY70" fmla="*/ 2063639 h 3168539"/>
              <a:gd name="connsiteX71" fmla="*/ 2882900 w 3009900"/>
              <a:gd name="connsiteY71" fmla="*/ 1949339 h 3168539"/>
              <a:gd name="connsiteX72" fmla="*/ 2908300 w 3009900"/>
              <a:gd name="connsiteY72" fmla="*/ 1847739 h 3168539"/>
              <a:gd name="connsiteX73" fmla="*/ 2933700 w 3009900"/>
              <a:gd name="connsiteY73" fmla="*/ 1809639 h 3168539"/>
              <a:gd name="connsiteX74" fmla="*/ 2946400 w 3009900"/>
              <a:gd name="connsiteY74" fmla="*/ 1771539 h 3168539"/>
              <a:gd name="connsiteX75" fmla="*/ 2984500 w 3009900"/>
              <a:gd name="connsiteY75" fmla="*/ 1593739 h 3168539"/>
              <a:gd name="connsiteX76" fmla="*/ 2997200 w 3009900"/>
              <a:gd name="connsiteY76" fmla="*/ 1555639 h 3168539"/>
              <a:gd name="connsiteX77" fmla="*/ 3009900 w 3009900"/>
              <a:gd name="connsiteY77" fmla="*/ 1492139 h 3168539"/>
              <a:gd name="connsiteX78" fmla="*/ 2997200 w 3009900"/>
              <a:gd name="connsiteY78" fmla="*/ 1365139 h 3168539"/>
              <a:gd name="connsiteX79" fmla="*/ 2946400 w 3009900"/>
              <a:gd name="connsiteY79" fmla="*/ 1250839 h 3168539"/>
              <a:gd name="connsiteX80" fmla="*/ 2908300 w 3009900"/>
              <a:gd name="connsiteY80" fmla="*/ 1161939 h 3168539"/>
              <a:gd name="connsiteX81" fmla="*/ 2882900 w 3009900"/>
              <a:gd name="connsiteY81" fmla="*/ 1111139 h 3168539"/>
              <a:gd name="connsiteX82" fmla="*/ 2857500 w 3009900"/>
              <a:gd name="connsiteY82" fmla="*/ 1034939 h 3168539"/>
              <a:gd name="connsiteX83" fmla="*/ 2844800 w 3009900"/>
              <a:gd name="connsiteY83" fmla="*/ 996839 h 3168539"/>
              <a:gd name="connsiteX84" fmla="*/ 2832100 w 3009900"/>
              <a:gd name="connsiteY84" fmla="*/ 958739 h 3168539"/>
              <a:gd name="connsiteX85" fmla="*/ 2806700 w 3009900"/>
              <a:gd name="connsiteY85" fmla="*/ 920639 h 3168539"/>
              <a:gd name="connsiteX86" fmla="*/ 2781300 w 3009900"/>
              <a:gd name="connsiteY86" fmla="*/ 831739 h 3168539"/>
              <a:gd name="connsiteX87" fmla="*/ 2730500 w 3009900"/>
              <a:gd name="connsiteY87" fmla="*/ 742839 h 3168539"/>
              <a:gd name="connsiteX88" fmla="*/ 2705100 w 3009900"/>
              <a:gd name="connsiteY88" fmla="*/ 679339 h 3168539"/>
              <a:gd name="connsiteX89" fmla="*/ 2679700 w 3009900"/>
              <a:gd name="connsiteY89" fmla="*/ 628539 h 3168539"/>
              <a:gd name="connsiteX90" fmla="*/ 2628900 w 3009900"/>
              <a:gd name="connsiteY90" fmla="*/ 501539 h 3168539"/>
              <a:gd name="connsiteX91" fmla="*/ 2603500 w 3009900"/>
              <a:gd name="connsiteY91" fmla="*/ 387239 h 3168539"/>
              <a:gd name="connsiteX92" fmla="*/ 2565400 w 3009900"/>
              <a:gd name="connsiteY92" fmla="*/ 361839 h 3168539"/>
              <a:gd name="connsiteX93" fmla="*/ 2476500 w 3009900"/>
              <a:gd name="connsiteY93" fmla="*/ 272939 h 3168539"/>
              <a:gd name="connsiteX94" fmla="*/ 2400300 w 3009900"/>
              <a:gd name="connsiteY94" fmla="*/ 222139 h 3168539"/>
              <a:gd name="connsiteX95" fmla="*/ 2362200 w 3009900"/>
              <a:gd name="connsiteY95" fmla="*/ 184039 h 3168539"/>
              <a:gd name="connsiteX96" fmla="*/ 2324100 w 3009900"/>
              <a:gd name="connsiteY96" fmla="*/ 171339 h 3168539"/>
              <a:gd name="connsiteX97" fmla="*/ 2235200 w 3009900"/>
              <a:gd name="connsiteY97" fmla="*/ 107839 h 3168539"/>
              <a:gd name="connsiteX98" fmla="*/ 2197100 w 3009900"/>
              <a:gd name="connsiteY98" fmla="*/ 82439 h 3168539"/>
              <a:gd name="connsiteX99" fmla="*/ 2146300 w 3009900"/>
              <a:gd name="connsiteY99" fmla="*/ 69739 h 3168539"/>
              <a:gd name="connsiteX100" fmla="*/ 2032000 w 3009900"/>
              <a:gd name="connsiteY100" fmla="*/ 18939 h 3168539"/>
              <a:gd name="connsiteX101" fmla="*/ 1993900 w 3009900"/>
              <a:gd name="connsiteY101" fmla="*/ 6239 h 3168539"/>
              <a:gd name="connsiteX102" fmla="*/ 1968500 w 3009900"/>
              <a:gd name="connsiteY102" fmla="*/ 6239 h 316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009900" h="3168539">
                <a:moveTo>
                  <a:pt x="1968500" y="6239"/>
                </a:moveTo>
                <a:lnTo>
                  <a:pt x="1968500" y="6239"/>
                </a:lnTo>
                <a:cubicBezTo>
                  <a:pt x="1930400" y="23172"/>
                  <a:pt x="1892686" y="41003"/>
                  <a:pt x="1854200" y="57039"/>
                </a:cubicBezTo>
                <a:cubicBezTo>
                  <a:pt x="1784093" y="86250"/>
                  <a:pt x="1847222" y="48991"/>
                  <a:pt x="1778000" y="95139"/>
                </a:cubicBezTo>
                <a:cubicBezTo>
                  <a:pt x="1723613" y="176719"/>
                  <a:pt x="1788030" y="85490"/>
                  <a:pt x="1701800" y="184039"/>
                </a:cubicBezTo>
                <a:cubicBezTo>
                  <a:pt x="1644813" y="249167"/>
                  <a:pt x="1690646" y="225857"/>
                  <a:pt x="1625600" y="247539"/>
                </a:cubicBezTo>
                <a:cubicBezTo>
                  <a:pt x="1613473" y="277857"/>
                  <a:pt x="1600164" y="323775"/>
                  <a:pt x="1574800" y="349139"/>
                </a:cubicBezTo>
                <a:cubicBezTo>
                  <a:pt x="1564007" y="359932"/>
                  <a:pt x="1549400" y="366072"/>
                  <a:pt x="1536700" y="374539"/>
                </a:cubicBezTo>
                <a:cubicBezTo>
                  <a:pt x="1528233" y="391472"/>
                  <a:pt x="1522659" y="410193"/>
                  <a:pt x="1511300" y="425339"/>
                </a:cubicBezTo>
                <a:cubicBezTo>
                  <a:pt x="1456407" y="498530"/>
                  <a:pt x="1476155" y="455463"/>
                  <a:pt x="1422400" y="501539"/>
                </a:cubicBezTo>
                <a:cubicBezTo>
                  <a:pt x="1315739" y="592963"/>
                  <a:pt x="1413609" y="513400"/>
                  <a:pt x="1346200" y="590439"/>
                </a:cubicBezTo>
                <a:cubicBezTo>
                  <a:pt x="1275107" y="671688"/>
                  <a:pt x="1245725" y="667846"/>
                  <a:pt x="1181100" y="780939"/>
                </a:cubicBezTo>
                <a:cubicBezTo>
                  <a:pt x="1164167" y="810572"/>
                  <a:pt x="1149872" y="841878"/>
                  <a:pt x="1130300" y="869839"/>
                </a:cubicBezTo>
                <a:cubicBezTo>
                  <a:pt x="1120000" y="884553"/>
                  <a:pt x="1102639" y="893324"/>
                  <a:pt x="1092200" y="907939"/>
                </a:cubicBezTo>
                <a:cubicBezTo>
                  <a:pt x="1081196" y="923345"/>
                  <a:pt x="1076540" y="942505"/>
                  <a:pt x="1066800" y="958739"/>
                </a:cubicBezTo>
                <a:cubicBezTo>
                  <a:pt x="1051094" y="984916"/>
                  <a:pt x="1029652" y="1007635"/>
                  <a:pt x="1016000" y="1034939"/>
                </a:cubicBezTo>
                <a:cubicBezTo>
                  <a:pt x="1007533" y="1051872"/>
                  <a:pt x="998058" y="1068338"/>
                  <a:pt x="990600" y="1085739"/>
                </a:cubicBezTo>
                <a:cubicBezTo>
                  <a:pt x="985327" y="1098044"/>
                  <a:pt x="983887" y="1111865"/>
                  <a:pt x="977900" y="1123839"/>
                </a:cubicBezTo>
                <a:cubicBezTo>
                  <a:pt x="953405" y="1172829"/>
                  <a:pt x="933606" y="1195597"/>
                  <a:pt x="901700" y="1238139"/>
                </a:cubicBezTo>
                <a:cubicBezTo>
                  <a:pt x="842281" y="1416396"/>
                  <a:pt x="914243" y="1238375"/>
                  <a:pt x="838200" y="1352439"/>
                </a:cubicBezTo>
                <a:cubicBezTo>
                  <a:pt x="830774" y="1363578"/>
                  <a:pt x="831487" y="1378565"/>
                  <a:pt x="825500" y="1390539"/>
                </a:cubicBezTo>
                <a:cubicBezTo>
                  <a:pt x="818674" y="1404191"/>
                  <a:pt x="808190" y="1415696"/>
                  <a:pt x="800100" y="1428639"/>
                </a:cubicBezTo>
                <a:cubicBezTo>
                  <a:pt x="787017" y="1449571"/>
                  <a:pt x="775252" y="1471314"/>
                  <a:pt x="762000" y="1492139"/>
                </a:cubicBezTo>
                <a:cubicBezTo>
                  <a:pt x="745611" y="1517893"/>
                  <a:pt x="720853" y="1539379"/>
                  <a:pt x="711200" y="1568339"/>
                </a:cubicBezTo>
                <a:cubicBezTo>
                  <a:pt x="670319" y="1690981"/>
                  <a:pt x="735874" y="1500305"/>
                  <a:pt x="673100" y="1657239"/>
                </a:cubicBezTo>
                <a:cubicBezTo>
                  <a:pt x="642919" y="1732691"/>
                  <a:pt x="653712" y="1718747"/>
                  <a:pt x="635000" y="1784239"/>
                </a:cubicBezTo>
                <a:cubicBezTo>
                  <a:pt x="631322" y="1797111"/>
                  <a:pt x="631766" y="1812873"/>
                  <a:pt x="622300" y="1822339"/>
                </a:cubicBezTo>
                <a:cubicBezTo>
                  <a:pt x="608913" y="1835726"/>
                  <a:pt x="588433" y="1839272"/>
                  <a:pt x="571500" y="1847739"/>
                </a:cubicBezTo>
                <a:cubicBezTo>
                  <a:pt x="558800" y="1864672"/>
                  <a:pt x="547338" y="1882609"/>
                  <a:pt x="533400" y="1898539"/>
                </a:cubicBezTo>
                <a:cubicBezTo>
                  <a:pt x="496050" y="1941225"/>
                  <a:pt x="451222" y="1967274"/>
                  <a:pt x="431800" y="2025539"/>
                </a:cubicBezTo>
                <a:cubicBezTo>
                  <a:pt x="417552" y="2068283"/>
                  <a:pt x="418809" y="2070497"/>
                  <a:pt x="393700" y="2114439"/>
                </a:cubicBezTo>
                <a:cubicBezTo>
                  <a:pt x="386127" y="2127691"/>
                  <a:pt x="379093" y="2141746"/>
                  <a:pt x="368300" y="2152539"/>
                </a:cubicBezTo>
                <a:cubicBezTo>
                  <a:pt x="357507" y="2163332"/>
                  <a:pt x="342900" y="2169472"/>
                  <a:pt x="330200" y="2177939"/>
                </a:cubicBezTo>
                <a:cubicBezTo>
                  <a:pt x="313267" y="2220272"/>
                  <a:pt x="317337" y="2279648"/>
                  <a:pt x="279400" y="2304939"/>
                </a:cubicBezTo>
                <a:cubicBezTo>
                  <a:pt x="218746" y="2345375"/>
                  <a:pt x="250835" y="2318420"/>
                  <a:pt x="190500" y="2393839"/>
                </a:cubicBezTo>
                <a:cubicBezTo>
                  <a:pt x="182033" y="2419239"/>
                  <a:pt x="178103" y="2446634"/>
                  <a:pt x="165100" y="2470039"/>
                </a:cubicBezTo>
                <a:cubicBezTo>
                  <a:pt x="156378" y="2485739"/>
                  <a:pt x="137439" y="2493524"/>
                  <a:pt x="127000" y="2508139"/>
                </a:cubicBezTo>
                <a:cubicBezTo>
                  <a:pt x="115996" y="2523545"/>
                  <a:pt x="109058" y="2541538"/>
                  <a:pt x="101600" y="2558939"/>
                </a:cubicBezTo>
                <a:cubicBezTo>
                  <a:pt x="85889" y="2595599"/>
                  <a:pt x="85374" y="2619254"/>
                  <a:pt x="76200" y="2660539"/>
                </a:cubicBezTo>
                <a:cubicBezTo>
                  <a:pt x="72414" y="2677578"/>
                  <a:pt x="70376" y="2695296"/>
                  <a:pt x="63500" y="2711339"/>
                </a:cubicBezTo>
                <a:cubicBezTo>
                  <a:pt x="57487" y="2725368"/>
                  <a:pt x="45673" y="2736187"/>
                  <a:pt x="38100" y="2749439"/>
                </a:cubicBezTo>
                <a:cubicBezTo>
                  <a:pt x="12991" y="2793381"/>
                  <a:pt x="14248" y="2795595"/>
                  <a:pt x="0" y="2838339"/>
                </a:cubicBezTo>
                <a:cubicBezTo>
                  <a:pt x="4956" y="2877984"/>
                  <a:pt x="-1922" y="2946021"/>
                  <a:pt x="38100" y="2978039"/>
                </a:cubicBezTo>
                <a:cubicBezTo>
                  <a:pt x="48553" y="2986402"/>
                  <a:pt x="63500" y="2986506"/>
                  <a:pt x="76200" y="2990739"/>
                </a:cubicBezTo>
                <a:cubicBezTo>
                  <a:pt x="120051" y="3034590"/>
                  <a:pt x="110793" y="3028924"/>
                  <a:pt x="165100" y="3066939"/>
                </a:cubicBezTo>
                <a:cubicBezTo>
                  <a:pt x="190802" y="3084930"/>
                  <a:pt x="239369" y="3125729"/>
                  <a:pt x="279400" y="3130439"/>
                </a:cubicBezTo>
                <a:cubicBezTo>
                  <a:pt x="338411" y="3137381"/>
                  <a:pt x="397823" y="3140940"/>
                  <a:pt x="457200" y="3143139"/>
                </a:cubicBezTo>
                <a:cubicBezTo>
                  <a:pt x="626470" y="3149408"/>
                  <a:pt x="795858" y="3151946"/>
                  <a:pt x="965200" y="3155839"/>
                </a:cubicBezTo>
                <a:lnTo>
                  <a:pt x="1562100" y="3168539"/>
                </a:lnTo>
                <a:cubicBezTo>
                  <a:pt x="1617133" y="3164306"/>
                  <a:pt x="1672382" y="3162288"/>
                  <a:pt x="1727200" y="3155839"/>
                </a:cubicBezTo>
                <a:cubicBezTo>
                  <a:pt x="1744535" y="3153800"/>
                  <a:pt x="1762845" y="3151799"/>
                  <a:pt x="1778000" y="3143139"/>
                </a:cubicBezTo>
                <a:cubicBezTo>
                  <a:pt x="1793594" y="3134228"/>
                  <a:pt x="1802302" y="3116537"/>
                  <a:pt x="1816100" y="3105039"/>
                </a:cubicBezTo>
                <a:cubicBezTo>
                  <a:pt x="1827826" y="3095268"/>
                  <a:pt x="1842474" y="3089410"/>
                  <a:pt x="1854200" y="3079639"/>
                </a:cubicBezTo>
                <a:cubicBezTo>
                  <a:pt x="1867998" y="3068141"/>
                  <a:pt x="1878123" y="3052566"/>
                  <a:pt x="1892300" y="3041539"/>
                </a:cubicBezTo>
                <a:cubicBezTo>
                  <a:pt x="1947471" y="2998628"/>
                  <a:pt x="1964006" y="2992986"/>
                  <a:pt x="2019300" y="2965339"/>
                </a:cubicBezTo>
                <a:cubicBezTo>
                  <a:pt x="2027767" y="2952639"/>
                  <a:pt x="2032781" y="2936774"/>
                  <a:pt x="2044700" y="2927239"/>
                </a:cubicBezTo>
                <a:cubicBezTo>
                  <a:pt x="2055153" y="2918876"/>
                  <a:pt x="2071098" y="2921040"/>
                  <a:pt x="2082800" y="2914539"/>
                </a:cubicBezTo>
                <a:cubicBezTo>
                  <a:pt x="2109485" y="2899714"/>
                  <a:pt x="2137414" y="2885325"/>
                  <a:pt x="2159000" y="2863739"/>
                </a:cubicBezTo>
                <a:cubicBezTo>
                  <a:pt x="2206566" y="2816173"/>
                  <a:pt x="2180061" y="2831319"/>
                  <a:pt x="2235200" y="2812939"/>
                </a:cubicBezTo>
                <a:cubicBezTo>
                  <a:pt x="2247900" y="2800239"/>
                  <a:pt x="2259663" y="2786528"/>
                  <a:pt x="2273300" y="2774839"/>
                </a:cubicBezTo>
                <a:cubicBezTo>
                  <a:pt x="2289371" y="2761064"/>
                  <a:pt x="2306876" y="2749042"/>
                  <a:pt x="2324100" y="2736739"/>
                </a:cubicBezTo>
                <a:cubicBezTo>
                  <a:pt x="2355986" y="2713963"/>
                  <a:pt x="2375794" y="2701885"/>
                  <a:pt x="2413000" y="2685939"/>
                </a:cubicBezTo>
                <a:cubicBezTo>
                  <a:pt x="2425305" y="2680666"/>
                  <a:pt x="2438400" y="2677472"/>
                  <a:pt x="2451100" y="2673239"/>
                </a:cubicBezTo>
                <a:cubicBezTo>
                  <a:pt x="2463800" y="2660539"/>
                  <a:pt x="2475402" y="2646637"/>
                  <a:pt x="2489200" y="2635139"/>
                </a:cubicBezTo>
                <a:cubicBezTo>
                  <a:pt x="2535544" y="2596519"/>
                  <a:pt x="2524391" y="2624365"/>
                  <a:pt x="2565400" y="2571639"/>
                </a:cubicBezTo>
                <a:cubicBezTo>
                  <a:pt x="2600035" y="2527108"/>
                  <a:pt x="2624637" y="2479400"/>
                  <a:pt x="2654300" y="2431939"/>
                </a:cubicBezTo>
                <a:cubicBezTo>
                  <a:pt x="2683595" y="2385068"/>
                  <a:pt x="2677970" y="2406243"/>
                  <a:pt x="2692400" y="2355739"/>
                </a:cubicBezTo>
                <a:cubicBezTo>
                  <a:pt x="2717530" y="2267785"/>
                  <a:pt x="2686628" y="2332647"/>
                  <a:pt x="2755900" y="2228739"/>
                </a:cubicBezTo>
                <a:lnTo>
                  <a:pt x="2781300" y="2190639"/>
                </a:lnTo>
                <a:cubicBezTo>
                  <a:pt x="2785369" y="2174363"/>
                  <a:pt x="2797590" y="2119959"/>
                  <a:pt x="2806700" y="2101739"/>
                </a:cubicBezTo>
                <a:cubicBezTo>
                  <a:pt x="2813526" y="2088087"/>
                  <a:pt x="2823633" y="2076339"/>
                  <a:pt x="2832100" y="2063639"/>
                </a:cubicBezTo>
                <a:cubicBezTo>
                  <a:pt x="2870310" y="1872588"/>
                  <a:pt x="2810904" y="2122129"/>
                  <a:pt x="2882900" y="1949339"/>
                </a:cubicBezTo>
                <a:cubicBezTo>
                  <a:pt x="2896327" y="1917115"/>
                  <a:pt x="2888936" y="1876785"/>
                  <a:pt x="2908300" y="1847739"/>
                </a:cubicBezTo>
                <a:cubicBezTo>
                  <a:pt x="2916767" y="1835039"/>
                  <a:pt x="2926874" y="1823291"/>
                  <a:pt x="2933700" y="1809639"/>
                </a:cubicBezTo>
                <a:cubicBezTo>
                  <a:pt x="2939687" y="1797665"/>
                  <a:pt x="2942878" y="1784454"/>
                  <a:pt x="2946400" y="1771539"/>
                </a:cubicBezTo>
                <a:cubicBezTo>
                  <a:pt x="3010382" y="1536938"/>
                  <a:pt x="2942208" y="1784053"/>
                  <a:pt x="2984500" y="1593739"/>
                </a:cubicBezTo>
                <a:cubicBezTo>
                  <a:pt x="2987404" y="1580671"/>
                  <a:pt x="2993953" y="1568626"/>
                  <a:pt x="2997200" y="1555639"/>
                </a:cubicBezTo>
                <a:cubicBezTo>
                  <a:pt x="3002435" y="1534698"/>
                  <a:pt x="3005667" y="1513306"/>
                  <a:pt x="3009900" y="1492139"/>
                </a:cubicBezTo>
                <a:cubicBezTo>
                  <a:pt x="3005667" y="1449806"/>
                  <a:pt x="3005040" y="1406955"/>
                  <a:pt x="2997200" y="1365139"/>
                </a:cubicBezTo>
                <a:cubicBezTo>
                  <a:pt x="2981730" y="1282631"/>
                  <a:pt x="2978239" y="1306557"/>
                  <a:pt x="2946400" y="1250839"/>
                </a:cubicBezTo>
                <a:cubicBezTo>
                  <a:pt x="2898262" y="1166598"/>
                  <a:pt x="2938832" y="1233179"/>
                  <a:pt x="2908300" y="1161939"/>
                </a:cubicBezTo>
                <a:cubicBezTo>
                  <a:pt x="2900842" y="1144538"/>
                  <a:pt x="2889931" y="1128717"/>
                  <a:pt x="2882900" y="1111139"/>
                </a:cubicBezTo>
                <a:cubicBezTo>
                  <a:pt x="2872956" y="1086280"/>
                  <a:pt x="2865967" y="1060339"/>
                  <a:pt x="2857500" y="1034939"/>
                </a:cubicBezTo>
                <a:lnTo>
                  <a:pt x="2844800" y="996839"/>
                </a:lnTo>
                <a:cubicBezTo>
                  <a:pt x="2840567" y="984139"/>
                  <a:pt x="2839526" y="969878"/>
                  <a:pt x="2832100" y="958739"/>
                </a:cubicBezTo>
                <a:lnTo>
                  <a:pt x="2806700" y="920639"/>
                </a:lnTo>
                <a:cubicBezTo>
                  <a:pt x="2800255" y="894860"/>
                  <a:pt x="2792232" y="857246"/>
                  <a:pt x="2781300" y="831739"/>
                </a:cubicBezTo>
                <a:cubicBezTo>
                  <a:pt x="2714504" y="675882"/>
                  <a:pt x="2794273" y="870384"/>
                  <a:pt x="2730500" y="742839"/>
                </a:cubicBezTo>
                <a:cubicBezTo>
                  <a:pt x="2720305" y="722449"/>
                  <a:pt x="2714359" y="700171"/>
                  <a:pt x="2705100" y="679339"/>
                </a:cubicBezTo>
                <a:cubicBezTo>
                  <a:pt x="2697411" y="662039"/>
                  <a:pt x="2686731" y="646117"/>
                  <a:pt x="2679700" y="628539"/>
                </a:cubicBezTo>
                <a:cubicBezTo>
                  <a:pt x="2616926" y="471605"/>
                  <a:pt x="2688468" y="620674"/>
                  <a:pt x="2628900" y="501539"/>
                </a:cubicBezTo>
                <a:cubicBezTo>
                  <a:pt x="2628770" y="500759"/>
                  <a:pt x="2616664" y="403694"/>
                  <a:pt x="2603500" y="387239"/>
                </a:cubicBezTo>
                <a:cubicBezTo>
                  <a:pt x="2593965" y="375320"/>
                  <a:pt x="2576745" y="372050"/>
                  <a:pt x="2565400" y="361839"/>
                </a:cubicBezTo>
                <a:cubicBezTo>
                  <a:pt x="2534250" y="333804"/>
                  <a:pt x="2511369" y="296185"/>
                  <a:pt x="2476500" y="272939"/>
                </a:cubicBezTo>
                <a:cubicBezTo>
                  <a:pt x="2451100" y="256006"/>
                  <a:pt x="2421886" y="243725"/>
                  <a:pt x="2400300" y="222139"/>
                </a:cubicBezTo>
                <a:cubicBezTo>
                  <a:pt x="2387600" y="209439"/>
                  <a:pt x="2377144" y="194002"/>
                  <a:pt x="2362200" y="184039"/>
                </a:cubicBezTo>
                <a:cubicBezTo>
                  <a:pt x="2351061" y="176613"/>
                  <a:pt x="2336074" y="177326"/>
                  <a:pt x="2324100" y="171339"/>
                </a:cubicBezTo>
                <a:cubicBezTo>
                  <a:pt x="2304147" y="161362"/>
                  <a:pt x="2248623" y="117427"/>
                  <a:pt x="2235200" y="107839"/>
                </a:cubicBezTo>
                <a:cubicBezTo>
                  <a:pt x="2222780" y="98967"/>
                  <a:pt x="2211129" y="88452"/>
                  <a:pt x="2197100" y="82439"/>
                </a:cubicBezTo>
                <a:cubicBezTo>
                  <a:pt x="2181057" y="75563"/>
                  <a:pt x="2163233" y="73972"/>
                  <a:pt x="2146300" y="69739"/>
                </a:cubicBezTo>
                <a:cubicBezTo>
                  <a:pt x="2085923" y="29487"/>
                  <a:pt x="2122680" y="49166"/>
                  <a:pt x="2032000" y="18939"/>
                </a:cubicBezTo>
                <a:lnTo>
                  <a:pt x="1993900" y="6239"/>
                </a:lnTo>
                <a:cubicBezTo>
                  <a:pt x="1951784" y="-7800"/>
                  <a:pt x="1972733" y="6239"/>
                  <a:pt x="1968500" y="62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Heap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22098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096000" y="2819400"/>
            <a:ext cx="466794" cy="457200"/>
            <a:chOff x="5410200" y="2057400"/>
            <a:chExt cx="466794" cy="457200"/>
          </a:xfrm>
        </p:grpSpPr>
        <p:sp>
          <p:nvSpPr>
            <p:cNvPr id="63" name="Oval 6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53400" y="2819400"/>
            <a:ext cx="466794" cy="457200"/>
            <a:chOff x="5410200" y="2057400"/>
            <a:chExt cx="466794" cy="457200"/>
          </a:xfrm>
        </p:grpSpPr>
        <p:sp>
          <p:nvSpPr>
            <p:cNvPr id="66" name="Oval 6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0" y="3733800"/>
            <a:ext cx="457200" cy="457200"/>
            <a:chOff x="5410200" y="2057400"/>
            <a:chExt cx="457200" cy="457200"/>
          </a:xfrm>
        </p:grpSpPr>
        <p:sp>
          <p:nvSpPr>
            <p:cNvPr id="69" name="Oval 6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76800" y="4724400"/>
            <a:ext cx="457200" cy="457200"/>
            <a:chOff x="5410200" y="2057400"/>
            <a:chExt cx="457200" cy="457200"/>
          </a:xfrm>
        </p:grpSpPr>
        <p:sp>
          <p:nvSpPr>
            <p:cNvPr id="72" name="Oval 7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05600" y="3733800"/>
            <a:ext cx="457200" cy="457200"/>
            <a:chOff x="5410200" y="2057400"/>
            <a:chExt cx="457200" cy="457200"/>
          </a:xfrm>
        </p:grpSpPr>
        <p:sp>
          <p:nvSpPr>
            <p:cNvPr id="75" name="Oval 7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15000" y="4724400"/>
            <a:ext cx="457200" cy="457200"/>
            <a:chOff x="5410200" y="2057400"/>
            <a:chExt cx="457200" cy="457200"/>
          </a:xfrm>
        </p:grpSpPr>
        <p:sp>
          <p:nvSpPr>
            <p:cNvPr id="78" name="Oval 7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620000" y="3733800"/>
            <a:ext cx="457200" cy="457200"/>
            <a:chOff x="5410200" y="2057400"/>
            <a:chExt cx="457200" cy="457200"/>
          </a:xfrm>
        </p:grpSpPr>
        <p:sp>
          <p:nvSpPr>
            <p:cNvPr id="83" name="Oval 8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63000" y="3733800"/>
            <a:ext cx="457200" cy="457200"/>
            <a:chOff x="5410200" y="2057400"/>
            <a:chExt cx="457200" cy="457200"/>
          </a:xfrm>
        </p:grpSpPr>
        <p:sp>
          <p:nvSpPr>
            <p:cNvPr id="86" name="Oval 8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H="1">
            <a:off x="6553200" y="2590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6" idx="1"/>
          </p:cNvCxnSpPr>
          <p:nvPr/>
        </p:nvCxnSpPr>
        <p:spPr>
          <a:xfrm>
            <a:off x="7620001" y="25908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9" idx="7"/>
          </p:cNvCxnSpPr>
          <p:nvPr/>
        </p:nvCxnSpPr>
        <p:spPr>
          <a:xfrm flipH="1">
            <a:off x="5724246" y="32766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77001" y="32766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6" idx="3"/>
          </p:cNvCxnSpPr>
          <p:nvPr/>
        </p:nvCxnSpPr>
        <p:spPr>
          <a:xfrm flipH="1">
            <a:off x="7848603" y="32096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534400" y="3200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105401" y="41910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638800" y="4191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239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722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296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818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200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0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436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839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10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553200" y="44958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696200" y="4267200"/>
            <a:ext cx="685800" cy="914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77000" y="5181601"/>
            <a:ext cx="31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Heap property satisfied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for left and right </a:t>
            </a:r>
            <a:r>
              <a:rPr lang="en-US" sz="2200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subtrees</a:t>
            </a:r>
            <a:endParaRPr lang="en-US" sz="2200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60046" y="1524001"/>
            <a:ext cx="4139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Heap property violated at the root</a:t>
            </a:r>
          </a:p>
        </p:txBody>
      </p:sp>
      <p:sp>
        <p:nvSpPr>
          <p:cNvPr id="125" name="Text Box 13"/>
          <p:cNvSpPr txBox="1">
            <a:spLocks noChangeArrowheads="1"/>
          </p:cNvSpPr>
          <p:nvPr/>
        </p:nvSpPr>
        <p:spPr bwMode="auto">
          <a:xfrm>
            <a:off x="457200" y="1752600"/>
            <a:ext cx="3962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i="1" u="sng" kern="0" dirty="0">
                <a:solidFill>
                  <a:srgbClr val="FF0000"/>
                </a:solidFill>
              </a:rPr>
              <a:t>Maintaining heap property: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kern="0" dirty="0"/>
              <a:t>Subtrees rooted at </a:t>
            </a:r>
            <a:r>
              <a:rPr lang="en-US" kern="0" dirty="0" smtClean="0">
                <a:solidFill>
                  <a:srgbClr val="0000FF"/>
                </a:solidFill>
              </a:rPr>
              <a:t>left(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)</a:t>
            </a:r>
            <a:r>
              <a:rPr lang="en-US" kern="0" dirty="0" smtClean="0"/>
              <a:t> </a:t>
            </a:r>
            <a:r>
              <a:rPr lang="en-US" kern="0" dirty="0"/>
              <a:t>and </a:t>
            </a:r>
            <a:r>
              <a:rPr lang="en-US" kern="0" dirty="0" smtClean="0">
                <a:solidFill>
                  <a:srgbClr val="0000FF"/>
                </a:solidFill>
              </a:rPr>
              <a:t>right(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)</a:t>
            </a:r>
            <a:r>
              <a:rPr lang="en-US" kern="0" dirty="0" smtClean="0"/>
              <a:t> </a:t>
            </a:r>
            <a:r>
              <a:rPr lang="en-US" kern="0" dirty="0"/>
              <a:t>are already heaps.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kern="0" dirty="0"/>
              <a:t>But, </a:t>
            </a:r>
            <a:r>
              <a:rPr lang="en-US" kern="0" dirty="0" smtClean="0">
                <a:solidFill>
                  <a:srgbClr val="0000FF"/>
                </a:solidFill>
              </a:rPr>
              <a:t>items[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]</a:t>
            </a:r>
            <a:r>
              <a:rPr lang="en-US" kern="0" dirty="0"/>
              <a:t> may violate the heap property (i.e.,  may be smaller than its children)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i="1" u="sng" kern="0" dirty="0">
                <a:solidFill>
                  <a:srgbClr val="FF0000"/>
                </a:solidFill>
              </a:rPr>
              <a:t>Idea</a:t>
            </a:r>
            <a:r>
              <a:rPr lang="en-US" kern="0" dirty="0"/>
              <a:t>: Float down the value at </a:t>
            </a:r>
            <a:r>
              <a:rPr lang="en-US" kern="0" dirty="0" smtClean="0">
                <a:solidFill>
                  <a:srgbClr val="0000FF"/>
                </a:solidFill>
              </a:rPr>
              <a:t>items[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]</a:t>
            </a:r>
            <a:r>
              <a:rPr lang="en-US" kern="0" dirty="0"/>
              <a:t> in the heap so that subtree rooted at </a:t>
            </a:r>
            <a:r>
              <a:rPr lang="en-US" i="1" kern="0" dirty="0">
                <a:solidFill>
                  <a:srgbClr val="0000FF"/>
                </a:solidFill>
              </a:rPr>
              <a:t>i</a:t>
            </a:r>
            <a:r>
              <a:rPr lang="en-US" kern="0" dirty="0"/>
              <a:t> becomes a heap.</a:t>
            </a:r>
          </a:p>
        </p:txBody>
      </p:sp>
    </p:spTree>
    <p:extLst>
      <p:ext uri="{BB962C8B-B14F-4D97-AF65-F5344CB8AC3E}">
        <p14:creationId xmlns:p14="http://schemas.microsoft.com/office/powerpoint/2010/main" val="16076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5" grpId="0"/>
      <p:bldP spid="1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/>
          <p:cNvSpPr/>
          <p:nvPr/>
        </p:nvSpPr>
        <p:spPr>
          <a:xfrm>
            <a:off x="5664200" y="3035300"/>
            <a:ext cx="2057400" cy="2527300"/>
          </a:xfrm>
          <a:custGeom>
            <a:avLst/>
            <a:gdLst>
              <a:gd name="connsiteX0" fmla="*/ 1282700 w 2057400"/>
              <a:gd name="connsiteY0" fmla="*/ 12700 h 2527300"/>
              <a:gd name="connsiteX1" fmla="*/ 1282700 w 2057400"/>
              <a:gd name="connsiteY1" fmla="*/ 12700 h 2527300"/>
              <a:gd name="connsiteX2" fmla="*/ 1435100 w 2057400"/>
              <a:gd name="connsiteY2" fmla="*/ 50800 h 2527300"/>
              <a:gd name="connsiteX3" fmla="*/ 1460500 w 2057400"/>
              <a:gd name="connsiteY3" fmla="*/ 88900 h 2527300"/>
              <a:gd name="connsiteX4" fmla="*/ 1536700 w 2057400"/>
              <a:gd name="connsiteY4" fmla="*/ 139700 h 2527300"/>
              <a:gd name="connsiteX5" fmla="*/ 1574800 w 2057400"/>
              <a:gd name="connsiteY5" fmla="*/ 165100 h 2527300"/>
              <a:gd name="connsiteX6" fmla="*/ 1600200 w 2057400"/>
              <a:gd name="connsiteY6" fmla="*/ 203200 h 2527300"/>
              <a:gd name="connsiteX7" fmla="*/ 1676400 w 2057400"/>
              <a:gd name="connsiteY7" fmla="*/ 254000 h 2527300"/>
              <a:gd name="connsiteX8" fmla="*/ 1714500 w 2057400"/>
              <a:gd name="connsiteY8" fmla="*/ 292100 h 2527300"/>
              <a:gd name="connsiteX9" fmla="*/ 1727200 w 2057400"/>
              <a:gd name="connsiteY9" fmla="*/ 330200 h 2527300"/>
              <a:gd name="connsiteX10" fmla="*/ 1778000 w 2057400"/>
              <a:gd name="connsiteY10" fmla="*/ 406400 h 2527300"/>
              <a:gd name="connsiteX11" fmla="*/ 1828800 w 2057400"/>
              <a:gd name="connsiteY11" fmla="*/ 482600 h 2527300"/>
              <a:gd name="connsiteX12" fmla="*/ 1841500 w 2057400"/>
              <a:gd name="connsiteY12" fmla="*/ 533400 h 2527300"/>
              <a:gd name="connsiteX13" fmla="*/ 1866900 w 2057400"/>
              <a:gd name="connsiteY13" fmla="*/ 609600 h 2527300"/>
              <a:gd name="connsiteX14" fmla="*/ 1879600 w 2057400"/>
              <a:gd name="connsiteY14" fmla="*/ 660400 h 2527300"/>
              <a:gd name="connsiteX15" fmla="*/ 1905000 w 2057400"/>
              <a:gd name="connsiteY15" fmla="*/ 698500 h 2527300"/>
              <a:gd name="connsiteX16" fmla="*/ 1930400 w 2057400"/>
              <a:gd name="connsiteY16" fmla="*/ 774700 h 2527300"/>
              <a:gd name="connsiteX17" fmla="*/ 1968500 w 2057400"/>
              <a:gd name="connsiteY17" fmla="*/ 876300 h 2527300"/>
              <a:gd name="connsiteX18" fmla="*/ 1993900 w 2057400"/>
              <a:gd name="connsiteY18" fmla="*/ 965200 h 2527300"/>
              <a:gd name="connsiteX19" fmla="*/ 2019300 w 2057400"/>
              <a:gd name="connsiteY19" fmla="*/ 1041400 h 2527300"/>
              <a:gd name="connsiteX20" fmla="*/ 2032000 w 2057400"/>
              <a:gd name="connsiteY20" fmla="*/ 1079500 h 2527300"/>
              <a:gd name="connsiteX21" fmla="*/ 2057400 w 2057400"/>
              <a:gd name="connsiteY21" fmla="*/ 1206500 h 2527300"/>
              <a:gd name="connsiteX22" fmla="*/ 2044700 w 2057400"/>
              <a:gd name="connsiteY22" fmla="*/ 1447800 h 2527300"/>
              <a:gd name="connsiteX23" fmla="*/ 2006600 w 2057400"/>
              <a:gd name="connsiteY23" fmla="*/ 1524000 h 2527300"/>
              <a:gd name="connsiteX24" fmla="*/ 1968500 w 2057400"/>
              <a:gd name="connsiteY24" fmla="*/ 1612900 h 2527300"/>
              <a:gd name="connsiteX25" fmla="*/ 1943100 w 2057400"/>
              <a:gd name="connsiteY25" fmla="*/ 1651000 h 2527300"/>
              <a:gd name="connsiteX26" fmla="*/ 1930400 w 2057400"/>
              <a:gd name="connsiteY26" fmla="*/ 1689100 h 2527300"/>
              <a:gd name="connsiteX27" fmla="*/ 1892300 w 2057400"/>
              <a:gd name="connsiteY27" fmla="*/ 1727200 h 2527300"/>
              <a:gd name="connsiteX28" fmla="*/ 1828800 w 2057400"/>
              <a:gd name="connsiteY28" fmla="*/ 1841500 h 2527300"/>
              <a:gd name="connsiteX29" fmla="*/ 1803400 w 2057400"/>
              <a:gd name="connsiteY29" fmla="*/ 1892300 h 2527300"/>
              <a:gd name="connsiteX30" fmla="*/ 1765300 w 2057400"/>
              <a:gd name="connsiteY30" fmla="*/ 1930400 h 2527300"/>
              <a:gd name="connsiteX31" fmla="*/ 1676400 w 2057400"/>
              <a:gd name="connsiteY31" fmla="*/ 2032000 h 2527300"/>
              <a:gd name="connsiteX32" fmla="*/ 1638300 w 2057400"/>
              <a:gd name="connsiteY32" fmla="*/ 2070100 h 2527300"/>
              <a:gd name="connsiteX33" fmla="*/ 1587500 w 2057400"/>
              <a:gd name="connsiteY33" fmla="*/ 2108200 h 2527300"/>
              <a:gd name="connsiteX34" fmla="*/ 1524000 w 2057400"/>
              <a:gd name="connsiteY34" fmla="*/ 2159000 h 2527300"/>
              <a:gd name="connsiteX35" fmla="*/ 1485900 w 2057400"/>
              <a:gd name="connsiteY35" fmla="*/ 2197100 h 2527300"/>
              <a:gd name="connsiteX36" fmla="*/ 1460500 w 2057400"/>
              <a:gd name="connsiteY36" fmla="*/ 2235200 h 2527300"/>
              <a:gd name="connsiteX37" fmla="*/ 1422400 w 2057400"/>
              <a:gd name="connsiteY37" fmla="*/ 2247900 h 2527300"/>
              <a:gd name="connsiteX38" fmla="*/ 1333500 w 2057400"/>
              <a:gd name="connsiteY38" fmla="*/ 2324100 h 2527300"/>
              <a:gd name="connsiteX39" fmla="*/ 1282700 w 2057400"/>
              <a:gd name="connsiteY39" fmla="*/ 2336800 h 2527300"/>
              <a:gd name="connsiteX40" fmla="*/ 1270000 w 2057400"/>
              <a:gd name="connsiteY40" fmla="*/ 2374900 h 2527300"/>
              <a:gd name="connsiteX41" fmla="*/ 1193800 w 2057400"/>
              <a:gd name="connsiteY41" fmla="*/ 2400300 h 2527300"/>
              <a:gd name="connsiteX42" fmla="*/ 1117600 w 2057400"/>
              <a:gd name="connsiteY42" fmla="*/ 2438400 h 2527300"/>
              <a:gd name="connsiteX43" fmla="*/ 1066800 w 2057400"/>
              <a:gd name="connsiteY43" fmla="*/ 2463800 h 2527300"/>
              <a:gd name="connsiteX44" fmla="*/ 1003300 w 2057400"/>
              <a:gd name="connsiteY44" fmla="*/ 2476500 h 2527300"/>
              <a:gd name="connsiteX45" fmla="*/ 952500 w 2057400"/>
              <a:gd name="connsiteY45" fmla="*/ 2489200 h 2527300"/>
              <a:gd name="connsiteX46" fmla="*/ 914400 w 2057400"/>
              <a:gd name="connsiteY46" fmla="*/ 2501900 h 2527300"/>
              <a:gd name="connsiteX47" fmla="*/ 647700 w 2057400"/>
              <a:gd name="connsiteY47" fmla="*/ 2527300 h 2527300"/>
              <a:gd name="connsiteX48" fmla="*/ 279400 w 2057400"/>
              <a:gd name="connsiteY48" fmla="*/ 2501900 h 2527300"/>
              <a:gd name="connsiteX49" fmla="*/ 215900 w 2057400"/>
              <a:gd name="connsiteY49" fmla="*/ 2489200 h 2527300"/>
              <a:gd name="connsiteX50" fmla="*/ 139700 w 2057400"/>
              <a:gd name="connsiteY50" fmla="*/ 2425700 h 2527300"/>
              <a:gd name="connsiteX51" fmla="*/ 88900 w 2057400"/>
              <a:gd name="connsiteY51" fmla="*/ 2400300 h 2527300"/>
              <a:gd name="connsiteX52" fmla="*/ 25400 w 2057400"/>
              <a:gd name="connsiteY52" fmla="*/ 2324100 h 2527300"/>
              <a:gd name="connsiteX53" fmla="*/ 12700 w 2057400"/>
              <a:gd name="connsiteY53" fmla="*/ 2209800 h 2527300"/>
              <a:gd name="connsiteX54" fmla="*/ 0 w 2057400"/>
              <a:gd name="connsiteY54" fmla="*/ 2171700 h 2527300"/>
              <a:gd name="connsiteX55" fmla="*/ 25400 w 2057400"/>
              <a:gd name="connsiteY55" fmla="*/ 1676400 h 2527300"/>
              <a:gd name="connsiteX56" fmla="*/ 38100 w 2057400"/>
              <a:gd name="connsiteY56" fmla="*/ 1638300 h 2527300"/>
              <a:gd name="connsiteX57" fmla="*/ 50800 w 2057400"/>
              <a:gd name="connsiteY57" fmla="*/ 1574800 h 2527300"/>
              <a:gd name="connsiteX58" fmla="*/ 63500 w 2057400"/>
              <a:gd name="connsiteY58" fmla="*/ 1536700 h 2527300"/>
              <a:gd name="connsiteX59" fmla="*/ 76200 w 2057400"/>
              <a:gd name="connsiteY59" fmla="*/ 1473200 h 2527300"/>
              <a:gd name="connsiteX60" fmla="*/ 101600 w 2057400"/>
              <a:gd name="connsiteY60" fmla="*/ 1397000 h 2527300"/>
              <a:gd name="connsiteX61" fmla="*/ 139700 w 2057400"/>
              <a:gd name="connsiteY61" fmla="*/ 1231900 h 2527300"/>
              <a:gd name="connsiteX62" fmla="*/ 152400 w 2057400"/>
              <a:gd name="connsiteY62" fmla="*/ 1168400 h 2527300"/>
              <a:gd name="connsiteX63" fmla="*/ 190500 w 2057400"/>
              <a:gd name="connsiteY63" fmla="*/ 1117600 h 2527300"/>
              <a:gd name="connsiteX64" fmla="*/ 254000 w 2057400"/>
              <a:gd name="connsiteY64" fmla="*/ 1028700 h 2527300"/>
              <a:gd name="connsiteX65" fmla="*/ 292100 w 2057400"/>
              <a:gd name="connsiteY65" fmla="*/ 990600 h 2527300"/>
              <a:gd name="connsiteX66" fmla="*/ 342900 w 2057400"/>
              <a:gd name="connsiteY66" fmla="*/ 914400 h 2527300"/>
              <a:gd name="connsiteX67" fmla="*/ 381000 w 2057400"/>
              <a:gd name="connsiteY67" fmla="*/ 863600 h 2527300"/>
              <a:gd name="connsiteX68" fmla="*/ 406400 w 2057400"/>
              <a:gd name="connsiteY68" fmla="*/ 825500 h 2527300"/>
              <a:gd name="connsiteX69" fmla="*/ 444500 w 2057400"/>
              <a:gd name="connsiteY69" fmla="*/ 787400 h 2527300"/>
              <a:gd name="connsiteX70" fmla="*/ 469900 w 2057400"/>
              <a:gd name="connsiteY70" fmla="*/ 749300 h 2527300"/>
              <a:gd name="connsiteX71" fmla="*/ 584200 w 2057400"/>
              <a:gd name="connsiteY71" fmla="*/ 635000 h 2527300"/>
              <a:gd name="connsiteX72" fmla="*/ 622300 w 2057400"/>
              <a:gd name="connsiteY72" fmla="*/ 596900 h 2527300"/>
              <a:gd name="connsiteX73" fmla="*/ 711200 w 2057400"/>
              <a:gd name="connsiteY73" fmla="*/ 482600 h 2527300"/>
              <a:gd name="connsiteX74" fmla="*/ 787400 w 2057400"/>
              <a:gd name="connsiteY74" fmla="*/ 381000 h 2527300"/>
              <a:gd name="connsiteX75" fmla="*/ 850900 w 2057400"/>
              <a:gd name="connsiteY75" fmla="*/ 304800 h 2527300"/>
              <a:gd name="connsiteX76" fmla="*/ 889000 w 2057400"/>
              <a:gd name="connsiteY76" fmla="*/ 279400 h 2527300"/>
              <a:gd name="connsiteX77" fmla="*/ 927100 w 2057400"/>
              <a:gd name="connsiteY77" fmla="*/ 241300 h 2527300"/>
              <a:gd name="connsiteX78" fmla="*/ 1016000 w 2057400"/>
              <a:gd name="connsiteY78" fmla="*/ 190500 h 2527300"/>
              <a:gd name="connsiteX79" fmla="*/ 1054100 w 2057400"/>
              <a:gd name="connsiteY79" fmla="*/ 165100 h 2527300"/>
              <a:gd name="connsiteX80" fmla="*/ 1155700 w 2057400"/>
              <a:gd name="connsiteY80" fmla="*/ 114300 h 2527300"/>
              <a:gd name="connsiteX81" fmla="*/ 1282700 w 2057400"/>
              <a:gd name="connsiteY81" fmla="*/ 50800 h 2527300"/>
              <a:gd name="connsiteX82" fmla="*/ 1333500 w 2057400"/>
              <a:gd name="connsiteY82" fmla="*/ 0 h 2527300"/>
              <a:gd name="connsiteX83" fmla="*/ 1333500 w 2057400"/>
              <a:gd name="connsiteY83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57400" h="2527300">
                <a:moveTo>
                  <a:pt x="1282700" y="12700"/>
                </a:moveTo>
                <a:lnTo>
                  <a:pt x="1282700" y="12700"/>
                </a:lnTo>
                <a:cubicBezTo>
                  <a:pt x="1346247" y="19761"/>
                  <a:pt x="1391352" y="7052"/>
                  <a:pt x="1435100" y="50800"/>
                </a:cubicBezTo>
                <a:cubicBezTo>
                  <a:pt x="1445893" y="61593"/>
                  <a:pt x="1449013" y="78849"/>
                  <a:pt x="1460500" y="88900"/>
                </a:cubicBezTo>
                <a:cubicBezTo>
                  <a:pt x="1483474" y="109002"/>
                  <a:pt x="1511300" y="122767"/>
                  <a:pt x="1536700" y="139700"/>
                </a:cubicBezTo>
                <a:lnTo>
                  <a:pt x="1574800" y="165100"/>
                </a:lnTo>
                <a:cubicBezTo>
                  <a:pt x="1583267" y="177800"/>
                  <a:pt x="1588713" y="193149"/>
                  <a:pt x="1600200" y="203200"/>
                </a:cubicBezTo>
                <a:cubicBezTo>
                  <a:pt x="1623174" y="223302"/>
                  <a:pt x="1654814" y="232414"/>
                  <a:pt x="1676400" y="254000"/>
                </a:cubicBezTo>
                <a:lnTo>
                  <a:pt x="1714500" y="292100"/>
                </a:lnTo>
                <a:cubicBezTo>
                  <a:pt x="1718733" y="304800"/>
                  <a:pt x="1720699" y="318498"/>
                  <a:pt x="1727200" y="330200"/>
                </a:cubicBezTo>
                <a:cubicBezTo>
                  <a:pt x="1742025" y="356885"/>
                  <a:pt x="1768347" y="377440"/>
                  <a:pt x="1778000" y="406400"/>
                </a:cubicBezTo>
                <a:cubicBezTo>
                  <a:pt x="1796380" y="461539"/>
                  <a:pt x="1781234" y="435034"/>
                  <a:pt x="1828800" y="482600"/>
                </a:cubicBezTo>
                <a:cubicBezTo>
                  <a:pt x="1833033" y="499533"/>
                  <a:pt x="1836484" y="516682"/>
                  <a:pt x="1841500" y="533400"/>
                </a:cubicBezTo>
                <a:cubicBezTo>
                  <a:pt x="1849193" y="559045"/>
                  <a:pt x="1860406" y="583625"/>
                  <a:pt x="1866900" y="609600"/>
                </a:cubicBezTo>
                <a:cubicBezTo>
                  <a:pt x="1871133" y="626533"/>
                  <a:pt x="1872724" y="644357"/>
                  <a:pt x="1879600" y="660400"/>
                </a:cubicBezTo>
                <a:cubicBezTo>
                  <a:pt x="1885613" y="674429"/>
                  <a:pt x="1898801" y="684552"/>
                  <a:pt x="1905000" y="698500"/>
                </a:cubicBezTo>
                <a:cubicBezTo>
                  <a:pt x="1915874" y="722966"/>
                  <a:pt x="1921933" y="749300"/>
                  <a:pt x="1930400" y="774700"/>
                </a:cubicBezTo>
                <a:cubicBezTo>
                  <a:pt x="1959227" y="861180"/>
                  <a:pt x="1922942" y="754813"/>
                  <a:pt x="1968500" y="876300"/>
                </a:cubicBezTo>
                <a:cubicBezTo>
                  <a:pt x="1989840" y="933208"/>
                  <a:pt x="1973884" y="898480"/>
                  <a:pt x="1993900" y="965200"/>
                </a:cubicBezTo>
                <a:cubicBezTo>
                  <a:pt x="2001593" y="990845"/>
                  <a:pt x="2010833" y="1016000"/>
                  <a:pt x="2019300" y="1041400"/>
                </a:cubicBezTo>
                <a:cubicBezTo>
                  <a:pt x="2023533" y="1054100"/>
                  <a:pt x="2029799" y="1066295"/>
                  <a:pt x="2032000" y="1079500"/>
                </a:cubicBezTo>
                <a:cubicBezTo>
                  <a:pt x="2047569" y="1172917"/>
                  <a:pt x="2038455" y="1130718"/>
                  <a:pt x="2057400" y="1206500"/>
                </a:cubicBezTo>
                <a:cubicBezTo>
                  <a:pt x="2053167" y="1286933"/>
                  <a:pt x="2051992" y="1367586"/>
                  <a:pt x="2044700" y="1447800"/>
                </a:cubicBezTo>
                <a:cubicBezTo>
                  <a:pt x="2041553" y="1482412"/>
                  <a:pt x="2023030" y="1495248"/>
                  <a:pt x="2006600" y="1524000"/>
                </a:cubicBezTo>
                <a:cubicBezTo>
                  <a:pt x="1900891" y="1708990"/>
                  <a:pt x="2039740" y="1470419"/>
                  <a:pt x="1968500" y="1612900"/>
                </a:cubicBezTo>
                <a:cubicBezTo>
                  <a:pt x="1961674" y="1626552"/>
                  <a:pt x="1949926" y="1637348"/>
                  <a:pt x="1943100" y="1651000"/>
                </a:cubicBezTo>
                <a:cubicBezTo>
                  <a:pt x="1937113" y="1662974"/>
                  <a:pt x="1937826" y="1677961"/>
                  <a:pt x="1930400" y="1689100"/>
                </a:cubicBezTo>
                <a:cubicBezTo>
                  <a:pt x="1920437" y="1704044"/>
                  <a:pt x="1905000" y="1714500"/>
                  <a:pt x="1892300" y="1727200"/>
                </a:cubicBezTo>
                <a:cubicBezTo>
                  <a:pt x="1839966" y="1884203"/>
                  <a:pt x="1900090" y="1741694"/>
                  <a:pt x="1828800" y="1841500"/>
                </a:cubicBezTo>
                <a:cubicBezTo>
                  <a:pt x="1817796" y="1856906"/>
                  <a:pt x="1814404" y="1876894"/>
                  <a:pt x="1803400" y="1892300"/>
                </a:cubicBezTo>
                <a:cubicBezTo>
                  <a:pt x="1792961" y="1906915"/>
                  <a:pt x="1776327" y="1916223"/>
                  <a:pt x="1765300" y="1930400"/>
                </a:cubicBezTo>
                <a:cubicBezTo>
                  <a:pt x="1631170" y="2102853"/>
                  <a:pt x="1777332" y="1947890"/>
                  <a:pt x="1676400" y="2032000"/>
                </a:cubicBezTo>
                <a:cubicBezTo>
                  <a:pt x="1662602" y="2043498"/>
                  <a:pt x="1651937" y="2058411"/>
                  <a:pt x="1638300" y="2070100"/>
                </a:cubicBezTo>
                <a:cubicBezTo>
                  <a:pt x="1622229" y="2083875"/>
                  <a:pt x="1602467" y="2093233"/>
                  <a:pt x="1587500" y="2108200"/>
                </a:cubicBezTo>
                <a:cubicBezTo>
                  <a:pt x="1530055" y="2165645"/>
                  <a:pt x="1598173" y="2134276"/>
                  <a:pt x="1524000" y="2159000"/>
                </a:cubicBezTo>
                <a:cubicBezTo>
                  <a:pt x="1511300" y="2171700"/>
                  <a:pt x="1497398" y="2183302"/>
                  <a:pt x="1485900" y="2197100"/>
                </a:cubicBezTo>
                <a:cubicBezTo>
                  <a:pt x="1476129" y="2208826"/>
                  <a:pt x="1472419" y="2225665"/>
                  <a:pt x="1460500" y="2235200"/>
                </a:cubicBezTo>
                <a:cubicBezTo>
                  <a:pt x="1450047" y="2243563"/>
                  <a:pt x="1435100" y="2243667"/>
                  <a:pt x="1422400" y="2247900"/>
                </a:cubicBezTo>
                <a:cubicBezTo>
                  <a:pt x="1398739" y="2271561"/>
                  <a:pt x="1367348" y="2309594"/>
                  <a:pt x="1333500" y="2324100"/>
                </a:cubicBezTo>
                <a:cubicBezTo>
                  <a:pt x="1317457" y="2330976"/>
                  <a:pt x="1299633" y="2332567"/>
                  <a:pt x="1282700" y="2336800"/>
                </a:cubicBezTo>
                <a:cubicBezTo>
                  <a:pt x="1278467" y="2349500"/>
                  <a:pt x="1280893" y="2367119"/>
                  <a:pt x="1270000" y="2374900"/>
                </a:cubicBezTo>
                <a:cubicBezTo>
                  <a:pt x="1248213" y="2390462"/>
                  <a:pt x="1216077" y="2385448"/>
                  <a:pt x="1193800" y="2400300"/>
                </a:cubicBezTo>
                <a:cubicBezTo>
                  <a:pt x="1120581" y="2449113"/>
                  <a:pt x="1191212" y="2406852"/>
                  <a:pt x="1117600" y="2438400"/>
                </a:cubicBezTo>
                <a:cubicBezTo>
                  <a:pt x="1100199" y="2445858"/>
                  <a:pt x="1084761" y="2457813"/>
                  <a:pt x="1066800" y="2463800"/>
                </a:cubicBezTo>
                <a:cubicBezTo>
                  <a:pt x="1046322" y="2470626"/>
                  <a:pt x="1024372" y="2471817"/>
                  <a:pt x="1003300" y="2476500"/>
                </a:cubicBezTo>
                <a:cubicBezTo>
                  <a:pt x="986261" y="2480286"/>
                  <a:pt x="969283" y="2484405"/>
                  <a:pt x="952500" y="2489200"/>
                </a:cubicBezTo>
                <a:cubicBezTo>
                  <a:pt x="939628" y="2492878"/>
                  <a:pt x="927527" y="2499275"/>
                  <a:pt x="914400" y="2501900"/>
                </a:cubicBezTo>
                <a:cubicBezTo>
                  <a:pt x="832333" y="2518313"/>
                  <a:pt x="725040" y="2521776"/>
                  <a:pt x="647700" y="2527300"/>
                </a:cubicBezTo>
                <a:lnTo>
                  <a:pt x="279400" y="2501900"/>
                </a:lnTo>
                <a:cubicBezTo>
                  <a:pt x="257898" y="2500003"/>
                  <a:pt x="236111" y="2496779"/>
                  <a:pt x="215900" y="2489200"/>
                </a:cubicBezTo>
                <a:cubicBezTo>
                  <a:pt x="173465" y="2473287"/>
                  <a:pt x="176109" y="2451707"/>
                  <a:pt x="139700" y="2425700"/>
                </a:cubicBezTo>
                <a:cubicBezTo>
                  <a:pt x="124294" y="2414696"/>
                  <a:pt x="104306" y="2411304"/>
                  <a:pt x="88900" y="2400300"/>
                </a:cubicBezTo>
                <a:cubicBezTo>
                  <a:pt x="57786" y="2378076"/>
                  <a:pt x="45653" y="2354480"/>
                  <a:pt x="25400" y="2324100"/>
                </a:cubicBezTo>
                <a:cubicBezTo>
                  <a:pt x="21167" y="2286000"/>
                  <a:pt x="19002" y="2247613"/>
                  <a:pt x="12700" y="2209800"/>
                </a:cubicBezTo>
                <a:cubicBezTo>
                  <a:pt x="10499" y="2196595"/>
                  <a:pt x="0" y="2185087"/>
                  <a:pt x="0" y="2171700"/>
                </a:cubicBezTo>
                <a:cubicBezTo>
                  <a:pt x="0" y="2144544"/>
                  <a:pt x="19577" y="1734629"/>
                  <a:pt x="25400" y="1676400"/>
                </a:cubicBezTo>
                <a:cubicBezTo>
                  <a:pt x="26732" y="1663079"/>
                  <a:pt x="34853" y="1651287"/>
                  <a:pt x="38100" y="1638300"/>
                </a:cubicBezTo>
                <a:cubicBezTo>
                  <a:pt x="43335" y="1617359"/>
                  <a:pt x="45565" y="1595741"/>
                  <a:pt x="50800" y="1574800"/>
                </a:cubicBezTo>
                <a:cubicBezTo>
                  <a:pt x="54047" y="1561813"/>
                  <a:pt x="60253" y="1549687"/>
                  <a:pt x="63500" y="1536700"/>
                </a:cubicBezTo>
                <a:cubicBezTo>
                  <a:pt x="68735" y="1515759"/>
                  <a:pt x="70520" y="1494025"/>
                  <a:pt x="76200" y="1473200"/>
                </a:cubicBezTo>
                <a:cubicBezTo>
                  <a:pt x="83245" y="1447369"/>
                  <a:pt x="101600" y="1397000"/>
                  <a:pt x="101600" y="1397000"/>
                </a:cubicBezTo>
                <a:cubicBezTo>
                  <a:pt x="130748" y="1134667"/>
                  <a:pt x="90066" y="1380803"/>
                  <a:pt x="139700" y="1231900"/>
                </a:cubicBezTo>
                <a:cubicBezTo>
                  <a:pt x="146526" y="1211422"/>
                  <a:pt x="143633" y="1188125"/>
                  <a:pt x="152400" y="1168400"/>
                </a:cubicBezTo>
                <a:cubicBezTo>
                  <a:pt x="160997" y="1149058"/>
                  <a:pt x="178197" y="1134824"/>
                  <a:pt x="190500" y="1117600"/>
                </a:cubicBezTo>
                <a:cubicBezTo>
                  <a:pt x="219217" y="1077396"/>
                  <a:pt x="218424" y="1070205"/>
                  <a:pt x="254000" y="1028700"/>
                </a:cubicBezTo>
                <a:cubicBezTo>
                  <a:pt x="265689" y="1015063"/>
                  <a:pt x="281073" y="1004777"/>
                  <a:pt x="292100" y="990600"/>
                </a:cubicBezTo>
                <a:cubicBezTo>
                  <a:pt x="310842" y="966503"/>
                  <a:pt x="324584" y="938822"/>
                  <a:pt x="342900" y="914400"/>
                </a:cubicBezTo>
                <a:cubicBezTo>
                  <a:pt x="355600" y="897467"/>
                  <a:pt x="368697" y="880824"/>
                  <a:pt x="381000" y="863600"/>
                </a:cubicBezTo>
                <a:cubicBezTo>
                  <a:pt x="389872" y="851180"/>
                  <a:pt x="396629" y="837226"/>
                  <a:pt x="406400" y="825500"/>
                </a:cubicBezTo>
                <a:cubicBezTo>
                  <a:pt x="417898" y="811702"/>
                  <a:pt x="433002" y="801198"/>
                  <a:pt x="444500" y="787400"/>
                </a:cubicBezTo>
                <a:cubicBezTo>
                  <a:pt x="454271" y="775674"/>
                  <a:pt x="459759" y="760708"/>
                  <a:pt x="469900" y="749300"/>
                </a:cubicBezTo>
                <a:lnTo>
                  <a:pt x="584200" y="635000"/>
                </a:lnTo>
                <a:cubicBezTo>
                  <a:pt x="596900" y="622300"/>
                  <a:pt x="610802" y="610698"/>
                  <a:pt x="622300" y="596900"/>
                </a:cubicBezTo>
                <a:cubicBezTo>
                  <a:pt x="763249" y="427761"/>
                  <a:pt x="636217" y="585702"/>
                  <a:pt x="711200" y="482600"/>
                </a:cubicBezTo>
                <a:cubicBezTo>
                  <a:pt x="736099" y="448364"/>
                  <a:pt x="763918" y="416223"/>
                  <a:pt x="787400" y="381000"/>
                </a:cubicBezTo>
                <a:cubicBezTo>
                  <a:pt x="812375" y="343538"/>
                  <a:pt x="814230" y="335358"/>
                  <a:pt x="850900" y="304800"/>
                </a:cubicBezTo>
                <a:cubicBezTo>
                  <a:pt x="862626" y="295029"/>
                  <a:pt x="877274" y="289171"/>
                  <a:pt x="889000" y="279400"/>
                </a:cubicBezTo>
                <a:cubicBezTo>
                  <a:pt x="902798" y="267902"/>
                  <a:pt x="913302" y="252798"/>
                  <a:pt x="927100" y="241300"/>
                </a:cubicBezTo>
                <a:cubicBezTo>
                  <a:pt x="960854" y="213171"/>
                  <a:pt x="976476" y="213085"/>
                  <a:pt x="1016000" y="190500"/>
                </a:cubicBezTo>
                <a:cubicBezTo>
                  <a:pt x="1029252" y="182927"/>
                  <a:pt x="1040700" y="172409"/>
                  <a:pt x="1054100" y="165100"/>
                </a:cubicBezTo>
                <a:cubicBezTo>
                  <a:pt x="1087341" y="146969"/>
                  <a:pt x="1124195" y="135303"/>
                  <a:pt x="1155700" y="114300"/>
                </a:cubicBezTo>
                <a:cubicBezTo>
                  <a:pt x="1246423" y="53818"/>
                  <a:pt x="1202284" y="70904"/>
                  <a:pt x="1282700" y="50800"/>
                </a:cubicBezTo>
                <a:cubicBezTo>
                  <a:pt x="1313351" y="4824"/>
                  <a:pt x="1294448" y="19526"/>
                  <a:pt x="1333500" y="0"/>
                </a:cubicBezTo>
                <a:lnTo>
                  <a:pt x="1333500" y="0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4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0,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0" y="2895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086600" y="5029200"/>
            <a:ext cx="5334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86601" y="5410200"/>
            <a:ext cx="1558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655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1 0.00741 C -0.00961 -0.00509 -0.00961 -0.01736 -0.00865 -0.0287 C -0.00625 -0.06157 0.02965 -0.07222 0.05016 -0.07569 C 0.05978 -0.07569 0.06907 -0.07569 0.07869 -0.07454 C 0.08029 -0.07454 0.08414 -0.07245 0.08414 -0.0722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9" y="-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538E-6 2.22222E-6 C 0.00352 0.02986 0.00032 0.04305 -0.01619 0.05023 C -0.02324 0.05764 -0.03125 0.05833 -0.03895 0.06319 C -0.04952 0.06875 -0.07324 0.0743 -0.08462 0.074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7" grpId="0"/>
      <p:bldP spid="24" grpId="0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651500" y="3858734"/>
            <a:ext cx="1447800" cy="1919767"/>
          </a:xfrm>
          <a:custGeom>
            <a:avLst/>
            <a:gdLst>
              <a:gd name="connsiteX0" fmla="*/ 723900 w 1447800"/>
              <a:gd name="connsiteY0" fmla="*/ 2067 h 1919767"/>
              <a:gd name="connsiteX1" fmla="*/ 723900 w 1447800"/>
              <a:gd name="connsiteY1" fmla="*/ 2067 h 1919767"/>
              <a:gd name="connsiteX2" fmla="*/ 584200 w 1447800"/>
              <a:gd name="connsiteY2" fmla="*/ 27467 h 1919767"/>
              <a:gd name="connsiteX3" fmla="*/ 457200 w 1447800"/>
              <a:gd name="connsiteY3" fmla="*/ 141767 h 1919767"/>
              <a:gd name="connsiteX4" fmla="*/ 406400 w 1447800"/>
              <a:gd name="connsiteY4" fmla="*/ 179867 h 1919767"/>
              <a:gd name="connsiteX5" fmla="*/ 355600 w 1447800"/>
              <a:gd name="connsiteY5" fmla="*/ 256067 h 1919767"/>
              <a:gd name="connsiteX6" fmla="*/ 330200 w 1447800"/>
              <a:gd name="connsiteY6" fmla="*/ 294167 h 1919767"/>
              <a:gd name="connsiteX7" fmla="*/ 304800 w 1447800"/>
              <a:gd name="connsiteY7" fmla="*/ 344967 h 1919767"/>
              <a:gd name="connsiteX8" fmla="*/ 254000 w 1447800"/>
              <a:gd name="connsiteY8" fmla="*/ 421167 h 1919767"/>
              <a:gd name="connsiteX9" fmla="*/ 203200 w 1447800"/>
              <a:gd name="connsiteY9" fmla="*/ 510067 h 1919767"/>
              <a:gd name="connsiteX10" fmla="*/ 165100 w 1447800"/>
              <a:gd name="connsiteY10" fmla="*/ 548167 h 1919767"/>
              <a:gd name="connsiteX11" fmla="*/ 139700 w 1447800"/>
              <a:gd name="connsiteY11" fmla="*/ 598967 h 1919767"/>
              <a:gd name="connsiteX12" fmla="*/ 101600 w 1447800"/>
              <a:gd name="connsiteY12" fmla="*/ 649767 h 1919767"/>
              <a:gd name="connsiteX13" fmla="*/ 38100 w 1447800"/>
              <a:gd name="connsiteY13" fmla="*/ 725967 h 1919767"/>
              <a:gd name="connsiteX14" fmla="*/ 0 w 1447800"/>
              <a:gd name="connsiteY14" fmla="*/ 903767 h 1919767"/>
              <a:gd name="connsiteX15" fmla="*/ 12700 w 1447800"/>
              <a:gd name="connsiteY15" fmla="*/ 1157767 h 1919767"/>
              <a:gd name="connsiteX16" fmla="*/ 25400 w 1447800"/>
              <a:gd name="connsiteY16" fmla="*/ 1449867 h 1919767"/>
              <a:gd name="connsiteX17" fmla="*/ 76200 w 1447800"/>
              <a:gd name="connsiteY17" fmla="*/ 1564167 h 1919767"/>
              <a:gd name="connsiteX18" fmla="*/ 88900 w 1447800"/>
              <a:gd name="connsiteY18" fmla="*/ 1602267 h 1919767"/>
              <a:gd name="connsiteX19" fmla="*/ 139700 w 1447800"/>
              <a:gd name="connsiteY19" fmla="*/ 1678467 h 1919767"/>
              <a:gd name="connsiteX20" fmla="*/ 203200 w 1447800"/>
              <a:gd name="connsiteY20" fmla="*/ 1754667 h 1919767"/>
              <a:gd name="connsiteX21" fmla="*/ 279400 w 1447800"/>
              <a:gd name="connsiteY21" fmla="*/ 1805467 h 1919767"/>
              <a:gd name="connsiteX22" fmla="*/ 381000 w 1447800"/>
              <a:gd name="connsiteY22" fmla="*/ 1830867 h 1919767"/>
              <a:gd name="connsiteX23" fmla="*/ 431800 w 1447800"/>
              <a:gd name="connsiteY23" fmla="*/ 1868967 h 1919767"/>
              <a:gd name="connsiteX24" fmla="*/ 482600 w 1447800"/>
              <a:gd name="connsiteY24" fmla="*/ 1881667 h 1919767"/>
              <a:gd name="connsiteX25" fmla="*/ 520700 w 1447800"/>
              <a:gd name="connsiteY25" fmla="*/ 1894367 h 1919767"/>
              <a:gd name="connsiteX26" fmla="*/ 622300 w 1447800"/>
              <a:gd name="connsiteY26" fmla="*/ 1919767 h 1919767"/>
              <a:gd name="connsiteX27" fmla="*/ 838200 w 1447800"/>
              <a:gd name="connsiteY27" fmla="*/ 1907067 h 1919767"/>
              <a:gd name="connsiteX28" fmla="*/ 889000 w 1447800"/>
              <a:gd name="connsiteY28" fmla="*/ 1881667 h 1919767"/>
              <a:gd name="connsiteX29" fmla="*/ 965200 w 1447800"/>
              <a:gd name="connsiteY29" fmla="*/ 1856267 h 1919767"/>
              <a:gd name="connsiteX30" fmla="*/ 1041400 w 1447800"/>
              <a:gd name="connsiteY30" fmla="*/ 1830867 h 1919767"/>
              <a:gd name="connsiteX31" fmla="*/ 1079500 w 1447800"/>
              <a:gd name="connsiteY31" fmla="*/ 1818167 h 1919767"/>
              <a:gd name="connsiteX32" fmla="*/ 1117600 w 1447800"/>
              <a:gd name="connsiteY32" fmla="*/ 1805467 h 1919767"/>
              <a:gd name="connsiteX33" fmla="*/ 1168400 w 1447800"/>
              <a:gd name="connsiteY33" fmla="*/ 1780067 h 1919767"/>
              <a:gd name="connsiteX34" fmla="*/ 1282700 w 1447800"/>
              <a:gd name="connsiteY34" fmla="*/ 1716567 h 1919767"/>
              <a:gd name="connsiteX35" fmla="*/ 1333500 w 1447800"/>
              <a:gd name="connsiteY35" fmla="*/ 1627667 h 1919767"/>
              <a:gd name="connsiteX36" fmla="*/ 1384300 w 1447800"/>
              <a:gd name="connsiteY36" fmla="*/ 1538767 h 1919767"/>
              <a:gd name="connsiteX37" fmla="*/ 1409700 w 1447800"/>
              <a:gd name="connsiteY37" fmla="*/ 1462567 h 1919767"/>
              <a:gd name="connsiteX38" fmla="*/ 1422400 w 1447800"/>
              <a:gd name="connsiteY38" fmla="*/ 1424467 h 1919767"/>
              <a:gd name="connsiteX39" fmla="*/ 1447800 w 1447800"/>
              <a:gd name="connsiteY39" fmla="*/ 1322867 h 1919767"/>
              <a:gd name="connsiteX40" fmla="*/ 1435100 w 1447800"/>
              <a:gd name="connsiteY40" fmla="*/ 1068867 h 1919767"/>
              <a:gd name="connsiteX41" fmla="*/ 1422400 w 1447800"/>
              <a:gd name="connsiteY41" fmla="*/ 852967 h 1919767"/>
              <a:gd name="connsiteX42" fmla="*/ 1371600 w 1447800"/>
              <a:gd name="connsiteY42" fmla="*/ 725967 h 1919767"/>
              <a:gd name="connsiteX43" fmla="*/ 1358900 w 1447800"/>
              <a:gd name="connsiteY43" fmla="*/ 687867 h 1919767"/>
              <a:gd name="connsiteX44" fmla="*/ 1320800 w 1447800"/>
              <a:gd name="connsiteY44" fmla="*/ 649767 h 1919767"/>
              <a:gd name="connsiteX45" fmla="*/ 1270000 w 1447800"/>
              <a:gd name="connsiteY45" fmla="*/ 535467 h 1919767"/>
              <a:gd name="connsiteX46" fmla="*/ 1244600 w 1447800"/>
              <a:gd name="connsiteY46" fmla="*/ 497367 h 1919767"/>
              <a:gd name="connsiteX47" fmla="*/ 1193800 w 1447800"/>
              <a:gd name="connsiteY47" fmla="*/ 383067 h 1919767"/>
              <a:gd name="connsiteX48" fmla="*/ 1143000 w 1447800"/>
              <a:gd name="connsiteY48" fmla="*/ 306867 h 1919767"/>
              <a:gd name="connsiteX49" fmla="*/ 1104900 w 1447800"/>
              <a:gd name="connsiteY49" fmla="*/ 256067 h 1919767"/>
              <a:gd name="connsiteX50" fmla="*/ 1028700 w 1447800"/>
              <a:gd name="connsiteY50" fmla="*/ 205267 h 1919767"/>
              <a:gd name="connsiteX51" fmla="*/ 990600 w 1447800"/>
              <a:gd name="connsiteY51" fmla="*/ 179867 h 1919767"/>
              <a:gd name="connsiteX52" fmla="*/ 939800 w 1447800"/>
              <a:gd name="connsiteY52" fmla="*/ 129067 h 1919767"/>
              <a:gd name="connsiteX53" fmla="*/ 863600 w 1447800"/>
              <a:gd name="connsiteY53" fmla="*/ 52867 h 1919767"/>
              <a:gd name="connsiteX54" fmla="*/ 787400 w 1447800"/>
              <a:gd name="connsiteY54" fmla="*/ 27467 h 1919767"/>
              <a:gd name="connsiteX55" fmla="*/ 749300 w 1447800"/>
              <a:gd name="connsiteY55" fmla="*/ 2067 h 1919767"/>
              <a:gd name="connsiteX56" fmla="*/ 723900 w 1447800"/>
              <a:gd name="connsiteY56" fmla="*/ 2067 h 1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47800" h="1919767">
                <a:moveTo>
                  <a:pt x="723900" y="2067"/>
                </a:moveTo>
                <a:lnTo>
                  <a:pt x="723900" y="2067"/>
                </a:lnTo>
                <a:cubicBezTo>
                  <a:pt x="677333" y="10534"/>
                  <a:pt x="629101" y="12500"/>
                  <a:pt x="584200" y="27467"/>
                </a:cubicBezTo>
                <a:cubicBezTo>
                  <a:pt x="551968" y="38211"/>
                  <a:pt x="468089" y="133600"/>
                  <a:pt x="457200" y="141767"/>
                </a:cubicBezTo>
                <a:cubicBezTo>
                  <a:pt x="440267" y="154467"/>
                  <a:pt x="420462" y="164047"/>
                  <a:pt x="406400" y="179867"/>
                </a:cubicBezTo>
                <a:cubicBezTo>
                  <a:pt x="386119" y="202683"/>
                  <a:pt x="372533" y="230667"/>
                  <a:pt x="355600" y="256067"/>
                </a:cubicBezTo>
                <a:cubicBezTo>
                  <a:pt x="347133" y="268767"/>
                  <a:pt x="337026" y="280515"/>
                  <a:pt x="330200" y="294167"/>
                </a:cubicBezTo>
                <a:cubicBezTo>
                  <a:pt x="321733" y="311100"/>
                  <a:pt x="314540" y="328733"/>
                  <a:pt x="304800" y="344967"/>
                </a:cubicBezTo>
                <a:cubicBezTo>
                  <a:pt x="289094" y="371144"/>
                  <a:pt x="267652" y="393863"/>
                  <a:pt x="254000" y="421167"/>
                </a:cubicBezTo>
                <a:cubicBezTo>
                  <a:pt x="238473" y="452221"/>
                  <a:pt x="225639" y="483141"/>
                  <a:pt x="203200" y="510067"/>
                </a:cubicBezTo>
                <a:cubicBezTo>
                  <a:pt x="191702" y="523865"/>
                  <a:pt x="175539" y="533552"/>
                  <a:pt x="165100" y="548167"/>
                </a:cubicBezTo>
                <a:cubicBezTo>
                  <a:pt x="154096" y="563573"/>
                  <a:pt x="149734" y="582913"/>
                  <a:pt x="139700" y="598967"/>
                </a:cubicBezTo>
                <a:cubicBezTo>
                  <a:pt x="128482" y="616916"/>
                  <a:pt x="113903" y="632543"/>
                  <a:pt x="101600" y="649767"/>
                </a:cubicBezTo>
                <a:cubicBezTo>
                  <a:pt x="57397" y="711652"/>
                  <a:pt x="97396" y="666671"/>
                  <a:pt x="38100" y="725967"/>
                </a:cubicBezTo>
                <a:cubicBezTo>
                  <a:pt x="6455" y="852549"/>
                  <a:pt x="18439" y="793133"/>
                  <a:pt x="0" y="903767"/>
                </a:cubicBezTo>
                <a:cubicBezTo>
                  <a:pt x="4233" y="988434"/>
                  <a:pt x="8761" y="1073086"/>
                  <a:pt x="12700" y="1157767"/>
                </a:cubicBezTo>
                <a:cubicBezTo>
                  <a:pt x="17228" y="1255120"/>
                  <a:pt x="15017" y="1352963"/>
                  <a:pt x="25400" y="1449867"/>
                </a:cubicBezTo>
                <a:cubicBezTo>
                  <a:pt x="28213" y="1476124"/>
                  <a:pt x="65201" y="1538503"/>
                  <a:pt x="76200" y="1564167"/>
                </a:cubicBezTo>
                <a:cubicBezTo>
                  <a:pt x="81473" y="1576472"/>
                  <a:pt x="82399" y="1590565"/>
                  <a:pt x="88900" y="1602267"/>
                </a:cubicBezTo>
                <a:cubicBezTo>
                  <a:pt x="103725" y="1628952"/>
                  <a:pt x="122767" y="1653067"/>
                  <a:pt x="139700" y="1678467"/>
                </a:cubicBezTo>
                <a:cubicBezTo>
                  <a:pt x="162278" y="1712334"/>
                  <a:pt x="169351" y="1728340"/>
                  <a:pt x="203200" y="1754667"/>
                </a:cubicBezTo>
                <a:cubicBezTo>
                  <a:pt x="227297" y="1773409"/>
                  <a:pt x="249784" y="1798063"/>
                  <a:pt x="279400" y="1805467"/>
                </a:cubicBezTo>
                <a:lnTo>
                  <a:pt x="381000" y="1830867"/>
                </a:lnTo>
                <a:cubicBezTo>
                  <a:pt x="397933" y="1843567"/>
                  <a:pt x="412868" y="1859501"/>
                  <a:pt x="431800" y="1868967"/>
                </a:cubicBezTo>
                <a:cubicBezTo>
                  <a:pt x="447412" y="1876773"/>
                  <a:pt x="465817" y="1876872"/>
                  <a:pt x="482600" y="1881667"/>
                </a:cubicBezTo>
                <a:cubicBezTo>
                  <a:pt x="495472" y="1885345"/>
                  <a:pt x="507785" y="1890845"/>
                  <a:pt x="520700" y="1894367"/>
                </a:cubicBezTo>
                <a:cubicBezTo>
                  <a:pt x="554379" y="1903552"/>
                  <a:pt x="622300" y="1919767"/>
                  <a:pt x="622300" y="1919767"/>
                </a:cubicBezTo>
                <a:cubicBezTo>
                  <a:pt x="694267" y="1915534"/>
                  <a:pt x="766833" y="1917262"/>
                  <a:pt x="838200" y="1907067"/>
                </a:cubicBezTo>
                <a:cubicBezTo>
                  <a:pt x="856942" y="1904390"/>
                  <a:pt x="871422" y="1888698"/>
                  <a:pt x="889000" y="1881667"/>
                </a:cubicBezTo>
                <a:cubicBezTo>
                  <a:pt x="913859" y="1871723"/>
                  <a:pt x="939800" y="1864734"/>
                  <a:pt x="965200" y="1856267"/>
                </a:cubicBezTo>
                <a:lnTo>
                  <a:pt x="1041400" y="1830867"/>
                </a:lnTo>
                <a:lnTo>
                  <a:pt x="1079500" y="1818167"/>
                </a:lnTo>
                <a:cubicBezTo>
                  <a:pt x="1092200" y="1813934"/>
                  <a:pt x="1105626" y="1811454"/>
                  <a:pt x="1117600" y="1805467"/>
                </a:cubicBezTo>
                <a:cubicBezTo>
                  <a:pt x="1134533" y="1797000"/>
                  <a:pt x="1152166" y="1789807"/>
                  <a:pt x="1168400" y="1780067"/>
                </a:cubicBezTo>
                <a:cubicBezTo>
                  <a:pt x="1277573" y="1714563"/>
                  <a:pt x="1206064" y="1742112"/>
                  <a:pt x="1282700" y="1716567"/>
                </a:cubicBezTo>
                <a:cubicBezTo>
                  <a:pt x="1347183" y="1652084"/>
                  <a:pt x="1302799" y="1709536"/>
                  <a:pt x="1333500" y="1627667"/>
                </a:cubicBezTo>
                <a:cubicBezTo>
                  <a:pt x="1394319" y="1465482"/>
                  <a:pt x="1325346" y="1671414"/>
                  <a:pt x="1384300" y="1538767"/>
                </a:cubicBezTo>
                <a:cubicBezTo>
                  <a:pt x="1395174" y="1514301"/>
                  <a:pt x="1401233" y="1487967"/>
                  <a:pt x="1409700" y="1462567"/>
                </a:cubicBezTo>
                <a:cubicBezTo>
                  <a:pt x="1413933" y="1449867"/>
                  <a:pt x="1419153" y="1437454"/>
                  <a:pt x="1422400" y="1424467"/>
                </a:cubicBezTo>
                <a:lnTo>
                  <a:pt x="1447800" y="1322867"/>
                </a:lnTo>
                <a:cubicBezTo>
                  <a:pt x="1443567" y="1238200"/>
                  <a:pt x="1439676" y="1153516"/>
                  <a:pt x="1435100" y="1068867"/>
                </a:cubicBezTo>
                <a:cubicBezTo>
                  <a:pt x="1431209" y="996881"/>
                  <a:pt x="1435527" y="923853"/>
                  <a:pt x="1422400" y="852967"/>
                </a:cubicBezTo>
                <a:cubicBezTo>
                  <a:pt x="1414098" y="808135"/>
                  <a:pt x="1386018" y="769222"/>
                  <a:pt x="1371600" y="725967"/>
                </a:cubicBezTo>
                <a:cubicBezTo>
                  <a:pt x="1367367" y="713267"/>
                  <a:pt x="1366326" y="699006"/>
                  <a:pt x="1358900" y="687867"/>
                </a:cubicBezTo>
                <a:cubicBezTo>
                  <a:pt x="1348937" y="672923"/>
                  <a:pt x="1331239" y="664382"/>
                  <a:pt x="1320800" y="649767"/>
                </a:cubicBezTo>
                <a:cubicBezTo>
                  <a:pt x="1298356" y="618346"/>
                  <a:pt x="1286595" y="568657"/>
                  <a:pt x="1270000" y="535467"/>
                </a:cubicBezTo>
                <a:cubicBezTo>
                  <a:pt x="1263174" y="521815"/>
                  <a:pt x="1250799" y="511315"/>
                  <a:pt x="1244600" y="497367"/>
                </a:cubicBezTo>
                <a:cubicBezTo>
                  <a:pt x="1184147" y="361347"/>
                  <a:pt x="1251283" y="469292"/>
                  <a:pt x="1193800" y="383067"/>
                </a:cubicBezTo>
                <a:cubicBezTo>
                  <a:pt x="1170712" y="290714"/>
                  <a:pt x="1201470" y="365337"/>
                  <a:pt x="1143000" y="306867"/>
                </a:cubicBezTo>
                <a:cubicBezTo>
                  <a:pt x="1128033" y="291900"/>
                  <a:pt x="1120720" y="270129"/>
                  <a:pt x="1104900" y="256067"/>
                </a:cubicBezTo>
                <a:cubicBezTo>
                  <a:pt x="1082084" y="235786"/>
                  <a:pt x="1054100" y="222200"/>
                  <a:pt x="1028700" y="205267"/>
                </a:cubicBezTo>
                <a:lnTo>
                  <a:pt x="990600" y="179867"/>
                </a:lnTo>
                <a:cubicBezTo>
                  <a:pt x="963507" y="98587"/>
                  <a:pt x="1000760" y="176480"/>
                  <a:pt x="939800" y="129067"/>
                </a:cubicBezTo>
                <a:cubicBezTo>
                  <a:pt x="911446" y="107014"/>
                  <a:pt x="897678" y="64226"/>
                  <a:pt x="863600" y="52867"/>
                </a:cubicBezTo>
                <a:cubicBezTo>
                  <a:pt x="838200" y="44400"/>
                  <a:pt x="809677" y="42319"/>
                  <a:pt x="787400" y="27467"/>
                </a:cubicBezTo>
                <a:cubicBezTo>
                  <a:pt x="774700" y="19000"/>
                  <a:pt x="763976" y="6260"/>
                  <a:pt x="749300" y="2067"/>
                </a:cubicBezTo>
                <a:cubicBezTo>
                  <a:pt x="733018" y="-2585"/>
                  <a:pt x="728133" y="2067"/>
                  <a:pt x="723900" y="2067"/>
                </a:cubicBezTo>
                <a:close/>
              </a:path>
            </a:pathLst>
          </a:cu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1,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895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828800"/>
            <a:ext cx="163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3429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0" y="5334000"/>
            <a:ext cx="533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86601" y="5562600"/>
            <a:ext cx="1558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76642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-0.03715 0.00833 -0.07413 0.01667 -0.08472 0.03518 C -0.09531 0.0537 -0.06736 0.09838 -0.06389 0.11111 " pathEditMode="relative" ptsTypes="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1 -1.11111E-6 C 0.02532 -0.01227 0.05352 -0.02454 0.06298 -0.04259 C 0.07243 -0.06088 0.05593 -0.09815 0.05432 -0.1090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  <p:bldP spid="27" grpId="0"/>
      <p:bldP spid="46" grpId="0"/>
      <p:bldP spid="46" grpId="1"/>
      <p:bldP spid="46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299200" y="4587392"/>
            <a:ext cx="812800" cy="1038708"/>
          </a:xfrm>
          <a:custGeom>
            <a:avLst/>
            <a:gdLst>
              <a:gd name="connsiteX0" fmla="*/ 431800 w 812800"/>
              <a:gd name="connsiteY0" fmla="*/ 22708 h 1038708"/>
              <a:gd name="connsiteX1" fmla="*/ 431800 w 812800"/>
              <a:gd name="connsiteY1" fmla="*/ 22708 h 1038708"/>
              <a:gd name="connsiteX2" fmla="*/ 330200 w 812800"/>
              <a:gd name="connsiteY2" fmla="*/ 60808 h 1038708"/>
              <a:gd name="connsiteX3" fmla="*/ 292100 w 812800"/>
              <a:gd name="connsiteY3" fmla="*/ 73508 h 1038708"/>
              <a:gd name="connsiteX4" fmla="*/ 203200 w 812800"/>
              <a:gd name="connsiteY4" fmla="*/ 175108 h 1038708"/>
              <a:gd name="connsiteX5" fmla="*/ 165100 w 812800"/>
              <a:gd name="connsiteY5" fmla="*/ 251308 h 1038708"/>
              <a:gd name="connsiteX6" fmla="*/ 152400 w 812800"/>
              <a:gd name="connsiteY6" fmla="*/ 289408 h 1038708"/>
              <a:gd name="connsiteX7" fmla="*/ 114300 w 812800"/>
              <a:gd name="connsiteY7" fmla="*/ 314808 h 1038708"/>
              <a:gd name="connsiteX8" fmla="*/ 101600 w 812800"/>
              <a:gd name="connsiteY8" fmla="*/ 352908 h 1038708"/>
              <a:gd name="connsiteX9" fmla="*/ 38100 w 812800"/>
              <a:gd name="connsiteY9" fmla="*/ 441808 h 1038708"/>
              <a:gd name="connsiteX10" fmla="*/ 12700 w 812800"/>
              <a:gd name="connsiteY10" fmla="*/ 594208 h 1038708"/>
              <a:gd name="connsiteX11" fmla="*/ 0 w 812800"/>
              <a:gd name="connsiteY11" fmla="*/ 657708 h 1038708"/>
              <a:gd name="connsiteX12" fmla="*/ 38100 w 812800"/>
              <a:gd name="connsiteY12" fmla="*/ 924408 h 1038708"/>
              <a:gd name="connsiteX13" fmla="*/ 63500 w 812800"/>
              <a:gd name="connsiteY13" fmla="*/ 962508 h 1038708"/>
              <a:gd name="connsiteX14" fmla="*/ 76200 w 812800"/>
              <a:gd name="connsiteY14" fmla="*/ 1000608 h 1038708"/>
              <a:gd name="connsiteX15" fmla="*/ 152400 w 812800"/>
              <a:gd name="connsiteY15" fmla="*/ 1026008 h 1038708"/>
              <a:gd name="connsiteX16" fmla="*/ 190500 w 812800"/>
              <a:gd name="connsiteY16" fmla="*/ 1038708 h 1038708"/>
              <a:gd name="connsiteX17" fmla="*/ 393700 w 812800"/>
              <a:gd name="connsiteY17" fmla="*/ 1026008 h 1038708"/>
              <a:gd name="connsiteX18" fmla="*/ 469900 w 812800"/>
              <a:gd name="connsiteY18" fmla="*/ 1000608 h 1038708"/>
              <a:gd name="connsiteX19" fmla="*/ 558800 w 812800"/>
              <a:gd name="connsiteY19" fmla="*/ 975208 h 1038708"/>
              <a:gd name="connsiteX20" fmla="*/ 609600 w 812800"/>
              <a:gd name="connsiteY20" fmla="*/ 924408 h 1038708"/>
              <a:gd name="connsiteX21" fmla="*/ 647700 w 812800"/>
              <a:gd name="connsiteY21" fmla="*/ 899008 h 1038708"/>
              <a:gd name="connsiteX22" fmla="*/ 660400 w 812800"/>
              <a:gd name="connsiteY22" fmla="*/ 860908 h 1038708"/>
              <a:gd name="connsiteX23" fmla="*/ 685800 w 812800"/>
              <a:gd name="connsiteY23" fmla="*/ 822808 h 1038708"/>
              <a:gd name="connsiteX24" fmla="*/ 711200 w 812800"/>
              <a:gd name="connsiteY24" fmla="*/ 733908 h 1038708"/>
              <a:gd name="connsiteX25" fmla="*/ 736600 w 812800"/>
              <a:gd name="connsiteY25" fmla="*/ 695808 h 1038708"/>
              <a:gd name="connsiteX26" fmla="*/ 774700 w 812800"/>
              <a:gd name="connsiteY26" fmla="*/ 619608 h 1038708"/>
              <a:gd name="connsiteX27" fmla="*/ 812800 w 812800"/>
              <a:gd name="connsiteY27" fmla="*/ 594208 h 1038708"/>
              <a:gd name="connsiteX28" fmla="*/ 800100 w 812800"/>
              <a:gd name="connsiteY28" fmla="*/ 403708 h 1038708"/>
              <a:gd name="connsiteX29" fmla="*/ 787400 w 812800"/>
              <a:gd name="connsiteY29" fmla="*/ 365608 h 1038708"/>
              <a:gd name="connsiteX30" fmla="*/ 736600 w 812800"/>
              <a:gd name="connsiteY30" fmla="*/ 276708 h 1038708"/>
              <a:gd name="connsiteX31" fmla="*/ 711200 w 812800"/>
              <a:gd name="connsiteY31" fmla="*/ 187808 h 1038708"/>
              <a:gd name="connsiteX32" fmla="*/ 660400 w 812800"/>
              <a:gd name="connsiteY32" fmla="*/ 111608 h 1038708"/>
              <a:gd name="connsiteX33" fmla="*/ 584200 w 812800"/>
              <a:gd name="connsiteY33" fmla="*/ 60808 h 1038708"/>
              <a:gd name="connsiteX34" fmla="*/ 546100 w 812800"/>
              <a:gd name="connsiteY34" fmla="*/ 35408 h 1038708"/>
              <a:gd name="connsiteX35" fmla="*/ 508000 w 812800"/>
              <a:gd name="connsiteY35" fmla="*/ 22708 h 1038708"/>
              <a:gd name="connsiteX36" fmla="*/ 431800 w 812800"/>
              <a:gd name="connsiteY36" fmla="*/ 22708 h 103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2800" h="1038708">
                <a:moveTo>
                  <a:pt x="431800" y="22708"/>
                </a:moveTo>
                <a:lnTo>
                  <a:pt x="431800" y="22708"/>
                </a:lnTo>
                <a:lnTo>
                  <a:pt x="330200" y="60808"/>
                </a:lnTo>
                <a:cubicBezTo>
                  <a:pt x="317619" y="65383"/>
                  <a:pt x="301566" y="64042"/>
                  <a:pt x="292100" y="73508"/>
                </a:cubicBezTo>
                <a:cubicBezTo>
                  <a:pt x="143933" y="221675"/>
                  <a:pt x="311150" y="103141"/>
                  <a:pt x="203200" y="175108"/>
                </a:cubicBezTo>
                <a:cubicBezTo>
                  <a:pt x="171278" y="270873"/>
                  <a:pt x="214339" y="152831"/>
                  <a:pt x="165100" y="251308"/>
                </a:cubicBezTo>
                <a:cubicBezTo>
                  <a:pt x="159113" y="263282"/>
                  <a:pt x="160763" y="278955"/>
                  <a:pt x="152400" y="289408"/>
                </a:cubicBezTo>
                <a:cubicBezTo>
                  <a:pt x="142865" y="301327"/>
                  <a:pt x="127000" y="306341"/>
                  <a:pt x="114300" y="314808"/>
                </a:cubicBezTo>
                <a:cubicBezTo>
                  <a:pt x="110067" y="327508"/>
                  <a:pt x="107587" y="340934"/>
                  <a:pt x="101600" y="352908"/>
                </a:cubicBezTo>
                <a:cubicBezTo>
                  <a:pt x="92315" y="371479"/>
                  <a:pt x="46729" y="430303"/>
                  <a:pt x="38100" y="441808"/>
                </a:cubicBezTo>
                <a:cubicBezTo>
                  <a:pt x="10802" y="523702"/>
                  <a:pt x="33968" y="445335"/>
                  <a:pt x="12700" y="594208"/>
                </a:cubicBezTo>
                <a:cubicBezTo>
                  <a:pt x="9647" y="615577"/>
                  <a:pt x="4233" y="636541"/>
                  <a:pt x="0" y="657708"/>
                </a:cubicBezTo>
                <a:cubicBezTo>
                  <a:pt x="2457" y="694570"/>
                  <a:pt x="-2367" y="863708"/>
                  <a:pt x="38100" y="924408"/>
                </a:cubicBezTo>
                <a:cubicBezTo>
                  <a:pt x="46567" y="937108"/>
                  <a:pt x="56674" y="948856"/>
                  <a:pt x="63500" y="962508"/>
                </a:cubicBezTo>
                <a:cubicBezTo>
                  <a:pt x="69487" y="974482"/>
                  <a:pt x="65307" y="992827"/>
                  <a:pt x="76200" y="1000608"/>
                </a:cubicBezTo>
                <a:cubicBezTo>
                  <a:pt x="97987" y="1016170"/>
                  <a:pt x="127000" y="1017541"/>
                  <a:pt x="152400" y="1026008"/>
                </a:cubicBezTo>
                <a:lnTo>
                  <a:pt x="190500" y="1038708"/>
                </a:lnTo>
                <a:cubicBezTo>
                  <a:pt x="258233" y="1034475"/>
                  <a:pt x="326457" y="1035178"/>
                  <a:pt x="393700" y="1026008"/>
                </a:cubicBezTo>
                <a:cubicBezTo>
                  <a:pt x="420228" y="1022390"/>
                  <a:pt x="443925" y="1007102"/>
                  <a:pt x="469900" y="1000608"/>
                </a:cubicBezTo>
                <a:cubicBezTo>
                  <a:pt x="533687" y="984661"/>
                  <a:pt x="504141" y="993428"/>
                  <a:pt x="558800" y="975208"/>
                </a:cubicBezTo>
                <a:cubicBezTo>
                  <a:pt x="575733" y="958275"/>
                  <a:pt x="591418" y="939993"/>
                  <a:pt x="609600" y="924408"/>
                </a:cubicBezTo>
                <a:cubicBezTo>
                  <a:pt x="621189" y="914475"/>
                  <a:pt x="638165" y="910927"/>
                  <a:pt x="647700" y="899008"/>
                </a:cubicBezTo>
                <a:cubicBezTo>
                  <a:pt x="656063" y="888555"/>
                  <a:pt x="654413" y="872882"/>
                  <a:pt x="660400" y="860908"/>
                </a:cubicBezTo>
                <a:cubicBezTo>
                  <a:pt x="667226" y="847256"/>
                  <a:pt x="678974" y="836460"/>
                  <a:pt x="685800" y="822808"/>
                </a:cubicBezTo>
                <a:cubicBezTo>
                  <a:pt x="710514" y="773380"/>
                  <a:pt x="686785" y="790875"/>
                  <a:pt x="711200" y="733908"/>
                </a:cubicBezTo>
                <a:cubicBezTo>
                  <a:pt x="717213" y="719879"/>
                  <a:pt x="729774" y="709460"/>
                  <a:pt x="736600" y="695808"/>
                </a:cubicBezTo>
                <a:cubicBezTo>
                  <a:pt x="757258" y="654491"/>
                  <a:pt x="738304" y="656004"/>
                  <a:pt x="774700" y="619608"/>
                </a:cubicBezTo>
                <a:cubicBezTo>
                  <a:pt x="785493" y="608815"/>
                  <a:pt x="800100" y="602675"/>
                  <a:pt x="812800" y="594208"/>
                </a:cubicBezTo>
                <a:cubicBezTo>
                  <a:pt x="808567" y="530708"/>
                  <a:pt x="807128" y="466960"/>
                  <a:pt x="800100" y="403708"/>
                </a:cubicBezTo>
                <a:cubicBezTo>
                  <a:pt x="798622" y="390403"/>
                  <a:pt x="792673" y="377913"/>
                  <a:pt x="787400" y="365608"/>
                </a:cubicBezTo>
                <a:cubicBezTo>
                  <a:pt x="768064" y="320492"/>
                  <a:pt x="762109" y="314972"/>
                  <a:pt x="736600" y="276708"/>
                </a:cubicBezTo>
                <a:cubicBezTo>
                  <a:pt x="733611" y="264751"/>
                  <a:pt x="719482" y="202715"/>
                  <a:pt x="711200" y="187808"/>
                </a:cubicBezTo>
                <a:cubicBezTo>
                  <a:pt x="696375" y="161123"/>
                  <a:pt x="685800" y="128541"/>
                  <a:pt x="660400" y="111608"/>
                </a:cubicBezTo>
                <a:lnTo>
                  <a:pt x="584200" y="60808"/>
                </a:lnTo>
                <a:cubicBezTo>
                  <a:pt x="571500" y="52341"/>
                  <a:pt x="560580" y="40235"/>
                  <a:pt x="546100" y="35408"/>
                </a:cubicBezTo>
                <a:cubicBezTo>
                  <a:pt x="533400" y="31175"/>
                  <a:pt x="519974" y="28695"/>
                  <a:pt x="508000" y="22708"/>
                </a:cubicBezTo>
                <a:cubicBezTo>
                  <a:pt x="438414" y="-12085"/>
                  <a:pt x="504463" y="-2692"/>
                  <a:pt x="431800" y="22708"/>
                </a:cubicBezTo>
                <a:close/>
              </a:path>
            </a:pathLst>
          </a:cu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3,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895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828800"/>
            <a:ext cx="163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3429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58000" y="5334000"/>
            <a:ext cx="533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86601" y="5562600"/>
            <a:ext cx="1558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  (base case)</a:t>
            </a:r>
          </a:p>
        </p:txBody>
      </p:sp>
    </p:spTree>
    <p:extLst>
      <p:ext uri="{BB962C8B-B14F-4D97-AF65-F5344CB8AC3E}">
        <p14:creationId xmlns:p14="http://schemas.microsoft.com/office/powerpoint/2010/main" val="3688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C 0.0441 0.01343 0.08958 0.02755 0.0941 0.04653 C 0.09983 0.06551 0.0401 0.10139 0.02934 0.1129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5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2.59259E-6 C -0.03421 -0.0132 -0.06823 -0.02616 -0.07362 -0.0463 C -0.079 -0.06644 -0.05556 -0.09352 -0.03195 -0.12037 " pathEditMode="relative" ptsTypes="a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33" grpId="0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Rebuild Heap: </a:t>
            </a:r>
            <a:r>
              <a:rPr lang="en-US" dirty="0" smtClean="0"/>
              <a:t>Summary (Floating Down the Value)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4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0,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0" y="2895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83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4.07407E-6 C -0.03285 -0.00116 -0.06603 -0.00487 -0.09856 -0.00186 C -0.10273 0.00185 -0.10689 0.00555 -0.11106 0.00926 C -0.1125 0.01041 -0.11523 0.01296 -0.11523 0.01319 C -0.12003 0.02199 -0.12644 0.02384 -0.13189 0.03148 C -0.1367 0.0375 -0.14183 0.04699 -0.14728 0.05185 C -0.1508 0.06574 -0.146 0.04838 -0.15144 0.06296 C -0.15529 0.07291 -0.15529 0.08032 -0.1625 0.08703 C -0.16539 0.09467 -0.16699 0.09884 -0.17228 0.1037 C -0.17452 0.11226 -0.17789 0.12037 -0.18189 0.12777 C -0.18366 0.13449 -0.18686 0.13981 -0.18894 0.14629 C -0.19007 0.14976 -0.19087 0.1537 -0.19167 0.1574 C -0.19215 0.15926 -0.19311 0.16296 -0.19311 0.16319 C -0.19247 0.18101 -0.19824 0.20393 -0.18606 0.21481 C -0.18526 0.21666 -0.18462 0.21875 -0.18334 0.22037 C -0.18221 0.22176 -0.18045 0.22222 -0.17917 0.22407 C -0.1766 0.22847 -0.17676 0.23703 -0.175 0.24259 C -0.16779 0.26527 -0.1766 0.2368 -0.16939 0.25555 C -0.16683 0.2625 -0.16587 0.27222 -0.16394 0.27963 C -0.1625 0.28518 -0.16106 0.29074 -0.15978 0.29629 C -0.1593 0.29814 -0.15978 0.30069 -0.15834 0.30185 C -0.15545 0.30439 -0.15337 0.30856 -0.15 0.31111 C -0.1476 0.31296 -0.14439 0.31342 -0.14167 0.31481 C -0.14023 0.31527 -0.1375 0.31666 -0.1375 0.31689 C -0.12965 0.31388 -0.125 0.31064 -0.125 0.29814 " pathEditMode="relative" rAng="0" ptsTypes="AAAAAAAAAAAAAAAAAAAAAAAAA">
                                      <p:cBhvr>
                                        <p:cTn id="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2" y="1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6 -2.59259E-6 C 0.02339 0.0206 0.04375 0.04121 0.05769 0.02871 C 0.07179 0.01621 0.07948 -0.02916 0.0875 -0.0745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9" y="-2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-0.00116 C 0.00295 4.44444E-6 0.00573 0.00115 0.00851 0.00277 C 0.00972 0.00324 0.0125 0.00463 0.0125 0.00486 C 0.01684 0.01388 0.01354 0.00949 0.02344 0.01458 C 0.02621 0.01574 0.0316 0.01851 0.0316 0.01875 C 0.03663 0.01759 0.04149 0.01759 0.0467 0.01643 C 0.0493 0.01574 0.05486 0.0125 0.05486 0.01273 C 0.05573 0.01064 0.05642 0.0081 0.05746 0.00671 C 0.05851 0.00486 0.06042 0.00439 0.06163 0.00277 C 0.0625 0.00092 0.06233 -0.00139 0.06302 -0.00325 C 0.06614 -0.0125 0.07014 -0.02292 0.07257 -0.03264 C 0.07135 -0.05533 0.07604 -0.09445 0.06441 -0.11112 " pathEditMode="relative" rAng="0" ptsTypes="fffffffffff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4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30769E-6 -2.22222E-6 C 0.02901 -0.01921 0.05818 -0.03819 0.05273 -0.05741 C 0.04744 -0.07662 0.00769 -0.09583 -0.03189 -0.11481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42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Operations: 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895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1" y="213360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lang="en-US" sz="2000" kern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3429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98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2F8F34B-6A1F-344E-A8D0-1468F4B9B132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</a:t>
            </a:r>
          </a:p>
        </p:txBody>
      </p:sp>
      <p:pic>
        <p:nvPicPr>
          <p:cNvPr id="4096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9220200" cy="1938338"/>
          </a:xfr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41148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ANALYSIS</a:t>
            </a:r>
            <a:endParaRPr lang="en-US" b="1" dirty="0">
              <a:latin typeface="Calibri" charset="0"/>
              <a:cs typeface="Calibri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  <a:cs typeface="Calibri" charset="0"/>
              </a:rPr>
              <a:t>Since the height of a complete binary tree with n nodes is always 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 log</a:t>
            </a:r>
            <a:r>
              <a:rPr lang="en-US" baseline="-25000" dirty="0">
                <a:latin typeface="Calibri" charset="0"/>
                <a:cs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(n+1)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cs typeface="Calibri" charset="0"/>
                <a:sym typeface="Wingdings" charset="0"/>
              </a:rPr>
              <a:t>	 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heapDelete</a:t>
            </a:r>
            <a:r>
              <a:rPr lang="en-US" i="1" dirty="0">
                <a:latin typeface="Calibri" charset="0"/>
                <a:cs typeface="Calibri" charset="0"/>
                <a:sym typeface="Wingdings" charset="0"/>
              </a:rPr>
              <a:t> </a:t>
            </a:r>
            <a:r>
              <a:rPr lang="en-US" dirty="0">
                <a:latin typeface="Calibri" charset="0"/>
                <a:cs typeface="Calibri" charset="0"/>
                <a:sym typeface="Wingdings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O(log</a:t>
            </a:r>
            <a:r>
              <a:rPr lang="en-US" b="1" baseline="-25000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n)</a:t>
            </a:r>
            <a:endParaRPr lang="en-US" b="1" dirty="0">
              <a:solidFill>
                <a:srgbClr val="C00000"/>
              </a:solidFill>
              <a:latin typeface="Calibri" charset="0"/>
              <a:cs typeface="Calibri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C8EC60-EC9E-E94C-A2BB-75DD3B8A7333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Selecting an Implementation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Since an array or a linked list represents items one after another, these implementations are called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linear</a:t>
            </a:r>
            <a:r>
              <a:rPr lang="en-US" dirty="0" smtClean="0">
                <a:ea typeface="+mn-ea"/>
              </a:rPr>
              <a:t>.</a:t>
            </a:r>
          </a:p>
          <a:p>
            <a:pPr lvl="4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There are four categories of linear implementations:</a:t>
            </a:r>
          </a:p>
          <a:p>
            <a:pPr lvl="1">
              <a:defRPr/>
            </a:pPr>
            <a:r>
              <a:rPr lang="en-US" dirty="0"/>
              <a:t>Unsorted, array based  (an unsorted array)</a:t>
            </a:r>
          </a:p>
          <a:p>
            <a:pPr lvl="1">
              <a:defRPr/>
            </a:pPr>
            <a:r>
              <a:rPr lang="en-US" dirty="0"/>
              <a:t>Unsorted, pointer based (a simple linked list)</a:t>
            </a:r>
          </a:p>
          <a:p>
            <a:pPr lvl="1">
              <a:defRPr/>
            </a:pPr>
            <a:r>
              <a:rPr lang="en-US" dirty="0"/>
              <a:t>Sorted (by search key), array based (a sorted array)</a:t>
            </a:r>
          </a:p>
          <a:p>
            <a:pPr lvl="1">
              <a:defRPr/>
            </a:pPr>
            <a:r>
              <a:rPr lang="en-US" dirty="0"/>
              <a:t>Sorted (by search key), pointer based (a sorted linked list)</a:t>
            </a:r>
            <a:r>
              <a:rPr lang="en-US" dirty="0" smtClean="0"/>
              <a:t>.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We have also </a:t>
            </a:r>
            <a:r>
              <a:rPr lang="en-US" b="1" dirty="0">
                <a:ea typeface="+mn-ea"/>
              </a:rPr>
              <a:t>nonlinear</a:t>
            </a:r>
            <a:r>
              <a:rPr lang="en-US" dirty="0">
                <a:ea typeface="+mn-ea"/>
              </a:rPr>
              <a:t> implementations such as binary search </a:t>
            </a:r>
            <a:r>
              <a:rPr lang="en-US" dirty="0" smtClean="0">
                <a:ea typeface="+mn-ea"/>
              </a:rPr>
              <a:t>trees.</a:t>
            </a: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/>
              <a:t>Binary search tree implementation offers several advantages over linear implementations.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5467B4-656E-4443-A2B8-43108DA9DC5E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Insert</a:t>
            </a:r>
          </a:p>
        </p:txBody>
      </p:sp>
      <p:pic>
        <p:nvPicPr>
          <p:cNvPr id="4199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2013"/>
            <a:ext cx="8991600" cy="1830387"/>
          </a:xfr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3434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ANALYSIS</a:t>
            </a:r>
            <a:endParaRPr lang="en-US" b="1" dirty="0">
              <a:latin typeface="Calibri" charset="0"/>
              <a:cs typeface="Calibri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  <a:cs typeface="Calibri" charset="0"/>
              </a:rPr>
              <a:t>Since the height of a complete binary tree with n nodes is always 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 log</a:t>
            </a:r>
            <a:r>
              <a:rPr lang="en-US" baseline="-25000" dirty="0">
                <a:latin typeface="Calibri" charset="0"/>
                <a:cs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(n+1)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cs typeface="Calibri" charset="0"/>
                <a:sym typeface="Wingdings" charset="0"/>
              </a:rPr>
              <a:t>	 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heapInsert</a:t>
            </a:r>
            <a:r>
              <a:rPr lang="en-US" i="1" dirty="0">
                <a:latin typeface="Calibri" charset="0"/>
                <a:cs typeface="Calibri" charset="0"/>
                <a:sym typeface="Wingdings" charset="0"/>
              </a:rPr>
              <a:t> </a:t>
            </a:r>
            <a:r>
              <a:rPr lang="en-US" dirty="0">
                <a:latin typeface="Calibri" charset="0"/>
                <a:cs typeface="Calibri" charset="0"/>
                <a:sym typeface="Wingdings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O(log</a:t>
            </a:r>
            <a:r>
              <a:rPr lang="en-US" b="1" baseline="-25000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n)</a:t>
            </a:r>
            <a:endParaRPr lang="en-US" b="1" dirty="0">
              <a:solidFill>
                <a:srgbClr val="C00000"/>
              </a:solidFill>
              <a:latin typeface="Calibri" charset="0"/>
              <a:cs typeface="Calibri" charset="0"/>
              <a:sym typeface="Symbol" charset="0"/>
            </a:endParaRP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773113" y="1066800"/>
            <a:ext cx="6237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A new item is inserted at the bottom of the tree, </a:t>
            </a:r>
          </a:p>
          <a:p>
            <a:r>
              <a:rPr lang="en-US">
                <a:latin typeface="Calibri" charset="0"/>
                <a:cs typeface="Calibri" charset="0"/>
              </a:rPr>
              <a:t>and it trickles up to its proper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2961C9-1324-244C-A022-70102A0FCB61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constint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MAX_HEAP = maximum-size-of-heap;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KeyedItem.h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definition of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KeyedItem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KeyedItem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Heap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Heap();		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copy constructor and destructor are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supplied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by the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compiler</a:t>
            </a:r>
          </a:p>
          <a:p>
            <a:pPr>
              <a:buFontTx/>
              <a:buNone/>
            </a:pPr>
            <a:endParaRPr lang="en-US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root);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Converts the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 rooted at 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	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        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index root into a heap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items[MAX_HEAP];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array of heap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       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size;           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number of heap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};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FD0533-B09C-774E-8DBF-2887F11937C6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 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: size(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 ==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C73CD0-F92D-C44B-9C2D-1A7884C2C295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heapInsert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b="1" dirty="0" err="1">
                <a:solidFill>
                  <a:srgbClr val="C00000"/>
                </a:solidFill>
                <a:latin typeface="Courier" charset="0"/>
                <a:ea typeface="Menlo" charset="0"/>
              </a:rPr>
              <a:t>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HeapItemType&amp;newItem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(size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&gt;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=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MAX_HEAP)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 </a:t>
            </a:r>
            <a:r>
              <a:rPr lang="en-US" sz="1500" smtClean="0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"HeapException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: Heap full"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Place the new item at the end of the heap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items[size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Trickle new item up to its proper position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place = size;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parent = (place -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)/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while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(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place &gt;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smtClean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&amp;&amp;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items[place].getKey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items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[parent].getKey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 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temp = items[parent];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items[parent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items[place];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items[place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temp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place = parent;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parent = (place -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)/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	++size;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2D70AC-C660-B04B-A91F-650EDA333D26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heapDelete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b="1" dirty="0" err="1">
                <a:solidFill>
                  <a:srgbClr val="C00000"/>
                </a:solidFill>
                <a:latin typeface="Courier" charset="0"/>
                <a:ea typeface="Menlo" charset="0"/>
              </a:rPr>
              <a:t>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HeapItemType&amp;rootItem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: Heap empty"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items[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items[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items[--size];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heapRebuild(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A3C60F-0713-034C-91FD-2A981CB44267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heapRebuild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Heap::heapRebuild(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root) {   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child =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* root +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/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index of root's left child, if any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child &lt; size ) {		</a:t>
            </a: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root is not a leaf so that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it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has a left child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child +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index of a right child, if any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 lvl="0">
              <a:buNone/>
            </a:pPr>
            <a:r>
              <a:rPr lang="tr-TR" dirty="0" smtClean="0"/>
              <a:t>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If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root </a:t>
            </a: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has right child, find larger child</a:t>
            </a:r>
            <a:endParaRPr lang="en-US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&lt;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size) &amp;&amp;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(items[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].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&gt;items[child].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 )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child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index of larger child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If root’s item is smaller than larger child, swap values</a:t>
            </a:r>
            <a:endParaRPr lang="en-US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items[root].getKey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&lt;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items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[child].getKey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temp = items[root];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items[root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items[child];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items[child]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temp;</a:t>
            </a:r>
          </a:p>
          <a:p>
            <a:pPr>
              <a:buFontTx/>
              <a:buNone/>
            </a:pPr>
            <a:endParaRPr lang="tr-TR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transform the new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subtree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 into a heap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D83151-816F-CF44-9FF3-6AEA92ACE6D8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The heap implementation of the priority queue is straightforward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Since the heap operations and the priority queue operations are the same.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When we use the heap,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Insertion and deletion operations of the priority queue will be O(log</a:t>
            </a:r>
            <a:r>
              <a:rPr lang="en-US" baseline="-25000">
                <a:latin typeface="Calibri" charset="0"/>
                <a:ea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</a:rPr>
              <a:t>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66A5AF-07E4-1D40-9A81-F171AE949FD6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ADT heap operations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default constructor, copy constructor,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and destructor </a:t>
            </a:r>
            <a:endParaRPr lang="en-US" sz="1500" dirty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// are supplied by the compiler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priority-queue operations: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Heap h;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};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A4F6A0-E1A5-A942-AF5B-264252C58F1D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PQueueException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"Priority queue is full"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PQueueException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"Priority queue is empty"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Heap or Binary Search Tree?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0C7-F7B2-144D-93B1-E0B111E6877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90F47-B544-164E-BE97-470F30E847A7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Sorted Linear Implementations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325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Calibri" charset="0"/>
                <a:cs typeface="Calibri" charset="0"/>
              </a:rPr>
              <a:t>Array-based implementation</a:t>
            </a:r>
          </a:p>
        </p:txBody>
      </p:sp>
      <p:pic>
        <p:nvPicPr>
          <p:cNvPr id="194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331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45000"/>
            <a:ext cx="8331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762000" y="3886200"/>
            <a:ext cx="343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Calibri" charset="0"/>
                <a:cs typeface="Calibri" charset="0"/>
              </a:rPr>
              <a:t>Pointer-based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5FBA6C-0D66-0740-9AAB-CA25EF0CE9EB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>
                <a:latin typeface="Calibri" charset="0"/>
              </a:rPr>
              <a:t>We can make use of a heap to sort an array: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Create a heap from the given initial array with n items.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Swap the root of the heap with the last element in the heap.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Now, we have a semiheap with n-1 items, and a sorted array with one item.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Using heapRebuild convert this semiheap into a heap. Now we will have a heap with n-1 items.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Repeat the steps 2-4 as long as the number of items in the heap is more than 1.</a:t>
            </a:r>
          </a:p>
          <a:p>
            <a:pPr marL="457200" indent="-457200"/>
            <a:endParaRPr lang="en-US">
              <a:latin typeface="Calibri" charset="0"/>
            </a:endParaRPr>
          </a:p>
          <a:p>
            <a:pPr marL="457200" indent="-457200"/>
            <a:endParaRPr lang="en-US">
              <a:latin typeface="Calibri" charset="0"/>
            </a:endParaRPr>
          </a:p>
          <a:p>
            <a:pPr marL="457200" indent="-457200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91E1F-3E30-4D49-8322-ED42AEDB78CC}" type="slidenum">
              <a:rPr lang="en-US" sz="800"/>
              <a:pPr/>
              <a:t>51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296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Menlo" charset="0"/>
              </a:rPr>
              <a:t>n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Menlo" charset="0"/>
              </a:rPr>
              <a:t>– 1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;  index &gt;= </a:t>
            </a:r>
            <a:r>
              <a:rPr lang="en-US" sz="20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 {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Invariant: the tree rooted at index is a </a:t>
            </a:r>
            <a:r>
              <a:rPr lang="en-US" sz="20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Assertion: the tree rooted at index is a heap.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1758950"/>
            <a:ext cx="3670300" cy="1543050"/>
            <a:chOff x="1143000" y="1987490"/>
            <a:chExt cx="3670300" cy="1543110"/>
          </a:xfrm>
        </p:grpSpPr>
        <p:pic>
          <p:nvPicPr>
            <p:cNvPr id="5223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38400"/>
              <a:ext cx="36703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4"/>
            <p:cNvSpPr txBox="1">
              <a:spLocks noChangeArrowheads="1"/>
            </p:cNvSpPr>
            <p:nvPr/>
          </p:nvSpPr>
          <p:spPr bwMode="auto">
            <a:xfrm>
              <a:off x="1190783" y="1987490"/>
              <a:ext cx="33812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The initial contents of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3600" y="1066800"/>
            <a:ext cx="3636963" cy="2819400"/>
            <a:chOff x="5625570" y="1066800"/>
            <a:chExt cx="3637008" cy="2819400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5625570" y="1066800"/>
              <a:ext cx="3637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 heap corresponding to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</a:t>
              </a:r>
              <a:endParaRPr lang="en-US" sz="2000">
                <a:solidFill>
                  <a:schemeClr val="accent2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36700"/>
              <a:ext cx="32004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3" name="Right Arrow 14"/>
          <p:cNvSpPr>
            <a:spLocks noChangeArrowheads="1"/>
          </p:cNvSpPr>
          <p:nvPr/>
        </p:nvSpPr>
        <p:spPr bwMode="auto">
          <a:xfrm>
            <a:off x="4648200" y="2362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leaves stored?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1600200" y="4648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35052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1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77" name="Rectangle 7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6294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056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0010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77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67401" y="4495801"/>
            <a:ext cx="112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24400" y="1828801"/>
            <a:ext cx="419100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u="sng" kern="0" dirty="0">
                <a:solidFill>
                  <a:srgbClr val="FF0000"/>
                </a:solidFill>
                <a:latin typeface="Times New Roman"/>
                <a:cs typeface="Times New Roman"/>
              </a:rPr>
              <a:t>Lemma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The last </a:t>
            </a:r>
            <a:r>
              <a:rPr lang="en-US" kern="0" dirty="0">
                <a:solidFill>
                  <a:srgbClr val="0000FF"/>
                </a:solidFill>
                <a:sym typeface="Symbol" charset="0"/>
              </a:rPr>
              <a:t>n</a:t>
            </a:r>
            <a:r>
              <a:rPr lang="en-US" kern="0" dirty="0">
                <a:solidFill>
                  <a:srgbClr val="0000FF"/>
                </a:solidFill>
              </a:rPr>
              <a:t>/2</a:t>
            </a:r>
            <a:r>
              <a:rPr lang="en-US" kern="0" dirty="0">
                <a:solidFill>
                  <a:srgbClr val="0000FF"/>
                </a:solidFill>
                <a:sym typeface="Symbol" charset="0"/>
              </a:rPr>
              <a:t>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nodes of a heap are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all leaves </a:t>
            </a:r>
          </a:p>
        </p:txBody>
      </p:sp>
    </p:spTree>
    <p:extLst>
      <p:ext uri="{BB962C8B-B14F-4D97-AF65-F5344CB8AC3E}">
        <p14:creationId xmlns:p14="http://schemas.microsoft.com/office/powerpoint/2010/main" val="15517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91E1F-3E30-4D49-8322-ED42AEDB78CC}" type="slidenum">
              <a:rPr lang="en-US" sz="800"/>
              <a:pPr/>
              <a:t>53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296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Menlo" charset="0"/>
              </a:rPr>
              <a:t>(n/2) – 1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;  index &gt;= </a:t>
            </a:r>
            <a:r>
              <a:rPr lang="en-US" sz="20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 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  <a:r>
              <a:rPr lang="tr-TR" sz="20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           </a:t>
            </a:r>
            <a:r>
              <a:rPr lang="tr-TR" sz="2000" b="1" dirty="0" smtClean="0">
                <a:solidFill>
                  <a:srgbClr val="FF0000"/>
                </a:solidFill>
                <a:latin typeface="Courier" charset="0"/>
                <a:ea typeface="Menlo" charset="0"/>
                <a:sym typeface="Wingdings" pitchFamily="2" charset="2"/>
              </a:rPr>
              <a:t> MORE EFFICIENT</a:t>
            </a:r>
            <a:endParaRPr lang="en-US" sz="2000" b="1" dirty="0">
              <a:solidFill>
                <a:srgbClr val="FF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Invariant: the tree rooted at index is a </a:t>
            </a:r>
            <a:r>
              <a:rPr lang="en-US" sz="20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Assertion: the tree rooted at index is a heap.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  <p:grpSp>
        <p:nvGrpSpPr>
          <p:cNvPr id="52231" name="Group 12"/>
          <p:cNvGrpSpPr>
            <a:grpSpLocks/>
          </p:cNvGrpSpPr>
          <p:nvPr/>
        </p:nvGrpSpPr>
        <p:grpSpPr bwMode="auto">
          <a:xfrm>
            <a:off x="533400" y="1758950"/>
            <a:ext cx="3670300" cy="1543050"/>
            <a:chOff x="1143000" y="1987490"/>
            <a:chExt cx="3670300" cy="1543110"/>
          </a:xfrm>
        </p:grpSpPr>
        <p:pic>
          <p:nvPicPr>
            <p:cNvPr id="5223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38400"/>
              <a:ext cx="36703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4"/>
            <p:cNvSpPr txBox="1">
              <a:spLocks noChangeArrowheads="1"/>
            </p:cNvSpPr>
            <p:nvPr/>
          </p:nvSpPr>
          <p:spPr bwMode="auto">
            <a:xfrm>
              <a:off x="1190783" y="1987490"/>
              <a:ext cx="33812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The initial contents of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 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5943600" y="1066800"/>
            <a:ext cx="3636963" cy="2819400"/>
            <a:chOff x="5625570" y="1066800"/>
            <a:chExt cx="3637008" cy="2819400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5625570" y="1066800"/>
              <a:ext cx="3637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 heap corresponding to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</a:t>
              </a:r>
              <a:endParaRPr lang="en-US" sz="2000">
                <a:solidFill>
                  <a:schemeClr val="accent2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36700"/>
              <a:ext cx="32004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3" name="Right Arrow 14"/>
          <p:cNvSpPr>
            <a:spLocks noChangeArrowheads="1"/>
          </p:cNvSpPr>
          <p:nvPr/>
        </p:nvSpPr>
        <p:spPr bwMode="auto">
          <a:xfrm>
            <a:off x="4648200" y="2362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57200" cy="457200"/>
            <a:chOff x="5410200" y="20574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0" y="4648200"/>
            <a:ext cx="466794" cy="457200"/>
            <a:chOff x="5410200" y="2057400"/>
            <a:chExt cx="466794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9800" y="4648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657600"/>
            <a:ext cx="466794" cy="457200"/>
            <a:chOff x="5410200" y="2057400"/>
            <a:chExt cx="466794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3197" y="4114800"/>
            <a:ext cx="204094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57200" cy="457200"/>
            <a:chOff x="4724400" y="5181600"/>
            <a:chExt cx="457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57200" cy="457200"/>
            <a:chOff x="4724400" y="5181600"/>
            <a:chExt cx="457200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86600" y="5410200"/>
            <a:ext cx="466794" cy="457200"/>
            <a:chOff x="4724400" y="5181600"/>
            <a:chExt cx="466794" cy="457200"/>
          </a:xfrm>
        </p:grpSpPr>
        <p:sp>
          <p:nvSpPr>
            <p:cNvPr id="83" name="Rectangle 8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543800" y="5410200"/>
            <a:ext cx="533400" cy="457200"/>
            <a:chOff x="4724400" y="5181600"/>
            <a:chExt cx="533400" cy="457200"/>
          </a:xfrm>
        </p:grpSpPr>
        <p:sp>
          <p:nvSpPr>
            <p:cNvPr id="86" name="Rectangle 8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24400" y="5181600"/>
              <a:ext cx="533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58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(A, 4,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index=4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58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983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3.33333E-6 C 0.01701 0.04028 0.0309 0.08079 0.02309 0.1051 C 0.01545 0.1294 -0.0316 0.13936 -0.04219 0.146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85 C -0.00954 -0.03681 -0.01753 -0.075 -0.01145 -0.09862 C -0.00538 -0.12246 0.01563 -0.13172 0.03681 -0.1405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71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9 -2.22222E-6 L 0.05593 0.05162 C 0.06907 0.0632 0.0891 0.06991 0.11009 0.06991 C 0.13381 0.06991 0.15288 0.0632 0.16602 0.05162 L 0.22981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2.22222E-6 L -0.0625 -0.04143 C -0.07564 -0.05069 -0.09487 -0.05555 -0.11506 -0.05555 C -0.1383 -0.05555 -0.15657 -0.05069 -0.16971 -0.04143 L -0.23125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78" grpId="0"/>
      <p:bldP spid="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57200" cy="457200"/>
            <a:chOff x="5410200" y="20574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648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657600"/>
            <a:ext cx="466794" cy="457200"/>
            <a:chOff x="5410200" y="2057400"/>
            <a:chExt cx="466794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57200" cy="457200"/>
            <a:chOff x="4724400" y="5181600"/>
            <a:chExt cx="457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57200" cy="457200"/>
            <a:chOff x="4724400" y="5181600"/>
            <a:chExt cx="457200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86600" y="5410200"/>
            <a:ext cx="466794" cy="457200"/>
            <a:chOff x="4724400" y="5181600"/>
            <a:chExt cx="466794" cy="457200"/>
          </a:xfrm>
        </p:grpSpPr>
        <p:sp>
          <p:nvSpPr>
            <p:cNvPr id="83" name="Rectangle 8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438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58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index=3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2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91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42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0023 C -0.00417 0.02963 -0.00347 0.05949 -0.01215 0.08403 C -0.02083 0.10857 -0.04879 0.13588 -0.0559 0.1465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0.00764 C -0.03264 -0.03171 -0.06042 -0.07037 -0.05226 -0.09583 C -0.04375 -0.12083 0.00105 -0.13287 0.04601 -0.1442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2.22222E-6 L 0.04904 0.05162 C 0.05946 0.0632 0.07484 0.06991 0.09087 0.06991 C 0.1093 0.06991 0.12388 0.0632 0.13446 0.05162 L 0.18366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3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2.22222E-6 L -0.04951 -0.04653 C -0.05993 -0.05694 -0.07532 -0.06273 -0.0915 -0.06273 C -0.10993 -0.06273 -0.12451 -0.05694 -0.13493 -0.04653 L -0.18413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7" grpId="0"/>
      <p:bldP spid="16" grpId="0"/>
      <p:bldP spid="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57200" cy="457200"/>
            <a:chOff x="4724400" y="5181600"/>
            <a:chExt cx="457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index=2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2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8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923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4 0.00023 C 0.05625 0.0125 0.09427 0.025 0.10174 0.04838 C 0.1092 0.07176 0.08594 0.10625 0.06285 0.14097 " pathEditMode="relative" ptsTypes="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-0.03386 -0.01018 -0.06736 -0.01991 -0.0783 -0.0419 C -0.08889 -0.06366 -0.07761 -0.09768 -0.06597 -0.1312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-6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-2.22222E-6 L 0.04904 0.05162 C 0.05945 0.0632 0.07484 0.06991 0.09086 0.06991 C 0.10929 0.06991 0.12388 0.0632 0.13445 0.05162 L 0.18365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3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-1.11111E-6 L -0.05209 -0.04329 C -0.06282 -0.05301 -0.07917 -0.05764 -0.096 -0.05764 C -0.11507 -0.05764 -0.13061 -0.05301 -0.14119 -0.04329 L -0.19199 -1.11111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9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69" grpId="0"/>
      <p:bldP spid="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index=1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743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6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2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258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C -0.03854 -0.00811 -0.07708 -0.01598 -0.08889 -0.03797 C -0.10069 -0.05973 -0.08594 -0.09561 -0.07118 -0.1312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208 C 0.03489 0.00787 0.07517 0.01389 0.08698 0.03657 C 0.09878 0.05902 0.08177 0.09791 0.06493 0.1372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67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538E-6 -2.22222E-6 L 0.03958 0.04676 C 0.04807 0.05695 0.06057 0.06366 0.07355 0.06366 C 0.08862 0.06366 0.10032 0.05695 0.10881 0.04676 L 0.14903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52" y="3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3782 -0.04815 C -0.04568 -0.05903 -0.05738 -0.06481 -0.06971 -0.06481 C -0.08382 -0.06481 -0.09488 -0.05903 -0.10273 -0.04815 L -0.14023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9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6" grpId="0"/>
      <p:bldP spid="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index=1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63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579 C -0.0059 0.00833 -0.00886 0.01157 -0.0106 -0.00949 C -0.0125 -0.03009 -0.02223 -0.09468 -0.01303 -0.11782 C -0.00364 -0.14051 0.02136 -0.14444 0.04671 -0.147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24 C 0.01753 0.02755 0.03055 0.05926 0.02239 0.0838 C 0.01493 0.10834 -0.01285 0.12524 -0.03976 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7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2.22222E-6 L 0.06378 0.05162 C 0.07708 0.0632 0.09696 0.06991 0.11811 0.06991 C 0.14199 0.06991 0.16106 0.0632 0.17436 0.05162 L 0.23846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3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0.00208 L -0.06458 -0.05255 C -0.0782 -0.06528 -0.09823 -0.07107 -0.11923 -0.07107 C -0.14326 -0.07107 -0.16234 -0.06528 -0.17564 -0.05255 L -0.23942 0.00208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1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3" grpId="0"/>
      <p:bldP spid="22" grpId="0"/>
      <p:bldP spid="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133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0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index=0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133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96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945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-0.01129 0.03565 -0.0224 0.07199 -0.04202 0.08681 C -0.06181 0.10185 -0.08993 0.09537 -0.11771 0.0893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5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C -0.02205 -0.03912 -0.04323 -0.07847 -0.02361 -0.09375 C -0.00399 -0.10903 0.05695 -0.10046 0.11788 -0.0916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5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1528 0.03241 C 0.01841 0.03982 0.02327 0.04422 0.0283 0.04422 C 0.03403 0.04422 0.03855 0.03982 0.04167 0.03241 L 0.05712 -3.33333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219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7.40741E-7 L -0.00851 -0.0412 C -0.01164 -0.05046 -0.01667 -0.05532 -0.02188 -0.05532 C -0.02761 -0.05532 -0.03247 -0.05046 -0.03559 -0.0412 L -0.05122 -7.40741E-7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61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E2A98E-6EC5-5F42-AE72-5F4E95C33DD9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Nonlinear Implementation</a:t>
            </a: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1148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388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Calibri" charset="0"/>
                <a:cs typeface="Calibri" charset="0"/>
              </a:rPr>
              <a:t>Binary search tree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133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index=0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743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133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6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71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3171 C 0.00417 0.06319 0.00677 0.09491 -0.00798 0.11319 C -0.02274 0.13148 -0.05503 0.13611 -0.08715 0.14097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-0.00764 -0.0419 -0.01528 -0.08356 -0.00122 -0.10671 C 0.01319 -0.12986 0.04948 -0.13449 0.08594 -0.1388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2 -2.22222E-6 L 0.01474 0.03912 C 0.02003 0.04792 0.02756 0.05324 0.03542 0.05324 C 0.04471 0.05324 0.05192 0.04792 0.05721 0.03912 L 0.08173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7" y="2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9231E-7 -2.22222E-6 L -0.02516 -0.04953 C -0.03029 -0.06088 -0.03814 -0.06666 -0.04631 -0.06666 C -0.05561 -0.06666 -0.06298 -0.06088 -0.06811 -0.04953 L -0.09279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7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2" grpId="0"/>
      <p:bldP spid="10" grpId="0"/>
      <p:bldP spid="6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133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01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index=0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91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133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77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964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0.00209 C 0.04305 0.01505 0.0651 0.02824 0.0684 0.05209 C 0.0717 0.07593 0.05607 0.11019 0.04062 0.14468 " pathEditMode="relative" ptsTypes="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C -0.02708 -0.01759 -0.05399 -0.03495 -0.06041 -0.0588 C -0.06666 -0.08264 -0.05243 -0.11273 -0.03819 -0.1423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1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0.00208 L 0.06154 0.0537 C 0.07436 0.06528 0.09359 0.07199 0.11394 0.07199 C 0.13686 0.07199 0.15529 0.06528 0.16811 0.0537 L 0.22981 0.00208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0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2.22222E-6 L -0.06137 -0.05787 C -0.07435 -0.07129 -0.09342 -0.07778 -0.1133 -0.07778 C -0.13621 -0.07778 -0.15432 -0.07129 -0.16698 -0.05787 L -0.22788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4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72" grpId="0"/>
      <p:bldP spid="9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5800" y="1752600"/>
            <a:ext cx="8534400" cy="4343400"/>
            <a:chOff x="304800" y="1752600"/>
            <a:chExt cx="8534400" cy="4343400"/>
          </a:xfrm>
        </p:grpSpPr>
        <p:sp>
          <p:nvSpPr>
            <p:cNvPr id="105" name="Rectangle 104"/>
            <p:cNvSpPr/>
            <p:nvPr/>
          </p:nvSpPr>
          <p:spPr>
            <a:xfrm>
              <a:off x="3276600" y="4953000"/>
              <a:ext cx="55626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2133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00200" y="2743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2743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657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1000" y="4648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4648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09800" y="3657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219200" y="4648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4648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828800" y="4648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5000" y="4648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24200" y="3657600"/>
              <a:ext cx="457200" cy="457200"/>
              <a:chOff x="5410200" y="2057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10200" y="20574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86400" y="2057400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kern="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4267200" y="3657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2057400" y="25146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1"/>
            </p:cNvCxnSpPr>
            <p:nvPr/>
          </p:nvCxnSpPr>
          <p:spPr>
            <a:xfrm>
              <a:off x="3124200" y="2514600"/>
              <a:ext cx="600355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5" idx="7"/>
            </p:cNvCxnSpPr>
            <p:nvPr/>
          </p:nvCxnSpPr>
          <p:spPr>
            <a:xfrm flipH="1">
              <a:off x="1228445" y="3200400"/>
              <a:ext cx="514913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981200" y="3200400"/>
              <a:ext cx="295555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3"/>
            </p:cNvCxnSpPr>
            <p:nvPr/>
          </p:nvCxnSpPr>
          <p:spPr>
            <a:xfrm flipH="1">
              <a:off x="3352802" y="3133445"/>
              <a:ext cx="371753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38600" y="3124200"/>
              <a:ext cx="304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09600" y="4114800"/>
              <a:ext cx="371753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4114800"/>
              <a:ext cx="304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28" idx="0"/>
            </p:cNvCxnSpPr>
            <p:nvPr/>
          </p:nvCxnSpPr>
          <p:spPr>
            <a:xfrm flipH="1">
              <a:off x="2067865" y="4114800"/>
              <a:ext cx="27462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43200" y="1752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6400" y="2362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362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800" y="4343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47800" y="43434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44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3600" y="4343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9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624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196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768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340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912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248400" y="5410200"/>
              <a:ext cx="457200" cy="457200"/>
              <a:chOff x="4724400" y="5181600"/>
              <a:chExt cx="457200" cy="457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724400" y="51816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800600" y="5181600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kern="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7056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628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200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772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05200" y="54102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386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958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530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246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818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2390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96200" y="50292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1534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9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86400" y="1752600"/>
              <a:ext cx="2310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i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After Build-Heap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34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3657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102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2743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3657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76800" y="5410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39000" y="5410200"/>
              <a:ext cx="533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818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2743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0" y="3657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74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2133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62400" y="5410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19600" y="5410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962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8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5069E12-A2A8-A447-8310-80800ECD42CE}" type="slidenum">
              <a:rPr lang="en-US" sz="800"/>
              <a:pPr/>
              <a:t>63</a:t>
            </a:fld>
            <a:endParaRPr lang="en-US" sz="8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pic>
        <p:nvPicPr>
          <p:cNvPr id="53254" name="Picture 27" descr="Carrano1117.pct                                                000C87D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93726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39C545-123A-F04C-9766-C8372D3466BF}" type="slidenum">
              <a:rPr lang="en-US" sz="800"/>
              <a:pPr/>
              <a:t>64</a:t>
            </a:fld>
            <a:endParaRPr lang="en-US" sz="8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heapSort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inout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anArray:ArrayType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in n:integer) {	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build an initial heap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(index = (n/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) –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 &gt;=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(last = n-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last &gt;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last--) { </a:t>
            </a: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invariant: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[0..last] is a heap,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[last+1..n-1] is sorted and 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contains the largest items of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.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tr-TR" sz="16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	swap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[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] </a:t>
            </a:r>
            <a:r>
              <a:rPr lang="en-US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[last]</a:t>
            </a:r>
          </a:p>
          <a:p>
            <a:pPr>
              <a:buFontTx/>
              <a:buNone/>
            </a:pPr>
            <a:endParaRPr/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make the heap region a heap again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last)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600" i="1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partitions an array into two regions.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Each step moves an item from the </a:t>
            </a:r>
            <a:r>
              <a:rPr lang="en-US" i="1">
                <a:latin typeface="Calibri" charset="0"/>
              </a:rPr>
              <a:t>HeapRegion </a:t>
            </a:r>
            <a:r>
              <a:rPr lang="en-US">
                <a:latin typeface="Calibri" charset="0"/>
              </a:rPr>
              <a:t>to </a:t>
            </a:r>
            <a:r>
              <a:rPr lang="en-US" i="1">
                <a:latin typeface="Calibri" charset="0"/>
              </a:rPr>
              <a:t>SortedRegion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The invariant of the heapsort algorithm is: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After the </a:t>
            </a:r>
            <a:r>
              <a:rPr lang="en-US" i="1">
                <a:latin typeface="Calibri" charset="0"/>
                <a:ea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</a:rPr>
              <a:t>th step,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</a:t>
            </a:r>
            <a:r>
              <a:rPr lang="en-US" i="1">
                <a:latin typeface="Calibri" charset="0"/>
                <a:ea typeface="ＭＳ Ｐゴシック" charset="0"/>
              </a:rPr>
              <a:t>SortedRegion </a:t>
            </a:r>
            <a:r>
              <a:rPr lang="en-US">
                <a:latin typeface="Calibri" charset="0"/>
                <a:ea typeface="ＭＳ Ｐゴシック" charset="0"/>
              </a:rPr>
              <a:t>contains the </a:t>
            </a:r>
            <a:r>
              <a:rPr lang="en-US" i="1">
                <a:latin typeface="Calibri" charset="0"/>
                <a:ea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</a:rPr>
              <a:t> largest value and they are in sorted order.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items in the </a:t>
            </a:r>
            <a:r>
              <a:rPr lang="en-US" i="1">
                <a:latin typeface="Calibri" charset="0"/>
                <a:ea typeface="ＭＳ Ｐゴシック" charset="0"/>
              </a:rPr>
              <a:t>HeapRegion </a:t>
            </a:r>
            <a:r>
              <a:rPr lang="en-US">
                <a:latin typeface="Calibri" charset="0"/>
                <a:ea typeface="ＭＳ Ｐゴシック" charset="0"/>
              </a:rPr>
              <a:t>form a heap.</a:t>
            </a: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5D53DE-1052-7447-ABB5-F9CF55863AA6}" type="slidenum">
              <a:rPr lang="en-US" sz="800"/>
              <a:pPr/>
              <a:t>65</a:t>
            </a:fld>
            <a:endParaRPr lang="en-US" sz="800"/>
          </a:p>
        </p:txBody>
      </p:sp>
      <p:grpSp>
        <p:nvGrpSpPr>
          <p:cNvPr id="55303" name="Group 10"/>
          <p:cNvGrpSpPr>
            <a:grpSpLocks/>
          </p:cNvGrpSpPr>
          <p:nvPr/>
        </p:nvGrpSpPr>
        <p:grpSpPr bwMode="auto">
          <a:xfrm>
            <a:off x="1752600" y="1657350"/>
            <a:ext cx="6096000" cy="1695450"/>
            <a:chOff x="1524000" y="1428690"/>
            <a:chExt cx="6096000" cy="1695510"/>
          </a:xfrm>
        </p:grpSpPr>
        <p:pic>
          <p:nvPicPr>
            <p:cNvPr id="55304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744400"/>
              <a:ext cx="6096000" cy="137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4"/>
            <p:cNvSpPr txBox="1">
              <a:spLocks noChangeArrowheads="1"/>
            </p:cNvSpPr>
            <p:nvPr/>
          </p:nvSpPr>
          <p:spPr bwMode="auto">
            <a:xfrm>
              <a:off x="2590800" y="1428690"/>
              <a:ext cx="1490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HeapRegion</a:t>
              </a:r>
            </a:p>
          </p:txBody>
        </p:sp>
        <p:sp>
          <p:nvSpPr>
            <p:cNvPr id="55306" name="Text Box 4"/>
            <p:cNvSpPr txBox="1">
              <a:spLocks noChangeArrowheads="1"/>
            </p:cNvSpPr>
            <p:nvPr/>
          </p:nvSpPr>
          <p:spPr bwMode="auto">
            <a:xfrm>
              <a:off x="5486400" y="1428690"/>
              <a:ext cx="1617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SortedRegion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14D7FB-1B21-4048-8549-F256124CB9CA}" type="slidenum">
              <a:rPr lang="en-US" sz="800"/>
              <a:pPr/>
              <a:t>66</a:t>
            </a:fld>
            <a:endParaRPr lang="en-US" sz="8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Heapsort -- Trace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9248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79152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79248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114800"/>
            <a:ext cx="791527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5257800"/>
            <a:ext cx="792480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A995E9-8909-9B4A-B792-618259A38D92}" type="slidenum">
              <a:rPr lang="en-US" sz="800"/>
              <a:pPr/>
              <a:t>67</a:t>
            </a:fld>
            <a:endParaRPr lang="en-US" sz="80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Trace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7096125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7096125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19400"/>
            <a:ext cx="70961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810000"/>
            <a:ext cx="70961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724400"/>
            <a:ext cx="71056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303660-9975-2A4C-B843-F3F69C88EB9A}" type="slidenum">
              <a:rPr lang="en-US" sz="800"/>
              <a:pPr/>
              <a:t>68</a:t>
            </a:fld>
            <a:endParaRPr lang="en-US" sz="8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Analysis 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is 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		O(n log n) 	at the average case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		O(n log n) 	at the worst case</a:t>
            </a:r>
          </a:p>
          <a:p>
            <a:pPr>
              <a:buFontTx/>
              <a:buNone/>
            </a:pPr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Compared against </a:t>
            </a:r>
            <a:r>
              <a:rPr lang="en-US" i="1">
                <a:latin typeface="Calibri" charset="0"/>
              </a:rPr>
              <a:t>quicksort</a:t>
            </a:r>
            <a:r>
              <a:rPr lang="en-US">
                <a:latin typeface="Calibri" charset="0"/>
              </a:rPr>
              <a:t>,</a:t>
            </a:r>
          </a:p>
          <a:p>
            <a:pPr lvl="1"/>
            <a:r>
              <a:rPr lang="en-US" sz="2400" i="1">
                <a:latin typeface="Calibri" charset="0"/>
                <a:ea typeface="ＭＳ Ｐゴシック" charset="0"/>
              </a:rPr>
              <a:t>Heapsort </a:t>
            </a:r>
            <a:r>
              <a:rPr lang="en-US" sz="2400">
                <a:latin typeface="Calibri" charset="0"/>
                <a:ea typeface="ＭＳ Ｐゴシック" charset="0"/>
              </a:rPr>
              <a:t>usually takes more time at the average case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But its worst case is also O(n log n).</a:t>
            </a:r>
          </a:p>
          <a:p>
            <a:pPr>
              <a:buFontTx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9304B9-E897-3943-978E-BB9C1DC31D0A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Which Implementation?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1440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charset="0"/>
              </a:rPr>
              <a:t>It depends on our application.</a:t>
            </a:r>
          </a:p>
          <a:p>
            <a:pPr marL="2171700" lvl="4" indent="-457200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 charset="0"/>
              </a:rPr>
              <a:t>Answer the following questions before selecting an implementation.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200" dirty="0">
              <a:latin typeface="Calibri" charset="0"/>
            </a:endParaRP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>
                <a:solidFill>
                  <a:srgbClr val="3333CC"/>
                </a:solidFill>
                <a:latin typeface="Calibri" charset="0"/>
                <a:ea typeface="ＭＳ Ｐゴシック" charset="0"/>
              </a:rPr>
              <a:t>What operations are needed?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Our application may not need all operations.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Some operations can be implemented more efficiently in one implementation, and some others in another implementation.</a:t>
            </a:r>
          </a:p>
          <a:p>
            <a:pPr marL="857250" lvl="1" indent="-457200">
              <a:lnSpc>
                <a:spcPct val="90000"/>
              </a:lnSpc>
              <a:buFontTx/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857250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rgbClr val="3333CC"/>
                </a:solidFill>
                <a:latin typeface="Calibri" charset="0"/>
                <a:ea typeface="ＭＳ Ｐゴシック" charset="0"/>
              </a:rPr>
              <a:t>How often is each operation required?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Some applications may require many occurrences of an operation, but other applications may not.</a:t>
            </a:r>
          </a:p>
          <a:p>
            <a:pPr marL="1657350" lvl="3" indent="-342900">
              <a:lnSpc>
                <a:spcPct val="9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example, some applications may perform </a:t>
            </a:r>
            <a:r>
              <a:rPr lang="en-US" sz="1800" b="1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many retrievals</a:t>
            </a:r>
            <a:r>
              <a:rPr lang="en-US" sz="1800" dirty="0">
                <a:latin typeface="Calibri" charset="0"/>
                <a:ea typeface="ＭＳ Ｐゴシック" charset="0"/>
              </a:rPr>
              <a:t>, but not so many insertions and deletions. On the other hand, other applications may perform </a:t>
            </a:r>
            <a:r>
              <a:rPr lang="en-US" sz="1800" b="1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many insertions and deletions.</a:t>
            </a:r>
          </a:p>
          <a:p>
            <a:pPr marL="857250" lvl="1" indent="-457200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AC849E-9CDE-E445-9AA6-922DB31402B8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6388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Scenario A: </a:t>
            </a:r>
            <a:r>
              <a:rPr lang="en-US" dirty="0" smtClean="0">
                <a:latin typeface="Calibri" charset="0"/>
              </a:rPr>
              <a:t>Let </a:t>
            </a:r>
            <a:r>
              <a:rPr lang="en-US" dirty="0">
                <a:latin typeface="Calibri" charset="0"/>
              </a:rPr>
              <a:t>us assume that we have an application: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Inserts data items into a table.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After all data items are inserted, traverses this table in no particular order.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Does not perform any retrieval and deletion operations.</a:t>
            </a:r>
          </a:p>
          <a:p>
            <a:pPr lvl="4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</a:rPr>
              <a:t>Which implementation is appropriate for this application?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Keeping the items in a sorted order provides no advantage for this application.    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fact, it will be more costly for this application.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	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Unsorted implementation is more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40B476-287B-0641-9329-0A5E273BEF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A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6388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sym typeface="Wingdings" charset="2"/>
              </a:rPr>
              <a:t>Which </a:t>
            </a:r>
            <a:r>
              <a:rPr lang="en-US" dirty="0">
                <a:ea typeface="+mn-ea"/>
                <a:sym typeface="Wingdings" charset="2"/>
              </a:rPr>
              <a:t>unsorted implementation (array-based, pointer-based)?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Do we know the maximum size of the table?</a:t>
            </a:r>
          </a:p>
          <a:p>
            <a:pPr lvl="2">
              <a:defRPr/>
            </a:pPr>
            <a:r>
              <a:rPr lang="en-US" dirty="0"/>
              <a:t>If we know the expected size is close to the maximum size of the table </a:t>
            </a:r>
          </a:p>
          <a:p>
            <a:pPr lvl="2">
              <a:buFontTx/>
              <a:buNone/>
              <a:defRPr/>
            </a:pPr>
            <a:r>
              <a:rPr lang="en-US" dirty="0" err="1">
                <a:solidFill>
                  <a:srgbClr val="3333CC"/>
                </a:solidFill>
                <a:sym typeface="Wingdings" charset="2"/>
              </a:rPr>
              <a:t>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an array-based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implementation is 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more appropriate</a:t>
            </a:r>
          </a:p>
          <a:p>
            <a:pPr lvl="2">
              <a:buFontTx/>
              <a:buNone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		(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because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a pointer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-based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implementation uses 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extra space for pointers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)</a:t>
            </a:r>
          </a:p>
          <a:p>
            <a:pPr lvl="2">
              <a:buFontTx/>
              <a:buNone/>
              <a:defRPr/>
            </a:pPr>
            <a:endParaRPr lang="en-US" b="1" i="1" dirty="0" smtClean="0">
              <a:solidFill>
                <a:srgbClr val="3333CC"/>
              </a:solidFill>
              <a:sym typeface="Wingdings" charset="2"/>
            </a:endParaRPr>
          </a:p>
          <a:p>
            <a:pPr lvl="2">
              <a:buFontTx/>
              <a:buNone/>
              <a:defRPr/>
            </a:pPr>
            <a:endParaRPr lang="en-US" b="1" i="1" dirty="0" smtClean="0">
              <a:solidFill>
                <a:srgbClr val="3333CC"/>
              </a:solidFill>
              <a:sym typeface="Wingdings" charset="2"/>
            </a:endParaRPr>
          </a:p>
          <a:p>
            <a:pPr lvl="2">
              <a:buFontTx/>
              <a:buNone/>
              <a:defRPr/>
            </a:pPr>
            <a:endParaRPr lang="en-US" b="1" i="1" dirty="0" smtClean="0">
              <a:solidFill>
                <a:srgbClr val="3333CC"/>
              </a:solidFill>
            </a:endParaRPr>
          </a:p>
          <a:p>
            <a:pPr lvl="7">
              <a:defRPr/>
            </a:pPr>
            <a:endParaRPr lang="en-US" dirty="0" smtClean="0"/>
          </a:p>
          <a:p>
            <a:pPr lvl="2">
              <a:defRPr/>
            </a:pPr>
            <a:r>
              <a:rPr lang="en-US" dirty="0" smtClean="0"/>
              <a:t>Otherwise</a:t>
            </a:r>
            <a:r>
              <a:rPr lang="en-US" dirty="0"/>
              <a:t>,</a:t>
            </a:r>
          </a:p>
          <a:p>
            <a:pPr lvl="2">
              <a:buFontTx/>
              <a:buNone/>
              <a:defRPr/>
            </a:pPr>
            <a:r>
              <a:rPr lang="en-US" dirty="0" err="1">
                <a:solidFill>
                  <a:srgbClr val="3333CC"/>
                </a:solidFill>
                <a:sym typeface="Wingdings" charset="2"/>
              </a:rPr>
              <a:t>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a pointer-based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implementation is 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more appropriate</a:t>
            </a:r>
          </a:p>
          <a:p>
            <a:pPr lvl="2">
              <a:buFontTx/>
              <a:buNone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		(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because too many entries will be empty in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an array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-based implementation)</a:t>
            </a:r>
            <a:endParaRPr lang="en-US" b="1" i="1" dirty="0">
              <a:solidFill>
                <a:srgbClr val="3333CC"/>
              </a:solidFill>
            </a:endParaRPr>
          </a:p>
        </p:txBody>
      </p:sp>
      <p:pic>
        <p:nvPicPr>
          <p:cNvPr id="2355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76200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4953000"/>
            <a:ext cx="727868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77000" y="5943600"/>
            <a:ext cx="3200400" cy="708025"/>
          </a:xfrm>
          <a:prstGeom prst="rect">
            <a:avLst/>
          </a:prstGeom>
          <a:solidFill>
            <a:srgbClr val="FFDE9D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 charset="0"/>
                <a:cs typeface="Calibri" charset="0"/>
              </a:rPr>
              <a:t>Time complexity of insertion in an unsorted list: 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err="1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err="1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14256</TotalTime>
  <Words>3378</Words>
  <Application>Microsoft Office PowerPoint</Application>
  <PresentationFormat>A4 Paper (210x297 mm)</PresentationFormat>
  <Paragraphs>1343</Paragraphs>
  <Slides>68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ＭＳ Ｐゴシック</vt:lpstr>
      <vt:lpstr>Calibri</vt:lpstr>
      <vt:lpstr>Courier</vt:lpstr>
      <vt:lpstr>Menlo</vt:lpstr>
      <vt:lpstr>Symbol</vt:lpstr>
      <vt:lpstr>Times New Roman</vt:lpstr>
      <vt:lpstr>Tw Cen MT</vt:lpstr>
      <vt:lpstr>Wingdings</vt:lpstr>
      <vt:lpstr>Wingdings 2</vt:lpstr>
      <vt:lpstr>Default Design</vt:lpstr>
      <vt:lpstr>TC103524819990</vt:lpstr>
      <vt:lpstr>1_TC103524819990</vt:lpstr>
      <vt:lpstr>VISIO</vt:lpstr>
      <vt:lpstr>Denklem</vt:lpstr>
      <vt:lpstr>Tables and Priority Queues</vt:lpstr>
      <vt:lpstr>Tables</vt:lpstr>
      <vt:lpstr>Table Operations</vt:lpstr>
      <vt:lpstr>Selecting an Implementation</vt:lpstr>
      <vt:lpstr>Sorted Linear Implementations</vt:lpstr>
      <vt:lpstr>A Nonlinear Implementation</vt:lpstr>
      <vt:lpstr>Which Implementation?</vt:lpstr>
      <vt:lpstr>How to Select an Implementation – Scenario A</vt:lpstr>
      <vt:lpstr>How to Select an Implementation – Scenario A</vt:lpstr>
      <vt:lpstr>How to Select an Implementation – Scenario B</vt:lpstr>
      <vt:lpstr>How to Select an Implementation – Scenario C</vt:lpstr>
      <vt:lpstr>Which Implementation?</vt:lpstr>
      <vt:lpstr> Which Implementation?  </vt:lpstr>
      <vt:lpstr>Binary Search Tree Implementation – TableB.h</vt:lpstr>
      <vt:lpstr>Binary Search Tree Implementation – tableInsert</vt:lpstr>
      <vt:lpstr>The Priority Queue</vt:lpstr>
      <vt:lpstr>Priority Queue Operations</vt:lpstr>
      <vt:lpstr>Which Implementations?</vt:lpstr>
      <vt:lpstr>Heaps</vt:lpstr>
      <vt:lpstr>Heap Data Structure</vt:lpstr>
      <vt:lpstr>Heap Property: Min-Heap</vt:lpstr>
      <vt:lpstr>Heap Property: Max-Heap</vt:lpstr>
      <vt:lpstr>Differences between a Heap and a BST</vt:lpstr>
      <vt:lpstr>Heap Data Structure</vt:lpstr>
      <vt:lpstr>Heap Data Structure</vt:lpstr>
      <vt:lpstr>Heap Data Structure</vt:lpstr>
      <vt:lpstr>Heap Data Structure</vt:lpstr>
      <vt:lpstr>Major Heap Operations</vt:lpstr>
      <vt:lpstr>Heap Delete – First Step</vt:lpstr>
      <vt:lpstr>Heap Delete – Second Step</vt:lpstr>
      <vt:lpstr>Heap Delete – Last Step</vt:lpstr>
      <vt:lpstr>Heap Delete</vt:lpstr>
      <vt:lpstr>Rebuild Heap</vt:lpstr>
      <vt:lpstr>Rebuild Heap</vt:lpstr>
      <vt:lpstr>Rebuild Heap</vt:lpstr>
      <vt:lpstr>Rebuild Heap</vt:lpstr>
      <vt:lpstr>Rebuild Heap: Summary (Floating Down the Value)</vt:lpstr>
      <vt:lpstr>Heap Operations: Rebuild Heap</vt:lpstr>
      <vt:lpstr>Heap Delete</vt:lpstr>
      <vt:lpstr>Heap Insert</vt:lpstr>
      <vt:lpstr>Heap Implementation</vt:lpstr>
      <vt:lpstr>Heap Implementation</vt:lpstr>
      <vt:lpstr>Heap Implementation -- heapInsert</vt:lpstr>
      <vt:lpstr>Heap Implementation -- heapDelete</vt:lpstr>
      <vt:lpstr>Heap Implementation -- heapRebuild</vt:lpstr>
      <vt:lpstr>Heap Implementation of PriorityQueue</vt:lpstr>
      <vt:lpstr>Heap Implementation of PriorityQueue</vt:lpstr>
      <vt:lpstr>Heap Implementation of PriorityQueue</vt:lpstr>
      <vt:lpstr>Heap or Binary Search Tree?</vt:lpstr>
      <vt:lpstr>Heapsort</vt:lpstr>
      <vt:lpstr>Heapsort -- Building a heap from an array</vt:lpstr>
      <vt:lpstr>Where are the leaves stored?</vt:lpstr>
      <vt:lpstr>Heapsort -- Building a heap from an array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Heapsort -- Building a heap from an array</vt:lpstr>
      <vt:lpstr>Heapsort</vt:lpstr>
      <vt:lpstr>Heapsort</vt:lpstr>
      <vt:lpstr>Heapsort -- Trace </vt:lpstr>
      <vt:lpstr>Heapsort -- Trace</vt:lpstr>
      <vt:lpstr>Heapsort -- Analysis </vt:lpstr>
    </vt:vector>
  </TitlesOfParts>
  <Company>Bilkent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saksoy</cp:lastModifiedBy>
  <cp:revision>515</cp:revision>
  <cp:lastPrinted>1999-09-09T03:15:50Z</cp:lastPrinted>
  <dcterms:created xsi:type="dcterms:W3CDTF">2015-03-10T10:02:39Z</dcterms:created>
  <dcterms:modified xsi:type="dcterms:W3CDTF">2020-01-29T15:08:38Z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