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467" r:id="rId2"/>
    <p:sldId id="400" r:id="rId3"/>
    <p:sldId id="276" r:id="rId4"/>
    <p:sldId id="401" r:id="rId5"/>
    <p:sldId id="402" r:id="rId6"/>
    <p:sldId id="280" r:id="rId7"/>
    <p:sldId id="281" r:id="rId8"/>
    <p:sldId id="403" r:id="rId9"/>
    <p:sldId id="404" r:id="rId10"/>
    <p:sldId id="410" r:id="rId11"/>
    <p:sldId id="412" r:id="rId12"/>
    <p:sldId id="413" r:id="rId13"/>
    <p:sldId id="414" r:id="rId14"/>
    <p:sldId id="416" r:id="rId15"/>
    <p:sldId id="417" r:id="rId16"/>
    <p:sldId id="418" r:id="rId17"/>
    <p:sldId id="294" r:id="rId18"/>
    <p:sldId id="427" r:id="rId19"/>
    <p:sldId id="428" r:id="rId20"/>
    <p:sldId id="430" r:id="rId21"/>
    <p:sldId id="437" r:id="rId22"/>
    <p:sldId id="438" r:id="rId23"/>
    <p:sldId id="439" r:id="rId24"/>
    <p:sldId id="441" r:id="rId25"/>
    <p:sldId id="442" r:id="rId26"/>
    <p:sldId id="307" r:id="rId27"/>
    <p:sldId id="308" r:id="rId28"/>
    <p:sldId id="309" r:id="rId29"/>
    <p:sldId id="311" r:id="rId30"/>
    <p:sldId id="443" r:id="rId31"/>
    <p:sldId id="444" r:id="rId32"/>
    <p:sldId id="447" r:id="rId33"/>
    <p:sldId id="448" r:id="rId34"/>
    <p:sldId id="449" r:id="rId35"/>
    <p:sldId id="450" r:id="rId36"/>
    <p:sldId id="451" r:id="rId37"/>
    <p:sldId id="452" r:id="rId38"/>
    <p:sldId id="320" r:id="rId39"/>
    <p:sldId id="454" r:id="rId40"/>
    <p:sldId id="455" r:id="rId41"/>
    <p:sldId id="456" r:id="rId42"/>
    <p:sldId id="324" r:id="rId43"/>
    <p:sldId id="326" r:id="rId44"/>
    <p:sldId id="458" r:id="rId45"/>
    <p:sldId id="351" r:id="rId46"/>
    <p:sldId id="459" r:id="rId47"/>
    <p:sldId id="460" r:id="rId48"/>
    <p:sldId id="461" r:id="rId49"/>
    <p:sldId id="462" r:id="rId50"/>
    <p:sldId id="463" r:id="rId51"/>
    <p:sldId id="465" r:id="rId52"/>
    <p:sldId id="466" r:id="rId53"/>
  </p:sldIdLst>
  <p:sldSz cx="9906000" cy="6858000" type="A4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60"/>
      </p:cViewPr>
      <p:guideLst>
        <p:guide orient="horz" pos="1680"/>
        <p:guide pos="3072"/>
      </p:guideLst>
    </p:cSldViewPr>
  </p:slideViewPr>
  <p:outlineViewPr>
    <p:cViewPr>
      <p:scale>
        <a:sx n="33" d="100"/>
        <a:sy n="33" d="100"/>
      </p:scale>
      <p:origin x="0" y="71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356" y="-78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algn="l" defTabSz="896938" eaLnBrk="0" hangingPunct="0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lec06-balancedtrees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432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t" anchorCtr="0" compatLnSpc="1">
            <a:prstTxWarp prst="textNoShape">
              <a:avLst/>
            </a:prstTxWarp>
          </a:bodyPr>
          <a:lstStyle>
            <a:lvl1pPr algn="r" defTabSz="896938" eaLnBrk="0" hangingPunct="0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D3A9CF1-9653-4C7D-BDC9-690934697F9B}" type="datetime1">
              <a:rPr lang="en-US" smtClean="0"/>
              <a:t>2020-01-29</a:t>
            </a:fld>
            <a:endParaRPr lang="en-US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7688"/>
            <a:ext cx="29448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algn="l" defTabSz="896938" eaLnBrk="0" hangingPunct="0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437688"/>
            <a:ext cx="29432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3" tIns="44756" rIns="89513" bIns="44756" numCol="1" anchor="b" anchorCtr="0" compatLnSpc="1">
            <a:prstTxWarp prst="textNoShape">
              <a:avLst/>
            </a:prstTxWarp>
          </a:bodyPr>
          <a:lstStyle>
            <a:lvl1pPr algn="r" defTabSz="896938" eaLnBrk="0" hangingPunct="0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FF006C2C-92A5-1244-AED6-6A000DA8FC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159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lec06-balancedtrees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67381AA-770C-44FA-A0A2-F6C9D9683060}" type="datetime1">
              <a:rPr lang="en-US" smtClean="0"/>
              <a:t>2020-01-29</a:t>
            </a:fld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475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8" tIns="45674" rIns="91348" bIns="4567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03986A9-3CBB-5B42-B419-1D3110DEEB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69618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lec06-balancedtrees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6D74BDD-920D-42C8-A83B-96F02F34957A}" type="datetime1">
              <a:rPr lang="en-US" smtClean="0"/>
              <a:t>2020-01-29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3986A9-3CBB-5B42-B419-1D3110DEEB4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7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4C31E-FC64-2F41-8404-6FE608735C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926CB-0226-6949-B4F2-31317E535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0450" y="152400"/>
            <a:ext cx="23431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8770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A3646-C180-A149-84B5-FC2AE40406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9372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219200"/>
            <a:ext cx="9296400" cy="5105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983CC-CCFD-A14D-B808-D03B5BED55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8B95A-9A7B-DA44-BA63-95CD18F1E8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34337-9177-7D48-8873-6D6AACA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19200"/>
            <a:ext cx="4572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AADF7-DF39-4F43-A0A0-0BF9BCC68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1D142-47CA-2245-9C5B-63C2CDD7E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FAF75-0D5B-F246-98FF-7DA8B7CFE7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9B54A-ECF8-BB4F-862A-B14C377AD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8E6EA-1CC4-484A-88FD-0135D8244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4F2C6-621C-2F4B-B202-AD885CAEE0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9372600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9296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smtClean="0"/>
              <a:t>level</a:t>
            </a:r>
            <a:endParaRPr lang="en-US" dirty="0"/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8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4350" y="6477000"/>
            <a:ext cx="3714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CS202 - Fundamental Structures of Computer Science II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2063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220C759-F3CD-A44A-9B78-BA5BA2989E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/>
          <a:ea typeface="ＭＳ Ｐゴシック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charset="0"/>
          <a:ea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alibri"/>
          <a:ea typeface="ＭＳ Ｐゴシック" charset="-128"/>
          <a:cs typeface="Calibri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2-3 Trees &amp; Red-Black Trees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84C31E-FC64-2F41-8404-6FE608735C3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8" name="Title 6"/>
          <p:cNvSpPr txBox="1">
            <a:spLocks/>
          </p:cNvSpPr>
          <p:nvPr/>
        </p:nvSpPr>
        <p:spPr bwMode="auto">
          <a:xfrm>
            <a:off x="666750" y="5791200"/>
            <a:ext cx="8420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-84" charset="0"/>
                <a:ea typeface="ＭＳ Ｐゴシック" pitchFamily="-8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1050" kern="0" dirty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Initially prepared by Dr. </a:t>
            </a:r>
            <a:r>
              <a:rPr lang="tr-TR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İ</a:t>
            </a:r>
            <a:r>
              <a:rPr lang="en-US" sz="1050" kern="0" dirty="0" err="1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lyas</a:t>
            </a:r>
            <a:r>
              <a:rPr lang="en-US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 </a:t>
            </a:r>
            <a:r>
              <a:rPr lang="tr-TR" sz="1050" kern="0" dirty="0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Çiç</a:t>
            </a:r>
            <a:r>
              <a:rPr lang="en-US" sz="1050" kern="0" dirty="0" err="1" smtClean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ekli</a:t>
            </a:r>
            <a:r>
              <a:rPr lang="en-US" sz="1050" kern="0" dirty="0">
                <a:solidFill>
                  <a:schemeClr val="tx2"/>
                </a:solidFill>
                <a:latin typeface="+mj-lt"/>
                <a:cs typeface="ＭＳ Ｐゴシック" pitchFamily="1" charset="-128"/>
              </a:rPr>
              <a:t>; improved by various Bilkent CS202 instructors.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90600"/>
            <a:ext cx="4140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Inserting into a 2-3 Tree -- Example</a:t>
            </a:r>
          </a:p>
        </p:txBody>
      </p:sp>
      <p:sp>
        <p:nvSpPr>
          <p:cNvPr id="5120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374A82-BFBB-0A4A-8EFA-8712EDEAF410}" type="slidenum">
              <a:rPr lang="en-US">
                <a:ea typeface="ＭＳ Ｐゴシック" charset="-128"/>
                <a:cs typeface="ＭＳ Ｐゴシック" charset="-128"/>
              </a:rPr>
              <a:pPr/>
              <a:t>10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1207" name="Text Box 8"/>
          <p:cNvSpPr txBox="1">
            <a:spLocks noChangeArrowheads="1"/>
          </p:cNvSpPr>
          <p:nvPr/>
        </p:nvSpPr>
        <p:spPr bwMode="auto">
          <a:xfrm>
            <a:off x="304800" y="3733800"/>
            <a:ext cx="1524000" cy="4619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b="1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Insert 38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371600" y="2819400"/>
            <a:ext cx="1371600" cy="685800"/>
          </a:xfrm>
          <a:prstGeom prst="ellipse">
            <a:avLst/>
          </a:prstGeom>
          <a:solidFill>
            <a:srgbClr val="0000FF">
              <a:alpha val="20000"/>
            </a:srgbClr>
          </a:solidFill>
          <a:ln w="508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04800" y="41148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Find the node into which you can put 38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4572000" y="1143000"/>
            <a:ext cx="4660900" cy="2209800"/>
            <a:chOff x="4572000" y="1676400"/>
            <a:chExt cx="4660900" cy="2209800"/>
          </a:xfrm>
        </p:grpSpPr>
        <p:grpSp>
          <p:nvGrpSpPr>
            <p:cNvPr id="51220" name="Group 30"/>
            <p:cNvGrpSpPr>
              <a:grpSpLocks/>
            </p:cNvGrpSpPr>
            <p:nvPr/>
          </p:nvGrpSpPr>
          <p:grpSpPr bwMode="auto">
            <a:xfrm>
              <a:off x="5181600" y="1676400"/>
              <a:ext cx="4051300" cy="2209800"/>
              <a:chOff x="5181600" y="1676400"/>
              <a:chExt cx="4051300" cy="2209800"/>
            </a:xfrm>
          </p:grpSpPr>
          <p:pic>
            <p:nvPicPr>
              <p:cNvPr id="51222" name="Picture 28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181600" y="1676400"/>
                <a:ext cx="4051300" cy="2209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1223" name="Rectangle 29"/>
              <p:cNvSpPr>
                <a:spLocks noChangeArrowheads="1"/>
              </p:cNvSpPr>
              <p:nvPr/>
            </p:nvSpPr>
            <p:spPr bwMode="auto">
              <a:xfrm>
                <a:off x="5867400" y="1676400"/>
                <a:ext cx="533400" cy="4572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</p:grpSp>
        <p:sp>
          <p:nvSpPr>
            <p:cNvPr id="51221" name="Right Arrow 26"/>
            <p:cNvSpPr>
              <a:spLocks noChangeArrowheads="1"/>
            </p:cNvSpPr>
            <p:nvPr/>
          </p:nvSpPr>
          <p:spPr bwMode="auto">
            <a:xfrm>
              <a:off x="4572000" y="2286000"/>
              <a:ext cx="7620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31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 bwMode="auto">
          <a:xfrm>
            <a:off x="7239000" y="4648200"/>
            <a:ext cx="2057400" cy="110807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200" b="1" kern="0" dirty="0">
                <a:solidFill>
                  <a:srgbClr val="FF0000"/>
                </a:solidFill>
                <a:latin typeface="Calibri"/>
                <a:cs typeface="Calibri"/>
              </a:rPr>
              <a:t>Insertion into   a 3-node causes it to divide</a:t>
            </a:r>
          </a:p>
        </p:txBody>
      </p:sp>
      <p:grpSp>
        <p:nvGrpSpPr>
          <p:cNvPr id="51213" name="Group 39"/>
          <p:cNvGrpSpPr>
            <a:grpSpLocks/>
          </p:cNvGrpSpPr>
          <p:nvPr/>
        </p:nvGrpSpPr>
        <p:grpSpPr bwMode="auto">
          <a:xfrm>
            <a:off x="457200" y="4800600"/>
            <a:ext cx="4724400" cy="1524000"/>
            <a:chOff x="4800600" y="3886200"/>
            <a:chExt cx="4724400" cy="1524000"/>
          </a:xfrm>
        </p:grpSpPr>
        <p:sp>
          <p:nvSpPr>
            <p:cNvPr id="51214" name="Rectangle 38"/>
            <p:cNvSpPr>
              <a:spLocks noChangeArrowheads="1"/>
            </p:cNvSpPr>
            <p:nvPr/>
          </p:nvSpPr>
          <p:spPr bwMode="auto">
            <a:xfrm>
              <a:off x="4800600" y="3886200"/>
              <a:ext cx="4724400" cy="1524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grpSp>
          <p:nvGrpSpPr>
            <p:cNvPr id="51215" name="Group 37"/>
            <p:cNvGrpSpPr>
              <a:grpSpLocks/>
            </p:cNvGrpSpPr>
            <p:nvPr/>
          </p:nvGrpSpPr>
          <p:grpSpPr bwMode="auto">
            <a:xfrm>
              <a:off x="4876800" y="4114800"/>
              <a:ext cx="4468641" cy="1143000"/>
              <a:chOff x="4876800" y="4495800"/>
              <a:chExt cx="4468641" cy="1143000"/>
            </a:xfrm>
          </p:grpSpPr>
          <p:pic>
            <p:nvPicPr>
              <p:cNvPr id="51216" name="Picture 32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931875" y="4495800"/>
                <a:ext cx="4413566" cy="11430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</p:pic>
          <p:sp>
            <p:nvSpPr>
              <p:cNvPr id="51217" name="Rectangle 33"/>
              <p:cNvSpPr>
                <a:spLocks noChangeArrowheads="1"/>
              </p:cNvSpPr>
              <p:nvPr/>
            </p:nvSpPr>
            <p:spPr bwMode="auto">
              <a:xfrm>
                <a:off x="7211841" y="4572000"/>
                <a:ext cx="685800" cy="6858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cxnSp>
            <p:nvCxnSpPr>
              <p:cNvPr id="51218" name="Straight Arrow Connector 35"/>
              <p:cNvCxnSpPr>
                <a:cxnSpLocks noChangeShapeType="1"/>
              </p:cNvCxnSpPr>
              <p:nvPr/>
            </p:nvCxnSpPr>
            <p:spPr bwMode="auto">
              <a:xfrm>
                <a:off x="6553200" y="4648200"/>
                <a:ext cx="1219200" cy="1588"/>
              </a:xfrm>
              <a:prstGeom prst="straightConnector1">
                <a:avLst/>
              </a:prstGeom>
              <a:noFill/>
              <a:ln w="50800">
                <a:solidFill>
                  <a:srgbClr val="0000FF"/>
                </a:solidFill>
                <a:round/>
                <a:headEnd/>
                <a:tailEnd type="arrow" w="med" len="med"/>
              </a:ln>
            </p:spPr>
          </p:cxnSp>
          <p:sp>
            <p:nvSpPr>
              <p:cNvPr id="51219" name="Rectangle 36"/>
              <p:cNvSpPr>
                <a:spLocks noChangeArrowheads="1"/>
              </p:cNvSpPr>
              <p:nvPr/>
            </p:nvSpPr>
            <p:spPr bwMode="auto">
              <a:xfrm>
                <a:off x="4876800" y="4495800"/>
                <a:ext cx="381000" cy="4572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Inserting into a 2-3 Tree -- Example</a:t>
            </a:r>
          </a:p>
        </p:txBody>
      </p:sp>
      <p:sp>
        <p:nvSpPr>
          <p:cNvPr id="522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522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28315C-9D8C-164F-A5A7-1637B1EF0170}" type="slidenum">
              <a:rPr lang="en-US">
                <a:ea typeface="ＭＳ Ｐゴシック" charset="-128"/>
                <a:cs typeface="ＭＳ Ｐゴシック" charset="-128"/>
              </a:rPr>
              <a:pPr/>
              <a:t>11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52230" name="Group 30"/>
          <p:cNvGrpSpPr>
            <a:grpSpLocks/>
          </p:cNvGrpSpPr>
          <p:nvPr/>
        </p:nvGrpSpPr>
        <p:grpSpPr bwMode="auto">
          <a:xfrm>
            <a:off x="228600" y="1143000"/>
            <a:ext cx="4051300" cy="2209800"/>
            <a:chOff x="5181600" y="1676400"/>
            <a:chExt cx="4051300" cy="2209800"/>
          </a:xfrm>
        </p:grpSpPr>
        <p:pic>
          <p:nvPicPr>
            <p:cNvPr id="52239" name="Picture 21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181600" y="1676400"/>
              <a:ext cx="4051300" cy="220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240" name="Rectangle 23"/>
            <p:cNvSpPr>
              <a:spLocks noChangeArrowheads="1"/>
            </p:cNvSpPr>
            <p:nvPr/>
          </p:nvSpPr>
          <p:spPr bwMode="auto">
            <a:xfrm>
              <a:off x="5867400" y="1676400"/>
              <a:ext cx="533400" cy="4572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524000" y="2819400"/>
            <a:ext cx="609600" cy="609600"/>
          </a:xfrm>
          <a:prstGeom prst="ellipse">
            <a:avLst/>
          </a:prstGeom>
          <a:solidFill>
            <a:srgbClr val="0000FF">
              <a:alpha val="20000"/>
            </a:srgbClr>
          </a:solidFill>
          <a:ln w="508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4572000" y="1219200"/>
            <a:ext cx="5105400" cy="4572000"/>
            <a:chOff x="4572000" y="1219200"/>
            <a:chExt cx="5105399" cy="4572000"/>
          </a:xfrm>
        </p:grpSpPr>
        <p:sp>
          <p:nvSpPr>
            <p:cNvPr id="23" name="TextBox 22"/>
            <p:cNvSpPr txBox="1"/>
            <p:nvPr/>
          </p:nvSpPr>
          <p:spPr>
            <a:xfrm>
              <a:off x="7238999" y="4648200"/>
              <a:ext cx="1752600" cy="11430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2200" b="1" kern="0" dirty="0">
                  <a:solidFill>
                    <a:srgbClr val="FF0000"/>
                  </a:solidFill>
                  <a:latin typeface="Calibri"/>
                  <a:cs typeface="Calibri"/>
                </a:rPr>
                <a:t>Insertion into a 2-node leaf is simple</a:t>
              </a:r>
            </a:p>
          </p:txBody>
        </p:sp>
        <p:grpSp>
          <p:nvGrpSpPr>
            <p:cNvPr id="52236" name="Group 29"/>
            <p:cNvGrpSpPr>
              <a:grpSpLocks/>
            </p:cNvGrpSpPr>
            <p:nvPr/>
          </p:nvGrpSpPr>
          <p:grpSpPr bwMode="auto">
            <a:xfrm>
              <a:off x="4572000" y="1219200"/>
              <a:ext cx="5105399" cy="2051050"/>
              <a:chOff x="4572000" y="1219200"/>
              <a:chExt cx="5105399" cy="2051050"/>
            </a:xfrm>
          </p:grpSpPr>
          <p:pic>
            <p:nvPicPr>
              <p:cNvPr id="52237" name="Picture 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274558" y="1219200"/>
                <a:ext cx="4402841" cy="2051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2238" name="Right Arrow 26"/>
              <p:cNvSpPr>
                <a:spLocks noChangeArrowheads="1"/>
              </p:cNvSpPr>
              <p:nvPr/>
            </p:nvSpPr>
            <p:spPr bwMode="auto">
              <a:xfrm>
                <a:off x="4572000" y="1981200"/>
                <a:ext cx="762000" cy="4572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0000FF"/>
              </a:solidFill>
              <a:ln w="31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</p:grpSp>
      </p:grpSp>
      <p:sp>
        <p:nvSpPr>
          <p:cNvPr id="52233" name="Text Box 8"/>
          <p:cNvSpPr txBox="1">
            <a:spLocks noChangeArrowheads="1"/>
          </p:cNvSpPr>
          <p:nvPr/>
        </p:nvSpPr>
        <p:spPr bwMode="auto">
          <a:xfrm>
            <a:off x="304800" y="3733800"/>
            <a:ext cx="1524000" cy="4619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b="1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Insert 37</a:t>
            </a: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304800" y="41148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Find the node into which you can put 37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57200" y="4572000"/>
            <a:ext cx="8991600" cy="2057400"/>
            <a:chOff x="457200" y="4572000"/>
            <a:chExt cx="8991600" cy="2057400"/>
          </a:xfrm>
        </p:grpSpPr>
        <p:grpSp>
          <p:nvGrpSpPr>
            <p:cNvPr id="31" name="Group 30"/>
            <p:cNvGrpSpPr/>
            <p:nvPr/>
          </p:nvGrpSpPr>
          <p:grpSpPr>
            <a:xfrm>
              <a:off x="457200" y="4572000"/>
              <a:ext cx="8991600" cy="2057400"/>
              <a:chOff x="457200" y="4572000"/>
              <a:chExt cx="8991600" cy="2057400"/>
            </a:xfrm>
          </p:grpSpPr>
          <p:sp>
            <p:nvSpPr>
              <p:cNvPr id="53259" name="Rectangle 40"/>
              <p:cNvSpPr>
                <a:spLocks noChangeArrowheads="1"/>
              </p:cNvSpPr>
              <p:nvPr/>
            </p:nvSpPr>
            <p:spPr bwMode="auto">
              <a:xfrm>
                <a:off x="457200" y="4572000"/>
                <a:ext cx="8991600" cy="205740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pic>
            <p:nvPicPr>
              <p:cNvPr id="53260" name="Picture 41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6629400" y="4598605"/>
                <a:ext cx="2743200" cy="1878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261" name="Picture 42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33400" y="4648200"/>
                <a:ext cx="2286000" cy="1143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262" name="Picture 43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464859" y="4648200"/>
                <a:ext cx="2402541" cy="1981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3266" name="Straight Arrow Connector 47"/>
              <p:cNvCxnSpPr>
                <a:cxnSpLocks noChangeShapeType="1"/>
              </p:cNvCxnSpPr>
              <p:nvPr/>
            </p:nvCxnSpPr>
            <p:spPr bwMode="auto">
              <a:xfrm>
                <a:off x="2819400" y="4953000"/>
                <a:ext cx="1219200" cy="1588"/>
              </a:xfrm>
              <a:prstGeom prst="straightConnector1">
                <a:avLst/>
              </a:prstGeom>
              <a:noFill/>
              <a:ln w="50800">
                <a:solidFill>
                  <a:srgbClr val="0000FF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3267" name="Straight Arrow Connector 48"/>
              <p:cNvCxnSpPr>
                <a:cxnSpLocks noChangeShapeType="1"/>
              </p:cNvCxnSpPr>
              <p:nvPr/>
            </p:nvCxnSpPr>
            <p:spPr bwMode="auto">
              <a:xfrm>
                <a:off x="5715000" y="4953000"/>
                <a:ext cx="1219200" cy="1588"/>
              </a:xfrm>
              <a:prstGeom prst="straightConnector1">
                <a:avLst/>
              </a:prstGeom>
              <a:noFill/>
              <a:ln w="50800">
                <a:solidFill>
                  <a:srgbClr val="0000FF"/>
                </a:solidFill>
                <a:round/>
                <a:headEnd/>
                <a:tailEnd type="arrow" w="med" len="med"/>
              </a:ln>
            </p:spPr>
          </p:cxnSp>
        </p:grpSp>
        <p:sp>
          <p:nvSpPr>
            <p:cNvPr id="33" name="Rectangle 32"/>
            <p:cNvSpPr/>
            <p:nvPr/>
          </p:nvSpPr>
          <p:spPr bwMode="auto">
            <a:xfrm>
              <a:off x="1066800" y="4648200"/>
              <a:ext cx="304800" cy="3048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Inserting into a 2-3 Tree -- Example</a:t>
            </a:r>
          </a:p>
        </p:txBody>
      </p:sp>
      <p:sp>
        <p:nvSpPr>
          <p:cNvPr id="53253" name="Text Box 8"/>
          <p:cNvSpPr txBox="1">
            <a:spLocks noChangeArrowheads="1"/>
          </p:cNvSpPr>
          <p:nvPr/>
        </p:nvSpPr>
        <p:spPr bwMode="auto">
          <a:xfrm>
            <a:off x="304800" y="3733800"/>
            <a:ext cx="1524000" cy="4619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b="1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Insert 36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04800" y="41148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Find the node into which you can put 36</a:t>
            </a:r>
          </a:p>
        </p:txBody>
      </p:sp>
      <p:pic>
        <p:nvPicPr>
          <p:cNvPr id="5325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/>
          <a:stretch>
            <a:fillRect/>
          </a:stretch>
        </p:blipFill>
        <p:spPr>
          <a:xfrm>
            <a:off x="152400" y="1143000"/>
            <a:ext cx="4402138" cy="2051050"/>
          </a:xfrm>
        </p:spPr>
      </p:pic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4572000" y="1066800"/>
            <a:ext cx="5189538" cy="2209800"/>
            <a:chOff x="4572000" y="1066800"/>
            <a:chExt cx="5189899" cy="2209800"/>
          </a:xfrm>
        </p:grpSpPr>
        <p:pic>
          <p:nvPicPr>
            <p:cNvPr id="53268" name="Picture 23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407937" y="1066800"/>
              <a:ext cx="4353962" cy="220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269" name="Rectangle 25"/>
            <p:cNvSpPr>
              <a:spLocks noChangeArrowheads="1"/>
            </p:cNvSpPr>
            <p:nvPr/>
          </p:nvSpPr>
          <p:spPr bwMode="auto">
            <a:xfrm>
              <a:off x="6477000" y="1066800"/>
              <a:ext cx="533400" cy="3810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3270" name="Right Arrow 37"/>
            <p:cNvSpPr>
              <a:spLocks noChangeArrowheads="1"/>
            </p:cNvSpPr>
            <p:nvPr/>
          </p:nvSpPr>
          <p:spPr bwMode="auto">
            <a:xfrm>
              <a:off x="4572000" y="1981200"/>
              <a:ext cx="7620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31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143000" y="2743200"/>
            <a:ext cx="1219200" cy="533400"/>
          </a:xfrm>
          <a:prstGeom prst="ellipse">
            <a:avLst/>
          </a:prstGeom>
          <a:solidFill>
            <a:srgbClr val="0000FF">
              <a:alpha val="20000"/>
            </a:srgbClr>
          </a:solidFill>
          <a:ln w="508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3263" name="Rectangle 44"/>
          <p:cNvSpPr>
            <a:spLocks noChangeArrowheads="1"/>
          </p:cNvSpPr>
          <p:nvPr/>
        </p:nvSpPr>
        <p:spPr bwMode="auto">
          <a:xfrm>
            <a:off x="7162800" y="4648200"/>
            <a:ext cx="381000" cy="45720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3264" name="Rectangle 45"/>
          <p:cNvSpPr>
            <a:spLocks noChangeArrowheads="1"/>
          </p:cNvSpPr>
          <p:nvPr/>
        </p:nvSpPr>
        <p:spPr bwMode="auto">
          <a:xfrm>
            <a:off x="4074459" y="4648200"/>
            <a:ext cx="381000" cy="457200"/>
          </a:xfrm>
          <a:prstGeom prst="rect">
            <a:avLst/>
          </a:prstGeom>
          <a:solidFill>
            <a:schemeClr val="bg1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3265" name="Rectangle 46"/>
          <p:cNvSpPr>
            <a:spLocks noChangeArrowheads="1"/>
          </p:cNvSpPr>
          <p:nvPr/>
        </p:nvSpPr>
        <p:spPr bwMode="auto">
          <a:xfrm>
            <a:off x="990600" y="4648200"/>
            <a:ext cx="381000" cy="457200"/>
          </a:xfrm>
          <a:prstGeom prst="rect">
            <a:avLst/>
          </a:prstGeom>
          <a:solidFill>
            <a:schemeClr val="bg1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Inserting into a 2-3 Tree -- Example</a:t>
            </a:r>
          </a:p>
        </p:txBody>
      </p:sp>
      <p:sp>
        <p:nvSpPr>
          <p:cNvPr id="5427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54277" name="Text Box 8"/>
          <p:cNvSpPr txBox="1">
            <a:spLocks noChangeArrowheads="1"/>
          </p:cNvSpPr>
          <p:nvPr/>
        </p:nvSpPr>
        <p:spPr bwMode="auto">
          <a:xfrm>
            <a:off x="304800" y="4719638"/>
            <a:ext cx="3200400" cy="46196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b="1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Insert 35, 34, 33</a:t>
            </a:r>
          </a:p>
        </p:txBody>
      </p:sp>
      <p:pic>
        <p:nvPicPr>
          <p:cNvPr id="54278" name="Picture 2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488" y="2052638"/>
            <a:ext cx="3973512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9" name="Rectangle 25"/>
          <p:cNvSpPr>
            <a:spLocks noChangeArrowheads="1"/>
          </p:cNvSpPr>
          <p:nvPr/>
        </p:nvSpPr>
        <p:spPr bwMode="auto">
          <a:xfrm>
            <a:off x="1219200" y="2052638"/>
            <a:ext cx="533400" cy="381000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pic>
        <p:nvPicPr>
          <p:cNvPr id="54280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029200" y="2205038"/>
            <a:ext cx="4713288" cy="1828800"/>
          </a:xfrm>
        </p:spPr>
      </p:pic>
      <p:sp>
        <p:nvSpPr>
          <p:cNvPr id="54281" name="Right Arrow 37"/>
          <p:cNvSpPr>
            <a:spLocks noChangeArrowheads="1"/>
          </p:cNvSpPr>
          <p:nvPr/>
        </p:nvSpPr>
        <p:spPr bwMode="auto">
          <a:xfrm>
            <a:off x="4572000" y="2814638"/>
            <a:ext cx="7620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2-3 Trees -- Insertion Algorithm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38100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>
                <a:solidFill>
                  <a:srgbClr val="0000FF"/>
                </a:solidFill>
                <a:latin typeface="Calibri" charset="0"/>
              </a:rPr>
              <a:t>Splitting a leaf in a 2-3 tree</a:t>
            </a:r>
          </a:p>
        </p:txBody>
      </p:sp>
      <p:sp>
        <p:nvSpPr>
          <p:cNvPr id="5530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553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0A5EA6-5715-9E4F-82CE-16643A85C9AD}" type="slidenum">
              <a:rPr lang="en-US">
                <a:ea typeface="ＭＳ Ｐゴシック" charset="-128"/>
                <a:cs typeface="ＭＳ Ｐゴシック" charset="-128"/>
              </a:rPr>
              <a:pPr/>
              <a:t>14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55303" name="Group 30"/>
          <p:cNvGrpSpPr>
            <a:grpSpLocks/>
          </p:cNvGrpSpPr>
          <p:nvPr/>
        </p:nvGrpSpPr>
        <p:grpSpPr bwMode="auto">
          <a:xfrm>
            <a:off x="1066800" y="1828800"/>
            <a:ext cx="8001000" cy="4191000"/>
            <a:chOff x="1066800" y="1524000"/>
            <a:chExt cx="8001000" cy="4191000"/>
          </a:xfrm>
        </p:grpSpPr>
        <p:pic>
          <p:nvPicPr>
            <p:cNvPr id="55304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06123" y="1600200"/>
              <a:ext cx="7733077" cy="411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305" name="Rectangle 10"/>
            <p:cNvSpPr>
              <a:spLocks noChangeArrowheads="1"/>
            </p:cNvSpPr>
            <p:nvPr/>
          </p:nvSpPr>
          <p:spPr bwMode="auto">
            <a:xfrm>
              <a:off x="1066800" y="167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5306" name="Right Arrow 16"/>
            <p:cNvSpPr>
              <a:spLocks noChangeArrowheads="1"/>
            </p:cNvSpPr>
            <p:nvPr/>
          </p:nvSpPr>
          <p:spPr bwMode="auto">
            <a:xfrm>
              <a:off x="4648200" y="2133600"/>
              <a:ext cx="7620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31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5307" name="Rectangle 11"/>
            <p:cNvSpPr>
              <a:spLocks noChangeArrowheads="1"/>
            </p:cNvSpPr>
            <p:nvPr/>
          </p:nvSpPr>
          <p:spPr bwMode="auto">
            <a:xfrm>
              <a:off x="1066800" y="3962400"/>
              <a:ext cx="304800" cy="3048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5308" name="Right Arrow 26"/>
            <p:cNvSpPr>
              <a:spLocks noChangeArrowheads="1"/>
            </p:cNvSpPr>
            <p:nvPr/>
          </p:nvSpPr>
          <p:spPr bwMode="auto">
            <a:xfrm>
              <a:off x="4648200" y="4343400"/>
              <a:ext cx="7620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31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5309" name="Rectangle 27"/>
            <p:cNvSpPr>
              <a:spLocks noChangeArrowheads="1"/>
            </p:cNvSpPr>
            <p:nvPr/>
          </p:nvSpPr>
          <p:spPr bwMode="auto">
            <a:xfrm>
              <a:off x="1143000" y="3733800"/>
              <a:ext cx="7924800" cy="19812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5310" name="Rectangle 14"/>
            <p:cNvSpPr>
              <a:spLocks noChangeArrowheads="1"/>
            </p:cNvSpPr>
            <p:nvPr/>
          </p:nvSpPr>
          <p:spPr bwMode="auto">
            <a:xfrm>
              <a:off x="1143000" y="1524000"/>
              <a:ext cx="7924800" cy="19812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2-3 Trees -- Insertion Algorithm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54102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>
                <a:solidFill>
                  <a:srgbClr val="0000FF"/>
                </a:solidFill>
                <a:latin typeface="Calibri" charset="0"/>
              </a:rPr>
              <a:t>Splitting an internal node in a 2-3 tree</a:t>
            </a:r>
          </a:p>
        </p:txBody>
      </p:sp>
      <p:sp>
        <p:nvSpPr>
          <p:cNvPr id="5632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563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ECD162-B216-FF4B-84F3-EFC4ED701DB6}" type="slidenum">
              <a:rPr lang="en-US">
                <a:ea typeface="ＭＳ Ｐゴシック" charset="-128"/>
                <a:cs typeface="ＭＳ Ｐゴシック" charset="-128"/>
              </a:rPr>
              <a:pPr/>
              <a:t>15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56327" name="Group 15"/>
          <p:cNvGrpSpPr>
            <a:grpSpLocks/>
          </p:cNvGrpSpPr>
          <p:nvPr/>
        </p:nvGrpSpPr>
        <p:grpSpPr bwMode="auto">
          <a:xfrm>
            <a:off x="1143000" y="1828800"/>
            <a:ext cx="7924800" cy="4191000"/>
            <a:chOff x="1143000" y="1524000"/>
            <a:chExt cx="7924800" cy="4191000"/>
          </a:xfrm>
        </p:grpSpPr>
        <p:pic>
          <p:nvPicPr>
            <p:cNvPr id="56328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5400" y="1600200"/>
              <a:ext cx="7696200" cy="4025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329" name="Rectangle 10"/>
            <p:cNvSpPr>
              <a:spLocks noChangeArrowheads="1"/>
            </p:cNvSpPr>
            <p:nvPr/>
          </p:nvSpPr>
          <p:spPr bwMode="auto">
            <a:xfrm>
              <a:off x="1295400" y="167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6330" name="Right Arrow 16"/>
            <p:cNvSpPr>
              <a:spLocks noChangeArrowheads="1"/>
            </p:cNvSpPr>
            <p:nvPr/>
          </p:nvSpPr>
          <p:spPr bwMode="auto">
            <a:xfrm>
              <a:off x="4953000" y="2057400"/>
              <a:ext cx="7620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31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6331" name="Rectangle 11"/>
            <p:cNvSpPr>
              <a:spLocks noChangeArrowheads="1"/>
            </p:cNvSpPr>
            <p:nvPr/>
          </p:nvSpPr>
          <p:spPr bwMode="auto">
            <a:xfrm>
              <a:off x="1295400" y="3886200"/>
              <a:ext cx="304800" cy="3048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6332" name="Right Arrow 26"/>
            <p:cNvSpPr>
              <a:spLocks noChangeArrowheads="1"/>
            </p:cNvSpPr>
            <p:nvPr/>
          </p:nvSpPr>
          <p:spPr bwMode="auto">
            <a:xfrm>
              <a:off x="4953000" y="4343400"/>
              <a:ext cx="7620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31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6333" name="Rectangle 27"/>
            <p:cNvSpPr>
              <a:spLocks noChangeArrowheads="1"/>
            </p:cNvSpPr>
            <p:nvPr/>
          </p:nvSpPr>
          <p:spPr bwMode="auto">
            <a:xfrm>
              <a:off x="1143000" y="3733800"/>
              <a:ext cx="7924800" cy="19812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6334" name="Rectangle 14"/>
            <p:cNvSpPr>
              <a:spLocks noChangeArrowheads="1"/>
            </p:cNvSpPr>
            <p:nvPr/>
          </p:nvSpPr>
          <p:spPr bwMode="auto">
            <a:xfrm>
              <a:off x="1143000" y="1524000"/>
              <a:ext cx="7924800" cy="19812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905000"/>
            <a:ext cx="5867400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2-3 Trees -- Insertion Algorithm</a:t>
            </a:r>
          </a:p>
        </p:txBody>
      </p:sp>
      <p:sp>
        <p:nvSpPr>
          <p:cNvPr id="57348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54102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00FF"/>
                </a:solidFill>
                <a:latin typeface="Calibri" charset="0"/>
              </a:rPr>
              <a:t>Splitting the root of a 2-3 tree</a:t>
            </a:r>
          </a:p>
        </p:txBody>
      </p:sp>
      <p:sp>
        <p:nvSpPr>
          <p:cNvPr id="573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573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0A8CB7-3796-D94E-9E98-71C9A4458F83}" type="slidenum">
              <a:rPr lang="en-US">
                <a:ea typeface="ＭＳ Ｐゴシック" charset="-128"/>
                <a:cs typeface="ＭＳ Ｐゴシック" charset="-128"/>
              </a:rPr>
              <a:pPr/>
              <a:t>16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57352" name="Group 15"/>
          <p:cNvGrpSpPr>
            <a:grpSpLocks/>
          </p:cNvGrpSpPr>
          <p:nvPr/>
        </p:nvGrpSpPr>
        <p:grpSpPr bwMode="auto">
          <a:xfrm>
            <a:off x="1143000" y="1828800"/>
            <a:ext cx="7924800" cy="2286000"/>
            <a:chOff x="1143000" y="1524000"/>
            <a:chExt cx="7924800" cy="2286000"/>
          </a:xfrm>
        </p:grpSpPr>
        <p:sp>
          <p:nvSpPr>
            <p:cNvPr id="57353" name="Rectangle 10"/>
            <p:cNvSpPr>
              <a:spLocks noChangeArrowheads="1"/>
            </p:cNvSpPr>
            <p:nvPr/>
          </p:nvSpPr>
          <p:spPr bwMode="auto">
            <a:xfrm>
              <a:off x="1295400" y="1676400"/>
              <a:ext cx="304800" cy="3048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7354" name="Right Arrow 16"/>
            <p:cNvSpPr>
              <a:spLocks noChangeArrowheads="1"/>
            </p:cNvSpPr>
            <p:nvPr/>
          </p:nvSpPr>
          <p:spPr bwMode="auto">
            <a:xfrm>
              <a:off x="4191000" y="2743200"/>
              <a:ext cx="7620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31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7355" name="Rectangle 14"/>
            <p:cNvSpPr>
              <a:spLocks noChangeArrowheads="1"/>
            </p:cNvSpPr>
            <p:nvPr/>
          </p:nvSpPr>
          <p:spPr bwMode="auto">
            <a:xfrm>
              <a:off x="1143000" y="1524000"/>
              <a:ext cx="7924800" cy="22860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81EDC1-7D11-1948-818F-D2269C129ED9}" type="slidenum">
              <a:rPr lang="en-US">
                <a:ea typeface="ＭＳ Ｐゴシック" charset="-128"/>
                <a:cs typeface="ＭＳ Ｐゴシック" charset="-128"/>
              </a:rPr>
              <a:pPr/>
              <a:t>17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Deleting from a 2-3 tree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Deletion strategy is  the inverse of insertion strategy.</a:t>
            </a:r>
          </a:p>
          <a:p>
            <a:r>
              <a:rPr lang="en-US" dirty="0">
                <a:latin typeface="Calibri" charset="0"/>
              </a:rPr>
              <a:t>Deletion starts like normal BST deletion (swap with </a:t>
            </a:r>
            <a:r>
              <a:rPr lang="en-US" dirty="0" err="1">
                <a:latin typeface="Calibri" charset="0"/>
              </a:rPr>
              <a:t>inorder</a:t>
            </a:r>
            <a:r>
              <a:rPr lang="en-US" dirty="0">
                <a:latin typeface="Calibri" charset="0"/>
              </a:rPr>
              <a:t> successor)</a:t>
            </a:r>
          </a:p>
          <a:p>
            <a:r>
              <a:rPr lang="en-US" dirty="0">
                <a:latin typeface="Calibri" charset="0"/>
              </a:rPr>
              <a:t>Then, we merge the nodes that have become </a:t>
            </a:r>
            <a:r>
              <a:rPr lang="en-US" dirty="0" err="1">
                <a:latin typeface="Calibri" charset="0"/>
              </a:rPr>
              <a:t>underloaded</a:t>
            </a:r>
            <a:r>
              <a:rPr lang="en-US" dirty="0">
                <a:latin typeface="Calibri" charset="0"/>
              </a:rPr>
              <a:t>.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514600" y="3225600"/>
            <a:ext cx="4851600" cy="3251400"/>
            <a:chOff x="3962400" y="2667000"/>
            <a:chExt cx="4851600" cy="3251400"/>
          </a:xfrm>
        </p:grpSpPr>
        <p:sp>
          <p:nvSpPr>
            <p:cNvPr id="9" name="Oval 8"/>
            <p:cNvSpPr/>
            <p:nvPr/>
          </p:nvSpPr>
          <p:spPr bwMode="auto">
            <a:xfrm>
              <a:off x="5562600" y="54864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4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7467600" y="54864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8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4953000" y="42672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3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6096000" y="26670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5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629400" y="54864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8382000" y="54864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10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9" name="Octagon 18"/>
            <p:cNvSpPr/>
            <p:nvPr/>
          </p:nvSpPr>
          <p:spPr bwMode="auto">
            <a:xfrm>
              <a:off x="7162800" y="42672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70        90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21" name="Octagon 20"/>
            <p:cNvSpPr/>
            <p:nvPr/>
          </p:nvSpPr>
          <p:spPr bwMode="auto">
            <a:xfrm>
              <a:off x="3962400" y="54864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1" algn="ctr" eaLnBrk="0" hangingPunct="0"/>
              <a:r>
                <a:rPr lang="en-US" sz="1800" dirty="0">
                  <a:latin typeface="Calibri"/>
                  <a:cs typeface="Calibri"/>
                </a:rPr>
                <a:t>1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2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23" name="Straight Connector 22"/>
            <p:cNvCxnSpPr>
              <a:stCxn id="12" idx="3"/>
              <a:endCxn id="11" idx="0"/>
            </p:cNvCxnSpPr>
            <p:nvPr/>
          </p:nvCxnSpPr>
          <p:spPr bwMode="auto">
            <a:xfrm rot="5400000">
              <a:off x="5048401" y="3156335"/>
              <a:ext cx="1231465" cy="9902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11" idx="3"/>
            </p:cNvCxnSpPr>
            <p:nvPr/>
          </p:nvCxnSpPr>
          <p:spPr bwMode="auto">
            <a:xfrm rot="5400000">
              <a:off x="4330801" y="4800935"/>
              <a:ext cx="850465" cy="5204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11" idx="5"/>
              <a:endCxn id="9" idx="0"/>
            </p:cNvCxnSpPr>
            <p:nvPr/>
          </p:nvCxnSpPr>
          <p:spPr bwMode="auto">
            <a:xfrm rot="16200000" flipH="1">
              <a:off x="5124935" y="4832734"/>
              <a:ext cx="850465" cy="4568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9" idx="3"/>
              <a:endCxn id="13" idx="0"/>
            </p:cNvCxnSpPr>
            <p:nvPr/>
          </p:nvCxnSpPr>
          <p:spPr bwMode="auto">
            <a:xfrm rot="5400000">
              <a:off x="6633966" y="4859634"/>
              <a:ext cx="838200" cy="415332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endCxn id="10" idx="0"/>
            </p:cNvCxnSpPr>
            <p:nvPr/>
          </p:nvCxnSpPr>
          <p:spPr bwMode="auto">
            <a:xfrm rot="5400000">
              <a:off x="7270800" y="5061000"/>
              <a:ext cx="838200" cy="12600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12" idx="5"/>
            </p:cNvCxnSpPr>
            <p:nvPr/>
          </p:nvCxnSpPr>
          <p:spPr bwMode="auto">
            <a:xfrm rot="16200000" flipH="1">
              <a:off x="6464735" y="3035734"/>
              <a:ext cx="1231465" cy="12314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19" idx="2"/>
              <a:endCxn id="14" idx="0"/>
            </p:cNvCxnSpPr>
            <p:nvPr/>
          </p:nvCxnSpPr>
          <p:spPr bwMode="auto">
            <a:xfrm rot="16200000" flipH="1">
              <a:off x="7983834" y="4872234"/>
              <a:ext cx="838200" cy="390132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152400" y="3810000"/>
            <a:ext cx="3352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Calibri"/>
              </a:rPr>
              <a:t>	Delete [ 70   100   80 ]  from this 2-3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Calibri"/>
              </a:rPr>
              <a:t> tree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charset="0"/>
              <a:ea typeface="ＭＳ Ｐゴシック" charset="-128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from a 2-3 Tree --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2743200" y="914400"/>
            <a:ext cx="4851600" cy="3251400"/>
            <a:chOff x="3962400" y="2667000"/>
            <a:chExt cx="4851600" cy="3251400"/>
          </a:xfrm>
        </p:grpSpPr>
        <p:sp>
          <p:nvSpPr>
            <p:cNvPr id="71" name="Oval 70"/>
            <p:cNvSpPr/>
            <p:nvPr/>
          </p:nvSpPr>
          <p:spPr bwMode="auto">
            <a:xfrm>
              <a:off x="5562600" y="54864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4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7467600" y="54864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8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4953000" y="42672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3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6096000" y="26670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5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6629400" y="54864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8382000" y="54864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10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77" name="Octagon 76"/>
            <p:cNvSpPr/>
            <p:nvPr/>
          </p:nvSpPr>
          <p:spPr bwMode="auto">
            <a:xfrm>
              <a:off x="7162800" y="42672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70        90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78" name="Octagon 77"/>
            <p:cNvSpPr/>
            <p:nvPr/>
          </p:nvSpPr>
          <p:spPr bwMode="auto">
            <a:xfrm>
              <a:off x="3962400" y="54864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1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2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79" name="Straight Connector 78"/>
            <p:cNvCxnSpPr>
              <a:stCxn id="74" idx="3"/>
              <a:endCxn id="73" idx="0"/>
            </p:cNvCxnSpPr>
            <p:nvPr/>
          </p:nvCxnSpPr>
          <p:spPr bwMode="auto">
            <a:xfrm rot="5400000">
              <a:off x="5048401" y="3156335"/>
              <a:ext cx="1231465" cy="9902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>
              <a:stCxn id="73" idx="3"/>
            </p:cNvCxnSpPr>
            <p:nvPr/>
          </p:nvCxnSpPr>
          <p:spPr bwMode="auto">
            <a:xfrm rot="5400000">
              <a:off x="4330801" y="4800935"/>
              <a:ext cx="850465" cy="5204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>
              <a:stCxn id="73" idx="5"/>
              <a:endCxn id="71" idx="0"/>
            </p:cNvCxnSpPr>
            <p:nvPr/>
          </p:nvCxnSpPr>
          <p:spPr bwMode="auto">
            <a:xfrm rot="16200000" flipH="1">
              <a:off x="5124935" y="4832734"/>
              <a:ext cx="850465" cy="4568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/>
            <p:cNvCxnSpPr>
              <a:stCxn id="77" idx="3"/>
              <a:endCxn id="75" idx="0"/>
            </p:cNvCxnSpPr>
            <p:nvPr/>
          </p:nvCxnSpPr>
          <p:spPr bwMode="auto">
            <a:xfrm rot="5400000">
              <a:off x="6633966" y="4859634"/>
              <a:ext cx="838200" cy="415332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Connector 82"/>
            <p:cNvCxnSpPr>
              <a:endCxn id="72" idx="0"/>
            </p:cNvCxnSpPr>
            <p:nvPr/>
          </p:nvCxnSpPr>
          <p:spPr bwMode="auto">
            <a:xfrm rot="5400000">
              <a:off x="7270800" y="5061000"/>
              <a:ext cx="838200" cy="12600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Connector 83"/>
            <p:cNvCxnSpPr>
              <a:stCxn id="74" idx="5"/>
            </p:cNvCxnSpPr>
            <p:nvPr/>
          </p:nvCxnSpPr>
          <p:spPr bwMode="auto">
            <a:xfrm rot="16200000" flipH="1">
              <a:off x="6464735" y="3035734"/>
              <a:ext cx="1231465" cy="12314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>
              <a:stCxn id="77" idx="2"/>
              <a:endCxn id="76" idx="0"/>
            </p:cNvCxnSpPr>
            <p:nvPr/>
          </p:nvCxnSpPr>
          <p:spPr bwMode="auto">
            <a:xfrm rot="16200000" flipH="1">
              <a:off x="7983834" y="4872234"/>
              <a:ext cx="838200" cy="390132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6" name="Group 85"/>
          <p:cNvGrpSpPr/>
          <p:nvPr/>
        </p:nvGrpSpPr>
        <p:grpSpPr>
          <a:xfrm>
            <a:off x="2743200" y="914400"/>
            <a:ext cx="4851600" cy="3251400"/>
            <a:chOff x="2514600" y="1015800"/>
            <a:chExt cx="4851600" cy="3251400"/>
          </a:xfrm>
        </p:grpSpPr>
        <p:grpSp>
          <p:nvGrpSpPr>
            <p:cNvPr id="87" name="Group 12"/>
            <p:cNvGrpSpPr/>
            <p:nvPr/>
          </p:nvGrpSpPr>
          <p:grpSpPr>
            <a:xfrm>
              <a:off x="2514600" y="1015800"/>
              <a:ext cx="4851600" cy="3251400"/>
              <a:chOff x="3962400" y="2667000"/>
              <a:chExt cx="4851600" cy="3251400"/>
            </a:xfrm>
          </p:grpSpPr>
          <p:sp>
            <p:nvSpPr>
              <p:cNvPr id="89" name="Oval 88"/>
              <p:cNvSpPr/>
              <p:nvPr/>
            </p:nvSpPr>
            <p:spPr bwMode="auto">
              <a:xfrm>
                <a:off x="5562600" y="54864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4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90" name="Oval 89"/>
              <p:cNvSpPr/>
              <p:nvPr/>
            </p:nvSpPr>
            <p:spPr bwMode="auto">
              <a:xfrm>
                <a:off x="7467600" y="5486400"/>
                <a:ext cx="432000" cy="432000"/>
              </a:xfrm>
              <a:prstGeom prst="ellipse">
                <a:avLst/>
              </a:prstGeom>
              <a:solidFill>
                <a:srgbClr val="D9D9D9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 smtClean="0">
                    <a:latin typeface="Calibri"/>
                    <a:cs typeface="Calibri"/>
                  </a:rPr>
                  <a:t>7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91" name="Oval 90"/>
              <p:cNvSpPr/>
              <p:nvPr/>
            </p:nvSpPr>
            <p:spPr bwMode="auto">
              <a:xfrm>
                <a:off x="4953000" y="42672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3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92" name="Oval 91"/>
              <p:cNvSpPr/>
              <p:nvPr/>
            </p:nvSpPr>
            <p:spPr bwMode="auto">
              <a:xfrm>
                <a:off x="6096000" y="26670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 smtClean="0">
                    <a:latin typeface="Calibri"/>
                    <a:cs typeface="Calibri"/>
                  </a:rPr>
                  <a:t>5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93" name="Oval 92"/>
              <p:cNvSpPr/>
              <p:nvPr/>
            </p:nvSpPr>
            <p:spPr bwMode="auto">
              <a:xfrm>
                <a:off x="6629400" y="54864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6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94" name="Oval 93"/>
              <p:cNvSpPr/>
              <p:nvPr/>
            </p:nvSpPr>
            <p:spPr bwMode="auto">
              <a:xfrm>
                <a:off x="8382000" y="54864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 smtClean="0">
                    <a:latin typeface="Calibri"/>
                    <a:cs typeface="Calibri"/>
                  </a:rPr>
                  <a:t>10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95" name="Octagon 94"/>
              <p:cNvSpPr/>
              <p:nvPr/>
            </p:nvSpPr>
            <p:spPr bwMode="auto">
              <a:xfrm>
                <a:off x="7162800" y="4267200"/>
                <a:ext cx="1143000" cy="381000"/>
              </a:xfrm>
              <a:prstGeom prst="octagon">
                <a:avLst>
                  <a:gd name="adj" fmla="val 25704"/>
                </a:avLst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8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0        90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96" name="Octagon 95"/>
              <p:cNvSpPr/>
              <p:nvPr/>
            </p:nvSpPr>
            <p:spPr bwMode="auto">
              <a:xfrm>
                <a:off x="3962400" y="5486400"/>
                <a:ext cx="1143000" cy="381000"/>
              </a:xfrm>
              <a:prstGeom prst="octagon">
                <a:avLst>
                  <a:gd name="adj" fmla="val 25704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1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2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cxnSp>
            <p:nvCxnSpPr>
              <p:cNvPr id="97" name="Straight Connector 96"/>
              <p:cNvCxnSpPr>
                <a:stCxn id="92" idx="3"/>
                <a:endCxn id="91" idx="0"/>
              </p:cNvCxnSpPr>
              <p:nvPr/>
            </p:nvCxnSpPr>
            <p:spPr bwMode="auto">
              <a:xfrm rot="5400000">
                <a:off x="5048401" y="3156335"/>
                <a:ext cx="1231465" cy="990265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Straight Connector 97"/>
              <p:cNvCxnSpPr>
                <a:stCxn id="91" idx="3"/>
              </p:cNvCxnSpPr>
              <p:nvPr/>
            </p:nvCxnSpPr>
            <p:spPr bwMode="auto">
              <a:xfrm rot="5400000">
                <a:off x="4330801" y="4800935"/>
                <a:ext cx="850465" cy="520465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Straight Connector 98"/>
              <p:cNvCxnSpPr>
                <a:stCxn id="91" idx="5"/>
                <a:endCxn id="89" idx="0"/>
              </p:cNvCxnSpPr>
              <p:nvPr/>
            </p:nvCxnSpPr>
            <p:spPr bwMode="auto">
              <a:xfrm rot="16200000" flipH="1">
                <a:off x="5124935" y="4832734"/>
                <a:ext cx="850465" cy="456865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Straight Connector 99"/>
              <p:cNvCxnSpPr>
                <a:stCxn id="95" idx="3"/>
                <a:endCxn id="93" idx="0"/>
              </p:cNvCxnSpPr>
              <p:nvPr/>
            </p:nvCxnSpPr>
            <p:spPr bwMode="auto">
              <a:xfrm rot="5400000">
                <a:off x="6633966" y="4859634"/>
                <a:ext cx="838200" cy="415332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1" name="Straight Connector 100"/>
              <p:cNvCxnSpPr>
                <a:endCxn id="90" idx="0"/>
              </p:cNvCxnSpPr>
              <p:nvPr/>
            </p:nvCxnSpPr>
            <p:spPr bwMode="auto">
              <a:xfrm rot="5400000">
                <a:off x="7270800" y="5061000"/>
                <a:ext cx="838200" cy="12600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Straight Connector 101"/>
              <p:cNvCxnSpPr>
                <a:stCxn id="92" idx="5"/>
              </p:cNvCxnSpPr>
              <p:nvPr/>
            </p:nvCxnSpPr>
            <p:spPr bwMode="auto">
              <a:xfrm rot="16200000" flipH="1">
                <a:off x="6464735" y="3035734"/>
                <a:ext cx="1231465" cy="1231465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3" name="Straight Connector 102"/>
              <p:cNvCxnSpPr>
                <a:stCxn id="95" idx="2"/>
                <a:endCxn id="94" idx="0"/>
              </p:cNvCxnSpPr>
              <p:nvPr/>
            </p:nvCxnSpPr>
            <p:spPr bwMode="auto">
              <a:xfrm rot="16200000" flipH="1">
                <a:off x="7983834" y="4872234"/>
                <a:ext cx="838200" cy="390132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88" name="Straight Arrow Connector 87"/>
            <p:cNvCxnSpPr/>
            <p:nvPr/>
          </p:nvCxnSpPr>
          <p:spPr bwMode="auto">
            <a:xfrm rot="16200000" flipH="1">
              <a:off x="5715001" y="3352801"/>
              <a:ext cx="609598" cy="152399"/>
            </a:xfrm>
            <a:prstGeom prst="straightConnector1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stealth" w="lg" len="lg"/>
              <a:tailEnd type="stealth" w="lg" len="lg"/>
            </a:ln>
            <a:effectLst/>
          </p:spPr>
        </p:cxnSp>
      </p:grpSp>
      <p:grpSp>
        <p:nvGrpSpPr>
          <p:cNvPr id="105" name="Group 12"/>
          <p:cNvGrpSpPr/>
          <p:nvPr/>
        </p:nvGrpSpPr>
        <p:grpSpPr>
          <a:xfrm>
            <a:off x="2743200" y="914400"/>
            <a:ext cx="4851600" cy="3251400"/>
            <a:chOff x="3962400" y="2667000"/>
            <a:chExt cx="4851600" cy="3251400"/>
          </a:xfrm>
        </p:grpSpPr>
        <p:sp>
          <p:nvSpPr>
            <p:cNvPr id="106" name="Oval 105"/>
            <p:cNvSpPr/>
            <p:nvPr/>
          </p:nvSpPr>
          <p:spPr bwMode="auto">
            <a:xfrm>
              <a:off x="5562600" y="54864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4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7467600" y="5486400"/>
              <a:ext cx="432000" cy="432000"/>
            </a:xfrm>
            <a:prstGeom prst="ellipse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–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4953000" y="42672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3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6096000" y="26670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5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6629400" y="54864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8382000" y="5486400"/>
              <a:ext cx="432000" cy="432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10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12" name="Octagon 111"/>
            <p:cNvSpPr/>
            <p:nvPr/>
          </p:nvSpPr>
          <p:spPr bwMode="auto">
            <a:xfrm>
              <a:off x="7162800" y="42672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8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0        90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13" name="Octagon 112"/>
            <p:cNvSpPr/>
            <p:nvPr/>
          </p:nvSpPr>
          <p:spPr bwMode="auto">
            <a:xfrm>
              <a:off x="3962400" y="54864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1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2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14" name="Straight Connector 113"/>
            <p:cNvCxnSpPr>
              <a:stCxn id="109" idx="3"/>
              <a:endCxn id="108" idx="0"/>
            </p:cNvCxnSpPr>
            <p:nvPr/>
          </p:nvCxnSpPr>
          <p:spPr bwMode="auto">
            <a:xfrm rot="5400000">
              <a:off x="5048401" y="3156335"/>
              <a:ext cx="1231465" cy="9902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Straight Connector 114"/>
            <p:cNvCxnSpPr>
              <a:stCxn id="108" idx="3"/>
            </p:cNvCxnSpPr>
            <p:nvPr/>
          </p:nvCxnSpPr>
          <p:spPr bwMode="auto">
            <a:xfrm rot="5400000">
              <a:off x="4330801" y="4800935"/>
              <a:ext cx="850465" cy="5204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Straight Connector 115"/>
            <p:cNvCxnSpPr>
              <a:stCxn id="108" idx="5"/>
              <a:endCxn id="106" idx="0"/>
            </p:cNvCxnSpPr>
            <p:nvPr/>
          </p:nvCxnSpPr>
          <p:spPr bwMode="auto">
            <a:xfrm rot="16200000" flipH="1">
              <a:off x="5124935" y="4832734"/>
              <a:ext cx="850465" cy="4568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Straight Connector 116"/>
            <p:cNvCxnSpPr>
              <a:stCxn id="112" idx="3"/>
              <a:endCxn id="110" idx="0"/>
            </p:cNvCxnSpPr>
            <p:nvPr/>
          </p:nvCxnSpPr>
          <p:spPr bwMode="auto">
            <a:xfrm rot="5400000">
              <a:off x="6633966" y="4859634"/>
              <a:ext cx="838200" cy="415332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Straight Connector 117"/>
            <p:cNvCxnSpPr>
              <a:endCxn id="107" idx="0"/>
            </p:cNvCxnSpPr>
            <p:nvPr/>
          </p:nvCxnSpPr>
          <p:spPr bwMode="auto">
            <a:xfrm rot="5400000">
              <a:off x="7270800" y="5061000"/>
              <a:ext cx="838200" cy="12600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Straight Connector 118"/>
            <p:cNvCxnSpPr>
              <a:stCxn id="109" idx="5"/>
            </p:cNvCxnSpPr>
            <p:nvPr/>
          </p:nvCxnSpPr>
          <p:spPr bwMode="auto">
            <a:xfrm rot="16200000" flipH="1">
              <a:off x="6464735" y="3035734"/>
              <a:ext cx="1231465" cy="1231465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Straight Connector 119"/>
            <p:cNvCxnSpPr>
              <a:stCxn id="112" idx="2"/>
              <a:endCxn id="111" idx="0"/>
            </p:cNvCxnSpPr>
            <p:nvPr/>
          </p:nvCxnSpPr>
          <p:spPr bwMode="auto">
            <a:xfrm rot="16200000" flipH="1">
              <a:off x="7983834" y="4872234"/>
              <a:ext cx="838200" cy="390132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1" name="Group 120"/>
          <p:cNvGrpSpPr/>
          <p:nvPr/>
        </p:nvGrpSpPr>
        <p:grpSpPr>
          <a:xfrm>
            <a:off x="2743200" y="914400"/>
            <a:ext cx="4851600" cy="3251400"/>
            <a:chOff x="3962400" y="0"/>
            <a:chExt cx="4851600" cy="3251400"/>
          </a:xfrm>
        </p:grpSpPr>
        <p:grpSp>
          <p:nvGrpSpPr>
            <p:cNvPr id="122" name="Group 12"/>
            <p:cNvGrpSpPr/>
            <p:nvPr/>
          </p:nvGrpSpPr>
          <p:grpSpPr>
            <a:xfrm>
              <a:off x="3962400" y="0"/>
              <a:ext cx="4851600" cy="3251400"/>
              <a:chOff x="3962400" y="2667000"/>
              <a:chExt cx="4851600" cy="3251400"/>
            </a:xfrm>
          </p:grpSpPr>
          <p:sp>
            <p:nvSpPr>
              <p:cNvPr id="126" name="Oval 125"/>
              <p:cNvSpPr/>
              <p:nvPr/>
            </p:nvSpPr>
            <p:spPr bwMode="auto">
              <a:xfrm>
                <a:off x="5562600" y="54864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4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127" name="Oval 126"/>
              <p:cNvSpPr/>
              <p:nvPr/>
            </p:nvSpPr>
            <p:spPr bwMode="auto">
              <a:xfrm>
                <a:off x="7467600" y="5486400"/>
                <a:ext cx="432000" cy="432000"/>
              </a:xfrm>
              <a:prstGeom prst="ellipse">
                <a:avLst/>
              </a:prstGeom>
              <a:solidFill>
                <a:srgbClr val="D9D9D9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 bwMode="auto">
              <a:xfrm>
                <a:off x="4953000" y="42672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3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 bwMode="auto">
              <a:xfrm>
                <a:off x="6096000" y="26670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 smtClean="0">
                    <a:latin typeface="Calibri"/>
                    <a:cs typeface="Calibri"/>
                  </a:rPr>
                  <a:t>5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130" name="Oval 129"/>
              <p:cNvSpPr/>
              <p:nvPr/>
            </p:nvSpPr>
            <p:spPr bwMode="auto">
              <a:xfrm>
                <a:off x="6629400" y="54864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6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131" name="Oval 130"/>
              <p:cNvSpPr/>
              <p:nvPr/>
            </p:nvSpPr>
            <p:spPr bwMode="auto">
              <a:xfrm>
                <a:off x="8382000" y="54864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 smtClean="0">
                    <a:latin typeface="Calibri"/>
                    <a:cs typeface="Calibri"/>
                  </a:rPr>
                  <a:t>10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132" name="Octagon 131"/>
              <p:cNvSpPr/>
              <p:nvPr/>
            </p:nvSpPr>
            <p:spPr bwMode="auto">
              <a:xfrm>
                <a:off x="7162800" y="4267200"/>
                <a:ext cx="1143000" cy="381000"/>
              </a:xfrm>
              <a:prstGeom prst="octagon">
                <a:avLst>
                  <a:gd name="adj" fmla="val 25704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8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0        90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133" name="Octagon 132"/>
              <p:cNvSpPr/>
              <p:nvPr/>
            </p:nvSpPr>
            <p:spPr bwMode="auto">
              <a:xfrm>
                <a:off x="3962400" y="5486400"/>
                <a:ext cx="1143000" cy="381000"/>
              </a:xfrm>
              <a:prstGeom prst="octagon">
                <a:avLst>
                  <a:gd name="adj" fmla="val 25704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1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2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cxnSp>
            <p:nvCxnSpPr>
              <p:cNvPr id="134" name="Straight Connector 133"/>
              <p:cNvCxnSpPr>
                <a:stCxn id="129" idx="3"/>
                <a:endCxn id="128" idx="0"/>
              </p:cNvCxnSpPr>
              <p:nvPr/>
            </p:nvCxnSpPr>
            <p:spPr bwMode="auto">
              <a:xfrm rot="5400000">
                <a:off x="5048401" y="3156335"/>
                <a:ext cx="1231465" cy="990265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Straight Connector 134"/>
              <p:cNvCxnSpPr>
                <a:stCxn id="128" idx="3"/>
              </p:cNvCxnSpPr>
              <p:nvPr/>
            </p:nvCxnSpPr>
            <p:spPr bwMode="auto">
              <a:xfrm rot="5400000">
                <a:off x="4330801" y="4800935"/>
                <a:ext cx="850465" cy="520465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6" name="Straight Connector 135"/>
              <p:cNvCxnSpPr>
                <a:stCxn id="128" idx="5"/>
                <a:endCxn id="126" idx="0"/>
              </p:cNvCxnSpPr>
              <p:nvPr/>
            </p:nvCxnSpPr>
            <p:spPr bwMode="auto">
              <a:xfrm rot="16200000" flipH="1">
                <a:off x="5124935" y="4832734"/>
                <a:ext cx="850465" cy="456865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7" name="Straight Connector 136"/>
              <p:cNvCxnSpPr>
                <a:stCxn id="132" idx="3"/>
                <a:endCxn id="130" idx="0"/>
              </p:cNvCxnSpPr>
              <p:nvPr/>
            </p:nvCxnSpPr>
            <p:spPr bwMode="auto">
              <a:xfrm rot="5400000">
                <a:off x="6633966" y="4859634"/>
                <a:ext cx="838200" cy="415332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8" name="Straight Connector 137"/>
              <p:cNvCxnSpPr>
                <a:endCxn id="127" idx="0"/>
              </p:cNvCxnSpPr>
              <p:nvPr/>
            </p:nvCxnSpPr>
            <p:spPr bwMode="auto">
              <a:xfrm rot="5400000">
                <a:off x="7270800" y="5061000"/>
                <a:ext cx="838200" cy="12600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9" name="Straight Connector 138"/>
              <p:cNvCxnSpPr>
                <a:stCxn id="129" idx="5"/>
              </p:cNvCxnSpPr>
              <p:nvPr/>
            </p:nvCxnSpPr>
            <p:spPr bwMode="auto">
              <a:xfrm rot="16200000" flipH="1">
                <a:off x="6464735" y="3035734"/>
                <a:ext cx="1231465" cy="1231465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0" name="Straight Connector 139"/>
              <p:cNvCxnSpPr>
                <a:stCxn id="132" idx="2"/>
                <a:endCxn id="131" idx="0"/>
              </p:cNvCxnSpPr>
              <p:nvPr/>
            </p:nvCxnSpPr>
            <p:spPr bwMode="auto">
              <a:xfrm rot="16200000" flipH="1">
                <a:off x="7983834" y="4872234"/>
                <a:ext cx="838200" cy="390132"/>
              </a:xfrm>
              <a:prstGeom prst="line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23" name="Straight Connector 122"/>
            <p:cNvCxnSpPr>
              <a:stCxn id="127" idx="1"/>
              <a:endCxn id="127" idx="5"/>
            </p:cNvCxnSpPr>
            <p:nvPr/>
          </p:nvCxnSpPr>
          <p:spPr bwMode="auto">
            <a:xfrm rot="16200000" flipH="1">
              <a:off x="7530865" y="2882665"/>
              <a:ext cx="305470" cy="305470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Straight Connector 123"/>
            <p:cNvCxnSpPr>
              <a:stCxn id="127" idx="7"/>
              <a:endCxn id="127" idx="3"/>
            </p:cNvCxnSpPr>
            <p:nvPr/>
          </p:nvCxnSpPr>
          <p:spPr bwMode="auto">
            <a:xfrm rot="16200000" flipH="1" flipV="1">
              <a:off x="7530865" y="2882665"/>
              <a:ext cx="305470" cy="305470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Straight Arrow Connector 124"/>
            <p:cNvCxnSpPr/>
            <p:nvPr/>
          </p:nvCxnSpPr>
          <p:spPr bwMode="auto">
            <a:xfrm flipV="1">
              <a:off x="7103400" y="3035400"/>
              <a:ext cx="288000" cy="12600"/>
            </a:xfrm>
            <a:prstGeom prst="straightConnector1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grpSp>
        <p:nvGrpSpPr>
          <p:cNvPr id="141" name="Group 140"/>
          <p:cNvGrpSpPr/>
          <p:nvPr/>
        </p:nvGrpSpPr>
        <p:grpSpPr>
          <a:xfrm>
            <a:off x="2743200" y="914400"/>
            <a:ext cx="4851600" cy="3251400"/>
            <a:chOff x="3048000" y="0"/>
            <a:chExt cx="4851600" cy="3251400"/>
          </a:xfrm>
        </p:grpSpPr>
        <p:grpSp>
          <p:nvGrpSpPr>
            <p:cNvPr id="142" name="Group 72"/>
            <p:cNvGrpSpPr/>
            <p:nvPr/>
          </p:nvGrpSpPr>
          <p:grpSpPr>
            <a:xfrm>
              <a:off x="3048000" y="0"/>
              <a:ext cx="4851600" cy="3251400"/>
              <a:chOff x="3962400" y="0"/>
              <a:chExt cx="4851600" cy="3251400"/>
            </a:xfrm>
          </p:grpSpPr>
          <p:grpSp>
            <p:nvGrpSpPr>
              <p:cNvPr id="144" name="Group 12"/>
              <p:cNvGrpSpPr/>
              <p:nvPr/>
            </p:nvGrpSpPr>
            <p:grpSpPr>
              <a:xfrm>
                <a:off x="3962400" y="0"/>
                <a:ext cx="4851600" cy="3251400"/>
                <a:chOff x="3962400" y="2667000"/>
                <a:chExt cx="4851600" cy="3251400"/>
              </a:xfrm>
            </p:grpSpPr>
            <p:sp>
              <p:nvSpPr>
                <p:cNvPr id="146" name="Oval 145"/>
                <p:cNvSpPr/>
                <p:nvPr/>
              </p:nvSpPr>
              <p:spPr bwMode="auto">
                <a:xfrm>
                  <a:off x="5562600" y="54864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4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147" name="Oval 146"/>
                <p:cNvSpPr/>
                <p:nvPr/>
              </p:nvSpPr>
              <p:spPr bwMode="auto">
                <a:xfrm>
                  <a:off x="4953000" y="42672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148" name="Oval 147"/>
                <p:cNvSpPr/>
                <p:nvPr/>
              </p:nvSpPr>
              <p:spPr bwMode="auto">
                <a:xfrm>
                  <a:off x="6096000" y="26670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 smtClean="0">
                      <a:latin typeface="Calibri"/>
                      <a:cs typeface="Calibri"/>
                    </a:rPr>
                    <a:t>5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149" name="Oval 148"/>
                <p:cNvSpPr/>
                <p:nvPr/>
              </p:nvSpPr>
              <p:spPr bwMode="auto">
                <a:xfrm>
                  <a:off x="8382000" y="54864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 smtClean="0">
                      <a:latin typeface="Calibri"/>
                      <a:cs typeface="Calibri"/>
                    </a:rPr>
                    <a:t>10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150" name="Octagon 149"/>
                <p:cNvSpPr/>
                <p:nvPr/>
              </p:nvSpPr>
              <p:spPr bwMode="auto">
                <a:xfrm>
                  <a:off x="7162800" y="42672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90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151" name="Octagon 150"/>
                <p:cNvSpPr/>
                <p:nvPr/>
              </p:nvSpPr>
              <p:spPr bwMode="auto">
                <a:xfrm>
                  <a:off x="3962400" y="54864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2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152" name="Straight Connector 151"/>
                <p:cNvCxnSpPr>
                  <a:stCxn id="148" idx="3"/>
                  <a:endCxn id="147" idx="0"/>
                </p:cNvCxnSpPr>
                <p:nvPr/>
              </p:nvCxnSpPr>
              <p:spPr bwMode="auto">
                <a:xfrm rot="5400000">
                  <a:off x="5048401" y="3156335"/>
                  <a:ext cx="1231465" cy="9902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3" name="Straight Connector 152"/>
                <p:cNvCxnSpPr>
                  <a:stCxn id="147" idx="3"/>
                </p:cNvCxnSpPr>
                <p:nvPr/>
              </p:nvCxnSpPr>
              <p:spPr bwMode="auto">
                <a:xfrm rot="5400000">
                  <a:off x="4330801" y="4800935"/>
                  <a:ext cx="850465" cy="5204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4" name="Straight Connector 153"/>
                <p:cNvCxnSpPr>
                  <a:stCxn id="147" idx="5"/>
                  <a:endCxn id="146" idx="0"/>
                </p:cNvCxnSpPr>
                <p:nvPr/>
              </p:nvCxnSpPr>
              <p:spPr bwMode="auto">
                <a:xfrm rot="16200000" flipH="1">
                  <a:off x="5124935" y="4832734"/>
                  <a:ext cx="850465" cy="4568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5" name="Straight Connector 154"/>
                <p:cNvCxnSpPr>
                  <a:stCxn id="150" idx="3"/>
                </p:cNvCxnSpPr>
                <p:nvPr/>
              </p:nvCxnSpPr>
              <p:spPr bwMode="auto">
                <a:xfrm rot="5400000">
                  <a:off x="6633966" y="4859634"/>
                  <a:ext cx="838200" cy="415332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6" name="Straight Connector 155"/>
                <p:cNvCxnSpPr>
                  <a:stCxn id="148" idx="5"/>
                </p:cNvCxnSpPr>
                <p:nvPr/>
              </p:nvCxnSpPr>
              <p:spPr bwMode="auto">
                <a:xfrm rot="16200000" flipH="1">
                  <a:off x="6464735" y="3035734"/>
                  <a:ext cx="1231465" cy="12314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7" name="Straight Connector 156"/>
                <p:cNvCxnSpPr>
                  <a:stCxn id="150" idx="2"/>
                  <a:endCxn id="149" idx="0"/>
                </p:cNvCxnSpPr>
                <p:nvPr/>
              </p:nvCxnSpPr>
              <p:spPr bwMode="auto">
                <a:xfrm rot="16200000" flipH="1">
                  <a:off x="7983834" y="4872234"/>
                  <a:ext cx="838200" cy="390132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145" name="Straight Arrow Connector 144"/>
              <p:cNvCxnSpPr/>
              <p:nvPr/>
            </p:nvCxnSpPr>
            <p:spPr bwMode="auto">
              <a:xfrm rot="5400000" flipH="1" flipV="1">
                <a:off x="7124700" y="2171700"/>
                <a:ext cx="685800" cy="304800"/>
              </a:xfrm>
              <a:prstGeom prst="straightConnector1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ysDash"/>
                <a:round/>
                <a:headEnd type="stealth" w="lg" len="lg"/>
                <a:tailEnd type="none" w="lg" len="lg"/>
              </a:ln>
              <a:effectLst/>
            </p:spPr>
          </p:cxnSp>
        </p:grpSp>
        <p:sp>
          <p:nvSpPr>
            <p:cNvPr id="143" name="Octagon 142"/>
            <p:cNvSpPr/>
            <p:nvPr/>
          </p:nvSpPr>
          <p:spPr bwMode="auto">
            <a:xfrm>
              <a:off x="5410200" y="28194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 smtClean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8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2746668" y="914400"/>
            <a:ext cx="6473532" cy="3251400"/>
            <a:chOff x="2746668" y="76200"/>
            <a:chExt cx="6473532" cy="3251400"/>
          </a:xfrm>
        </p:grpSpPr>
        <p:grpSp>
          <p:nvGrpSpPr>
            <p:cNvPr id="158" name="Group 157"/>
            <p:cNvGrpSpPr/>
            <p:nvPr/>
          </p:nvGrpSpPr>
          <p:grpSpPr>
            <a:xfrm>
              <a:off x="2746668" y="76200"/>
              <a:ext cx="4492332" cy="3251400"/>
              <a:chOff x="3048000" y="0"/>
              <a:chExt cx="4492332" cy="3251400"/>
            </a:xfrm>
          </p:grpSpPr>
          <p:grpSp>
            <p:nvGrpSpPr>
              <p:cNvPr id="159" name="Group 84"/>
              <p:cNvGrpSpPr/>
              <p:nvPr/>
            </p:nvGrpSpPr>
            <p:grpSpPr>
              <a:xfrm>
                <a:off x="3048000" y="0"/>
                <a:ext cx="4492332" cy="3251400"/>
                <a:chOff x="3048000" y="0"/>
                <a:chExt cx="4492332" cy="3251400"/>
              </a:xfrm>
            </p:grpSpPr>
            <p:grpSp>
              <p:nvGrpSpPr>
                <p:cNvPr id="161" name="Group 12"/>
                <p:cNvGrpSpPr/>
                <p:nvPr/>
              </p:nvGrpSpPr>
              <p:grpSpPr>
                <a:xfrm>
                  <a:off x="3048000" y="0"/>
                  <a:ext cx="4492332" cy="3251400"/>
                  <a:chOff x="3962400" y="2667000"/>
                  <a:chExt cx="4492332" cy="3251400"/>
                </a:xfrm>
              </p:grpSpPr>
              <p:sp>
                <p:nvSpPr>
                  <p:cNvPr id="163" name="Oval 162"/>
                  <p:cNvSpPr/>
                  <p:nvPr/>
                </p:nvSpPr>
                <p:spPr bwMode="auto">
                  <a:xfrm>
                    <a:off x="5562600" y="54864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4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164" name="Oval 163"/>
                  <p:cNvSpPr/>
                  <p:nvPr/>
                </p:nvSpPr>
                <p:spPr bwMode="auto">
                  <a:xfrm>
                    <a:off x="4953000" y="42672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3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 bwMode="auto">
                  <a:xfrm>
                    <a:off x="6096000" y="26670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 smtClean="0">
                        <a:latin typeface="Calibri"/>
                        <a:cs typeface="Calibri"/>
                      </a:rPr>
                      <a:t>5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 bwMode="auto">
                  <a:xfrm>
                    <a:off x="8022732" y="54864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 smtClean="0">
                        <a:latin typeface="Calibri"/>
                        <a:cs typeface="Calibri"/>
                      </a:rPr>
                      <a:t>10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167" name="Octagon 166"/>
                  <p:cNvSpPr/>
                  <p:nvPr/>
                </p:nvSpPr>
                <p:spPr bwMode="auto">
                  <a:xfrm>
                    <a:off x="3962400" y="5486400"/>
                    <a:ext cx="1143000" cy="381000"/>
                  </a:xfrm>
                  <a:prstGeom prst="octagon">
                    <a:avLst>
                      <a:gd name="adj" fmla="val 25704"/>
                    </a:avLst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lvl="1" algn="ctr" eaLnBrk="0" hangingPunct="0"/>
                    <a:r>
                      <a:rPr lang="en-US" sz="1800" dirty="0">
                        <a:latin typeface="Calibri"/>
                        <a:cs typeface="Calibri"/>
                      </a:rPr>
                      <a:t>1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        </a:t>
                    </a:r>
                    <a:r>
                      <a:rPr lang="en-US" sz="1800" dirty="0">
                        <a:latin typeface="Calibri"/>
                        <a:cs typeface="Calibri"/>
                      </a:rPr>
                      <a:t>2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cxnSp>
                <p:nvCxnSpPr>
                  <p:cNvPr id="168" name="Straight Connector 167"/>
                  <p:cNvCxnSpPr>
                    <a:stCxn id="165" idx="3"/>
                    <a:endCxn id="164" idx="0"/>
                  </p:cNvCxnSpPr>
                  <p:nvPr/>
                </p:nvCxnSpPr>
                <p:spPr bwMode="auto">
                  <a:xfrm rot="5400000">
                    <a:off x="5048401" y="3156335"/>
                    <a:ext cx="1231465" cy="9902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69" name="Straight Connector 168"/>
                  <p:cNvCxnSpPr>
                    <a:stCxn id="164" idx="3"/>
                  </p:cNvCxnSpPr>
                  <p:nvPr/>
                </p:nvCxnSpPr>
                <p:spPr bwMode="auto">
                  <a:xfrm rot="5400000">
                    <a:off x="4330801" y="4800935"/>
                    <a:ext cx="850465" cy="5204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70" name="Straight Connector 169"/>
                  <p:cNvCxnSpPr>
                    <a:stCxn id="164" idx="5"/>
                    <a:endCxn id="163" idx="0"/>
                  </p:cNvCxnSpPr>
                  <p:nvPr/>
                </p:nvCxnSpPr>
                <p:spPr bwMode="auto">
                  <a:xfrm rot="16200000" flipH="1">
                    <a:off x="5124935" y="4832734"/>
                    <a:ext cx="850465" cy="4568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71" name="Straight Connector 170"/>
                  <p:cNvCxnSpPr/>
                  <p:nvPr/>
                </p:nvCxnSpPr>
                <p:spPr bwMode="auto">
                  <a:xfrm rot="5400000">
                    <a:off x="6938766" y="4859634"/>
                    <a:ext cx="838200" cy="415332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72" name="Straight Connector 171"/>
                  <p:cNvCxnSpPr>
                    <a:stCxn id="165" idx="5"/>
                  </p:cNvCxnSpPr>
                  <p:nvPr/>
                </p:nvCxnSpPr>
                <p:spPr bwMode="auto">
                  <a:xfrm rot="16200000" flipH="1">
                    <a:off x="6464735" y="3035734"/>
                    <a:ext cx="1231465" cy="12314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73" name="Straight Connector 172"/>
                  <p:cNvCxnSpPr>
                    <a:endCxn id="166" idx="0"/>
                  </p:cNvCxnSpPr>
                  <p:nvPr/>
                </p:nvCxnSpPr>
                <p:spPr bwMode="auto">
                  <a:xfrm rot="16200000" flipH="1">
                    <a:off x="7624566" y="4872234"/>
                    <a:ext cx="838200" cy="390132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162" name="Octagon 161"/>
                <p:cNvSpPr/>
                <p:nvPr/>
              </p:nvSpPr>
              <p:spPr bwMode="auto">
                <a:xfrm>
                  <a:off x="5482932" y="28194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solidFill>
                  <a:schemeClr val="bg1">
                    <a:lumMod val="85000"/>
                  </a:schemeClr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 smtClean="0">
                      <a:latin typeface="Calibri"/>
                      <a:cs typeface="Calibri"/>
                    </a:rPr>
                    <a:t>6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8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60" name="Oval 159"/>
              <p:cNvSpPr/>
              <p:nvPr/>
            </p:nvSpPr>
            <p:spPr bwMode="auto">
              <a:xfrm>
                <a:off x="6578400" y="1600200"/>
                <a:ext cx="432000" cy="432000"/>
              </a:xfrm>
              <a:prstGeom prst="ellipse">
                <a:avLst/>
              </a:prstGeom>
              <a:solidFill>
                <a:srgbClr val="D9D9D9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 smtClean="0">
                    <a:latin typeface="Calibri"/>
                    <a:cs typeface="Calibri"/>
                  </a:rPr>
                  <a:t>90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  <p:sp>
          <p:nvSpPr>
            <p:cNvPr id="174" name="TextBox 173"/>
            <p:cNvSpPr txBox="1"/>
            <p:nvPr/>
          </p:nvSpPr>
          <p:spPr>
            <a:xfrm>
              <a:off x="7696200" y="2438400"/>
              <a:ext cx="1524000" cy="369332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solidFill>
                    <a:srgbClr val="FF0000"/>
                  </a:solidFill>
                  <a:latin typeface="Calibri"/>
                  <a:cs typeface="Calibri"/>
                </a:rPr>
                <a:t>Resulting tree</a:t>
              </a:r>
              <a:endParaRPr lang="en-US" sz="1800" b="1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176" name="Text Box 8"/>
          <p:cNvSpPr txBox="1">
            <a:spLocks noChangeArrowheads="1"/>
          </p:cNvSpPr>
          <p:nvPr/>
        </p:nvSpPr>
        <p:spPr bwMode="auto">
          <a:xfrm>
            <a:off x="304800" y="4294187"/>
            <a:ext cx="1752600" cy="46166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b="1" dirty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Delete 70</a:t>
            </a:r>
            <a:endParaRPr lang="en-US" b="1" dirty="0">
              <a:solidFill>
                <a:srgbClr val="0000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7" name="Text Box 8"/>
          <p:cNvSpPr txBox="1">
            <a:spLocks noChangeArrowheads="1"/>
          </p:cNvSpPr>
          <p:nvPr/>
        </p:nvSpPr>
        <p:spPr bwMode="auto">
          <a:xfrm>
            <a:off x="304800" y="4675187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Swap with </a:t>
            </a:r>
            <a:r>
              <a:rPr lang="en-US" sz="2200" kern="0" dirty="0" err="1">
                <a:solidFill>
                  <a:srgbClr val="0000FF"/>
                </a:solidFill>
                <a:latin typeface="Calibri"/>
                <a:cs typeface="Calibri"/>
              </a:rPr>
              <a:t>inorder</a:t>
            </a: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 successor</a:t>
            </a:r>
          </a:p>
        </p:txBody>
      </p:sp>
      <p:sp>
        <p:nvSpPr>
          <p:cNvPr id="178" name="Text Box 8"/>
          <p:cNvSpPr txBox="1">
            <a:spLocks noChangeArrowheads="1"/>
          </p:cNvSpPr>
          <p:nvPr/>
        </p:nvSpPr>
        <p:spPr bwMode="auto">
          <a:xfrm>
            <a:off x="304800" y="50292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Delete value from leaf</a:t>
            </a:r>
          </a:p>
        </p:txBody>
      </p:sp>
      <p:sp>
        <p:nvSpPr>
          <p:cNvPr id="179" name="Text Box 8"/>
          <p:cNvSpPr txBox="1">
            <a:spLocks noChangeArrowheads="1"/>
          </p:cNvSpPr>
          <p:nvPr/>
        </p:nvSpPr>
        <p:spPr bwMode="auto">
          <a:xfrm>
            <a:off x="304800" y="54102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 smtClean="0">
                <a:solidFill>
                  <a:srgbClr val="0000FF"/>
                </a:solidFill>
                <a:latin typeface="Calibri"/>
                <a:cs typeface="Calibri"/>
              </a:rPr>
              <a:t>Delete the empty leaf</a:t>
            </a:r>
            <a:endParaRPr lang="en-US" sz="2200" kern="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180" name="Text Box 8"/>
          <p:cNvSpPr txBox="1">
            <a:spLocks noChangeArrowheads="1"/>
          </p:cNvSpPr>
          <p:nvPr/>
        </p:nvSpPr>
        <p:spPr bwMode="auto">
          <a:xfrm>
            <a:off x="304800" y="5818187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 smtClean="0">
                <a:solidFill>
                  <a:srgbClr val="0000FF"/>
                </a:solidFill>
                <a:latin typeface="Calibri"/>
                <a:cs typeface="Calibri"/>
              </a:rPr>
              <a:t>Shrink the parent (no more mid-pointer)</a:t>
            </a:r>
            <a:endParaRPr lang="en-US" sz="2200" kern="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from a 2-3 Tree --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4800" y="4294187"/>
            <a:ext cx="1752600" cy="46166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indent="-342900" eaLnBrk="0" hangingPunct="0">
              <a:spcBef>
                <a:spcPct val="20000"/>
              </a:spcBef>
            </a:pPr>
            <a:r>
              <a:rPr lang="en-US" b="1" dirty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Delete 100</a:t>
            </a:r>
            <a:endParaRPr lang="en-US" b="1" dirty="0">
              <a:solidFill>
                <a:srgbClr val="0000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4800" y="4675187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Delete value from leaf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04800" y="50292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Distribute the children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04800" y="54102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Redistribute the parent and the children</a:t>
            </a:r>
          </a:p>
        </p:txBody>
      </p:sp>
      <p:grpSp>
        <p:nvGrpSpPr>
          <p:cNvPr id="13" name="Group 157"/>
          <p:cNvGrpSpPr/>
          <p:nvPr/>
        </p:nvGrpSpPr>
        <p:grpSpPr>
          <a:xfrm>
            <a:off x="2746668" y="1015800"/>
            <a:ext cx="4492332" cy="3251400"/>
            <a:chOff x="3048000" y="0"/>
            <a:chExt cx="4492332" cy="3251400"/>
          </a:xfrm>
        </p:grpSpPr>
        <p:grpSp>
          <p:nvGrpSpPr>
            <p:cNvPr id="15" name="Group 84"/>
            <p:cNvGrpSpPr/>
            <p:nvPr/>
          </p:nvGrpSpPr>
          <p:grpSpPr>
            <a:xfrm>
              <a:off x="3048000" y="0"/>
              <a:ext cx="4492332" cy="3251400"/>
              <a:chOff x="3048000" y="0"/>
              <a:chExt cx="4492332" cy="3251400"/>
            </a:xfrm>
          </p:grpSpPr>
          <p:grpSp>
            <p:nvGrpSpPr>
              <p:cNvPr id="17" name="Group 12"/>
              <p:cNvGrpSpPr/>
              <p:nvPr/>
            </p:nvGrpSpPr>
            <p:grpSpPr>
              <a:xfrm>
                <a:off x="3048000" y="0"/>
                <a:ext cx="4492332" cy="3251400"/>
                <a:chOff x="3962400" y="2667000"/>
                <a:chExt cx="4492332" cy="3251400"/>
              </a:xfrm>
            </p:grpSpPr>
            <p:sp>
              <p:nvSpPr>
                <p:cNvPr id="19" name="Oval 18"/>
                <p:cNvSpPr/>
                <p:nvPr/>
              </p:nvSpPr>
              <p:spPr bwMode="auto">
                <a:xfrm>
                  <a:off x="5562600" y="54864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4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20" name="Oval 19"/>
                <p:cNvSpPr/>
                <p:nvPr/>
              </p:nvSpPr>
              <p:spPr bwMode="auto">
                <a:xfrm>
                  <a:off x="4953000" y="42672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21" name="Oval 20"/>
                <p:cNvSpPr/>
                <p:nvPr/>
              </p:nvSpPr>
              <p:spPr bwMode="auto">
                <a:xfrm>
                  <a:off x="6096000" y="26670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 smtClean="0">
                      <a:latin typeface="Calibri"/>
                      <a:cs typeface="Calibri"/>
                    </a:rPr>
                    <a:t>5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22" name="Oval 21"/>
                <p:cNvSpPr/>
                <p:nvPr/>
              </p:nvSpPr>
              <p:spPr bwMode="auto">
                <a:xfrm>
                  <a:off x="8022732" y="54864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 smtClean="0">
                      <a:latin typeface="Calibri"/>
                      <a:cs typeface="Calibri"/>
                    </a:rPr>
                    <a:t>10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23" name="Octagon 22"/>
                <p:cNvSpPr/>
                <p:nvPr/>
              </p:nvSpPr>
              <p:spPr bwMode="auto">
                <a:xfrm>
                  <a:off x="3962400" y="54864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2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24" name="Straight Connector 23"/>
                <p:cNvCxnSpPr>
                  <a:stCxn id="21" idx="3"/>
                  <a:endCxn id="20" idx="0"/>
                </p:cNvCxnSpPr>
                <p:nvPr/>
              </p:nvCxnSpPr>
              <p:spPr bwMode="auto">
                <a:xfrm rot="5400000">
                  <a:off x="5048401" y="3156335"/>
                  <a:ext cx="1231465" cy="9902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" name="Straight Connector 24"/>
                <p:cNvCxnSpPr>
                  <a:stCxn id="20" idx="3"/>
                </p:cNvCxnSpPr>
                <p:nvPr/>
              </p:nvCxnSpPr>
              <p:spPr bwMode="auto">
                <a:xfrm rot="5400000">
                  <a:off x="4330801" y="4800935"/>
                  <a:ext cx="850465" cy="5204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" name="Straight Connector 25"/>
                <p:cNvCxnSpPr>
                  <a:stCxn id="20" idx="5"/>
                  <a:endCxn id="19" idx="0"/>
                </p:cNvCxnSpPr>
                <p:nvPr/>
              </p:nvCxnSpPr>
              <p:spPr bwMode="auto">
                <a:xfrm rot="16200000" flipH="1">
                  <a:off x="5124935" y="4832734"/>
                  <a:ext cx="850465" cy="4568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7" name="Straight Connector 26"/>
                <p:cNvCxnSpPr/>
                <p:nvPr/>
              </p:nvCxnSpPr>
              <p:spPr bwMode="auto">
                <a:xfrm rot="5400000">
                  <a:off x="6938766" y="4859634"/>
                  <a:ext cx="838200" cy="415332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" name="Straight Connector 27"/>
                <p:cNvCxnSpPr>
                  <a:stCxn id="21" idx="5"/>
                </p:cNvCxnSpPr>
                <p:nvPr/>
              </p:nvCxnSpPr>
              <p:spPr bwMode="auto">
                <a:xfrm rot="16200000" flipH="1">
                  <a:off x="6464735" y="3035734"/>
                  <a:ext cx="1231465" cy="12314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Straight Connector 28"/>
                <p:cNvCxnSpPr>
                  <a:endCxn id="22" idx="0"/>
                </p:cNvCxnSpPr>
                <p:nvPr/>
              </p:nvCxnSpPr>
              <p:spPr bwMode="auto">
                <a:xfrm rot="16200000" flipH="1">
                  <a:off x="7624566" y="4872234"/>
                  <a:ext cx="838200" cy="390132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8" name="Octagon 17"/>
              <p:cNvSpPr/>
              <p:nvPr/>
            </p:nvSpPr>
            <p:spPr bwMode="auto">
              <a:xfrm>
                <a:off x="5638800" y="2819400"/>
                <a:ext cx="1143000" cy="381000"/>
              </a:xfrm>
              <a:prstGeom prst="octagon">
                <a:avLst>
                  <a:gd name="adj" fmla="val 25704"/>
                </a:avLst>
              </a:prstGeom>
              <a:solidFill>
                <a:srgbClr val="FFFFFF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 smtClean="0">
                    <a:latin typeface="Calibri"/>
                    <a:cs typeface="Calibri"/>
                  </a:rPr>
                  <a:t>6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8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  <p:sp>
          <p:nvSpPr>
            <p:cNvPr id="16" name="Oval 15"/>
            <p:cNvSpPr/>
            <p:nvPr/>
          </p:nvSpPr>
          <p:spPr bwMode="auto">
            <a:xfrm>
              <a:off x="6578400" y="1600200"/>
              <a:ext cx="432000" cy="4320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90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</p:grpSp>
      <p:grpSp>
        <p:nvGrpSpPr>
          <p:cNvPr id="30" name="Group 157"/>
          <p:cNvGrpSpPr/>
          <p:nvPr/>
        </p:nvGrpSpPr>
        <p:grpSpPr>
          <a:xfrm>
            <a:off x="2743200" y="1015800"/>
            <a:ext cx="4492332" cy="3251400"/>
            <a:chOff x="3048000" y="0"/>
            <a:chExt cx="4492332" cy="3251400"/>
          </a:xfrm>
        </p:grpSpPr>
        <p:grpSp>
          <p:nvGrpSpPr>
            <p:cNvPr id="31" name="Group 84"/>
            <p:cNvGrpSpPr/>
            <p:nvPr/>
          </p:nvGrpSpPr>
          <p:grpSpPr>
            <a:xfrm>
              <a:off x="3048000" y="0"/>
              <a:ext cx="4492332" cy="3251400"/>
              <a:chOff x="3048000" y="0"/>
              <a:chExt cx="4492332" cy="3251400"/>
            </a:xfrm>
          </p:grpSpPr>
          <p:grpSp>
            <p:nvGrpSpPr>
              <p:cNvPr id="33" name="Group 12"/>
              <p:cNvGrpSpPr/>
              <p:nvPr/>
            </p:nvGrpSpPr>
            <p:grpSpPr>
              <a:xfrm>
                <a:off x="3048000" y="0"/>
                <a:ext cx="4492332" cy="3251400"/>
                <a:chOff x="3962400" y="2667000"/>
                <a:chExt cx="4492332" cy="3251400"/>
              </a:xfrm>
            </p:grpSpPr>
            <p:sp>
              <p:nvSpPr>
                <p:cNvPr id="35" name="Oval 34"/>
                <p:cNvSpPr/>
                <p:nvPr/>
              </p:nvSpPr>
              <p:spPr bwMode="auto">
                <a:xfrm>
                  <a:off x="5562600" y="54864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4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36" name="Oval 35"/>
                <p:cNvSpPr/>
                <p:nvPr/>
              </p:nvSpPr>
              <p:spPr bwMode="auto">
                <a:xfrm>
                  <a:off x="4953000" y="42672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37" name="Oval 36"/>
                <p:cNvSpPr/>
                <p:nvPr/>
              </p:nvSpPr>
              <p:spPr bwMode="auto">
                <a:xfrm>
                  <a:off x="6096000" y="26670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 smtClean="0">
                      <a:latin typeface="Calibri"/>
                      <a:cs typeface="Calibri"/>
                    </a:rPr>
                    <a:t>5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38" name="Oval 37"/>
                <p:cNvSpPr/>
                <p:nvPr/>
              </p:nvSpPr>
              <p:spPr bwMode="auto">
                <a:xfrm>
                  <a:off x="8022732" y="5486400"/>
                  <a:ext cx="432000" cy="432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 smtClean="0">
                      <a:latin typeface="Calibri"/>
                      <a:cs typeface="Calibri"/>
                    </a:rPr>
                    <a:t>–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39" name="Octagon 38"/>
                <p:cNvSpPr/>
                <p:nvPr/>
              </p:nvSpPr>
              <p:spPr bwMode="auto">
                <a:xfrm>
                  <a:off x="3962400" y="54864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2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40" name="Straight Connector 39"/>
                <p:cNvCxnSpPr>
                  <a:stCxn id="37" idx="3"/>
                  <a:endCxn id="36" idx="0"/>
                </p:cNvCxnSpPr>
                <p:nvPr/>
              </p:nvCxnSpPr>
              <p:spPr bwMode="auto">
                <a:xfrm rot="5400000">
                  <a:off x="5048401" y="3156335"/>
                  <a:ext cx="1231465" cy="9902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1" name="Straight Connector 40"/>
                <p:cNvCxnSpPr>
                  <a:stCxn id="36" idx="3"/>
                </p:cNvCxnSpPr>
                <p:nvPr/>
              </p:nvCxnSpPr>
              <p:spPr bwMode="auto">
                <a:xfrm rot="5400000">
                  <a:off x="4330801" y="4800935"/>
                  <a:ext cx="850465" cy="5204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2" name="Straight Connector 41"/>
                <p:cNvCxnSpPr>
                  <a:stCxn id="36" idx="5"/>
                  <a:endCxn id="35" idx="0"/>
                </p:cNvCxnSpPr>
                <p:nvPr/>
              </p:nvCxnSpPr>
              <p:spPr bwMode="auto">
                <a:xfrm rot="16200000" flipH="1">
                  <a:off x="5124935" y="4832734"/>
                  <a:ext cx="850465" cy="4568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3" name="Straight Connector 42"/>
                <p:cNvCxnSpPr/>
                <p:nvPr/>
              </p:nvCxnSpPr>
              <p:spPr bwMode="auto">
                <a:xfrm rot="5400000">
                  <a:off x="6938766" y="4859634"/>
                  <a:ext cx="838200" cy="415332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4" name="Straight Connector 43"/>
                <p:cNvCxnSpPr>
                  <a:stCxn id="37" idx="5"/>
                </p:cNvCxnSpPr>
                <p:nvPr/>
              </p:nvCxnSpPr>
              <p:spPr bwMode="auto">
                <a:xfrm rot="16200000" flipH="1">
                  <a:off x="6464735" y="3035734"/>
                  <a:ext cx="1231465" cy="12314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5" name="Straight Connector 44"/>
                <p:cNvCxnSpPr>
                  <a:endCxn id="38" idx="0"/>
                </p:cNvCxnSpPr>
                <p:nvPr/>
              </p:nvCxnSpPr>
              <p:spPr bwMode="auto">
                <a:xfrm rot="16200000" flipH="1">
                  <a:off x="7624566" y="4872234"/>
                  <a:ext cx="838200" cy="390132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4" name="Octagon 33"/>
              <p:cNvSpPr/>
              <p:nvPr/>
            </p:nvSpPr>
            <p:spPr bwMode="auto">
              <a:xfrm>
                <a:off x="5638800" y="2819400"/>
                <a:ext cx="1143000" cy="381000"/>
              </a:xfrm>
              <a:prstGeom prst="octagon">
                <a:avLst>
                  <a:gd name="adj" fmla="val 25704"/>
                </a:avLst>
              </a:prstGeom>
              <a:solidFill>
                <a:srgbClr val="FFFFFF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 smtClean="0">
                    <a:latin typeface="Calibri"/>
                    <a:cs typeface="Calibri"/>
                  </a:rPr>
                  <a:t>6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8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  <p:sp>
          <p:nvSpPr>
            <p:cNvPr id="32" name="Oval 31"/>
            <p:cNvSpPr/>
            <p:nvPr/>
          </p:nvSpPr>
          <p:spPr bwMode="auto">
            <a:xfrm>
              <a:off x="6578400" y="1600200"/>
              <a:ext cx="432000" cy="4320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90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746668" y="1015800"/>
            <a:ext cx="4492332" cy="3251400"/>
            <a:chOff x="2746668" y="914400"/>
            <a:chExt cx="4492332" cy="3251400"/>
          </a:xfrm>
        </p:grpSpPr>
        <p:grpSp>
          <p:nvGrpSpPr>
            <p:cNvPr id="47" name="Group 157"/>
            <p:cNvGrpSpPr/>
            <p:nvPr/>
          </p:nvGrpSpPr>
          <p:grpSpPr>
            <a:xfrm>
              <a:off x="2746668" y="914400"/>
              <a:ext cx="4492332" cy="3251400"/>
              <a:chOff x="3048000" y="0"/>
              <a:chExt cx="4492332" cy="3251400"/>
            </a:xfrm>
          </p:grpSpPr>
          <p:grpSp>
            <p:nvGrpSpPr>
              <p:cNvPr id="50" name="Group 12"/>
              <p:cNvGrpSpPr/>
              <p:nvPr/>
            </p:nvGrpSpPr>
            <p:grpSpPr>
              <a:xfrm>
                <a:off x="3048000" y="0"/>
                <a:ext cx="4492332" cy="3251400"/>
                <a:chOff x="3962400" y="2667000"/>
                <a:chExt cx="4492332" cy="3251400"/>
              </a:xfrm>
            </p:grpSpPr>
            <p:sp>
              <p:nvSpPr>
                <p:cNvPr id="52" name="Oval 51"/>
                <p:cNvSpPr/>
                <p:nvPr/>
              </p:nvSpPr>
              <p:spPr bwMode="auto">
                <a:xfrm>
                  <a:off x="5562600" y="54864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4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53" name="Oval 52"/>
                <p:cNvSpPr/>
                <p:nvPr/>
              </p:nvSpPr>
              <p:spPr bwMode="auto">
                <a:xfrm>
                  <a:off x="4953000" y="42672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54" name="Oval 53"/>
                <p:cNvSpPr/>
                <p:nvPr/>
              </p:nvSpPr>
              <p:spPr bwMode="auto">
                <a:xfrm>
                  <a:off x="6096000" y="26670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 smtClean="0">
                      <a:latin typeface="Calibri"/>
                      <a:cs typeface="Calibri"/>
                    </a:rPr>
                    <a:t>5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55" name="Oval 54"/>
                <p:cNvSpPr/>
                <p:nvPr/>
              </p:nvSpPr>
              <p:spPr bwMode="auto">
                <a:xfrm>
                  <a:off x="8022732" y="5486400"/>
                  <a:ext cx="432000" cy="432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 smtClean="0">
                      <a:latin typeface="Calibri"/>
                      <a:cs typeface="Calibri"/>
                    </a:rPr>
                    <a:t>80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56" name="Octagon 55"/>
                <p:cNvSpPr/>
                <p:nvPr/>
              </p:nvSpPr>
              <p:spPr bwMode="auto">
                <a:xfrm>
                  <a:off x="3962400" y="54864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2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57" name="Straight Connector 56"/>
                <p:cNvCxnSpPr>
                  <a:stCxn id="54" idx="3"/>
                  <a:endCxn id="53" idx="0"/>
                </p:cNvCxnSpPr>
                <p:nvPr/>
              </p:nvCxnSpPr>
              <p:spPr bwMode="auto">
                <a:xfrm rot="5400000">
                  <a:off x="5048401" y="3156335"/>
                  <a:ext cx="1231465" cy="9902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8" name="Straight Connector 57"/>
                <p:cNvCxnSpPr>
                  <a:stCxn id="53" idx="3"/>
                </p:cNvCxnSpPr>
                <p:nvPr/>
              </p:nvCxnSpPr>
              <p:spPr bwMode="auto">
                <a:xfrm rot="5400000">
                  <a:off x="4330801" y="4800935"/>
                  <a:ext cx="850465" cy="5204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9" name="Straight Connector 58"/>
                <p:cNvCxnSpPr>
                  <a:stCxn id="53" idx="5"/>
                  <a:endCxn id="52" idx="0"/>
                </p:cNvCxnSpPr>
                <p:nvPr/>
              </p:nvCxnSpPr>
              <p:spPr bwMode="auto">
                <a:xfrm rot="16200000" flipH="1">
                  <a:off x="5124935" y="4832734"/>
                  <a:ext cx="850465" cy="4568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0" name="Straight Connector 59"/>
                <p:cNvCxnSpPr/>
                <p:nvPr/>
              </p:nvCxnSpPr>
              <p:spPr bwMode="auto">
                <a:xfrm rot="5400000">
                  <a:off x="6938766" y="4859634"/>
                  <a:ext cx="838200" cy="415332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1" name="Straight Connector 60"/>
                <p:cNvCxnSpPr>
                  <a:stCxn id="54" idx="5"/>
                </p:cNvCxnSpPr>
                <p:nvPr/>
              </p:nvCxnSpPr>
              <p:spPr bwMode="auto">
                <a:xfrm rot="16200000" flipH="1">
                  <a:off x="6464735" y="3035734"/>
                  <a:ext cx="1231465" cy="12314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2" name="Straight Connector 61"/>
                <p:cNvCxnSpPr>
                  <a:endCxn id="55" idx="0"/>
                </p:cNvCxnSpPr>
                <p:nvPr/>
              </p:nvCxnSpPr>
              <p:spPr bwMode="auto">
                <a:xfrm rot="16200000" flipH="1">
                  <a:off x="7624566" y="4872234"/>
                  <a:ext cx="838200" cy="390132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51" name="Oval 50"/>
              <p:cNvSpPr/>
              <p:nvPr/>
            </p:nvSpPr>
            <p:spPr bwMode="auto">
              <a:xfrm>
                <a:off x="6578400" y="1600200"/>
                <a:ext cx="432000" cy="432000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 smtClean="0">
                    <a:latin typeface="Calibri"/>
                    <a:cs typeface="Calibri"/>
                  </a:rPr>
                  <a:t>90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  <p:sp>
          <p:nvSpPr>
            <p:cNvPr id="48" name="Oval 47"/>
            <p:cNvSpPr/>
            <p:nvPr/>
          </p:nvSpPr>
          <p:spPr bwMode="auto">
            <a:xfrm>
              <a:off x="5715000" y="3733800"/>
              <a:ext cx="432000" cy="43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60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 flipV="1">
              <a:off x="6248401" y="3962397"/>
              <a:ext cx="457201" cy="3"/>
            </a:xfrm>
            <a:prstGeom prst="straightConnector1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none" w="lg" len="lg"/>
              <a:tailEnd type="stealth" w="lg" len="lg"/>
            </a:ln>
            <a:effectLst/>
          </p:spPr>
        </p:cxnSp>
      </p:grpSp>
      <p:sp>
        <p:nvSpPr>
          <p:cNvPr id="64" name="TextBox 63"/>
          <p:cNvSpPr txBox="1"/>
          <p:nvPr/>
        </p:nvSpPr>
        <p:spPr>
          <a:xfrm>
            <a:off x="3276600" y="5029200"/>
            <a:ext cx="2057400" cy="430887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solidFill>
                  <a:srgbClr val="FF0000"/>
                </a:solidFill>
                <a:latin typeface="Calibri"/>
                <a:cs typeface="Calibri"/>
                <a:sym typeface="Wingdings"/>
              </a:rPr>
              <a:t></a:t>
            </a:r>
            <a:r>
              <a:rPr lang="en-US" sz="2200" dirty="0" smtClean="0">
                <a:solidFill>
                  <a:srgbClr val="FF0000"/>
                </a:solidFill>
                <a:latin typeface="Calibri"/>
                <a:cs typeface="Calibri"/>
              </a:rPr>
              <a:t>Doesn’t work</a:t>
            </a:r>
            <a:endParaRPr lang="en-US" sz="22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2746668" y="1015800"/>
            <a:ext cx="4492332" cy="3251400"/>
            <a:chOff x="2746668" y="914400"/>
            <a:chExt cx="4492332" cy="3251400"/>
          </a:xfrm>
        </p:grpSpPr>
        <p:grpSp>
          <p:nvGrpSpPr>
            <p:cNvPr id="66" name="Group 26"/>
            <p:cNvGrpSpPr/>
            <p:nvPr/>
          </p:nvGrpSpPr>
          <p:grpSpPr>
            <a:xfrm>
              <a:off x="2746668" y="914400"/>
              <a:ext cx="4492332" cy="3251400"/>
              <a:chOff x="2746668" y="914400"/>
              <a:chExt cx="4492332" cy="3251400"/>
            </a:xfrm>
          </p:grpSpPr>
          <p:grpSp>
            <p:nvGrpSpPr>
              <p:cNvPr id="68" name="Group 157"/>
              <p:cNvGrpSpPr/>
              <p:nvPr/>
            </p:nvGrpSpPr>
            <p:grpSpPr>
              <a:xfrm>
                <a:off x="2746668" y="914400"/>
                <a:ext cx="4492332" cy="3251400"/>
                <a:chOff x="3048000" y="0"/>
                <a:chExt cx="4492332" cy="3251400"/>
              </a:xfrm>
            </p:grpSpPr>
            <p:grpSp>
              <p:nvGrpSpPr>
                <p:cNvPr id="71" name="Group 12"/>
                <p:cNvGrpSpPr/>
                <p:nvPr/>
              </p:nvGrpSpPr>
              <p:grpSpPr>
                <a:xfrm>
                  <a:off x="3048000" y="0"/>
                  <a:ext cx="4492332" cy="3251400"/>
                  <a:chOff x="3962400" y="2667000"/>
                  <a:chExt cx="4492332" cy="3251400"/>
                </a:xfrm>
              </p:grpSpPr>
              <p:sp>
                <p:nvSpPr>
                  <p:cNvPr id="73" name="Oval 72"/>
                  <p:cNvSpPr/>
                  <p:nvPr/>
                </p:nvSpPr>
                <p:spPr bwMode="auto">
                  <a:xfrm>
                    <a:off x="5562600" y="54864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4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74" name="Oval 73"/>
                  <p:cNvSpPr/>
                  <p:nvPr/>
                </p:nvSpPr>
                <p:spPr bwMode="auto">
                  <a:xfrm>
                    <a:off x="4953000" y="42672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3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 bwMode="auto">
                  <a:xfrm>
                    <a:off x="6096000" y="26670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 smtClean="0">
                        <a:latin typeface="Calibri"/>
                        <a:cs typeface="Calibri"/>
                      </a:rPr>
                      <a:t>5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 bwMode="auto">
                  <a:xfrm>
                    <a:off x="8022732" y="5486400"/>
                    <a:ext cx="432000" cy="432000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9</a:t>
                    </a:r>
                    <a:r>
                      <a:rPr lang="en-US" sz="1800" dirty="0" smtClean="0">
                        <a:latin typeface="Calibri"/>
                        <a:cs typeface="Calibri"/>
                      </a:rPr>
                      <a:t>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77" name="Octagon 76"/>
                  <p:cNvSpPr/>
                  <p:nvPr/>
                </p:nvSpPr>
                <p:spPr bwMode="auto">
                  <a:xfrm>
                    <a:off x="3962400" y="5486400"/>
                    <a:ext cx="1143000" cy="381000"/>
                  </a:xfrm>
                  <a:prstGeom prst="octagon">
                    <a:avLst>
                      <a:gd name="adj" fmla="val 25704"/>
                    </a:avLst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lvl="1" algn="ctr" eaLnBrk="0" hangingPunct="0"/>
                    <a:r>
                      <a:rPr lang="en-US" sz="1800" dirty="0">
                        <a:latin typeface="Calibri"/>
                        <a:cs typeface="Calibri"/>
                      </a:rPr>
                      <a:t>1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        </a:t>
                    </a:r>
                    <a:r>
                      <a:rPr lang="en-US" sz="1800" dirty="0">
                        <a:latin typeface="Calibri"/>
                        <a:cs typeface="Calibri"/>
                      </a:rPr>
                      <a:t>2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cxnSp>
                <p:nvCxnSpPr>
                  <p:cNvPr id="78" name="Straight Connector 77"/>
                  <p:cNvCxnSpPr>
                    <a:stCxn id="75" idx="3"/>
                    <a:endCxn id="74" idx="0"/>
                  </p:cNvCxnSpPr>
                  <p:nvPr/>
                </p:nvCxnSpPr>
                <p:spPr bwMode="auto">
                  <a:xfrm rot="5400000">
                    <a:off x="5048401" y="3156335"/>
                    <a:ext cx="1231465" cy="9902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9" name="Straight Connector 78"/>
                  <p:cNvCxnSpPr>
                    <a:stCxn id="74" idx="3"/>
                  </p:cNvCxnSpPr>
                  <p:nvPr/>
                </p:nvCxnSpPr>
                <p:spPr bwMode="auto">
                  <a:xfrm rot="5400000">
                    <a:off x="4330801" y="4800935"/>
                    <a:ext cx="850465" cy="5204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0" name="Straight Connector 79"/>
                  <p:cNvCxnSpPr>
                    <a:stCxn id="74" idx="5"/>
                    <a:endCxn id="73" idx="0"/>
                  </p:cNvCxnSpPr>
                  <p:nvPr/>
                </p:nvCxnSpPr>
                <p:spPr bwMode="auto">
                  <a:xfrm rot="16200000" flipH="1">
                    <a:off x="5124935" y="4832734"/>
                    <a:ext cx="850465" cy="4568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1" name="Straight Connector 80"/>
                  <p:cNvCxnSpPr/>
                  <p:nvPr/>
                </p:nvCxnSpPr>
                <p:spPr bwMode="auto">
                  <a:xfrm rot="5400000">
                    <a:off x="6938766" y="4859634"/>
                    <a:ext cx="838200" cy="415332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2" name="Straight Connector 81"/>
                  <p:cNvCxnSpPr>
                    <a:stCxn id="75" idx="5"/>
                  </p:cNvCxnSpPr>
                  <p:nvPr/>
                </p:nvCxnSpPr>
                <p:spPr bwMode="auto">
                  <a:xfrm rot="16200000" flipH="1">
                    <a:off x="6464735" y="3035734"/>
                    <a:ext cx="1231465" cy="12314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3" name="Straight Connector 82"/>
                  <p:cNvCxnSpPr>
                    <a:endCxn id="76" idx="0"/>
                  </p:cNvCxnSpPr>
                  <p:nvPr/>
                </p:nvCxnSpPr>
                <p:spPr bwMode="auto">
                  <a:xfrm rot="16200000" flipH="1">
                    <a:off x="7624566" y="4872234"/>
                    <a:ext cx="838200" cy="390132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72" name="Oval 71"/>
                <p:cNvSpPr/>
                <p:nvPr/>
              </p:nvSpPr>
              <p:spPr bwMode="auto">
                <a:xfrm>
                  <a:off x="6578400" y="1600200"/>
                  <a:ext cx="432000" cy="432000"/>
                </a:xfrm>
                <a:prstGeom prst="ellipse">
                  <a:avLst/>
                </a:prstGeom>
                <a:solidFill>
                  <a:srgbClr val="D9D9D9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8</a:t>
                  </a:r>
                  <a:r>
                    <a:rPr lang="en-US" sz="1800" dirty="0" smtClean="0"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69" name="Oval 68"/>
              <p:cNvSpPr/>
              <p:nvPr/>
            </p:nvSpPr>
            <p:spPr bwMode="auto">
              <a:xfrm>
                <a:off x="5715000" y="3733800"/>
                <a:ext cx="432000" cy="43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 smtClean="0">
                    <a:latin typeface="Calibri"/>
                    <a:cs typeface="Calibri"/>
                  </a:rPr>
                  <a:t>60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 bwMode="auto">
              <a:xfrm rot="5400000" flipH="1" flipV="1">
                <a:off x="5943600" y="3200400"/>
                <a:ext cx="609600" cy="304800"/>
              </a:xfrm>
              <a:prstGeom prst="straightConnector1">
                <a:avLst/>
              </a:prstGeom>
              <a:solidFill>
                <a:schemeClr val="tx2"/>
              </a:solidFill>
              <a:ln w="25400" cap="flat" cmpd="sng" algn="ctr">
                <a:solidFill>
                  <a:schemeClr val="tx1"/>
                </a:solidFill>
                <a:prstDash val="sysDash"/>
                <a:round/>
                <a:headEnd type="none" w="lg" len="lg"/>
                <a:tailEnd type="stealth" w="lg" len="lg"/>
              </a:ln>
              <a:effectLst/>
            </p:spPr>
          </p:cxnSp>
        </p:grpSp>
        <p:cxnSp>
          <p:nvCxnSpPr>
            <p:cNvPr id="67" name="Straight Arrow Connector 66"/>
            <p:cNvCxnSpPr/>
            <p:nvPr/>
          </p:nvCxnSpPr>
          <p:spPr bwMode="auto">
            <a:xfrm rot="16200000" flipH="1">
              <a:off x="6400800" y="3200400"/>
              <a:ext cx="609600" cy="304800"/>
            </a:xfrm>
            <a:prstGeom prst="straightConnector1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none" w="lg" len="lg"/>
              <a:tailEnd type="stealth" w="lg" len="lg"/>
            </a:ln>
            <a:effectLst/>
          </p:spPr>
        </p:cxnSp>
      </p:grpSp>
      <p:grpSp>
        <p:nvGrpSpPr>
          <p:cNvPr id="100" name="Group 99"/>
          <p:cNvGrpSpPr/>
          <p:nvPr/>
        </p:nvGrpSpPr>
        <p:grpSpPr>
          <a:xfrm>
            <a:off x="2746668" y="1015800"/>
            <a:ext cx="6473532" cy="3251400"/>
            <a:chOff x="2746668" y="914400"/>
            <a:chExt cx="6473532" cy="3251400"/>
          </a:xfrm>
        </p:grpSpPr>
        <p:sp>
          <p:nvSpPr>
            <p:cNvPr id="14" name="TextBox 13"/>
            <p:cNvSpPr txBox="1"/>
            <p:nvPr/>
          </p:nvSpPr>
          <p:spPr>
            <a:xfrm>
              <a:off x="7696200" y="3276600"/>
              <a:ext cx="1524000" cy="369332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solidFill>
                    <a:srgbClr val="FF0000"/>
                  </a:solidFill>
                  <a:latin typeface="Calibri"/>
                  <a:cs typeface="Calibri"/>
                </a:rPr>
                <a:t>Resulting tree</a:t>
              </a:r>
              <a:endParaRPr lang="en-US" sz="1800" b="1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2746668" y="914400"/>
              <a:ext cx="4492332" cy="3251400"/>
              <a:chOff x="2746668" y="914400"/>
              <a:chExt cx="4492332" cy="3251400"/>
            </a:xfrm>
          </p:grpSpPr>
          <p:grpSp>
            <p:nvGrpSpPr>
              <p:cNvPr id="85" name="Group 157"/>
              <p:cNvGrpSpPr/>
              <p:nvPr/>
            </p:nvGrpSpPr>
            <p:grpSpPr>
              <a:xfrm>
                <a:off x="2746668" y="914400"/>
                <a:ext cx="4492332" cy="3251400"/>
                <a:chOff x="3048000" y="0"/>
                <a:chExt cx="4492332" cy="3251400"/>
              </a:xfrm>
            </p:grpSpPr>
            <p:grpSp>
              <p:nvGrpSpPr>
                <p:cNvPr id="87" name="Group 12"/>
                <p:cNvGrpSpPr/>
                <p:nvPr/>
              </p:nvGrpSpPr>
              <p:grpSpPr>
                <a:xfrm>
                  <a:off x="3048000" y="0"/>
                  <a:ext cx="4492332" cy="3251400"/>
                  <a:chOff x="3962400" y="2667000"/>
                  <a:chExt cx="4492332" cy="3251400"/>
                </a:xfrm>
              </p:grpSpPr>
              <p:sp>
                <p:nvSpPr>
                  <p:cNvPr id="89" name="Oval 88"/>
                  <p:cNvSpPr/>
                  <p:nvPr/>
                </p:nvSpPr>
                <p:spPr bwMode="auto">
                  <a:xfrm>
                    <a:off x="5562600" y="54864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4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90" name="Oval 89"/>
                  <p:cNvSpPr/>
                  <p:nvPr/>
                </p:nvSpPr>
                <p:spPr bwMode="auto">
                  <a:xfrm>
                    <a:off x="4953000" y="42672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3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91" name="Oval 90"/>
                  <p:cNvSpPr/>
                  <p:nvPr/>
                </p:nvSpPr>
                <p:spPr bwMode="auto">
                  <a:xfrm>
                    <a:off x="6096000" y="26670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 smtClean="0">
                        <a:latin typeface="Calibri"/>
                        <a:cs typeface="Calibri"/>
                      </a:rPr>
                      <a:t>5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92" name="Oval 91"/>
                  <p:cNvSpPr/>
                  <p:nvPr/>
                </p:nvSpPr>
                <p:spPr bwMode="auto">
                  <a:xfrm>
                    <a:off x="8022732" y="5486400"/>
                    <a:ext cx="432000" cy="4320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9</a:t>
                    </a:r>
                    <a:r>
                      <a:rPr lang="en-US" sz="1800" dirty="0" smtClean="0">
                        <a:latin typeface="Calibri"/>
                        <a:cs typeface="Calibri"/>
                      </a:rPr>
                      <a:t>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93" name="Octagon 92"/>
                  <p:cNvSpPr/>
                  <p:nvPr/>
                </p:nvSpPr>
                <p:spPr bwMode="auto">
                  <a:xfrm>
                    <a:off x="3962400" y="5486400"/>
                    <a:ext cx="1143000" cy="381000"/>
                  </a:xfrm>
                  <a:prstGeom prst="octagon">
                    <a:avLst>
                      <a:gd name="adj" fmla="val 25704"/>
                    </a:avLst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lvl="1" algn="ctr" eaLnBrk="0" hangingPunct="0"/>
                    <a:r>
                      <a:rPr lang="en-US" sz="1800" dirty="0">
                        <a:latin typeface="Calibri"/>
                        <a:cs typeface="Calibri"/>
                      </a:rPr>
                      <a:t>1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        </a:t>
                    </a:r>
                    <a:r>
                      <a:rPr lang="en-US" sz="1800" dirty="0">
                        <a:latin typeface="Calibri"/>
                        <a:cs typeface="Calibri"/>
                      </a:rPr>
                      <a:t>2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cxnSp>
                <p:nvCxnSpPr>
                  <p:cNvPr id="94" name="Straight Connector 93"/>
                  <p:cNvCxnSpPr>
                    <a:stCxn id="91" idx="3"/>
                    <a:endCxn id="90" idx="0"/>
                  </p:cNvCxnSpPr>
                  <p:nvPr/>
                </p:nvCxnSpPr>
                <p:spPr bwMode="auto">
                  <a:xfrm rot="5400000">
                    <a:off x="5048401" y="3156335"/>
                    <a:ext cx="1231465" cy="9902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5" name="Straight Connector 94"/>
                  <p:cNvCxnSpPr>
                    <a:stCxn id="90" idx="3"/>
                  </p:cNvCxnSpPr>
                  <p:nvPr/>
                </p:nvCxnSpPr>
                <p:spPr bwMode="auto">
                  <a:xfrm rot="5400000">
                    <a:off x="4330801" y="4800935"/>
                    <a:ext cx="850465" cy="5204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6" name="Straight Connector 95"/>
                  <p:cNvCxnSpPr>
                    <a:stCxn id="90" idx="5"/>
                    <a:endCxn id="89" idx="0"/>
                  </p:cNvCxnSpPr>
                  <p:nvPr/>
                </p:nvCxnSpPr>
                <p:spPr bwMode="auto">
                  <a:xfrm rot="16200000" flipH="1">
                    <a:off x="5124935" y="4832734"/>
                    <a:ext cx="850465" cy="4568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7" name="Straight Connector 96"/>
                  <p:cNvCxnSpPr/>
                  <p:nvPr/>
                </p:nvCxnSpPr>
                <p:spPr bwMode="auto">
                  <a:xfrm rot="5400000">
                    <a:off x="6938766" y="4859634"/>
                    <a:ext cx="838200" cy="415332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8" name="Straight Connector 97"/>
                  <p:cNvCxnSpPr>
                    <a:stCxn id="91" idx="5"/>
                  </p:cNvCxnSpPr>
                  <p:nvPr/>
                </p:nvCxnSpPr>
                <p:spPr bwMode="auto">
                  <a:xfrm rot="16200000" flipH="1">
                    <a:off x="6464735" y="3035734"/>
                    <a:ext cx="1231465" cy="12314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9" name="Straight Connector 98"/>
                  <p:cNvCxnSpPr>
                    <a:endCxn id="92" idx="0"/>
                  </p:cNvCxnSpPr>
                  <p:nvPr/>
                </p:nvCxnSpPr>
                <p:spPr bwMode="auto">
                  <a:xfrm rot="16200000" flipH="1">
                    <a:off x="7624566" y="4872234"/>
                    <a:ext cx="838200" cy="390132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88" name="Oval 87"/>
                <p:cNvSpPr/>
                <p:nvPr/>
              </p:nvSpPr>
              <p:spPr bwMode="auto">
                <a:xfrm>
                  <a:off x="6578400" y="16002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8</a:t>
                  </a:r>
                  <a:r>
                    <a:rPr lang="en-US" sz="1800" dirty="0" smtClean="0"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86" name="Oval 85"/>
              <p:cNvSpPr/>
              <p:nvPr/>
            </p:nvSpPr>
            <p:spPr bwMode="auto">
              <a:xfrm>
                <a:off x="5715000" y="3733800"/>
                <a:ext cx="432000" cy="432000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 smtClean="0">
                    <a:latin typeface="Calibri"/>
                    <a:cs typeface="Calibri"/>
                  </a:rPr>
                  <a:t>60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2-3 Trees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685800" y="2819400"/>
            <a:ext cx="5029200" cy="990600"/>
          </a:xfrm>
        </p:spPr>
        <p:txBody>
          <a:bodyPr/>
          <a:lstStyle/>
          <a:p>
            <a:r>
              <a:rPr lang="en-US" b="1">
                <a:solidFill>
                  <a:srgbClr val="0000FF"/>
                </a:solidFill>
                <a:latin typeface="Calibri" charset="0"/>
              </a:rPr>
              <a:t>2-node:</a:t>
            </a:r>
            <a:r>
              <a:rPr lang="en-US">
                <a:latin typeface="Calibri" charset="0"/>
              </a:rPr>
              <a:t> a node with two children</a:t>
            </a:r>
          </a:p>
          <a:p>
            <a:r>
              <a:rPr lang="en-US" b="1">
                <a:solidFill>
                  <a:srgbClr val="0000FF"/>
                </a:solidFill>
                <a:latin typeface="Calibri" charset="0"/>
              </a:rPr>
              <a:t>3-node:</a:t>
            </a:r>
            <a:r>
              <a:rPr lang="en-US">
                <a:latin typeface="Calibri" charset="0"/>
              </a:rPr>
              <a:t> a node with three children</a:t>
            </a:r>
          </a:p>
        </p:txBody>
      </p:sp>
      <p:sp>
        <p:nvSpPr>
          <p:cNvPr id="4301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430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A9E067-E60E-D043-808C-96A2B1D8B0FA}" type="slidenum">
              <a:rPr lang="en-US">
                <a:ea typeface="ＭＳ Ｐゴシック" charset="-128"/>
                <a:cs typeface="ＭＳ Ｐゴシック" charset="-128"/>
              </a:rPr>
              <a:pPr/>
              <a:t>2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3015" name="Content Placeholder 2"/>
          <p:cNvSpPr txBox="1">
            <a:spLocks/>
          </p:cNvSpPr>
          <p:nvPr/>
        </p:nvSpPr>
        <p:spPr bwMode="auto">
          <a:xfrm>
            <a:off x="0" y="990600"/>
            <a:ext cx="6553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b="1" i="1">
                <a:latin typeface="Calibri" charset="0"/>
                <a:ea typeface="Calibri" charset="0"/>
                <a:cs typeface="Calibri" charset="0"/>
              </a:rPr>
              <a:t>	Definition</a:t>
            </a:r>
            <a:r>
              <a:rPr lang="en-US" i="1">
                <a:latin typeface="Calibri" charset="0"/>
                <a:ea typeface="Calibri" charset="0"/>
                <a:cs typeface="Calibri" charset="0"/>
              </a:rPr>
              <a:t>: </a:t>
            </a:r>
          </a:p>
          <a:p>
            <a:pPr marL="742950" lvl="1" indent="-285750" eaLnBrk="0" hangingPunct="0">
              <a:spcBef>
                <a:spcPct val="20000"/>
              </a:spcBef>
            </a:pPr>
            <a:r>
              <a:rPr lang="en-US" i="1">
                <a:latin typeface="Calibri" charset="0"/>
                <a:ea typeface="Calibri" charset="0"/>
                <a:cs typeface="Calibri" charset="0"/>
              </a:rPr>
              <a:t>	A 2-3 tree is a tree in which each internal node has either two or three children, and all leaves are at the same level</a:t>
            </a:r>
            <a:r>
              <a:rPr lang="en-US">
                <a:latin typeface="Calibri" charset="0"/>
                <a:ea typeface="Calibri" charset="0"/>
                <a:cs typeface="Calibri" charset="0"/>
              </a:rPr>
              <a:t>.</a:t>
            </a:r>
            <a:endParaRPr lang="en-US" i="1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3016" name="Group 7"/>
          <p:cNvGrpSpPr>
            <a:grpSpLocks/>
          </p:cNvGrpSpPr>
          <p:nvPr/>
        </p:nvGrpSpPr>
        <p:grpSpPr bwMode="auto">
          <a:xfrm>
            <a:off x="6553200" y="1019175"/>
            <a:ext cx="3276600" cy="2336800"/>
            <a:chOff x="6553200" y="1018696"/>
            <a:chExt cx="3276600" cy="2337081"/>
          </a:xfrm>
        </p:grpSpPr>
        <p:pic>
          <p:nvPicPr>
            <p:cNvPr id="43019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553200" y="1018696"/>
              <a:ext cx="3276600" cy="2029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20" name="TextBox 9"/>
            <p:cNvSpPr txBox="1">
              <a:spLocks noChangeArrowheads="1"/>
            </p:cNvSpPr>
            <p:nvPr/>
          </p:nvSpPr>
          <p:spPr bwMode="auto">
            <a:xfrm>
              <a:off x="6858000" y="3048000"/>
              <a:ext cx="26670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>
                  <a:ea typeface="Times New Roman" charset="0"/>
                  <a:cs typeface="Times New Roman" charset="0"/>
                </a:rPr>
                <a:t>An example of a 2-3 tree</a:t>
              </a:r>
            </a:p>
          </p:txBody>
        </p:sp>
      </p:grpSp>
      <p:sp>
        <p:nvSpPr>
          <p:cNvPr id="43017" name="Line 68"/>
          <p:cNvSpPr>
            <a:spLocks noChangeShapeType="1"/>
          </p:cNvSpPr>
          <p:nvPr/>
        </p:nvSpPr>
        <p:spPr bwMode="auto">
          <a:xfrm>
            <a:off x="381000" y="4191000"/>
            <a:ext cx="9144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8" name="Content Placeholder 2"/>
          <p:cNvSpPr txBox="1">
            <a:spLocks/>
          </p:cNvSpPr>
          <p:nvPr/>
        </p:nvSpPr>
        <p:spPr bwMode="auto">
          <a:xfrm>
            <a:off x="381000" y="4419600"/>
            <a:ext cx="9296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 typeface="Lucida Grande" charset="0"/>
              <a:buChar char="→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A 2-3 tree is not a binary tree</a:t>
            </a:r>
          </a:p>
          <a:p>
            <a:pPr marL="342900" indent="-342900" eaLnBrk="0" hangingPunct="0">
              <a:spcBef>
                <a:spcPct val="20000"/>
              </a:spcBef>
              <a:buFont typeface="Lucida Grande" charset="0"/>
              <a:buChar char="→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A 2-3 tree is never taller than a minimum-height binary tree</a:t>
            </a:r>
          </a:p>
          <a:p>
            <a:pPr marL="342900" indent="-342900" eaLnBrk="0" hangingPunct="0">
              <a:spcBef>
                <a:spcPct val="20000"/>
              </a:spcBef>
              <a:buFont typeface="Lucida Grande" charset="0"/>
              <a:buChar char="→"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A 2-3 tree with 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N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nodes never has height greater than </a:t>
            </a:r>
            <a:r>
              <a:rPr lang="en-US" dirty="0">
                <a:latin typeface="Calibri" charset="0"/>
                <a:ea typeface="Calibri" charset="0"/>
                <a:cs typeface="Calibri" charset="0"/>
                <a:sym typeface="Symbol" charset="2"/>
              </a:rPr>
              <a:t>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log2(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N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+1)</a:t>
            </a:r>
            <a:r>
              <a:rPr lang="en-US" dirty="0">
                <a:latin typeface="Calibri" charset="0"/>
                <a:ea typeface="Calibri" charset="0"/>
                <a:cs typeface="Calibri" charset="0"/>
                <a:sym typeface="Symbol" charset="2"/>
              </a:rPr>
              <a:t>  </a:t>
            </a:r>
          </a:p>
          <a:p>
            <a:pPr marL="342900" indent="-342900" eaLnBrk="0" hangingPunct="0">
              <a:spcBef>
                <a:spcPct val="20000"/>
              </a:spcBef>
              <a:buFont typeface="Lucida Grande" charset="0"/>
              <a:buChar char="→"/>
            </a:pPr>
            <a:r>
              <a:rPr lang="en-US" dirty="0">
                <a:latin typeface="Calibri" charset="0"/>
                <a:ea typeface="Calibri" charset="0"/>
                <a:cs typeface="Calibri" charset="0"/>
                <a:sym typeface="Symbol" charset="2"/>
              </a:rPr>
              <a:t>A 2-3 tree of height </a:t>
            </a:r>
            <a:r>
              <a:rPr lang="en-US" i="1" dirty="0">
                <a:latin typeface="Calibri" charset="0"/>
                <a:ea typeface="Calibri" charset="0"/>
                <a:cs typeface="Calibri" charset="0"/>
                <a:sym typeface="Symbol" charset="2"/>
              </a:rPr>
              <a:t>h </a:t>
            </a:r>
            <a:r>
              <a:rPr lang="en-US" dirty="0">
                <a:latin typeface="Calibri" charset="0"/>
                <a:ea typeface="Calibri" charset="0"/>
                <a:cs typeface="Calibri" charset="0"/>
                <a:sym typeface="Symbol" charset="2"/>
              </a:rPr>
              <a:t>always has at least 2</a:t>
            </a:r>
            <a:r>
              <a:rPr lang="en-US" i="1" baseline="30000" dirty="0">
                <a:latin typeface="Calibri" charset="0"/>
                <a:ea typeface="Calibri" charset="0"/>
                <a:cs typeface="Calibri" charset="0"/>
                <a:sym typeface="Symbol" charset="2"/>
              </a:rPr>
              <a:t>h</a:t>
            </a:r>
            <a:r>
              <a:rPr lang="en-US" dirty="0">
                <a:latin typeface="Calibri" charset="0"/>
                <a:ea typeface="Calibri" charset="0"/>
                <a:cs typeface="Calibri" charset="0"/>
                <a:sym typeface="Symbol" charset="2"/>
              </a:rPr>
              <a:t>-1 nodes.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from a 2-3 Tree --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4800" y="3962400"/>
            <a:ext cx="1752600" cy="46166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indent="-342900" eaLnBrk="0" hangingPunct="0">
              <a:spcBef>
                <a:spcPct val="20000"/>
              </a:spcBef>
            </a:pPr>
            <a:r>
              <a:rPr lang="en-US" b="1" dirty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Delete 80</a:t>
            </a:r>
            <a:endParaRPr lang="en-US" b="1" dirty="0">
              <a:solidFill>
                <a:srgbClr val="0000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4800" y="43434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 smtClean="0">
                <a:solidFill>
                  <a:srgbClr val="0000FF"/>
                </a:solidFill>
                <a:latin typeface="Calibri"/>
                <a:cs typeface="Calibri"/>
              </a:rPr>
              <a:t>Swap with </a:t>
            </a:r>
            <a:r>
              <a:rPr lang="en-US" sz="2200" kern="0" dirty="0" err="1" smtClean="0">
                <a:solidFill>
                  <a:srgbClr val="0000FF"/>
                </a:solidFill>
                <a:latin typeface="Calibri"/>
                <a:cs typeface="Calibri"/>
              </a:rPr>
              <a:t>inorder</a:t>
            </a:r>
            <a:r>
              <a:rPr lang="en-US" sz="2200" kern="0" dirty="0" smtClean="0">
                <a:solidFill>
                  <a:srgbClr val="0000FF"/>
                </a:solidFill>
                <a:latin typeface="Calibri"/>
                <a:cs typeface="Calibri"/>
              </a:rPr>
              <a:t> successor</a:t>
            </a:r>
            <a:endParaRPr lang="en-US" sz="2200" kern="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04800" y="4697413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Delete value from leaf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04800" y="5078413"/>
            <a:ext cx="7315200" cy="43088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Merge by moving 90 down and removing the empty leaf</a:t>
            </a:r>
          </a:p>
        </p:txBody>
      </p:sp>
      <p:grpSp>
        <p:nvGrpSpPr>
          <p:cNvPr id="14" name="Group 83"/>
          <p:cNvGrpSpPr/>
          <p:nvPr/>
        </p:nvGrpSpPr>
        <p:grpSpPr>
          <a:xfrm>
            <a:off x="2746668" y="914400"/>
            <a:ext cx="4492332" cy="3251400"/>
            <a:chOff x="2746668" y="914400"/>
            <a:chExt cx="4492332" cy="3251400"/>
          </a:xfrm>
        </p:grpSpPr>
        <p:grpSp>
          <p:nvGrpSpPr>
            <p:cNvPr id="15" name="Group 157"/>
            <p:cNvGrpSpPr/>
            <p:nvPr/>
          </p:nvGrpSpPr>
          <p:grpSpPr>
            <a:xfrm>
              <a:off x="2746668" y="914400"/>
              <a:ext cx="4492332" cy="3251400"/>
              <a:chOff x="3048000" y="0"/>
              <a:chExt cx="4492332" cy="3251400"/>
            </a:xfrm>
          </p:grpSpPr>
          <p:grpSp>
            <p:nvGrpSpPr>
              <p:cNvPr id="17" name="Group 12"/>
              <p:cNvGrpSpPr/>
              <p:nvPr/>
            </p:nvGrpSpPr>
            <p:grpSpPr>
              <a:xfrm>
                <a:off x="3048000" y="0"/>
                <a:ext cx="4492332" cy="3251400"/>
                <a:chOff x="3962400" y="2667000"/>
                <a:chExt cx="4492332" cy="3251400"/>
              </a:xfrm>
            </p:grpSpPr>
            <p:sp>
              <p:nvSpPr>
                <p:cNvPr id="19" name="Oval 18"/>
                <p:cNvSpPr/>
                <p:nvPr/>
              </p:nvSpPr>
              <p:spPr bwMode="auto">
                <a:xfrm>
                  <a:off x="5562600" y="54864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4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20" name="Oval 19"/>
                <p:cNvSpPr/>
                <p:nvPr/>
              </p:nvSpPr>
              <p:spPr bwMode="auto">
                <a:xfrm>
                  <a:off x="4953000" y="42672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21" name="Oval 20"/>
                <p:cNvSpPr/>
                <p:nvPr/>
              </p:nvSpPr>
              <p:spPr bwMode="auto">
                <a:xfrm>
                  <a:off x="6096000" y="26670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 smtClean="0">
                      <a:latin typeface="Calibri"/>
                      <a:cs typeface="Calibri"/>
                    </a:rPr>
                    <a:t>5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22" name="Oval 21"/>
                <p:cNvSpPr/>
                <p:nvPr/>
              </p:nvSpPr>
              <p:spPr bwMode="auto">
                <a:xfrm>
                  <a:off x="8022732" y="5486400"/>
                  <a:ext cx="432000" cy="432000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9</a:t>
                  </a:r>
                  <a:r>
                    <a:rPr lang="en-US" sz="1800" dirty="0" smtClean="0"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23" name="Octagon 22"/>
                <p:cNvSpPr/>
                <p:nvPr/>
              </p:nvSpPr>
              <p:spPr bwMode="auto">
                <a:xfrm>
                  <a:off x="3962400" y="54864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2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24" name="Straight Connector 23"/>
                <p:cNvCxnSpPr>
                  <a:stCxn id="21" idx="3"/>
                  <a:endCxn id="20" idx="0"/>
                </p:cNvCxnSpPr>
                <p:nvPr/>
              </p:nvCxnSpPr>
              <p:spPr bwMode="auto">
                <a:xfrm rot="5400000">
                  <a:off x="5048401" y="3156335"/>
                  <a:ext cx="1231465" cy="9902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" name="Straight Connector 24"/>
                <p:cNvCxnSpPr>
                  <a:stCxn id="20" idx="3"/>
                </p:cNvCxnSpPr>
                <p:nvPr/>
              </p:nvCxnSpPr>
              <p:spPr bwMode="auto">
                <a:xfrm rot="5400000">
                  <a:off x="4330801" y="4800935"/>
                  <a:ext cx="850465" cy="5204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6" name="Straight Connector 25"/>
                <p:cNvCxnSpPr>
                  <a:stCxn id="20" idx="5"/>
                  <a:endCxn id="19" idx="0"/>
                </p:cNvCxnSpPr>
                <p:nvPr/>
              </p:nvCxnSpPr>
              <p:spPr bwMode="auto">
                <a:xfrm rot="16200000" flipH="1">
                  <a:off x="5124935" y="4832734"/>
                  <a:ext cx="850465" cy="4568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7" name="Straight Connector 26"/>
                <p:cNvCxnSpPr/>
                <p:nvPr/>
              </p:nvCxnSpPr>
              <p:spPr bwMode="auto">
                <a:xfrm rot="5400000">
                  <a:off x="6938766" y="4859634"/>
                  <a:ext cx="838200" cy="415332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8" name="Straight Connector 27"/>
                <p:cNvCxnSpPr>
                  <a:stCxn id="21" idx="5"/>
                </p:cNvCxnSpPr>
                <p:nvPr/>
              </p:nvCxnSpPr>
              <p:spPr bwMode="auto">
                <a:xfrm rot="16200000" flipH="1">
                  <a:off x="6464735" y="3035734"/>
                  <a:ext cx="1231465" cy="1231465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Straight Connector 28"/>
                <p:cNvCxnSpPr>
                  <a:endCxn id="22" idx="0"/>
                </p:cNvCxnSpPr>
                <p:nvPr/>
              </p:nvCxnSpPr>
              <p:spPr bwMode="auto">
                <a:xfrm rot="16200000" flipH="1">
                  <a:off x="7624566" y="4872234"/>
                  <a:ext cx="838200" cy="390132"/>
                </a:xfrm>
                <a:prstGeom prst="line">
                  <a:avLst/>
                </a:prstGeom>
                <a:solidFill>
                  <a:schemeClr val="tx2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8" name="Oval 17"/>
              <p:cNvSpPr/>
              <p:nvPr/>
            </p:nvSpPr>
            <p:spPr bwMode="auto">
              <a:xfrm>
                <a:off x="6578400" y="16002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8</a:t>
                </a:r>
                <a:r>
                  <a:rPr lang="en-US" sz="1800" dirty="0" smtClean="0"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  <p:sp>
          <p:nvSpPr>
            <p:cNvPr id="16" name="Oval 15"/>
            <p:cNvSpPr/>
            <p:nvPr/>
          </p:nvSpPr>
          <p:spPr bwMode="auto">
            <a:xfrm>
              <a:off x="5715000" y="3733800"/>
              <a:ext cx="432000" cy="432000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60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743200" y="914400"/>
            <a:ext cx="4492332" cy="3251400"/>
            <a:chOff x="2746668" y="914400"/>
            <a:chExt cx="4492332" cy="3251400"/>
          </a:xfrm>
        </p:grpSpPr>
        <p:grpSp>
          <p:nvGrpSpPr>
            <p:cNvPr id="31" name="Group 26"/>
            <p:cNvGrpSpPr/>
            <p:nvPr/>
          </p:nvGrpSpPr>
          <p:grpSpPr>
            <a:xfrm>
              <a:off x="2746668" y="914400"/>
              <a:ext cx="4492332" cy="3251400"/>
              <a:chOff x="2746668" y="914400"/>
              <a:chExt cx="4492332" cy="3251400"/>
            </a:xfrm>
          </p:grpSpPr>
          <p:grpSp>
            <p:nvGrpSpPr>
              <p:cNvPr id="33" name="Group 157"/>
              <p:cNvGrpSpPr/>
              <p:nvPr/>
            </p:nvGrpSpPr>
            <p:grpSpPr>
              <a:xfrm>
                <a:off x="2746668" y="914400"/>
                <a:ext cx="4492332" cy="3251400"/>
                <a:chOff x="3048000" y="0"/>
                <a:chExt cx="4492332" cy="3251400"/>
              </a:xfrm>
            </p:grpSpPr>
            <p:grpSp>
              <p:nvGrpSpPr>
                <p:cNvPr id="35" name="Group 12"/>
                <p:cNvGrpSpPr/>
                <p:nvPr/>
              </p:nvGrpSpPr>
              <p:grpSpPr>
                <a:xfrm>
                  <a:off x="3048000" y="0"/>
                  <a:ext cx="4492332" cy="3251400"/>
                  <a:chOff x="3962400" y="2667000"/>
                  <a:chExt cx="4492332" cy="3251400"/>
                </a:xfrm>
              </p:grpSpPr>
              <p:sp>
                <p:nvSpPr>
                  <p:cNvPr id="37" name="Oval 36"/>
                  <p:cNvSpPr/>
                  <p:nvPr/>
                </p:nvSpPr>
                <p:spPr bwMode="auto">
                  <a:xfrm>
                    <a:off x="5562600" y="54864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4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 bwMode="auto">
                  <a:xfrm>
                    <a:off x="4953000" y="42672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3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39" name="Oval 38"/>
                  <p:cNvSpPr/>
                  <p:nvPr/>
                </p:nvSpPr>
                <p:spPr bwMode="auto">
                  <a:xfrm>
                    <a:off x="6096000" y="2667000"/>
                    <a:ext cx="432000" cy="43200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 smtClean="0">
                        <a:latin typeface="Calibri"/>
                        <a:cs typeface="Calibri"/>
                      </a:rPr>
                      <a:t>5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 bwMode="auto">
                  <a:xfrm>
                    <a:off x="8022732" y="5486400"/>
                    <a:ext cx="432000" cy="432000"/>
                  </a:xfrm>
                  <a:prstGeom prst="ellipse">
                    <a:avLst/>
                  </a:prstGeom>
                  <a:solidFill>
                    <a:srgbClr val="D9D9D9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 smtClean="0">
                        <a:latin typeface="Calibri"/>
                        <a:cs typeface="Calibri"/>
                      </a:rPr>
                      <a:t>80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sp>
                <p:nvSpPr>
                  <p:cNvPr id="41" name="Octagon 40"/>
                  <p:cNvSpPr/>
                  <p:nvPr/>
                </p:nvSpPr>
                <p:spPr bwMode="auto">
                  <a:xfrm>
                    <a:off x="3962400" y="5486400"/>
                    <a:ext cx="1143000" cy="381000"/>
                  </a:xfrm>
                  <a:prstGeom prst="octagon">
                    <a:avLst>
                      <a:gd name="adj" fmla="val 25704"/>
                    </a:avLst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lvl="1" algn="ctr" eaLnBrk="0" hangingPunct="0"/>
                    <a:r>
                      <a:rPr lang="en-US" sz="1800" dirty="0">
                        <a:latin typeface="Calibri"/>
                        <a:cs typeface="Calibri"/>
                      </a:rPr>
                      <a:t>1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        </a:t>
                    </a:r>
                    <a:r>
                      <a:rPr lang="en-US" sz="1800" dirty="0">
                        <a:latin typeface="Calibri"/>
                        <a:cs typeface="Calibri"/>
                      </a:rPr>
                      <a:t>2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cxnSp>
                <p:nvCxnSpPr>
                  <p:cNvPr id="42" name="Straight Connector 41"/>
                  <p:cNvCxnSpPr>
                    <a:stCxn id="39" idx="3"/>
                    <a:endCxn id="38" idx="0"/>
                  </p:cNvCxnSpPr>
                  <p:nvPr/>
                </p:nvCxnSpPr>
                <p:spPr bwMode="auto">
                  <a:xfrm rot="5400000">
                    <a:off x="5048401" y="3156335"/>
                    <a:ext cx="1231465" cy="9902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3" name="Straight Connector 42"/>
                  <p:cNvCxnSpPr>
                    <a:stCxn id="38" idx="3"/>
                  </p:cNvCxnSpPr>
                  <p:nvPr/>
                </p:nvCxnSpPr>
                <p:spPr bwMode="auto">
                  <a:xfrm rot="5400000">
                    <a:off x="4330801" y="4800935"/>
                    <a:ext cx="850465" cy="5204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4" name="Straight Connector 43"/>
                  <p:cNvCxnSpPr>
                    <a:stCxn id="38" idx="5"/>
                    <a:endCxn id="37" idx="0"/>
                  </p:cNvCxnSpPr>
                  <p:nvPr/>
                </p:nvCxnSpPr>
                <p:spPr bwMode="auto">
                  <a:xfrm rot="16200000" flipH="1">
                    <a:off x="5124935" y="4832734"/>
                    <a:ext cx="850465" cy="4568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5" name="Straight Connector 44"/>
                  <p:cNvCxnSpPr/>
                  <p:nvPr/>
                </p:nvCxnSpPr>
                <p:spPr bwMode="auto">
                  <a:xfrm rot="5400000">
                    <a:off x="6938766" y="4859634"/>
                    <a:ext cx="838200" cy="415332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6" name="Straight Connector 45"/>
                  <p:cNvCxnSpPr>
                    <a:stCxn id="39" idx="5"/>
                  </p:cNvCxnSpPr>
                  <p:nvPr/>
                </p:nvCxnSpPr>
                <p:spPr bwMode="auto">
                  <a:xfrm rot="16200000" flipH="1">
                    <a:off x="6464735" y="3035734"/>
                    <a:ext cx="1231465" cy="1231465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7" name="Straight Connector 46"/>
                  <p:cNvCxnSpPr>
                    <a:endCxn id="40" idx="0"/>
                  </p:cNvCxnSpPr>
                  <p:nvPr/>
                </p:nvCxnSpPr>
                <p:spPr bwMode="auto">
                  <a:xfrm rot="16200000" flipH="1">
                    <a:off x="7624566" y="4872234"/>
                    <a:ext cx="838200" cy="390132"/>
                  </a:xfrm>
                  <a:prstGeom prst="line">
                    <a:avLst/>
                  </a:prstGeom>
                  <a:solidFill>
                    <a:schemeClr val="tx2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36" name="Oval 35"/>
                <p:cNvSpPr/>
                <p:nvPr/>
              </p:nvSpPr>
              <p:spPr bwMode="auto">
                <a:xfrm>
                  <a:off x="6578400" y="1600200"/>
                  <a:ext cx="432000" cy="432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 smtClean="0">
                      <a:latin typeface="Calibri"/>
                      <a:cs typeface="Calibri"/>
                    </a:rPr>
                    <a:t>90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34" name="Oval 33"/>
              <p:cNvSpPr/>
              <p:nvPr/>
            </p:nvSpPr>
            <p:spPr bwMode="auto">
              <a:xfrm>
                <a:off x="5715000" y="3733800"/>
                <a:ext cx="432000" cy="432000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 smtClean="0">
                    <a:latin typeface="Calibri"/>
                    <a:cs typeface="Calibri"/>
                  </a:rPr>
                  <a:t>60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 bwMode="auto">
            <a:xfrm rot="16200000" flipH="1">
              <a:off x="6388199" y="3187801"/>
              <a:ext cx="634800" cy="304802"/>
            </a:xfrm>
            <a:prstGeom prst="straightConnector1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stealth" w="lg" len="lg"/>
              <a:tailEnd type="stealth" w="lg" len="lg"/>
            </a:ln>
            <a:effectLst/>
          </p:spPr>
        </p:cxnSp>
      </p:grpSp>
      <p:grpSp>
        <p:nvGrpSpPr>
          <p:cNvPr id="48" name="Group 47"/>
          <p:cNvGrpSpPr/>
          <p:nvPr/>
        </p:nvGrpSpPr>
        <p:grpSpPr>
          <a:xfrm>
            <a:off x="2743200" y="914400"/>
            <a:ext cx="4492332" cy="3251400"/>
            <a:chOff x="2746668" y="914400"/>
            <a:chExt cx="4492332" cy="3251400"/>
          </a:xfrm>
          <a:solidFill>
            <a:schemeClr val="bg1"/>
          </a:solidFill>
        </p:grpSpPr>
        <p:grpSp>
          <p:nvGrpSpPr>
            <p:cNvPr id="49" name="Group 157"/>
            <p:cNvGrpSpPr/>
            <p:nvPr/>
          </p:nvGrpSpPr>
          <p:grpSpPr>
            <a:xfrm>
              <a:off x="2746668" y="914400"/>
              <a:ext cx="4492332" cy="3251400"/>
              <a:chOff x="3048000" y="0"/>
              <a:chExt cx="4492332" cy="3251400"/>
            </a:xfrm>
            <a:grpFill/>
          </p:grpSpPr>
          <p:grpSp>
            <p:nvGrpSpPr>
              <p:cNvPr id="51" name="Group 12"/>
              <p:cNvGrpSpPr/>
              <p:nvPr/>
            </p:nvGrpSpPr>
            <p:grpSpPr>
              <a:xfrm>
                <a:off x="3048000" y="0"/>
                <a:ext cx="4492332" cy="3251400"/>
                <a:chOff x="3962400" y="2667000"/>
                <a:chExt cx="4492332" cy="3251400"/>
              </a:xfrm>
              <a:grpFill/>
            </p:grpSpPr>
            <p:sp>
              <p:nvSpPr>
                <p:cNvPr id="53" name="Oval 52"/>
                <p:cNvSpPr/>
                <p:nvPr/>
              </p:nvSpPr>
              <p:spPr bwMode="auto">
                <a:xfrm>
                  <a:off x="5562600" y="5486400"/>
                  <a:ext cx="432000" cy="432000"/>
                </a:xfrm>
                <a:prstGeom prst="ellips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4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54" name="Oval 53"/>
                <p:cNvSpPr/>
                <p:nvPr/>
              </p:nvSpPr>
              <p:spPr bwMode="auto">
                <a:xfrm>
                  <a:off x="4953000" y="4267200"/>
                  <a:ext cx="432000" cy="432000"/>
                </a:xfrm>
                <a:prstGeom prst="ellips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55" name="Oval 54"/>
                <p:cNvSpPr/>
                <p:nvPr/>
              </p:nvSpPr>
              <p:spPr bwMode="auto">
                <a:xfrm>
                  <a:off x="6096000" y="2667000"/>
                  <a:ext cx="432000" cy="432000"/>
                </a:xfrm>
                <a:prstGeom prst="ellips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 smtClean="0">
                      <a:latin typeface="Calibri"/>
                      <a:cs typeface="Calibri"/>
                    </a:rPr>
                    <a:t>5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56" name="Oval 55"/>
                <p:cNvSpPr/>
                <p:nvPr/>
              </p:nvSpPr>
              <p:spPr bwMode="auto">
                <a:xfrm>
                  <a:off x="8022732" y="5486400"/>
                  <a:ext cx="432000" cy="432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 smtClean="0">
                      <a:latin typeface="Calibri"/>
                      <a:cs typeface="Calibri"/>
                    </a:rPr>
                    <a:t>–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57" name="Octagon 56"/>
                <p:cNvSpPr/>
                <p:nvPr/>
              </p:nvSpPr>
              <p:spPr bwMode="auto">
                <a:xfrm>
                  <a:off x="3962400" y="54864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2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58" name="Straight Connector 57"/>
                <p:cNvCxnSpPr>
                  <a:stCxn id="55" idx="3"/>
                  <a:endCxn id="54" idx="0"/>
                </p:cNvCxnSpPr>
                <p:nvPr/>
              </p:nvCxnSpPr>
              <p:spPr bwMode="auto">
                <a:xfrm rot="5400000">
                  <a:off x="5048401" y="3156335"/>
                  <a:ext cx="1231465" cy="990265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9" name="Straight Connector 58"/>
                <p:cNvCxnSpPr>
                  <a:stCxn id="54" idx="3"/>
                </p:cNvCxnSpPr>
                <p:nvPr/>
              </p:nvCxnSpPr>
              <p:spPr bwMode="auto">
                <a:xfrm rot="5400000">
                  <a:off x="4330801" y="4800935"/>
                  <a:ext cx="850465" cy="520465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0" name="Straight Connector 59"/>
                <p:cNvCxnSpPr>
                  <a:stCxn id="54" idx="5"/>
                  <a:endCxn id="53" idx="0"/>
                </p:cNvCxnSpPr>
                <p:nvPr/>
              </p:nvCxnSpPr>
              <p:spPr bwMode="auto">
                <a:xfrm rot="16200000" flipH="1">
                  <a:off x="5124935" y="4832734"/>
                  <a:ext cx="850465" cy="456865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1" name="Straight Connector 60"/>
                <p:cNvCxnSpPr/>
                <p:nvPr/>
              </p:nvCxnSpPr>
              <p:spPr bwMode="auto">
                <a:xfrm rot="5400000">
                  <a:off x="6938766" y="4859634"/>
                  <a:ext cx="838200" cy="415332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2" name="Straight Connector 61"/>
                <p:cNvCxnSpPr>
                  <a:stCxn id="55" idx="5"/>
                </p:cNvCxnSpPr>
                <p:nvPr/>
              </p:nvCxnSpPr>
              <p:spPr bwMode="auto">
                <a:xfrm rot="16200000" flipH="1">
                  <a:off x="6464735" y="3035734"/>
                  <a:ext cx="1231465" cy="1231465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3" name="Straight Connector 62"/>
                <p:cNvCxnSpPr>
                  <a:endCxn id="56" idx="0"/>
                </p:cNvCxnSpPr>
                <p:nvPr/>
              </p:nvCxnSpPr>
              <p:spPr bwMode="auto">
                <a:xfrm rot="16200000" flipH="1">
                  <a:off x="7624566" y="4872234"/>
                  <a:ext cx="838200" cy="390132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52" name="Oval 51"/>
              <p:cNvSpPr/>
              <p:nvPr/>
            </p:nvSpPr>
            <p:spPr bwMode="auto">
              <a:xfrm>
                <a:off x="6578400" y="1600200"/>
                <a:ext cx="432000" cy="432000"/>
              </a:xfrm>
              <a:prstGeom prst="ellips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 smtClean="0">
                    <a:latin typeface="Calibri"/>
                    <a:cs typeface="Calibri"/>
                  </a:rPr>
                  <a:t>90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  <p:sp>
          <p:nvSpPr>
            <p:cNvPr id="50" name="Oval 49"/>
            <p:cNvSpPr/>
            <p:nvPr/>
          </p:nvSpPr>
          <p:spPr bwMode="auto">
            <a:xfrm>
              <a:off x="5715000" y="3733800"/>
              <a:ext cx="432000" cy="432000"/>
            </a:xfrm>
            <a:prstGeom prst="ellipse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60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743200" y="914400"/>
            <a:ext cx="4492332" cy="3251400"/>
            <a:chOff x="2746668" y="914400"/>
            <a:chExt cx="4492332" cy="3251400"/>
          </a:xfrm>
        </p:grpSpPr>
        <p:grpSp>
          <p:nvGrpSpPr>
            <p:cNvPr id="65" name="Group 157"/>
            <p:cNvGrpSpPr/>
            <p:nvPr/>
          </p:nvGrpSpPr>
          <p:grpSpPr>
            <a:xfrm>
              <a:off x="2746668" y="914400"/>
              <a:ext cx="4492332" cy="3251400"/>
              <a:chOff x="3048000" y="0"/>
              <a:chExt cx="4492332" cy="3251400"/>
            </a:xfrm>
            <a:solidFill>
              <a:schemeClr val="bg1"/>
            </a:solidFill>
          </p:grpSpPr>
          <p:grpSp>
            <p:nvGrpSpPr>
              <p:cNvPr id="69" name="Group 12"/>
              <p:cNvGrpSpPr/>
              <p:nvPr/>
            </p:nvGrpSpPr>
            <p:grpSpPr>
              <a:xfrm>
                <a:off x="3048000" y="0"/>
                <a:ext cx="4492332" cy="3251400"/>
                <a:chOff x="3962400" y="2667000"/>
                <a:chExt cx="4492332" cy="3251400"/>
              </a:xfrm>
              <a:grpFill/>
            </p:grpSpPr>
            <p:sp>
              <p:nvSpPr>
                <p:cNvPr id="71" name="Oval 70"/>
                <p:cNvSpPr/>
                <p:nvPr/>
              </p:nvSpPr>
              <p:spPr bwMode="auto">
                <a:xfrm>
                  <a:off x="5562600" y="5486400"/>
                  <a:ext cx="432000" cy="432000"/>
                </a:xfrm>
                <a:prstGeom prst="ellips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4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72" name="Oval 71"/>
                <p:cNvSpPr/>
                <p:nvPr/>
              </p:nvSpPr>
              <p:spPr bwMode="auto">
                <a:xfrm>
                  <a:off x="4953000" y="4267200"/>
                  <a:ext cx="432000" cy="432000"/>
                </a:xfrm>
                <a:prstGeom prst="ellips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73" name="Oval 72"/>
                <p:cNvSpPr/>
                <p:nvPr/>
              </p:nvSpPr>
              <p:spPr bwMode="auto">
                <a:xfrm>
                  <a:off x="6096000" y="2667000"/>
                  <a:ext cx="432000" cy="432000"/>
                </a:xfrm>
                <a:prstGeom prst="ellips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 smtClean="0">
                      <a:latin typeface="Calibri"/>
                      <a:cs typeface="Calibri"/>
                    </a:rPr>
                    <a:t>5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74" name="Oval 73"/>
                <p:cNvSpPr/>
                <p:nvPr/>
              </p:nvSpPr>
              <p:spPr bwMode="auto">
                <a:xfrm>
                  <a:off x="8022732" y="5486400"/>
                  <a:ext cx="432000" cy="432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75" name="Octagon 74"/>
                <p:cNvSpPr/>
                <p:nvPr/>
              </p:nvSpPr>
              <p:spPr bwMode="auto">
                <a:xfrm>
                  <a:off x="3962400" y="54864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2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76" name="Straight Connector 75"/>
                <p:cNvCxnSpPr>
                  <a:stCxn id="73" idx="3"/>
                  <a:endCxn id="72" idx="0"/>
                </p:cNvCxnSpPr>
                <p:nvPr/>
              </p:nvCxnSpPr>
              <p:spPr bwMode="auto">
                <a:xfrm rot="5400000">
                  <a:off x="5048401" y="3156335"/>
                  <a:ext cx="1231465" cy="990265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7" name="Straight Connector 76"/>
                <p:cNvCxnSpPr>
                  <a:stCxn id="72" idx="3"/>
                </p:cNvCxnSpPr>
                <p:nvPr/>
              </p:nvCxnSpPr>
              <p:spPr bwMode="auto">
                <a:xfrm rot="5400000">
                  <a:off x="4330801" y="4800935"/>
                  <a:ext cx="850465" cy="520465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8" name="Straight Connector 77"/>
                <p:cNvCxnSpPr>
                  <a:stCxn id="72" idx="5"/>
                  <a:endCxn id="71" idx="0"/>
                </p:cNvCxnSpPr>
                <p:nvPr/>
              </p:nvCxnSpPr>
              <p:spPr bwMode="auto">
                <a:xfrm rot="16200000" flipH="1">
                  <a:off x="5124935" y="4832734"/>
                  <a:ext cx="850465" cy="456865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9" name="Straight Connector 78"/>
                <p:cNvCxnSpPr/>
                <p:nvPr/>
              </p:nvCxnSpPr>
              <p:spPr bwMode="auto">
                <a:xfrm rot="5400000">
                  <a:off x="6938766" y="4859634"/>
                  <a:ext cx="838200" cy="415332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0" name="Straight Connector 79"/>
                <p:cNvCxnSpPr>
                  <a:stCxn id="73" idx="5"/>
                </p:cNvCxnSpPr>
                <p:nvPr/>
              </p:nvCxnSpPr>
              <p:spPr bwMode="auto">
                <a:xfrm rot="16200000" flipH="1">
                  <a:off x="6464735" y="3035734"/>
                  <a:ext cx="1231465" cy="1231465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1" name="Straight Connector 80"/>
                <p:cNvCxnSpPr>
                  <a:endCxn id="74" idx="0"/>
                </p:cNvCxnSpPr>
                <p:nvPr/>
              </p:nvCxnSpPr>
              <p:spPr bwMode="auto">
                <a:xfrm rot="16200000" flipH="1">
                  <a:off x="7624566" y="4872234"/>
                  <a:ext cx="838200" cy="390132"/>
                </a:xfrm>
                <a:prstGeom prst="line">
                  <a:avLst/>
                </a:prstGeom>
                <a:grp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70" name="Oval 69"/>
              <p:cNvSpPr/>
              <p:nvPr/>
            </p:nvSpPr>
            <p:spPr bwMode="auto">
              <a:xfrm>
                <a:off x="6578400" y="1600200"/>
                <a:ext cx="432000" cy="432000"/>
              </a:xfrm>
              <a:prstGeom prst="ellipse">
                <a:avLst/>
              </a:prstGeom>
              <a:solidFill>
                <a:srgbClr val="D9D9D9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 smtClean="0">
                    <a:latin typeface="Calibri"/>
                    <a:cs typeface="Calibri"/>
                  </a:rPr>
                  <a:t>–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  <p:cxnSp>
          <p:nvCxnSpPr>
            <p:cNvPr id="66" name="Straight Connector 65"/>
            <p:cNvCxnSpPr/>
            <p:nvPr/>
          </p:nvCxnSpPr>
          <p:spPr bwMode="auto">
            <a:xfrm rot="16200000" flipH="1">
              <a:off x="6858000" y="3797065"/>
              <a:ext cx="305470" cy="305470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16200000" flipH="1" flipV="1">
              <a:off x="6858000" y="3797065"/>
              <a:ext cx="305470" cy="305470"/>
            </a:xfrm>
            <a:prstGeom prst="line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Octagon 67"/>
            <p:cNvSpPr/>
            <p:nvPr/>
          </p:nvSpPr>
          <p:spPr bwMode="auto">
            <a:xfrm>
              <a:off x="5410200" y="37338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 smtClean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 smtClean="0">
                  <a:latin typeface="Calibri"/>
                  <a:cs typeface="Calibri"/>
                </a:rPr>
                <a:t>9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781800" y="2526268"/>
            <a:ext cx="2743200" cy="369332"/>
            <a:chOff x="6858000" y="2526268"/>
            <a:chExt cx="2743200" cy="369332"/>
          </a:xfrm>
        </p:grpSpPr>
        <p:sp>
          <p:nvSpPr>
            <p:cNvPr id="82" name="TextBox 81"/>
            <p:cNvSpPr txBox="1"/>
            <p:nvPr/>
          </p:nvSpPr>
          <p:spPr>
            <a:xfrm>
              <a:off x="7010400" y="2526268"/>
              <a:ext cx="2590800" cy="369332"/>
            </a:xfrm>
            <a:prstGeom prst="rect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solidFill>
                    <a:srgbClr val="FF0000"/>
                  </a:solidFill>
                  <a:latin typeface="Calibri"/>
                  <a:cs typeface="Calibri"/>
                </a:rPr>
                <a:t>Node becomes empty</a:t>
              </a:r>
              <a:endParaRPr lang="en-US" sz="1800" b="1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 bwMode="auto">
            <a:xfrm>
              <a:off x="6858000" y="2741612"/>
              <a:ext cx="381000" cy="1588"/>
            </a:xfrm>
            <a:prstGeom prst="straightConnector1">
              <a:avLst/>
            </a:prstGeom>
            <a:solidFill>
              <a:schemeClr val="tx2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sp>
        <p:nvSpPr>
          <p:cNvPr id="89" name="Text Box 8"/>
          <p:cNvSpPr txBox="1">
            <a:spLocks noChangeArrowheads="1"/>
          </p:cNvSpPr>
          <p:nvPr/>
        </p:nvSpPr>
        <p:spPr bwMode="auto">
          <a:xfrm>
            <a:off x="304800" y="5459413"/>
            <a:ext cx="7162800" cy="76944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Merge by moving</a:t>
            </a:r>
            <a:r>
              <a:rPr lang="en-US" sz="2200" kern="0" dirty="0" smtClean="0">
                <a:solidFill>
                  <a:srgbClr val="0000FF"/>
                </a:solidFill>
                <a:latin typeface="Calibri"/>
                <a:cs typeface="Calibri"/>
              </a:rPr>
              <a:t> 50 down, adopting empty node’s child </a:t>
            </a: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and removing the empty</a:t>
            </a:r>
            <a:r>
              <a:rPr lang="en-US" sz="2200" kern="0" dirty="0" smtClean="0">
                <a:solidFill>
                  <a:srgbClr val="0000FF"/>
                </a:solidFill>
                <a:latin typeface="Calibri"/>
                <a:cs typeface="Calibri"/>
              </a:rPr>
              <a:t> node</a:t>
            </a:r>
            <a:endParaRPr lang="en-US" sz="2200" kern="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2746668" y="838200"/>
            <a:ext cx="3654132" cy="3327600"/>
            <a:chOff x="2746668" y="838200"/>
            <a:chExt cx="3654132" cy="3327600"/>
          </a:xfrm>
        </p:grpSpPr>
        <p:grpSp>
          <p:nvGrpSpPr>
            <p:cNvPr id="91" name="Group 12"/>
            <p:cNvGrpSpPr/>
            <p:nvPr/>
          </p:nvGrpSpPr>
          <p:grpSpPr>
            <a:xfrm>
              <a:off x="2746668" y="838200"/>
              <a:ext cx="3171732" cy="3327600"/>
              <a:chOff x="3962400" y="2590800"/>
              <a:chExt cx="3171732" cy="3327600"/>
            </a:xfrm>
            <a:solidFill>
              <a:schemeClr val="bg1"/>
            </a:solidFill>
          </p:grpSpPr>
          <p:sp>
            <p:nvSpPr>
              <p:cNvPr id="95" name="Oval 94"/>
              <p:cNvSpPr/>
              <p:nvPr/>
            </p:nvSpPr>
            <p:spPr bwMode="auto">
              <a:xfrm>
                <a:off x="5562600" y="5486400"/>
                <a:ext cx="432000" cy="432000"/>
              </a:xfrm>
              <a:prstGeom prst="ellips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4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96" name="Oval 95"/>
              <p:cNvSpPr/>
              <p:nvPr/>
            </p:nvSpPr>
            <p:spPr bwMode="auto">
              <a:xfrm>
                <a:off x="6702132" y="2590800"/>
                <a:ext cx="432000" cy="4320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 smtClean="0">
                    <a:latin typeface="Calibri"/>
                    <a:cs typeface="Calibri"/>
                  </a:rPr>
                  <a:t>– 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97" name="Octagon 96"/>
              <p:cNvSpPr/>
              <p:nvPr/>
            </p:nvSpPr>
            <p:spPr bwMode="auto">
              <a:xfrm>
                <a:off x="3962400" y="5486400"/>
                <a:ext cx="1143000" cy="381000"/>
              </a:xfrm>
              <a:prstGeom prst="octagon">
                <a:avLst>
                  <a:gd name="adj" fmla="val 25704"/>
                </a:avLst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1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2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cxnSp>
            <p:nvCxnSpPr>
              <p:cNvPr id="98" name="Straight Connector 97"/>
              <p:cNvCxnSpPr>
                <a:stCxn id="96" idx="3"/>
              </p:cNvCxnSpPr>
              <p:nvPr/>
            </p:nvCxnSpPr>
            <p:spPr bwMode="auto">
              <a:xfrm rot="5400000">
                <a:off x="5654700" y="3092568"/>
                <a:ext cx="1243730" cy="977664"/>
              </a:xfrm>
              <a:prstGeom prst="lin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Straight Connector 98"/>
              <p:cNvCxnSpPr>
                <a:stCxn id="93" idx="3"/>
              </p:cNvCxnSpPr>
              <p:nvPr/>
            </p:nvCxnSpPr>
            <p:spPr bwMode="auto">
              <a:xfrm rot="5400000">
                <a:off x="4466833" y="4600969"/>
                <a:ext cx="914400" cy="856462"/>
              </a:xfrm>
              <a:prstGeom prst="lin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Straight Connector 99"/>
              <p:cNvCxnSpPr>
                <a:endCxn id="95" idx="0"/>
              </p:cNvCxnSpPr>
              <p:nvPr/>
            </p:nvCxnSpPr>
            <p:spPr bwMode="auto">
              <a:xfrm rot="5400000">
                <a:off x="5325966" y="5024634"/>
                <a:ext cx="914400" cy="9132"/>
              </a:xfrm>
              <a:prstGeom prst="lin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1" name="Straight Connector 100"/>
              <p:cNvCxnSpPr>
                <a:stCxn id="93" idx="2"/>
              </p:cNvCxnSpPr>
              <p:nvPr/>
            </p:nvCxnSpPr>
            <p:spPr bwMode="auto">
              <a:xfrm rot="16200000" flipH="1">
                <a:off x="6195966" y="4675434"/>
                <a:ext cx="914400" cy="707532"/>
              </a:xfrm>
              <a:prstGeom prst="lin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2" name="Octagon 91"/>
            <p:cNvSpPr/>
            <p:nvPr/>
          </p:nvSpPr>
          <p:spPr bwMode="auto">
            <a:xfrm>
              <a:off x="5257800" y="37338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 smtClean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 smtClean="0">
                  <a:latin typeface="Calibri"/>
                  <a:cs typeface="Calibri"/>
                </a:rPr>
                <a:t>9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93" name="Octagon 92"/>
            <p:cNvSpPr/>
            <p:nvPr/>
          </p:nvSpPr>
          <p:spPr bwMode="auto">
            <a:xfrm>
              <a:off x="4038600" y="24384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3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5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94" name="Straight Arrow Connector 93"/>
            <p:cNvCxnSpPr/>
            <p:nvPr/>
          </p:nvCxnSpPr>
          <p:spPr bwMode="auto">
            <a:xfrm rot="5400000">
              <a:off x="4876800" y="1524000"/>
              <a:ext cx="762000" cy="609600"/>
            </a:xfrm>
            <a:prstGeom prst="straightConnector1">
              <a:avLst/>
            </a:prstGeom>
            <a:solidFill>
              <a:schemeClr val="tx2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none" w="lg" len="lg"/>
              <a:tailEnd type="stealth" w="lg" len="lg"/>
            </a:ln>
            <a:effectLst/>
          </p:spPr>
        </p:cxnSp>
      </p:grpSp>
      <p:grpSp>
        <p:nvGrpSpPr>
          <p:cNvPr id="102" name="Group 101"/>
          <p:cNvGrpSpPr/>
          <p:nvPr/>
        </p:nvGrpSpPr>
        <p:grpSpPr>
          <a:xfrm>
            <a:off x="6019800" y="838200"/>
            <a:ext cx="2743200" cy="369332"/>
            <a:chOff x="6858000" y="2526268"/>
            <a:chExt cx="2743200" cy="369332"/>
          </a:xfrm>
        </p:grpSpPr>
        <p:sp>
          <p:nvSpPr>
            <p:cNvPr id="103" name="TextBox 102"/>
            <p:cNvSpPr txBox="1"/>
            <p:nvPr/>
          </p:nvSpPr>
          <p:spPr>
            <a:xfrm>
              <a:off x="7010400" y="2526268"/>
              <a:ext cx="2590800" cy="369332"/>
            </a:xfrm>
            <a:prstGeom prst="rect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smtClean="0">
                  <a:solidFill>
                    <a:srgbClr val="FF0000"/>
                  </a:solidFill>
                  <a:latin typeface="Calibri"/>
                  <a:cs typeface="Calibri"/>
                </a:rPr>
                <a:t>Root becomes empty</a:t>
              </a:r>
              <a:endParaRPr lang="en-US" sz="1800" b="1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cxnSp>
          <p:nvCxnSpPr>
            <p:cNvPr id="104" name="Straight Arrow Connector 103"/>
            <p:cNvCxnSpPr/>
            <p:nvPr/>
          </p:nvCxnSpPr>
          <p:spPr bwMode="auto">
            <a:xfrm>
              <a:off x="6858000" y="2741612"/>
              <a:ext cx="381000" cy="1588"/>
            </a:xfrm>
            <a:prstGeom prst="straightConnector1">
              <a:avLst/>
            </a:prstGeom>
            <a:solidFill>
              <a:schemeClr val="tx2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stealth" w="lg" len="lg"/>
              <a:tailEnd type="none" w="lg" len="lg"/>
            </a:ln>
            <a:effectLst/>
          </p:spPr>
        </p:cxnSp>
      </p:grpSp>
      <p:sp>
        <p:nvSpPr>
          <p:cNvPr id="105" name="Text Box 8"/>
          <p:cNvSpPr txBox="1">
            <a:spLocks noChangeArrowheads="1"/>
          </p:cNvSpPr>
          <p:nvPr/>
        </p:nvSpPr>
        <p:spPr bwMode="auto">
          <a:xfrm>
            <a:off x="304800" y="6122313"/>
            <a:ext cx="7162800" cy="43088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 smtClean="0">
                <a:solidFill>
                  <a:srgbClr val="0000FF"/>
                </a:solidFill>
                <a:latin typeface="Calibri"/>
                <a:cs typeface="Calibri"/>
              </a:rPr>
              <a:t>Remove empty root</a:t>
            </a:r>
            <a:endParaRPr lang="en-US" sz="2200" kern="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3127668" y="1371600"/>
            <a:ext cx="3654132" cy="1727400"/>
            <a:chOff x="2746668" y="2438400"/>
            <a:chExt cx="3654132" cy="1727400"/>
          </a:xfrm>
        </p:grpSpPr>
        <p:grpSp>
          <p:nvGrpSpPr>
            <p:cNvPr id="107" name="Group 12"/>
            <p:cNvGrpSpPr/>
            <p:nvPr/>
          </p:nvGrpSpPr>
          <p:grpSpPr>
            <a:xfrm>
              <a:off x="2746668" y="2819400"/>
              <a:ext cx="3044532" cy="1346400"/>
              <a:chOff x="3962400" y="4572000"/>
              <a:chExt cx="3044532" cy="1346400"/>
            </a:xfrm>
            <a:solidFill>
              <a:schemeClr val="bg1"/>
            </a:solidFill>
          </p:grpSpPr>
          <p:sp>
            <p:nvSpPr>
              <p:cNvPr id="110" name="Oval 109"/>
              <p:cNvSpPr/>
              <p:nvPr/>
            </p:nvSpPr>
            <p:spPr bwMode="auto">
              <a:xfrm>
                <a:off x="5562600" y="5486400"/>
                <a:ext cx="432000" cy="432000"/>
              </a:xfrm>
              <a:prstGeom prst="ellips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4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111" name="Octagon 110"/>
              <p:cNvSpPr/>
              <p:nvPr/>
            </p:nvSpPr>
            <p:spPr bwMode="auto">
              <a:xfrm>
                <a:off x="3962400" y="5486400"/>
                <a:ext cx="1143000" cy="381000"/>
              </a:xfrm>
              <a:prstGeom prst="octagon">
                <a:avLst>
                  <a:gd name="adj" fmla="val 25704"/>
                </a:avLst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1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2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cxnSp>
            <p:nvCxnSpPr>
              <p:cNvPr id="112" name="Straight Connector 111"/>
              <p:cNvCxnSpPr>
                <a:stCxn id="109" idx="3"/>
              </p:cNvCxnSpPr>
              <p:nvPr/>
            </p:nvCxnSpPr>
            <p:spPr bwMode="auto">
              <a:xfrm rot="5400000">
                <a:off x="4466833" y="4600969"/>
                <a:ext cx="914400" cy="856462"/>
              </a:xfrm>
              <a:prstGeom prst="lin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Straight Connector 112"/>
              <p:cNvCxnSpPr>
                <a:endCxn id="110" idx="0"/>
              </p:cNvCxnSpPr>
              <p:nvPr/>
            </p:nvCxnSpPr>
            <p:spPr bwMode="auto">
              <a:xfrm rot="5400000">
                <a:off x="5325966" y="5024634"/>
                <a:ext cx="914400" cy="9132"/>
              </a:xfrm>
              <a:prstGeom prst="lin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4" name="Straight Connector 113"/>
              <p:cNvCxnSpPr>
                <a:stCxn id="109" idx="2"/>
              </p:cNvCxnSpPr>
              <p:nvPr/>
            </p:nvCxnSpPr>
            <p:spPr bwMode="auto">
              <a:xfrm rot="16200000" flipH="1">
                <a:off x="6195966" y="4675434"/>
                <a:ext cx="914400" cy="707532"/>
              </a:xfrm>
              <a:prstGeom prst="line">
                <a:avLst/>
              </a:prstGeom>
              <a:grp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8" name="Octagon 107"/>
            <p:cNvSpPr/>
            <p:nvPr/>
          </p:nvSpPr>
          <p:spPr bwMode="auto">
            <a:xfrm>
              <a:off x="5257800" y="37338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 smtClean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 smtClean="0">
                  <a:latin typeface="Calibri"/>
                  <a:cs typeface="Calibri"/>
                </a:rPr>
                <a:t>9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09" name="Octagon 108"/>
            <p:cNvSpPr/>
            <p:nvPr/>
          </p:nvSpPr>
          <p:spPr bwMode="auto">
            <a:xfrm>
              <a:off x="4038600" y="24384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3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5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2-3 Trees -- Deletion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9525000" cy="5334000"/>
          </a:xfrm>
        </p:spPr>
        <p:txBody>
          <a:bodyPr/>
          <a:lstStyle/>
          <a:p>
            <a:r>
              <a:rPr lang="en-US" sz="2200" dirty="0" smtClean="0">
                <a:latin typeface="Calibri" charset="0"/>
              </a:rPr>
              <a:t>To delete an item X from a 2-3 tree:</a:t>
            </a:r>
          </a:p>
          <a:p>
            <a:pPr lvl="1"/>
            <a:r>
              <a:rPr lang="en-US" dirty="0" smtClean="0">
                <a:latin typeface="Calibri" charset="0"/>
              </a:rPr>
              <a:t>First, we locate the node n</a:t>
            </a:r>
            <a:r>
              <a:rPr lang="tr-TR" dirty="0" smtClean="0"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containing X.</a:t>
            </a:r>
          </a:p>
          <a:p>
            <a:pPr lvl="1"/>
            <a:r>
              <a:rPr lang="en-US" dirty="0" smtClean="0">
                <a:latin typeface="Calibri" charset="0"/>
              </a:rPr>
              <a:t>If </a:t>
            </a:r>
            <a:r>
              <a:rPr lang="en-US" dirty="0" err="1" smtClean="0">
                <a:latin typeface="Calibri" charset="0"/>
              </a:rPr>
              <a:t>n</a:t>
            </a:r>
            <a:r>
              <a:rPr lang="en-US" dirty="0" smtClean="0">
                <a:latin typeface="Calibri" charset="0"/>
              </a:rPr>
              <a:t> is not a leaf, we find X's </a:t>
            </a:r>
            <a:r>
              <a:rPr lang="en-US" dirty="0" err="1" smtClean="0">
                <a:latin typeface="Calibri" charset="0"/>
              </a:rPr>
              <a:t>inorder</a:t>
            </a:r>
            <a:r>
              <a:rPr lang="en-US" dirty="0" smtClean="0">
                <a:latin typeface="Calibri" charset="0"/>
              </a:rPr>
              <a:t> successor and swap it with X.</a:t>
            </a:r>
          </a:p>
          <a:p>
            <a:pPr lvl="1"/>
            <a:r>
              <a:rPr lang="en-US" dirty="0" smtClean="0">
                <a:latin typeface="Calibri" charset="0"/>
              </a:rPr>
              <a:t>After the swap, the deletion always begins at the leaf.</a:t>
            </a:r>
          </a:p>
          <a:p>
            <a:pPr lvl="1"/>
            <a:r>
              <a:rPr lang="en-US" dirty="0" smtClean="0">
                <a:latin typeface="Calibri" charset="0"/>
              </a:rPr>
              <a:t>If the leaf contains another item in addition to X, we simply delete X from that 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latin typeface="Calibri" charset="0"/>
              </a:rPr>
              <a:t>	leaf, and we are done.</a:t>
            </a:r>
          </a:p>
          <a:p>
            <a:pPr lvl="1"/>
            <a:r>
              <a:rPr lang="en-US" dirty="0" smtClean="0">
                <a:latin typeface="Calibri" charset="0"/>
              </a:rPr>
              <a:t>If the leaf contains only X, deleting X would leave the leaf without a data item. 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 smtClean="0">
                <a:latin typeface="Calibri" charset="0"/>
              </a:rPr>
              <a:t>	In this case, we must perform some additional work to complete the deletion.</a:t>
            </a:r>
          </a:p>
          <a:p>
            <a:pPr lvl="8"/>
            <a:endParaRPr lang="en-US" dirty="0" smtClean="0">
              <a:latin typeface="Calibri" charset="0"/>
            </a:endParaRPr>
          </a:p>
          <a:p>
            <a:r>
              <a:rPr lang="en-US" sz="2200" dirty="0" smtClean="0">
                <a:latin typeface="Calibri" charset="0"/>
              </a:rPr>
              <a:t>Depending on the empty node and its siblings, we perform certain operations:</a:t>
            </a:r>
          </a:p>
          <a:p>
            <a:pPr lvl="1"/>
            <a:r>
              <a:rPr lang="en-US" dirty="0" smtClean="0">
                <a:latin typeface="Calibri" charset="0"/>
              </a:rPr>
              <a:t>Delete empty root</a:t>
            </a:r>
          </a:p>
          <a:p>
            <a:pPr lvl="1"/>
            <a:r>
              <a:rPr lang="en-US" dirty="0" smtClean="0">
                <a:latin typeface="Calibri" charset="0"/>
              </a:rPr>
              <a:t>Merge nodes</a:t>
            </a:r>
          </a:p>
          <a:p>
            <a:pPr lvl="1"/>
            <a:r>
              <a:rPr lang="en-US" dirty="0" smtClean="0">
                <a:latin typeface="Calibri" charset="0"/>
              </a:rPr>
              <a:t>Redistribute values</a:t>
            </a:r>
          </a:p>
          <a:p>
            <a:pPr lvl="8"/>
            <a:endParaRPr lang="en-US" dirty="0" smtClean="0">
              <a:latin typeface="Calibri" charset="0"/>
            </a:endParaRPr>
          </a:p>
          <a:p>
            <a:r>
              <a:rPr lang="en-US" sz="2200" dirty="0" smtClean="0">
                <a:latin typeface="Calibri" charset="0"/>
              </a:rPr>
              <a:t>These operations can be repeated all the way </a:t>
            </a:r>
            <a:r>
              <a:rPr lang="en-US" sz="2200" dirty="0" err="1" smtClean="0">
                <a:latin typeface="Calibri" charset="0"/>
              </a:rPr>
              <a:t>upto</a:t>
            </a:r>
            <a:r>
              <a:rPr lang="en-US" sz="2200" dirty="0" smtClean="0">
                <a:latin typeface="Calibri" charset="0"/>
              </a:rPr>
              <a:t> the root if necessary.</a:t>
            </a:r>
          </a:p>
          <a:p>
            <a:pPr lvl="1">
              <a:buNone/>
            </a:pPr>
            <a:endParaRPr lang="en-US" dirty="0" smtClean="0"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1447800"/>
            <a:ext cx="9296400" cy="2540000"/>
          </a:xfrm>
        </p:spPr>
      </p:pic>
      <p:sp>
        <p:nvSpPr>
          <p:cNvPr id="18" name="Rectangle 17"/>
          <p:cNvSpPr/>
          <p:nvPr/>
        </p:nvSpPr>
        <p:spPr bwMode="auto">
          <a:xfrm>
            <a:off x="4495800" y="2082800"/>
            <a:ext cx="1143000" cy="106680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28600" y="1549400"/>
            <a:ext cx="457200" cy="68580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2-3 Trees -- Deletion Operations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914400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Calibri"/>
              </a:rPr>
              <a:t>Deleting the root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charset="0"/>
              <a:ea typeface="ＭＳ Ｐゴシック" charset="-128"/>
              <a:cs typeface="Calibri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81000" y="1549400"/>
            <a:ext cx="9220200" cy="2667000"/>
            <a:chOff x="381000" y="2057400"/>
            <a:chExt cx="9372600" cy="2667000"/>
          </a:xfrm>
        </p:grpSpPr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561242" y="2235200"/>
              <a:ext cx="360485" cy="355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81000" y="2057400"/>
              <a:ext cx="9372600" cy="26670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22" name="Right Arrow 16"/>
          <p:cNvSpPr>
            <a:spLocks noChangeArrowheads="1"/>
          </p:cNvSpPr>
          <p:nvPr/>
        </p:nvSpPr>
        <p:spPr bwMode="auto">
          <a:xfrm>
            <a:off x="4800600" y="26162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2-3 Trees -- Deletion Operations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914400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b="1" kern="0" dirty="0">
                <a:solidFill>
                  <a:srgbClr val="0000FF"/>
                </a:solidFill>
                <a:latin typeface="Calibri" charset="0"/>
                <a:cs typeface="Calibri"/>
              </a:rPr>
              <a:t>Redistributing values (and children)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905000" y="1524000"/>
            <a:ext cx="5943600" cy="2086890"/>
            <a:chOff x="1905000" y="1723110"/>
            <a:chExt cx="5943600" cy="2086890"/>
          </a:xfrm>
        </p:grpSpPr>
        <p:pic>
          <p:nvPicPr>
            <p:cNvPr id="10" name="Picture 9" descr="Untitled 7.bmp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5000" y="1723110"/>
              <a:ext cx="5943600" cy="208689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 bwMode="auto">
            <a:xfrm>
              <a:off x="4724400" y="1752600"/>
              <a:ext cx="1295400" cy="762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43000" y="3950593"/>
            <a:ext cx="7967947" cy="2450207"/>
            <a:chOff x="1143000" y="3798193"/>
            <a:chExt cx="7967947" cy="2450207"/>
          </a:xfrm>
        </p:grpSpPr>
        <p:pic>
          <p:nvPicPr>
            <p:cNvPr id="11" name="Picture 10" descr="Untitled 6.bmp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000" y="3798193"/>
              <a:ext cx="7967947" cy="2450207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 bwMode="auto">
            <a:xfrm>
              <a:off x="4800600" y="4038600"/>
              <a:ext cx="1295400" cy="762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1000" y="1447800"/>
            <a:ext cx="9220200" cy="2057400"/>
            <a:chOff x="381000" y="2057400"/>
            <a:chExt cx="9372600" cy="2667000"/>
          </a:xfrm>
        </p:grpSpPr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561242" y="2235200"/>
              <a:ext cx="360485" cy="355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81000" y="2057400"/>
              <a:ext cx="9372600" cy="26670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81000" y="4114800"/>
            <a:ext cx="9220200" cy="2286000"/>
            <a:chOff x="381000" y="2057400"/>
            <a:chExt cx="9372600" cy="2667000"/>
          </a:xfrm>
        </p:grpSpPr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561242" y="2235200"/>
              <a:ext cx="360485" cy="355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81000" y="2057400"/>
              <a:ext cx="9372600" cy="26670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27" name="Right Arrow 16"/>
          <p:cNvSpPr>
            <a:spLocks noChangeArrowheads="1"/>
          </p:cNvSpPr>
          <p:nvPr/>
        </p:nvSpPr>
        <p:spPr bwMode="auto">
          <a:xfrm>
            <a:off x="4800600" y="21336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8" name="Right Arrow 16"/>
          <p:cNvSpPr>
            <a:spLocks noChangeArrowheads="1"/>
          </p:cNvSpPr>
          <p:nvPr/>
        </p:nvSpPr>
        <p:spPr bwMode="auto">
          <a:xfrm>
            <a:off x="4800600" y="54102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457200" y="1524000"/>
            <a:ext cx="1905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sz="2000" i="1" kern="0" dirty="0" smtClean="0">
                <a:solidFill>
                  <a:srgbClr val="0000FF"/>
                </a:solidFill>
                <a:latin typeface="Calibri" charset="0"/>
                <a:cs typeface="Calibri"/>
              </a:rPr>
              <a:t>For a leaf</a:t>
            </a:r>
            <a:endParaRPr lang="en-US" sz="2000" i="1" kern="0" dirty="0">
              <a:solidFill>
                <a:srgbClr val="0000FF"/>
              </a:solidFill>
              <a:latin typeface="Calibri" charset="0"/>
              <a:cs typeface="Calibri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457200" y="4191000"/>
            <a:ext cx="228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sz="2000" i="1" kern="0" dirty="0" smtClean="0">
                <a:solidFill>
                  <a:srgbClr val="0000FF"/>
                </a:solidFill>
                <a:latin typeface="Calibri" charset="0"/>
                <a:cs typeface="Calibri"/>
              </a:rPr>
              <a:t>For an internal node</a:t>
            </a:r>
            <a:endParaRPr lang="en-US" sz="2000" i="1" kern="0" dirty="0">
              <a:solidFill>
                <a:srgbClr val="0000FF"/>
              </a:solidFill>
              <a:latin typeface="Calibri" charset="0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487982" y="3962400"/>
            <a:ext cx="6741618" cy="2304097"/>
            <a:chOff x="1600200" y="3791903"/>
            <a:chExt cx="6741618" cy="2304097"/>
          </a:xfrm>
        </p:grpSpPr>
        <p:pic>
          <p:nvPicPr>
            <p:cNvPr id="34" name="Picture 33" descr="Untitled 6.bmp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0200" y="3791903"/>
              <a:ext cx="6741618" cy="2304097"/>
            </a:xfrm>
            <a:prstGeom prst="rect">
              <a:avLst/>
            </a:prstGeom>
          </p:spPr>
        </p:pic>
        <p:sp>
          <p:nvSpPr>
            <p:cNvPr id="38" name="Rectangle 37"/>
            <p:cNvSpPr/>
            <p:nvPr/>
          </p:nvSpPr>
          <p:spPr bwMode="auto">
            <a:xfrm>
              <a:off x="5257800" y="4191000"/>
              <a:ext cx="762000" cy="6096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286001" y="1524000"/>
            <a:ext cx="5181600" cy="1905000"/>
            <a:chOff x="2286000" y="533400"/>
            <a:chExt cx="5357941" cy="2011514"/>
          </a:xfrm>
        </p:grpSpPr>
        <p:pic>
          <p:nvPicPr>
            <p:cNvPr id="33" name="Picture 32" descr="Untitled 7.bmp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6000" y="533400"/>
              <a:ext cx="5357941" cy="2011514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 bwMode="auto">
            <a:xfrm>
              <a:off x="5257800" y="685800"/>
              <a:ext cx="990600" cy="6858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2-3 Trees -- Deletion Operations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914400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b="1" kern="0" dirty="0" smtClean="0">
                <a:solidFill>
                  <a:srgbClr val="0000FF"/>
                </a:solidFill>
                <a:latin typeface="Calibri" charset="0"/>
                <a:cs typeface="Calibri"/>
              </a:rPr>
              <a:t>Merging</a:t>
            </a:r>
            <a:endParaRPr lang="en-US" b="1" kern="0" dirty="0">
              <a:solidFill>
                <a:srgbClr val="0000FF"/>
              </a:solidFill>
              <a:latin typeface="Calibri" charset="0"/>
              <a:cs typeface="Calibri"/>
            </a:endParaRPr>
          </a:p>
        </p:txBody>
      </p:sp>
      <p:grpSp>
        <p:nvGrpSpPr>
          <p:cNvPr id="8" name="Group 20"/>
          <p:cNvGrpSpPr/>
          <p:nvPr/>
        </p:nvGrpSpPr>
        <p:grpSpPr>
          <a:xfrm>
            <a:off x="381000" y="1447800"/>
            <a:ext cx="9220200" cy="2057400"/>
            <a:chOff x="381000" y="2057400"/>
            <a:chExt cx="9372600" cy="2667000"/>
          </a:xfrm>
        </p:grpSpPr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561242" y="2235200"/>
              <a:ext cx="360485" cy="355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81000" y="2057400"/>
              <a:ext cx="9372600" cy="26670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9" name="Group 23"/>
          <p:cNvGrpSpPr/>
          <p:nvPr/>
        </p:nvGrpSpPr>
        <p:grpSpPr>
          <a:xfrm>
            <a:off x="381000" y="4114800"/>
            <a:ext cx="9220200" cy="2286000"/>
            <a:chOff x="381000" y="2057400"/>
            <a:chExt cx="9372600" cy="2667000"/>
          </a:xfrm>
        </p:grpSpPr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561242" y="2235200"/>
              <a:ext cx="360485" cy="355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81000" y="2057400"/>
              <a:ext cx="9372600" cy="26670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27" name="Right Arrow 16"/>
          <p:cNvSpPr>
            <a:spLocks noChangeArrowheads="1"/>
          </p:cNvSpPr>
          <p:nvPr/>
        </p:nvSpPr>
        <p:spPr bwMode="auto">
          <a:xfrm>
            <a:off x="4800600" y="21336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8" name="Right Arrow 16"/>
          <p:cNvSpPr>
            <a:spLocks noChangeArrowheads="1"/>
          </p:cNvSpPr>
          <p:nvPr/>
        </p:nvSpPr>
        <p:spPr bwMode="auto">
          <a:xfrm>
            <a:off x="4800600" y="54102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457200" y="1524000"/>
            <a:ext cx="1905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sz="2000" i="1" kern="0" dirty="0" smtClean="0">
                <a:solidFill>
                  <a:srgbClr val="0000FF"/>
                </a:solidFill>
                <a:latin typeface="Calibri" charset="0"/>
                <a:cs typeface="Calibri"/>
              </a:rPr>
              <a:t>For a leaf</a:t>
            </a:r>
            <a:endParaRPr lang="en-US" sz="2000" i="1" kern="0" dirty="0">
              <a:solidFill>
                <a:srgbClr val="0000FF"/>
              </a:solidFill>
              <a:latin typeface="Calibri" charset="0"/>
              <a:cs typeface="Calibri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457200" y="4191000"/>
            <a:ext cx="228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sz="2000" i="1" kern="0" dirty="0" smtClean="0">
                <a:solidFill>
                  <a:srgbClr val="0000FF"/>
                </a:solidFill>
                <a:latin typeface="Calibri" charset="0"/>
                <a:cs typeface="Calibri"/>
              </a:rPr>
              <a:t>For an internal node</a:t>
            </a:r>
            <a:endParaRPr lang="en-US" sz="2000" i="1" kern="0" dirty="0">
              <a:solidFill>
                <a:srgbClr val="0000FF"/>
              </a:solidFill>
              <a:latin typeface="Calibri" charset="0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2-3 Trees --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We can use a 2-3 tree in the implementation of tables.</a:t>
            </a:r>
          </a:p>
          <a:p>
            <a:r>
              <a:rPr lang="en-US" dirty="0" smtClean="0">
                <a:latin typeface="Calibri" charset="0"/>
              </a:rPr>
              <a:t>A 2-3 tree has the advantage of always being balanced.</a:t>
            </a:r>
          </a:p>
          <a:p>
            <a:r>
              <a:rPr lang="en-US" dirty="0" smtClean="0">
                <a:latin typeface="Calibri" charset="0"/>
              </a:rPr>
              <a:t>Thus, insertion and deletion operations are </a:t>
            </a:r>
            <a:r>
              <a:rPr lang="en-US" dirty="0" err="1" smtClean="0">
                <a:latin typeface="Calibri" charset="0"/>
              </a:rPr>
              <a:t>O(log</a:t>
            </a:r>
            <a:r>
              <a:rPr lang="en-US" dirty="0" smtClean="0">
                <a:latin typeface="Calibri" charset="0"/>
              </a:rPr>
              <a:t> N)</a:t>
            </a:r>
          </a:p>
          <a:p>
            <a:r>
              <a:rPr lang="en-US" dirty="0" smtClean="0">
                <a:latin typeface="Calibri" charset="0"/>
              </a:rPr>
              <a:t>Retrieval based on key is also guaranteed to </a:t>
            </a:r>
            <a:r>
              <a:rPr lang="en-US" dirty="0" err="1" smtClean="0">
                <a:latin typeface="Calibri" charset="0"/>
              </a:rPr>
              <a:t>O(log</a:t>
            </a:r>
            <a:r>
              <a:rPr lang="en-US" dirty="0" smtClean="0">
                <a:latin typeface="Calibri" charset="0"/>
              </a:rPr>
              <a:t> N)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F10CC2-6CB7-8D4B-8778-00333DE4DC2B}" type="slidenum">
              <a:rPr lang="en-US">
                <a:ea typeface="ＭＳ Ｐゴシック" charset="-128"/>
                <a:cs typeface="ＭＳ Ｐゴシック" charset="-128"/>
              </a:rPr>
              <a:pPr/>
              <a:t>26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2-3-4 </a:t>
            </a:r>
            <a:r>
              <a:rPr lang="en-US" dirty="0" smtClean="0">
                <a:latin typeface="Calibri" charset="0"/>
              </a:rPr>
              <a:t>Trees</a:t>
            </a:r>
            <a:endParaRPr lang="en-US" dirty="0">
              <a:latin typeface="Calibri" charset="0"/>
            </a:endParaRP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A 2-3-4 tree is like a 2-3 tree, but it allows 4-nodes, which are nodes that have four children and three data items.</a:t>
            </a:r>
          </a:p>
          <a:p>
            <a:r>
              <a:rPr lang="en-US">
                <a:latin typeface="Calibri" charset="0"/>
              </a:rPr>
              <a:t>There is a close relation between 2-3-4 trees and red-black trees.</a:t>
            </a:r>
          </a:p>
          <a:p>
            <a:pPr lvl="1"/>
            <a:r>
              <a:rPr lang="en-US">
                <a:latin typeface="Calibri" charset="0"/>
              </a:rPr>
              <a:t>We will look at those a bit later</a:t>
            </a:r>
          </a:p>
          <a:p>
            <a:r>
              <a:rPr lang="en-US">
                <a:latin typeface="Calibri" charset="0"/>
              </a:rPr>
              <a:t>2-3-4 trees are also known as 2-4 trees in other books.</a:t>
            </a:r>
          </a:p>
          <a:p>
            <a:pPr lvl="1"/>
            <a:r>
              <a:rPr lang="en-US">
                <a:latin typeface="Calibri" charset="0"/>
              </a:rPr>
              <a:t>A specialization of M-way tree (M=4)</a:t>
            </a:r>
          </a:p>
          <a:p>
            <a:pPr lvl="1"/>
            <a:r>
              <a:rPr lang="en-US">
                <a:latin typeface="Calibri" charset="0"/>
              </a:rPr>
              <a:t>Sometimes also called 4</a:t>
            </a:r>
            <a:r>
              <a:rPr lang="en-US" baseline="30000">
                <a:latin typeface="Calibri" charset="0"/>
              </a:rPr>
              <a:t>th</a:t>
            </a:r>
            <a:r>
              <a:rPr lang="en-US">
                <a:latin typeface="Calibri" charset="0"/>
              </a:rPr>
              <a:t> order B-trees </a:t>
            </a:r>
          </a:p>
          <a:p>
            <a:pPr lvl="1"/>
            <a:r>
              <a:rPr lang="en-US">
                <a:latin typeface="Calibri" charset="0"/>
              </a:rPr>
              <a:t>Variants of B-trees are very useful in databases and file systems</a:t>
            </a:r>
          </a:p>
          <a:p>
            <a:pPr lvl="2"/>
            <a:r>
              <a:rPr lang="en-US">
                <a:latin typeface="Calibri" charset="0"/>
              </a:rPr>
              <a:t>MySQL, Oracle, MS SQL all use B+ trees for indexing</a:t>
            </a:r>
          </a:p>
          <a:p>
            <a:pPr lvl="2"/>
            <a:r>
              <a:rPr lang="en-US">
                <a:latin typeface="Calibri" charset="0"/>
              </a:rPr>
              <a:t>Many file systems (NTFS, Ext2FS etc.) use B+ trees for indexing metadata (file size, date etc.)</a:t>
            </a:r>
          </a:p>
          <a:p>
            <a:r>
              <a:rPr lang="en-US">
                <a:latin typeface="Calibri" charset="0"/>
              </a:rPr>
              <a:t>Although a 2-3-4 tree has more efficient insertion and deletion operations than a 2-3 tree, a 2-3-4 tree has greater storage requirements.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BB07A1-BE89-F04B-BE48-8A48B637A5AB}" type="slidenum">
              <a:rPr lang="en-US">
                <a:ea typeface="ＭＳ Ｐゴシック" charset="-128"/>
                <a:cs typeface="ＭＳ Ｐゴシック" charset="-128"/>
              </a:rPr>
              <a:pPr/>
              <a:t>27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270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-3-4 </a:t>
            </a:r>
            <a:r>
              <a:rPr lang="en-US" dirty="0" smtClean="0">
                <a:latin typeface="Calibri" charset="0"/>
              </a:rPr>
              <a:t>Trees -- </a:t>
            </a:r>
            <a:r>
              <a:rPr lang="en-US" dirty="0">
                <a:latin typeface="Calibri" charset="0"/>
              </a:rPr>
              <a:t>Example</a:t>
            </a:r>
          </a:p>
        </p:txBody>
      </p:sp>
      <p:pic>
        <p:nvPicPr>
          <p:cNvPr id="72710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1905000"/>
            <a:ext cx="9296400" cy="3308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D6A8CC-EDB3-F14F-98E2-664A00770C31}" type="slidenum">
              <a:rPr lang="en-US">
                <a:ea typeface="ＭＳ Ｐゴシック" charset="-128"/>
                <a:cs typeface="ＭＳ Ｐゴシック" charset="-128"/>
              </a:rPr>
              <a:pPr/>
              <a:t>28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-3-4 </a:t>
            </a:r>
            <a:r>
              <a:rPr lang="en-US" dirty="0" smtClean="0">
                <a:latin typeface="Calibri" charset="0"/>
              </a:rPr>
              <a:t>Trees</a:t>
            </a:r>
            <a:endParaRPr lang="en-US" dirty="0">
              <a:latin typeface="Calibri" charset="0"/>
            </a:endParaRPr>
          </a:p>
        </p:txBody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5943600" cy="53340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z="1800" dirty="0">
                <a:latin typeface="Calibri" charset="0"/>
              </a:rPr>
              <a:t>T is a 2-3-4 tree of height </a:t>
            </a:r>
            <a:r>
              <a:rPr lang="en-US" sz="1800" dirty="0" err="1">
                <a:latin typeface="Calibri" charset="0"/>
              </a:rPr>
              <a:t>h</a:t>
            </a:r>
            <a:r>
              <a:rPr lang="en-US" sz="1800" dirty="0">
                <a:latin typeface="Calibri" charset="0"/>
              </a:rPr>
              <a:t> if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800" dirty="0">
                <a:latin typeface="Calibri" charset="0"/>
              </a:rPr>
              <a:t>T is empty (a 2-3-4 tree of height 0), </a:t>
            </a:r>
            <a:r>
              <a:rPr lang="en-US" sz="1800" dirty="0" smtClean="0">
                <a:latin typeface="Calibri" charset="0"/>
              </a:rPr>
              <a:t>or</a:t>
            </a:r>
          </a:p>
          <a:p>
            <a:pPr marL="800100" lvl="1" indent="-342900">
              <a:lnSpc>
                <a:spcPct val="90000"/>
              </a:lnSpc>
              <a:buNone/>
            </a:pPr>
            <a:endParaRPr lang="en-US" sz="1400" dirty="0" smtClean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1800" dirty="0">
                <a:latin typeface="Calibri" charset="0"/>
              </a:rPr>
              <a:t>T is of the form </a:t>
            </a: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/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sz="1100" dirty="0" smtClean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None/>
            </a:pPr>
            <a:r>
              <a:rPr lang="en-US" sz="1800" dirty="0">
                <a:latin typeface="Calibri" charset="0"/>
              </a:rPr>
              <a:t>where </a:t>
            </a:r>
            <a:r>
              <a:rPr lang="en-US" sz="1800" dirty="0" err="1">
                <a:latin typeface="Calibri" charset="0"/>
              </a:rPr>
              <a:t>r</a:t>
            </a:r>
            <a:r>
              <a:rPr lang="en-US" sz="1800" dirty="0">
                <a:latin typeface="Calibri" charset="0"/>
              </a:rPr>
              <a:t> is a node</a:t>
            </a:r>
            <a:r>
              <a:rPr lang="en-US" sz="1800" dirty="0" smtClean="0">
                <a:latin typeface="Calibri" charset="0"/>
              </a:rPr>
              <a:t> containing </a:t>
            </a:r>
            <a:r>
              <a:rPr lang="en-US" sz="1800" dirty="0">
                <a:latin typeface="Calibri" charset="0"/>
              </a:rPr>
              <a:t>one data item and T</a:t>
            </a:r>
            <a:r>
              <a:rPr lang="en-US" sz="1800" baseline="-25000" dirty="0">
                <a:latin typeface="Calibri" charset="0"/>
              </a:rPr>
              <a:t>L</a:t>
            </a:r>
            <a:r>
              <a:rPr lang="en-US" sz="1800" dirty="0">
                <a:latin typeface="Calibri" charset="0"/>
              </a:rPr>
              <a:t> and T</a:t>
            </a:r>
            <a:r>
              <a:rPr lang="en-US" sz="1800" baseline="-25000" dirty="0">
                <a:latin typeface="Calibri" charset="0"/>
              </a:rPr>
              <a:t>R</a:t>
            </a:r>
            <a:r>
              <a:rPr lang="en-US" sz="1800" dirty="0">
                <a:latin typeface="Calibri" charset="0"/>
              </a:rPr>
              <a:t> are both 2-3-4 trees, each of </a:t>
            </a:r>
            <a:r>
              <a:rPr lang="en-US" sz="1800" dirty="0" smtClean="0">
                <a:latin typeface="Calibri" charset="0"/>
              </a:rPr>
              <a:t>height h</a:t>
            </a:r>
            <a:r>
              <a:rPr lang="en-US" sz="1800" dirty="0">
                <a:latin typeface="Calibri" charset="0"/>
              </a:rPr>
              <a:t>-</a:t>
            </a:r>
            <a:r>
              <a:rPr lang="en-US" sz="1800" dirty="0" smtClean="0">
                <a:latin typeface="Calibri" charset="0"/>
              </a:rPr>
              <a:t>1, or</a:t>
            </a: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sz="1400" dirty="0" smtClean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AutoNum type="arabicPeriod" startAt="3"/>
            </a:pPr>
            <a:r>
              <a:rPr lang="en-US" sz="1800" dirty="0" smtClean="0">
                <a:latin typeface="Calibri" charset="0"/>
              </a:rPr>
              <a:t>T is of the form</a:t>
            </a: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/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sz="1800" baseline="-25000" dirty="0" smtClean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None/>
            </a:pPr>
            <a:r>
              <a:rPr lang="en-US" sz="1800" dirty="0">
                <a:latin typeface="Calibri" charset="0"/>
              </a:rPr>
              <a:t>where </a:t>
            </a:r>
            <a:r>
              <a:rPr lang="en-US" sz="1800" dirty="0" err="1">
                <a:latin typeface="Calibri" charset="0"/>
              </a:rPr>
              <a:t>r</a:t>
            </a:r>
            <a:r>
              <a:rPr lang="en-US" sz="1800" dirty="0">
                <a:latin typeface="Calibri" charset="0"/>
              </a:rPr>
              <a:t> is a node</a:t>
            </a:r>
            <a:r>
              <a:rPr lang="en-US" sz="1800" dirty="0" smtClean="0">
                <a:latin typeface="Calibri" charset="0"/>
              </a:rPr>
              <a:t> containing </a:t>
            </a:r>
            <a:r>
              <a:rPr lang="en-US" sz="1800" dirty="0">
                <a:latin typeface="Calibri" charset="0"/>
              </a:rPr>
              <a:t>two data items and T</a:t>
            </a:r>
            <a:r>
              <a:rPr lang="en-US" sz="1800" baseline="-25000" dirty="0">
                <a:latin typeface="Calibri" charset="0"/>
              </a:rPr>
              <a:t>L</a:t>
            </a:r>
            <a:r>
              <a:rPr lang="en-US" sz="1800" dirty="0">
                <a:latin typeface="Calibri" charset="0"/>
              </a:rPr>
              <a:t> , T</a:t>
            </a:r>
            <a:r>
              <a:rPr lang="en-US" sz="1800" baseline="-25000" dirty="0">
                <a:latin typeface="Calibri" charset="0"/>
              </a:rPr>
              <a:t>M </a:t>
            </a:r>
            <a:r>
              <a:rPr lang="en-US" sz="1800" dirty="0">
                <a:latin typeface="Calibri" charset="0"/>
              </a:rPr>
              <a:t> and T</a:t>
            </a:r>
            <a:r>
              <a:rPr lang="en-US" sz="1800" baseline="-25000" dirty="0">
                <a:latin typeface="Calibri" charset="0"/>
              </a:rPr>
              <a:t>R</a:t>
            </a:r>
            <a:r>
              <a:rPr lang="en-US" sz="1800" dirty="0">
                <a:latin typeface="Calibri" charset="0"/>
              </a:rPr>
              <a:t> are 2-3-4 trees, each of height h-</a:t>
            </a:r>
            <a:r>
              <a:rPr lang="en-US" sz="1800" dirty="0" smtClean="0">
                <a:latin typeface="Calibri" charset="0"/>
              </a:rPr>
              <a:t>1, or</a:t>
            </a: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sz="1400" dirty="0" smtClean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 typeface="+mj-lt"/>
              <a:buAutoNum type="arabicPeriod" startAt="4"/>
            </a:pPr>
            <a:r>
              <a:rPr lang="en-US" sz="1800" dirty="0">
                <a:latin typeface="Calibri" charset="0"/>
              </a:rPr>
              <a:t>T is of the form</a:t>
            </a: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sz="1800" baseline="-25000" dirty="0" smtClean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sz="1800" baseline="-25000" dirty="0" smtClean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sz="800" baseline="-25000" dirty="0" smtClean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None/>
            </a:pPr>
            <a:r>
              <a:rPr lang="en-US" sz="1800" dirty="0">
                <a:latin typeface="Calibri" charset="0"/>
              </a:rPr>
              <a:t>where </a:t>
            </a:r>
            <a:r>
              <a:rPr lang="en-US" sz="1800" dirty="0" err="1">
                <a:latin typeface="Calibri" charset="0"/>
              </a:rPr>
              <a:t>r</a:t>
            </a:r>
            <a:r>
              <a:rPr lang="en-US" sz="1800" dirty="0">
                <a:latin typeface="Calibri" charset="0"/>
              </a:rPr>
              <a:t> is a node</a:t>
            </a:r>
            <a:r>
              <a:rPr lang="en-US" sz="1800" dirty="0" smtClean="0">
                <a:latin typeface="Calibri" charset="0"/>
              </a:rPr>
              <a:t> containing </a:t>
            </a:r>
            <a:r>
              <a:rPr lang="en-US" sz="1800" dirty="0">
                <a:latin typeface="Calibri" charset="0"/>
              </a:rPr>
              <a:t>three data items and T</a:t>
            </a:r>
            <a:r>
              <a:rPr lang="en-US" sz="1800" baseline="-25000" dirty="0">
                <a:latin typeface="Calibri" charset="0"/>
              </a:rPr>
              <a:t>L</a:t>
            </a:r>
            <a:r>
              <a:rPr lang="en-US" sz="1800" dirty="0">
                <a:latin typeface="Calibri" charset="0"/>
              </a:rPr>
              <a:t> , T</a:t>
            </a:r>
            <a:r>
              <a:rPr lang="en-US" sz="1800" baseline="-25000" dirty="0">
                <a:latin typeface="Calibri" charset="0"/>
              </a:rPr>
              <a:t>ML </a:t>
            </a:r>
            <a:r>
              <a:rPr lang="en-US" sz="1800" dirty="0">
                <a:latin typeface="Calibri" charset="0"/>
              </a:rPr>
              <a:t>, T</a:t>
            </a:r>
            <a:r>
              <a:rPr lang="en-US" sz="1800" baseline="-25000" dirty="0">
                <a:latin typeface="Calibri" charset="0"/>
              </a:rPr>
              <a:t>MR</a:t>
            </a:r>
            <a:r>
              <a:rPr lang="en-US" sz="1800" dirty="0">
                <a:latin typeface="Calibri" charset="0"/>
              </a:rPr>
              <a:t> , and T</a:t>
            </a:r>
            <a:r>
              <a:rPr lang="en-US" sz="1800" baseline="-25000" dirty="0">
                <a:latin typeface="Calibri" charset="0"/>
              </a:rPr>
              <a:t>R</a:t>
            </a:r>
            <a:r>
              <a:rPr lang="en-US" sz="1800" dirty="0">
                <a:latin typeface="Calibri" charset="0"/>
              </a:rPr>
              <a:t> are 2-3-4 trees, each of height h-</a:t>
            </a:r>
            <a:r>
              <a:rPr lang="en-US" sz="1800" dirty="0" smtClean="0">
                <a:latin typeface="Calibri" charset="0"/>
              </a:rPr>
              <a:t>1.</a:t>
            </a:r>
          </a:p>
        </p:txBody>
      </p:sp>
      <p:grpSp>
        <p:nvGrpSpPr>
          <p:cNvPr id="16" name="Group 30"/>
          <p:cNvGrpSpPr>
            <a:grpSpLocks/>
          </p:cNvGrpSpPr>
          <p:nvPr/>
        </p:nvGrpSpPr>
        <p:grpSpPr bwMode="auto">
          <a:xfrm>
            <a:off x="6248400" y="762000"/>
            <a:ext cx="2895600" cy="1587211"/>
            <a:chOff x="6172220" y="1600200"/>
            <a:chExt cx="2895764" cy="1587211"/>
          </a:xfrm>
        </p:grpSpPr>
        <p:pic>
          <p:nvPicPr>
            <p:cNvPr id="17" name="Picture 11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172220" y="1905001"/>
              <a:ext cx="2895764" cy="1282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27"/>
            <p:cNvSpPr txBox="1">
              <a:spLocks noChangeArrowheads="1"/>
            </p:cNvSpPr>
            <p:nvPr/>
          </p:nvSpPr>
          <p:spPr bwMode="auto">
            <a:xfrm>
              <a:off x="7010400" y="1600200"/>
              <a:ext cx="1219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1" dirty="0">
                  <a:solidFill>
                    <a:srgbClr val="0000FF"/>
                  </a:solidFill>
                  <a:latin typeface="Calibri" charset="0"/>
                  <a:ea typeface="Calibri" charset="0"/>
                  <a:cs typeface="Calibri" charset="0"/>
                </a:rPr>
                <a:t>2-node</a:t>
              </a:r>
            </a:p>
          </p:txBody>
        </p:sp>
      </p:grpSp>
      <p:grpSp>
        <p:nvGrpSpPr>
          <p:cNvPr id="19" name="Group 29"/>
          <p:cNvGrpSpPr>
            <a:grpSpLocks/>
          </p:cNvGrpSpPr>
          <p:nvPr/>
        </p:nvGrpSpPr>
        <p:grpSpPr bwMode="auto">
          <a:xfrm>
            <a:off x="6172200" y="2514600"/>
            <a:ext cx="2957786" cy="1981200"/>
            <a:chOff x="6108775" y="4038600"/>
            <a:chExt cx="2958352" cy="1981200"/>
          </a:xfrm>
        </p:grpSpPr>
        <p:pic>
          <p:nvPicPr>
            <p:cNvPr id="20" name="Picture 2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108775" y="4343400"/>
              <a:ext cx="2958352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TextBox 28"/>
            <p:cNvSpPr txBox="1">
              <a:spLocks noChangeArrowheads="1"/>
            </p:cNvSpPr>
            <p:nvPr/>
          </p:nvSpPr>
          <p:spPr bwMode="auto">
            <a:xfrm>
              <a:off x="7010400" y="4038600"/>
              <a:ext cx="1219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srgbClr val="0000FF"/>
                  </a:solidFill>
                  <a:latin typeface="Calibri" charset="0"/>
                  <a:ea typeface="Calibri" charset="0"/>
                  <a:cs typeface="Calibri" charset="0"/>
                </a:rPr>
                <a:t>3-node</a:t>
              </a:r>
            </a:p>
          </p:txBody>
        </p:sp>
      </p:grpSp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4953000"/>
            <a:ext cx="4191000" cy="768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TextBox 27"/>
          <p:cNvSpPr txBox="1">
            <a:spLocks noChangeArrowheads="1"/>
          </p:cNvSpPr>
          <p:nvPr/>
        </p:nvSpPr>
        <p:spPr bwMode="auto">
          <a:xfrm>
            <a:off x="7086669" y="4648200"/>
            <a:ext cx="12191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1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en-US" sz="1600" b="1" dirty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-</a:t>
            </a:r>
            <a:r>
              <a:rPr lang="en-US" sz="1600" b="1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node</a:t>
            </a:r>
          </a:p>
        </p:txBody>
      </p:sp>
      <p:grpSp>
        <p:nvGrpSpPr>
          <p:cNvPr id="25" name="Group 12"/>
          <p:cNvGrpSpPr>
            <a:grpSpLocks/>
          </p:cNvGrpSpPr>
          <p:nvPr/>
        </p:nvGrpSpPr>
        <p:grpSpPr bwMode="auto">
          <a:xfrm>
            <a:off x="2590800" y="1752600"/>
            <a:ext cx="1447800" cy="762000"/>
            <a:chOff x="1600200" y="1905000"/>
            <a:chExt cx="1447800" cy="762000"/>
          </a:xfrm>
        </p:grpSpPr>
        <p:sp>
          <p:nvSpPr>
            <p:cNvPr id="26" name="Line 4"/>
            <p:cNvSpPr>
              <a:spLocks noChangeShapeType="1"/>
            </p:cNvSpPr>
            <p:nvPr/>
          </p:nvSpPr>
          <p:spPr bwMode="auto">
            <a:xfrm flipH="1">
              <a:off x="1981200" y="2286000"/>
              <a:ext cx="304800" cy="1524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2286000" y="2286000"/>
              <a:ext cx="381000" cy="1524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TextBox 15"/>
            <p:cNvSpPr txBox="1">
              <a:spLocks noChangeArrowheads="1"/>
            </p:cNvSpPr>
            <p:nvPr/>
          </p:nvSpPr>
          <p:spPr bwMode="auto">
            <a:xfrm>
              <a:off x="2133600" y="1905000"/>
              <a:ext cx="30479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>
                  <a:latin typeface="Calibri" charset="0"/>
                  <a:ea typeface="Calibri" charset="0"/>
                  <a:cs typeface="Calibri" charset="0"/>
                </a:rPr>
                <a:t>r</a:t>
              </a:r>
            </a:p>
          </p:txBody>
        </p:sp>
        <p:sp>
          <p:nvSpPr>
            <p:cNvPr id="29" name="TextBox 16"/>
            <p:cNvSpPr txBox="1">
              <a:spLocks noChangeArrowheads="1"/>
            </p:cNvSpPr>
            <p:nvPr/>
          </p:nvSpPr>
          <p:spPr bwMode="auto">
            <a:xfrm>
              <a:off x="1600200" y="2297668"/>
              <a:ext cx="45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dirty="0">
                  <a:latin typeface="Calibri" charset="0"/>
                </a:rPr>
                <a:t>T</a:t>
              </a:r>
              <a:r>
                <a:rPr lang="en-US" sz="1800" baseline="-25000" dirty="0">
                  <a:latin typeface="Calibri" charset="0"/>
                </a:rPr>
                <a:t>L</a:t>
              </a:r>
              <a:endParaRPr lang="en-US" sz="1800" dirty="0"/>
            </a:p>
          </p:txBody>
        </p:sp>
        <p:sp>
          <p:nvSpPr>
            <p:cNvPr id="30" name="TextBox 17"/>
            <p:cNvSpPr txBox="1">
              <a:spLocks noChangeArrowheads="1"/>
            </p:cNvSpPr>
            <p:nvPr/>
          </p:nvSpPr>
          <p:spPr bwMode="auto">
            <a:xfrm>
              <a:off x="2590800" y="2286000"/>
              <a:ext cx="45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dirty="0">
                  <a:latin typeface="Calibri" charset="0"/>
                </a:rPr>
                <a:t>T</a:t>
              </a:r>
              <a:r>
                <a:rPr lang="en-US" sz="1800" baseline="-25000" dirty="0">
                  <a:latin typeface="Calibri" charset="0"/>
                </a:rPr>
                <a:t>R</a:t>
              </a:r>
              <a:endParaRPr lang="en-US" sz="1800" dirty="0"/>
            </a:p>
          </p:txBody>
        </p:sp>
      </p:grpSp>
      <p:grpSp>
        <p:nvGrpSpPr>
          <p:cNvPr id="31" name="Group 18"/>
          <p:cNvGrpSpPr>
            <a:grpSpLocks/>
          </p:cNvGrpSpPr>
          <p:nvPr/>
        </p:nvGrpSpPr>
        <p:grpSpPr bwMode="auto">
          <a:xfrm>
            <a:off x="2667000" y="3352800"/>
            <a:ext cx="1447800" cy="838200"/>
            <a:chOff x="1600200" y="1905000"/>
            <a:chExt cx="1447800" cy="838200"/>
          </a:xfrm>
        </p:grpSpPr>
        <p:sp>
          <p:nvSpPr>
            <p:cNvPr id="32" name="Line 4"/>
            <p:cNvSpPr>
              <a:spLocks noChangeShapeType="1"/>
            </p:cNvSpPr>
            <p:nvPr/>
          </p:nvSpPr>
          <p:spPr bwMode="auto">
            <a:xfrm flipH="1">
              <a:off x="1905000" y="2286000"/>
              <a:ext cx="381000" cy="1524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Line 5"/>
            <p:cNvSpPr>
              <a:spLocks noChangeShapeType="1"/>
            </p:cNvSpPr>
            <p:nvPr/>
          </p:nvSpPr>
          <p:spPr bwMode="auto">
            <a:xfrm>
              <a:off x="2286000" y="2286000"/>
              <a:ext cx="381000" cy="1524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TextBox 21"/>
            <p:cNvSpPr txBox="1">
              <a:spLocks noChangeArrowheads="1"/>
            </p:cNvSpPr>
            <p:nvPr/>
          </p:nvSpPr>
          <p:spPr bwMode="auto">
            <a:xfrm>
              <a:off x="2133600" y="1905000"/>
              <a:ext cx="304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>
                  <a:latin typeface="Calibri" charset="0"/>
                  <a:ea typeface="Calibri" charset="0"/>
                  <a:cs typeface="Calibri" charset="0"/>
                </a:rPr>
                <a:t>r</a:t>
              </a:r>
            </a:p>
          </p:txBody>
        </p:sp>
        <p:sp>
          <p:nvSpPr>
            <p:cNvPr id="35" name="TextBox 22"/>
            <p:cNvSpPr txBox="1">
              <a:spLocks noChangeArrowheads="1"/>
            </p:cNvSpPr>
            <p:nvPr/>
          </p:nvSpPr>
          <p:spPr bwMode="auto">
            <a:xfrm>
              <a:off x="1600200" y="2373868"/>
              <a:ext cx="45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dirty="0" smtClean="0">
                  <a:latin typeface="Calibri" charset="0"/>
                </a:rPr>
                <a:t>T</a:t>
              </a:r>
              <a:r>
                <a:rPr lang="en-US" sz="1800" baseline="-25000" dirty="0" smtClean="0">
                  <a:latin typeface="Calibri" charset="0"/>
                </a:rPr>
                <a:t>L</a:t>
              </a:r>
              <a:endParaRPr lang="en-US" sz="1800" dirty="0"/>
            </a:p>
          </p:txBody>
        </p:sp>
        <p:sp>
          <p:nvSpPr>
            <p:cNvPr id="36" name="TextBox 23"/>
            <p:cNvSpPr txBox="1">
              <a:spLocks noChangeArrowheads="1"/>
            </p:cNvSpPr>
            <p:nvPr/>
          </p:nvSpPr>
          <p:spPr bwMode="auto">
            <a:xfrm>
              <a:off x="2590800" y="2373868"/>
              <a:ext cx="457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dirty="0">
                  <a:latin typeface="Calibri" charset="0"/>
                </a:rPr>
                <a:t>T</a:t>
              </a:r>
              <a:r>
                <a:rPr lang="en-US" sz="1800" baseline="-25000" dirty="0">
                  <a:latin typeface="Calibri" charset="0"/>
                </a:rPr>
                <a:t>R</a:t>
              </a:r>
              <a:endParaRPr lang="en-US" sz="1800" dirty="0"/>
            </a:p>
          </p:txBody>
        </p:sp>
        <p:sp>
          <p:nvSpPr>
            <p:cNvPr id="37" name="Line 5"/>
            <p:cNvSpPr>
              <a:spLocks noChangeShapeType="1"/>
            </p:cNvSpPr>
            <p:nvPr/>
          </p:nvSpPr>
          <p:spPr bwMode="auto">
            <a:xfrm>
              <a:off x="2286000" y="2286000"/>
              <a:ext cx="0" cy="1524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TextBox 25"/>
            <p:cNvSpPr txBox="1">
              <a:spLocks noChangeArrowheads="1"/>
            </p:cNvSpPr>
            <p:nvPr/>
          </p:nvSpPr>
          <p:spPr bwMode="auto">
            <a:xfrm>
              <a:off x="2057400" y="2373868"/>
              <a:ext cx="533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dirty="0">
                  <a:latin typeface="Calibri" charset="0"/>
                </a:rPr>
                <a:t>T</a:t>
              </a:r>
              <a:r>
                <a:rPr lang="en-US" sz="1800" baseline="-25000" dirty="0">
                  <a:latin typeface="Calibri" charset="0"/>
                </a:rPr>
                <a:t>M</a:t>
              </a:r>
              <a:endParaRPr lang="en-US" sz="18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209800" y="4938355"/>
            <a:ext cx="2286000" cy="929045"/>
            <a:chOff x="6477000" y="5562600"/>
            <a:chExt cx="2286000" cy="929045"/>
          </a:xfrm>
        </p:grpSpPr>
        <p:grpSp>
          <p:nvGrpSpPr>
            <p:cNvPr id="39" name="Group 18"/>
            <p:cNvGrpSpPr>
              <a:grpSpLocks/>
            </p:cNvGrpSpPr>
            <p:nvPr/>
          </p:nvGrpSpPr>
          <p:grpSpPr bwMode="auto">
            <a:xfrm>
              <a:off x="6477000" y="5562600"/>
              <a:ext cx="2286000" cy="929045"/>
              <a:chOff x="1143000" y="1905000"/>
              <a:chExt cx="2286000" cy="929045"/>
            </a:xfrm>
          </p:grpSpPr>
          <p:sp>
            <p:nvSpPr>
              <p:cNvPr id="40" name="Line 4"/>
              <p:cNvSpPr>
                <a:spLocks noChangeShapeType="1"/>
              </p:cNvSpPr>
              <p:nvPr/>
            </p:nvSpPr>
            <p:spPr bwMode="auto">
              <a:xfrm flipH="1">
                <a:off x="1371600" y="2286000"/>
                <a:ext cx="914400" cy="22860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1" name="Line 5"/>
              <p:cNvSpPr>
                <a:spLocks noChangeShapeType="1"/>
              </p:cNvSpPr>
              <p:nvPr/>
            </p:nvSpPr>
            <p:spPr bwMode="auto">
              <a:xfrm>
                <a:off x="2286000" y="2286000"/>
                <a:ext cx="838200" cy="22860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2" name="TextBox 21"/>
              <p:cNvSpPr txBox="1">
                <a:spLocks noChangeArrowheads="1"/>
              </p:cNvSpPr>
              <p:nvPr/>
            </p:nvSpPr>
            <p:spPr bwMode="auto">
              <a:xfrm>
                <a:off x="2133600" y="1905000"/>
                <a:ext cx="3048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>
                    <a:latin typeface="Calibri" charset="0"/>
                    <a:ea typeface="Calibri" charset="0"/>
                    <a:cs typeface="Calibri" charset="0"/>
                  </a:rPr>
                  <a:t>r</a:t>
                </a:r>
              </a:p>
            </p:txBody>
          </p:sp>
          <p:sp>
            <p:nvSpPr>
              <p:cNvPr id="43" name="TextBox 22"/>
              <p:cNvSpPr txBox="1">
                <a:spLocks noChangeArrowheads="1"/>
              </p:cNvSpPr>
              <p:nvPr/>
            </p:nvSpPr>
            <p:spPr bwMode="auto">
              <a:xfrm>
                <a:off x="1143000" y="2464713"/>
                <a:ext cx="4572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dirty="0">
                    <a:latin typeface="Calibri" charset="0"/>
                  </a:rPr>
                  <a:t>T</a:t>
                </a:r>
                <a:r>
                  <a:rPr lang="en-US" sz="1800" baseline="-25000" dirty="0">
                    <a:latin typeface="Calibri" charset="0"/>
                  </a:rPr>
                  <a:t>L</a:t>
                </a:r>
                <a:endParaRPr lang="en-US" sz="1800" dirty="0"/>
              </a:p>
            </p:txBody>
          </p:sp>
          <p:sp>
            <p:nvSpPr>
              <p:cNvPr id="44" name="TextBox 23"/>
              <p:cNvSpPr txBox="1">
                <a:spLocks noChangeArrowheads="1"/>
              </p:cNvSpPr>
              <p:nvPr/>
            </p:nvSpPr>
            <p:spPr bwMode="auto">
              <a:xfrm>
                <a:off x="2971800" y="2464713"/>
                <a:ext cx="4572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dirty="0">
                    <a:latin typeface="Calibri" charset="0"/>
                  </a:rPr>
                  <a:t>T</a:t>
                </a:r>
                <a:r>
                  <a:rPr lang="en-US" sz="1800" baseline="-25000" dirty="0">
                    <a:latin typeface="Calibri" charset="0"/>
                  </a:rPr>
                  <a:t>R</a:t>
                </a:r>
                <a:endParaRPr lang="en-US" sz="1800" dirty="0"/>
              </a:p>
            </p:txBody>
          </p:sp>
          <p:sp>
            <p:nvSpPr>
              <p:cNvPr id="45" name="Line 5"/>
              <p:cNvSpPr>
                <a:spLocks noChangeShapeType="1"/>
              </p:cNvSpPr>
              <p:nvPr/>
            </p:nvSpPr>
            <p:spPr bwMode="auto">
              <a:xfrm flipH="1">
                <a:off x="1981200" y="2286000"/>
                <a:ext cx="304800" cy="22860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46" name="TextBox 25"/>
              <p:cNvSpPr txBox="1">
                <a:spLocks noChangeArrowheads="1"/>
              </p:cNvSpPr>
              <p:nvPr/>
            </p:nvSpPr>
            <p:spPr bwMode="auto">
              <a:xfrm>
                <a:off x="1752600" y="2464713"/>
                <a:ext cx="609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1800" dirty="0" smtClean="0">
                    <a:latin typeface="Calibri" charset="0"/>
                  </a:rPr>
                  <a:t>T</a:t>
                </a:r>
                <a:r>
                  <a:rPr lang="en-US" sz="1800" baseline="-25000" dirty="0" smtClean="0">
                    <a:latin typeface="Calibri" charset="0"/>
                  </a:rPr>
                  <a:t>ML</a:t>
                </a:r>
                <a:endParaRPr lang="en-US" sz="1800" dirty="0"/>
              </a:p>
            </p:txBody>
          </p:sp>
        </p:grpSp>
        <p:sp>
          <p:nvSpPr>
            <p:cNvPr id="47" name="TextBox 25"/>
            <p:cNvSpPr txBox="1">
              <a:spLocks noChangeArrowheads="1"/>
            </p:cNvSpPr>
            <p:nvPr/>
          </p:nvSpPr>
          <p:spPr bwMode="auto">
            <a:xfrm>
              <a:off x="7696200" y="6122313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dirty="0" smtClean="0">
                  <a:latin typeface="Calibri" charset="0"/>
                </a:rPr>
                <a:t>T</a:t>
              </a:r>
              <a:r>
                <a:rPr lang="en-US" sz="1800" baseline="-25000" dirty="0" smtClean="0">
                  <a:latin typeface="Calibri" charset="0"/>
                </a:rPr>
                <a:t>MR</a:t>
              </a:r>
              <a:endParaRPr lang="en-US" sz="1800" dirty="0"/>
            </a:p>
          </p:txBody>
        </p:sp>
        <p:sp>
          <p:nvSpPr>
            <p:cNvPr id="48" name="Line 5"/>
            <p:cNvSpPr>
              <a:spLocks noChangeShapeType="1"/>
            </p:cNvSpPr>
            <p:nvPr/>
          </p:nvSpPr>
          <p:spPr bwMode="auto">
            <a:xfrm>
              <a:off x="7620000" y="5943600"/>
              <a:ext cx="228600" cy="2286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757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7EDDAB-DEE2-554A-90D1-394ABBE78B18}" type="slidenum">
              <a:rPr lang="en-US">
                <a:ea typeface="ＭＳ Ｐゴシック" charset="-128"/>
                <a:cs typeface="ＭＳ Ｐゴシック" charset="-128"/>
              </a:rPr>
              <a:pPr/>
              <a:t>29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C++ Class for a 2-3-4 Tree Node</a:t>
            </a:r>
            <a:endParaRPr lang="en-US" dirty="0">
              <a:latin typeface="Calibri" charset="0"/>
            </a:endParaRPr>
          </a:p>
        </p:txBody>
      </p:sp>
      <p:sp>
        <p:nvSpPr>
          <p:cNvPr id="75782" name="Rectangle 3"/>
          <p:cNvSpPr>
            <a:spLocks noChangeArrowheads="1"/>
          </p:cNvSpPr>
          <p:nvPr/>
        </p:nvSpPr>
        <p:spPr bwMode="auto">
          <a:xfrm>
            <a:off x="990600" y="910694"/>
            <a:ext cx="8382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 b="0" i="0" dirty="0" smtClean="0">
                <a:solidFill>
                  <a:srgbClr val="C02D9D"/>
                </a:solidFill>
                <a:latin typeface="Courier"/>
                <a:ea typeface="Menlo"/>
                <a:cs typeface="Courier"/>
              </a:rPr>
              <a:t>class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TreeNode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 {</a:t>
            </a:r>
            <a:endParaRPr lang="en-US" sz="1400" dirty="0" smtClean="0">
              <a:solidFill>
                <a:srgbClr val="000000"/>
              </a:solidFill>
              <a:latin typeface="Courier"/>
              <a:ea typeface="Menlo"/>
              <a:cs typeface="Courier"/>
            </a:endParaRPr>
          </a:p>
          <a:p>
            <a:r>
              <a:rPr lang="en-US" sz="1400" dirty="0">
                <a:solidFill>
                  <a:srgbClr val="C02D9D"/>
                </a:solidFill>
                <a:latin typeface="Courier"/>
                <a:ea typeface="Menlo"/>
                <a:cs typeface="Courier"/>
              </a:rPr>
              <a:t>p</a:t>
            </a:r>
            <a:r>
              <a:rPr lang="en-US" sz="1400" b="0" i="0" dirty="0" smtClean="0">
                <a:solidFill>
                  <a:srgbClr val="C02D9D"/>
                </a:solidFill>
                <a:latin typeface="Courier"/>
                <a:ea typeface="Menlo"/>
                <a:cs typeface="Courier"/>
              </a:rPr>
              <a:t>rivate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:</a:t>
            </a:r>
            <a:endParaRPr lang="en-US" sz="1400" dirty="0">
              <a:solidFill>
                <a:srgbClr val="000000"/>
              </a:solidFill>
              <a:latin typeface="Courier"/>
              <a:ea typeface="Menlo"/>
              <a:cs typeface="Courier"/>
            </a:endParaRPr>
          </a:p>
          <a:p>
            <a:endParaRPr lang="en-US" sz="1400" dirty="0" smtClean="0">
              <a:solidFill>
                <a:srgbClr val="000000"/>
              </a:solidFill>
              <a:latin typeface="Courier"/>
              <a:ea typeface="Menlo"/>
              <a:cs typeface="Courier"/>
            </a:endParaRPr>
          </a:p>
          <a:p>
            <a:r>
              <a:rPr lang="tr-TR" sz="1400" dirty="0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TreeItemTypesmallItem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middleItem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largeItem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;</a:t>
            </a:r>
            <a:endParaRPr lang="en-US" sz="1400" dirty="0">
              <a:solidFill>
                <a:srgbClr val="000000"/>
              </a:solidFill>
              <a:latin typeface="Courier"/>
              <a:ea typeface="Menlo"/>
              <a:cs typeface="Courier"/>
            </a:endParaRPr>
          </a:p>
          <a:p>
            <a:endParaRPr lang="en-US" sz="1400" dirty="0" smtClean="0">
              <a:solidFill>
                <a:srgbClr val="000000"/>
              </a:solidFill>
              <a:latin typeface="Courier"/>
              <a:ea typeface="Menlo"/>
              <a:cs typeface="Courier"/>
            </a:endParaRPr>
          </a:p>
          <a:p>
            <a:r>
              <a:rPr lang="tr-TR" sz="1400" dirty="0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TreeNode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leftChildPtr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, *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lMidChildPtr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;</a:t>
            </a:r>
          </a:p>
          <a:p>
            <a:r>
              <a:rPr lang="tr-TR" sz="1400" dirty="0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TreeNode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rMidChildPtr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, *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rightChildPtr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;</a:t>
            </a:r>
          </a:p>
          <a:p>
            <a:endParaRPr lang="en-US" sz="1400" dirty="0" smtClean="0">
              <a:solidFill>
                <a:srgbClr val="000000"/>
              </a:solidFill>
              <a:latin typeface="Courier"/>
              <a:ea typeface="Menlo"/>
              <a:cs typeface="Courier"/>
            </a:endParaRPr>
          </a:p>
          <a:p>
            <a:r>
              <a:rPr lang="en-US" sz="1400" b="0" i="0" dirty="0" smtClean="0">
                <a:solidFill>
                  <a:srgbClr val="C02D9D"/>
                </a:solidFill>
                <a:latin typeface="Courier"/>
                <a:ea typeface="Menlo"/>
                <a:cs typeface="Courier"/>
              </a:rPr>
              <a:t>friendclass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TwoThreeFourTree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;	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};</a:t>
            </a:r>
            <a:endParaRPr lang="en-US" sz="1400" dirty="0">
              <a:solidFill>
                <a:srgbClr val="000000"/>
              </a:solidFill>
              <a:latin typeface="Courier"/>
              <a:ea typeface="Courier" charset="0"/>
              <a:cs typeface="Courier"/>
            </a:endParaRPr>
          </a:p>
        </p:txBody>
      </p:sp>
      <p:sp>
        <p:nvSpPr>
          <p:cNvPr id="75783" name="Rectangle 4"/>
          <p:cNvSpPr>
            <a:spLocks noChangeArrowheads="1"/>
          </p:cNvSpPr>
          <p:nvPr/>
        </p:nvSpPr>
        <p:spPr bwMode="auto">
          <a:xfrm>
            <a:off x="914400" y="3505200"/>
            <a:ext cx="83058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285750" indent="-285750" eaLnBrk="0" hangingPunct="0">
              <a:buFont typeface="Arial" charset="0"/>
              <a:buChar char="•"/>
            </a:pPr>
            <a:r>
              <a:rPr lang="en-US" sz="1800" dirty="0">
                <a:latin typeface="Calibri" charset="0"/>
              </a:rPr>
              <a:t>When a node is a 3-node (contains only two items)</a:t>
            </a:r>
          </a:p>
          <a:p>
            <a:pPr marL="742950" lvl="1" indent="-285750" eaLnBrk="0" hangingPunct="0">
              <a:buFont typeface="Arial" charset="0"/>
              <a:buChar char="•"/>
            </a:pPr>
            <a:r>
              <a:rPr lang="en-US" sz="1600" dirty="0">
                <a:latin typeface="Calibri" charset="0"/>
              </a:rPr>
              <a:t>Place the items </a:t>
            </a:r>
            <a:r>
              <a:rPr lang="en-US" sz="1600" dirty="0" smtClean="0">
                <a:latin typeface="Calibri" charset="0"/>
              </a:rPr>
              <a:t>in</a:t>
            </a:r>
            <a:r>
              <a:rPr lang="tr-TR" sz="1600" dirty="0" smtClean="0">
                <a:latin typeface="Calibri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</a:rPr>
              <a:t>smallItem</a:t>
            </a:r>
            <a:r>
              <a:rPr lang="tr-TR" sz="1600" dirty="0" smtClean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and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middleItem</a:t>
            </a:r>
            <a:endParaRPr lang="en-US" sz="1600" dirty="0">
              <a:latin typeface="Calibri" charset="0"/>
            </a:endParaRPr>
          </a:p>
          <a:p>
            <a:pPr marL="742950" lvl="1" indent="-285750" eaLnBrk="0" hangingPunct="0">
              <a:buFont typeface="Arial" charset="0"/>
              <a:buChar char="•"/>
            </a:pPr>
            <a:r>
              <a:rPr lang="en-US" sz="1600" dirty="0" smtClean="0">
                <a:latin typeface="Calibri" charset="0"/>
              </a:rPr>
              <a:t>Use</a:t>
            </a:r>
            <a:r>
              <a:rPr lang="tr-TR" sz="1600" dirty="0" smtClean="0">
                <a:latin typeface="Calibri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</a:rPr>
              <a:t>leftChildPtr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lMidChildPtr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rMidChildPtr</a:t>
            </a:r>
            <a:r>
              <a:rPr lang="en-US" sz="1600" dirty="0">
                <a:latin typeface="Calibri" charset="0"/>
              </a:rPr>
              <a:t>  to point to the node</a:t>
            </a:r>
            <a:r>
              <a:rPr lang="tr-TR" sz="1600" dirty="0">
                <a:latin typeface="Calibri" charset="0"/>
              </a:rPr>
              <a:t>’</a:t>
            </a:r>
            <a:r>
              <a:rPr lang="en-US" sz="1600" dirty="0" err="1">
                <a:latin typeface="Calibri" charset="0"/>
              </a:rPr>
              <a:t>s</a:t>
            </a:r>
            <a:r>
              <a:rPr lang="en-US" sz="1600" dirty="0">
                <a:latin typeface="Calibri" charset="0"/>
              </a:rPr>
              <a:t> children</a:t>
            </a:r>
          </a:p>
          <a:p>
            <a:pPr marL="742950" lvl="1" indent="-285750" eaLnBrk="0" hangingPunct="0">
              <a:buFont typeface="Arial" charset="0"/>
              <a:buChar char="•"/>
            </a:pPr>
            <a:r>
              <a:rPr lang="en-US" sz="1600" dirty="0">
                <a:latin typeface="Calibri" charset="0"/>
              </a:rPr>
              <a:t>Place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 NULL </a:t>
            </a:r>
            <a:r>
              <a:rPr lang="en-US" sz="1600" dirty="0" smtClean="0">
                <a:latin typeface="Calibri" charset="0"/>
              </a:rPr>
              <a:t>in</a:t>
            </a:r>
            <a:r>
              <a:rPr lang="tr-TR" sz="1600" dirty="0" smtClean="0">
                <a:latin typeface="Calibri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</a:rPr>
              <a:t>rightChildPtr</a:t>
            </a:r>
            <a:endParaRPr lang="en-US" sz="1600" dirty="0">
              <a:latin typeface="Calibri" charset="0"/>
            </a:endParaRPr>
          </a:p>
        </p:txBody>
      </p:sp>
      <p:sp>
        <p:nvSpPr>
          <p:cNvPr id="75784" name="Rectangle 10"/>
          <p:cNvSpPr>
            <a:spLocks noChangeArrowheads="1"/>
          </p:cNvSpPr>
          <p:nvPr/>
        </p:nvSpPr>
        <p:spPr bwMode="auto">
          <a:xfrm>
            <a:off x="914400" y="5105400"/>
            <a:ext cx="83058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285750" indent="-285750" eaLnBrk="0" hangingPunct="0">
              <a:buFont typeface="Arial" charset="0"/>
              <a:buChar char="•"/>
            </a:pPr>
            <a:r>
              <a:rPr lang="en-US" sz="1800" dirty="0">
                <a:latin typeface="Calibri" charset="0"/>
              </a:rPr>
              <a:t>When a node is a 2-node (contains only one item)</a:t>
            </a:r>
          </a:p>
          <a:p>
            <a:pPr marL="742950" lvl="1" indent="-285750" eaLnBrk="0" hangingPunct="0">
              <a:buFont typeface="Arial" charset="0"/>
              <a:buChar char="•"/>
            </a:pPr>
            <a:r>
              <a:rPr lang="en-US" sz="1600" dirty="0">
                <a:latin typeface="Calibri" charset="0"/>
              </a:rPr>
              <a:t>Place the item </a:t>
            </a:r>
            <a:r>
              <a:rPr lang="en-US" sz="1600" dirty="0" smtClean="0">
                <a:latin typeface="Calibri" charset="0"/>
              </a:rPr>
              <a:t>in</a:t>
            </a:r>
            <a:r>
              <a:rPr lang="tr-TR" sz="1600" dirty="0" smtClean="0">
                <a:latin typeface="Calibri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</a:rPr>
              <a:t>smallItem</a:t>
            </a:r>
            <a:endParaRPr lang="en-US" sz="1600" dirty="0">
              <a:latin typeface="Calibri" charset="0"/>
            </a:endParaRPr>
          </a:p>
          <a:p>
            <a:pPr marL="742950" lvl="1" indent="-285750" eaLnBrk="0" hangingPunct="0">
              <a:buFont typeface="Arial" charset="0"/>
              <a:buChar char="•"/>
            </a:pPr>
            <a:r>
              <a:rPr lang="en-US" sz="1600" dirty="0" smtClean="0">
                <a:latin typeface="Calibri" charset="0"/>
              </a:rPr>
              <a:t>Use</a:t>
            </a:r>
            <a:r>
              <a:rPr lang="tr-TR" sz="1600" dirty="0" smtClean="0">
                <a:latin typeface="Calibri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</a:rPr>
              <a:t>leftChildPtr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</a:rPr>
              <a:t>lMidChildPtr</a:t>
            </a:r>
            <a:r>
              <a:rPr lang="tr-TR" sz="1600" dirty="0" smtClean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1600" dirty="0" smtClean="0">
                <a:latin typeface="Calibri" charset="0"/>
              </a:rPr>
              <a:t>to </a:t>
            </a:r>
            <a:r>
              <a:rPr lang="en-US" sz="1600" dirty="0">
                <a:latin typeface="Calibri" charset="0"/>
              </a:rPr>
              <a:t>point to the node</a:t>
            </a:r>
            <a:r>
              <a:rPr lang="tr-TR" sz="1600" dirty="0">
                <a:latin typeface="Calibri" charset="0"/>
              </a:rPr>
              <a:t>’</a:t>
            </a:r>
            <a:r>
              <a:rPr lang="en-US" sz="1600" dirty="0" err="1">
                <a:latin typeface="Calibri" charset="0"/>
              </a:rPr>
              <a:t>s</a:t>
            </a:r>
            <a:r>
              <a:rPr lang="en-US" sz="1600" dirty="0">
                <a:latin typeface="Calibri" charset="0"/>
              </a:rPr>
              <a:t> children</a:t>
            </a:r>
          </a:p>
          <a:p>
            <a:pPr marL="742950" lvl="1" indent="-285750" eaLnBrk="0" hangingPunct="0">
              <a:buFont typeface="Arial" charset="0"/>
              <a:buChar char="•"/>
            </a:pPr>
            <a:r>
              <a:rPr lang="en-US" sz="1600" dirty="0">
                <a:latin typeface="Calibri" charset="0"/>
              </a:rPr>
              <a:t>Place</a:t>
            </a:r>
            <a:r>
              <a:rPr lang="en-US" sz="1600" dirty="0">
                <a:solidFill>
                  <a:srgbClr val="000000"/>
                </a:solidFill>
                <a:latin typeface="Courier" charset="0"/>
              </a:rPr>
              <a:t> NULL </a:t>
            </a:r>
            <a:r>
              <a:rPr lang="en-US" sz="1600" dirty="0" smtClean="0">
                <a:latin typeface="Calibri" charset="0"/>
              </a:rPr>
              <a:t>in</a:t>
            </a:r>
            <a:r>
              <a:rPr lang="tr-TR" sz="1600" dirty="0" smtClean="0">
                <a:latin typeface="Calibri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rMidChildPtr</a:t>
            </a:r>
            <a:r>
              <a:rPr lang="en-US" sz="16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and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</a:rPr>
              <a:t>rightChildPtr</a:t>
            </a:r>
            <a:endParaRPr lang="en-US" sz="1600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E2616E-CC7E-BE43-94ED-25F7E86ECC05}" type="slidenum">
              <a:rPr lang="en-US">
                <a:ea typeface="ＭＳ Ｐゴシック" charset="-128"/>
                <a:cs typeface="ＭＳ Ｐゴシック" charset="-128"/>
              </a:rPr>
              <a:pPr/>
              <a:t>3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2-3 Trees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5105400" cy="56388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z="2000" dirty="0">
                <a:latin typeface="Calibri" charset="0"/>
              </a:rPr>
              <a:t>T is a 2-3 tree of height h if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dirty="0">
                <a:latin typeface="Calibri" charset="0"/>
              </a:rPr>
              <a:t>T is empty (a 2-3 tree of height 0), </a:t>
            </a:r>
            <a:r>
              <a:rPr lang="en-US" dirty="0" smtClean="0">
                <a:latin typeface="Calibri" charset="0"/>
              </a:rPr>
              <a:t>or</a:t>
            </a:r>
            <a:endParaRPr lang="tr-TR" dirty="0" smtClean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spcBef>
                <a:spcPts val="1200"/>
              </a:spcBef>
              <a:buFontTx/>
              <a:buAutoNum type="arabicPeriod"/>
            </a:pPr>
            <a:r>
              <a:rPr lang="en-US" dirty="0" smtClean="0">
                <a:latin typeface="Calibri" charset="0"/>
              </a:rPr>
              <a:t>T </a:t>
            </a:r>
            <a:r>
              <a:rPr lang="en-US" dirty="0">
                <a:latin typeface="Calibri" charset="0"/>
              </a:rPr>
              <a:t>is of the form </a:t>
            </a: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dirty="0"/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dirty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dirty="0"/>
          </a:p>
          <a:p>
            <a:pPr marL="800100" lvl="1" indent="-342900">
              <a:lnSpc>
                <a:spcPct val="90000"/>
              </a:lnSpc>
              <a:buFontTx/>
              <a:buNone/>
            </a:pPr>
            <a:r>
              <a:rPr lang="en-US" dirty="0">
                <a:latin typeface="Calibri" charset="0"/>
              </a:rPr>
              <a:t>	where r is a node that contains one data item and T</a:t>
            </a:r>
            <a:r>
              <a:rPr lang="en-US" baseline="-25000" dirty="0">
                <a:latin typeface="Calibri" charset="0"/>
              </a:rPr>
              <a:t>L</a:t>
            </a:r>
            <a:r>
              <a:rPr lang="en-US" dirty="0">
                <a:latin typeface="Calibri" charset="0"/>
              </a:rPr>
              <a:t> and T</a:t>
            </a:r>
            <a:r>
              <a:rPr lang="en-US" baseline="-25000" dirty="0">
                <a:latin typeface="Calibri" charset="0"/>
              </a:rPr>
              <a:t>R</a:t>
            </a:r>
            <a:r>
              <a:rPr lang="en-US" dirty="0">
                <a:latin typeface="Calibri" charset="0"/>
              </a:rPr>
              <a:t> are both 2-3 trees, each of height h-1, or</a:t>
            </a: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sz="1000" dirty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AutoNum type="arabicPeriod" startAt="3"/>
            </a:pPr>
            <a:r>
              <a:rPr lang="en-US" dirty="0">
                <a:latin typeface="Calibri" charset="0"/>
              </a:rPr>
              <a:t>T is of the form</a:t>
            </a: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dirty="0"/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baseline="-25000" dirty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baseline="-25000" dirty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None/>
            </a:pPr>
            <a:endParaRPr lang="en-US" baseline="-25000" dirty="0">
              <a:latin typeface="Calibri" charset="0"/>
            </a:endParaRPr>
          </a:p>
          <a:p>
            <a:pPr marL="800100" lvl="1" indent="-342900">
              <a:lnSpc>
                <a:spcPct val="90000"/>
              </a:lnSpc>
              <a:buFontTx/>
              <a:buNone/>
            </a:pPr>
            <a:r>
              <a:rPr lang="en-US" dirty="0">
                <a:latin typeface="Calibri" charset="0"/>
              </a:rPr>
              <a:t>where r is a node that contains two data items and T</a:t>
            </a:r>
            <a:r>
              <a:rPr lang="en-US" baseline="-25000" dirty="0">
                <a:latin typeface="Calibri" charset="0"/>
              </a:rPr>
              <a:t>L</a:t>
            </a:r>
            <a:r>
              <a:rPr lang="en-US" dirty="0">
                <a:latin typeface="Calibri" charset="0"/>
              </a:rPr>
              <a:t> , T</a:t>
            </a:r>
            <a:r>
              <a:rPr lang="en-US" baseline="-25000" dirty="0">
                <a:latin typeface="Calibri" charset="0"/>
              </a:rPr>
              <a:t>M </a:t>
            </a:r>
            <a:r>
              <a:rPr lang="en-US" dirty="0">
                <a:latin typeface="Calibri" charset="0"/>
              </a:rPr>
              <a:t> and T</a:t>
            </a:r>
            <a:r>
              <a:rPr lang="en-US" baseline="-25000" dirty="0">
                <a:latin typeface="Calibri" charset="0"/>
              </a:rPr>
              <a:t>R</a:t>
            </a:r>
            <a:r>
              <a:rPr lang="en-US" dirty="0">
                <a:latin typeface="Calibri" charset="0"/>
              </a:rPr>
              <a:t> are 2-3 trees, each of height h-1.</a:t>
            </a:r>
          </a:p>
        </p:txBody>
      </p:sp>
      <p:grpSp>
        <p:nvGrpSpPr>
          <p:cNvPr id="44039" name="Group 12"/>
          <p:cNvGrpSpPr>
            <a:grpSpLocks/>
          </p:cNvGrpSpPr>
          <p:nvPr/>
        </p:nvGrpSpPr>
        <p:grpSpPr bwMode="auto">
          <a:xfrm>
            <a:off x="1447800" y="2057400"/>
            <a:ext cx="1752600" cy="990600"/>
            <a:chOff x="1447800" y="1905000"/>
            <a:chExt cx="1752600" cy="990600"/>
          </a:xfrm>
        </p:grpSpPr>
        <p:sp>
          <p:nvSpPr>
            <p:cNvPr id="44054" name="Line 4"/>
            <p:cNvSpPr>
              <a:spLocks noChangeShapeType="1"/>
            </p:cNvSpPr>
            <p:nvPr/>
          </p:nvSpPr>
          <p:spPr bwMode="auto">
            <a:xfrm flipH="1">
              <a:off x="1752600" y="2286000"/>
              <a:ext cx="533400" cy="2286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5" name="Line 5"/>
            <p:cNvSpPr>
              <a:spLocks noChangeShapeType="1"/>
            </p:cNvSpPr>
            <p:nvPr/>
          </p:nvSpPr>
          <p:spPr bwMode="auto">
            <a:xfrm>
              <a:off x="2286000" y="2286000"/>
              <a:ext cx="533400" cy="2286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6" name="TextBox 15"/>
            <p:cNvSpPr txBox="1">
              <a:spLocks noChangeArrowheads="1"/>
            </p:cNvSpPr>
            <p:nvPr/>
          </p:nvSpPr>
          <p:spPr bwMode="auto">
            <a:xfrm>
              <a:off x="2133600" y="1905000"/>
              <a:ext cx="3048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200">
                  <a:latin typeface="Calibri" charset="0"/>
                  <a:ea typeface="Calibri" charset="0"/>
                  <a:cs typeface="Calibri" charset="0"/>
                </a:rPr>
                <a:t>r</a:t>
              </a:r>
            </a:p>
          </p:txBody>
        </p:sp>
        <p:sp>
          <p:nvSpPr>
            <p:cNvPr id="44057" name="TextBox 16"/>
            <p:cNvSpPr txBox="1">
              <a:spLocks noChangeArrowheads="1"/>
            </p:cNvSpPr>
            <p:nvPr/>
          </p:nvSpPr>
          <p:spPr bwMode="auto">
            <a:xfrm>
              <a:off x="1447800" y="2464713"/>
              <a:ext cx="4572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200">
                  <a:latin typeface="Calibri" charset="0"/>
                </a:rPr>
                <a:t>T</a:t>
              </a:r>
              <a:r>
                <a:rPr lang="en-US" sz="2200" baseline="-25000">
                  <a:latin typeface="Calibri" charset="0"/>
                </a:rPr>
                <a:t>L</a:t>
              </a:r>
              <a:endParaRPr lang="en-US" sz="2200"/>
            </a:p>
          </p:txBody>
        </p:sp>
        <p:sp>
          <p:nvSpPr>
            <p:cNvPr id="44058" name="TextBox 17"/>
            <p:cNvSpPr txBox="1">
              <a:spLocks noChangeArrowheads="1"/>
            </p:cNvSpPr>
            <p:nvPr/>
          </p:nvSpPr>
          <p:spPr bwMode="auto">
            <a:xfrm>
              <a:off x="2743200" y="2464713"/>
              <a:ext cx="4572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200">
                  <a:latin typeface="Calibri" charset="0"/>
                </a:rPr>
                <a:t>T</a:t>
              </a:r>
              <a:r>
                <a:rPr lang="en-US" sz="2200" baseline="-25000">
                  <a:latin typeface="Calibri" charset="0"/>
                </a:rPr>
                <a:t>R</a:t>
              </a:r>
              <a:endParaRPr lang="en-US" sz="2200"/>
            </a:p>
          </p:txBody>
        </p:sp>
      </p:grpSp>
      <p:grpSp>
        <p:nvGrpSpPr>
          <p:cNvPr id="44040" name="Group 18"/>
          <p:cNvGrpSpPr>
            <a:grpSpLocks/>
          </p:cNvGrpSpPr>
          <p:nvPr/>
        </p:nvGrpSpPr>
        <p:grpSpPr bwMode="auto">
          <a:xfrm>
            <a:off x="1524000" y="4419600"/>
            <a:ext cx="1752600" cy="990600"/>
            <a:chOff x="1447800" y="1905000"/>
            <a:chExt cx="1752600" cy="990600"/>
          </a:xfrm>
        </p:grpSpPr>
        <p:sp>
          <p:nvSpPr>
            <p:cNvPr id="44047" name="Line 4"/>
            <p:cNvSpPr>
              <a:spLocks noChangeShapeType="1"/>
            </p:cNvSpPr>
            <p:nvPr/>
          </p:nvSpPr>
          <p:spPr bwMode="auto">
            <a:xfrm flipH="1">
              <a:off x="1752600" y="2286000"/>
              <a:ext cx="533400" cy="2286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8" name="Line 5"/>
            <p:cNvSpPr>
              <a:spLocks noChangeShapeType="1"/>
            </p:cNvSpPr>
            <p:nvPr/>
          </p:nvSpPr>
          <p:spPr bwMode="auto">
            <a:xfrm>
              <a:off x="2286000" y="2286000"/>
              <a:ext cx="533400" cy="2286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49" name="TextBox 21"/>
            <p:cNvSpPr txBox="1">
              <a:spLocks noChangeArrowheads="1"/>
            </p:cNvSpPr>
            <p:nvPr/>
          </p:nvSpPr>
          <p:spPr bwMode="auto">
            <a:xfrm>
              <a:off x="2133600" y="1905000"/>
              <a:ext cx="3048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200">
                  <a:latin typeface="Calibri" charset="0"/>
                  <a:ea typeface="Calibri" charset="0"/>
                  <a:cs typeface="Calibri" charset="0"/>
                </a:rPr>
                <a:t>r</a:t>
              </a:r>
            </a:p>
          </p:txBody>
        </p:sp>
        <p:sp>
          <p:nvSpPr>
            <p:cNvPr id="44050" name="TextBox 22"/>
            <p:cNvSpPr txBox="1">
              <a:spLocks noChangeArrowheads="1"/>
            </p:cNvSpPr>
            <p:nvPr/>
          </p:nvSpPr>
          <p:spPr bwMode="auto">
            <a:xfrm>
              <a:off x="1447800" y="2464713"/>
              <a:ext cx="4572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200">
                  <a:latin typeface="Calibri" charset="0"/>
                </a:rPr>
                <a:t>T</a:t>
              </a:r>
              <a:r>
                <a:rPr lang="en-US" sz="2200" baseline="-25000">
                  <a:latin typeface="Calibri" charset="0"/>
                </a:rPr>
                <a:t>L</a:t>
              </a:r>
              <a:endParaRPr lang="en-US" sz="2200"/>
            </a:p>
          </p:txBody>
        </p:sp>
        <p:sp>
          <p:nvSpPr>
            <p:cNvPr id="44051" name="TextBox 23"/>
            <p:cNvSpPr txBox="1">
              <a:spLocks noChangeArrowheads="1"/>
            </p:cNvSpPr>
            <p:nvPr/>
          </p:nvSpPr>
          <p:spPr bwMode="auto">
            <a:xfrm>
              <a:off x="2743200" y="2464713"/>
              <a:ext cx="4572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200">
                  <a:latin typeface="Calibri" charset="0"/>
                </a:rPr>
                <a:t>T</a:t>
              </a:r>
              <a:r>
                <a:rPr lang="en-US" sz="2200" baseline="-25000">
                  <a:latin typeface="Calibri" charset="0"/>
                </a:rPr>
                <a:t>R</a:t>
              </a:r>
              <a:endParaRPr lang="en-US" sz="2200"/>
            </a:p>
          </p:txBody>
        </p:sp>
        <p:sp>
          <p:nvSpPr>
            <p:cNvPr id="44052" name="Line 5"/>
            <p:cNvSpPr>
              <a:spLocks noChangeShapeType="1"/>
            </p:cNvSpPr>
            <p:nvPr/>
          </p:nvSpPr>
          <p:spPr bwMode="auto">
            <a:xfrm>
              <a:off x="2286000" y="2286000"/>
              <a:ext cx="0" cy="2286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53" name="TextBox 25"/>
            <p:cNvSpPr txBox="1">
              <a:spLocks noChangeArrowheads="1"/>
            </p:cNvSpPr>
            <p:nvPr/>
          </p:nvSpPr>
          <p:spPr bwMode="auto">
            <a:xfrm>
              <a:off x="2057400" y="2464713"/>
              <a:ext cx="5334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200">
                  <a:latin typeface="Calibri" charset="0"/>
                </a:rPr>
                <a:t>T</a:t>
              </a:r>
              <a:r>
                <a:rPr lang="en-US" sz="2200" baseline="-25000">
                  <a:latin typeface="Calibri" charset="0"/>
                </a:rPr>
                <a:t>M</a:t>
              </a:r>
              <a:endParaRPr lang="en-US" sz="2200"/>
            </a:p>
          </p:txBody>
        </p:sp>
      </p:grpSp>
      <p:grpSp>
        <p:nvGrpSpPr>
          <p:cNvPr id="44041" name="Group 30"/>
          <p:cNvGrpSpPr>
            <a:grpSpLocks/>
          </p:cNvGrpSpPr>
          <p:nvPr/>
        </p:nvGrpSpPr>
        <p:grpSpPr bwMode="auto">
          <a:xfrm>
            <a:off x="5791200" y="1676400"/>
            <a:ext cx="3613150" cy="1905000"/>
            <a:chOff x="5791200" y="1600200"/>
            <a:chExt cx="3613355" cy="1905000"/>
          </a:xfrm>
        </p:grpSpPr>
        <p:pic>
          <p:nvPicPr>
            <p:cNvPr id="44045" name="Picture 11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91200" y="1905000"/>
              <a:ext cx="3613355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046" name="TextBox 27"/>
            <p:cNvSpPr txBox="1">
              <a:spLocks noChangeArrowheads="1"/>
            </p:cNvSpPr>
            <p:nvPr/>
          </p:nvSpPr>
          <p:spPr bwMode="auto">
            <a:xfrm>
              <a:off x="7010400" y="1600200"/>
              <a:ext cx="1219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srgbClr val="0000FF"/>
                  </a:solidFill>
                  <a:latin typeface="Calibri" charset="0"/>
                  <a:ea typeface="Calibri" charset="0"/>
                  <a:cs typeface="Calibri" charset="0"/>
                </a:rPr>
                <a:t>2-node</a:t>
              </a:r>
            </a:p>
          </p:txBody>
        </p:sp>
      </p:grpSp>
      <p:grpSp>
        <p:nvGrpSpPr>
          <p:cNvPr id="44042" name="Group 29"/>
          <p:cNvGrpSpPr>
            <a:grpSpLocks/>
          </p:cNvGrpSpPr>
          <p:nvPr/>
        </p:nvGrpSpPr>
        <p:grpSpPr bwMode="auto">
          <a:xfrm>
            <a:off x="5715000" y="4191000"/>
            <a:ext cx="3898900" cy="2514600"/>
            <a:chOff x="5715000" y="4038600"/>
            <a:chExt cx="3899647" cy="2514600"/>
          </a:xfrm>
        </p:grpSpPr>
        <p:pic>
          <p:nvPicPr>
            <p:cNvPr id="44043" name="Picture 2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15000" y="4343400"/>
              <a:ext cx="3899647" cy="220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044" name="TextBox 28"/>
            <p:cNvSpPr txBox="1">
              <a:spLocks noChangeArrowheads="1"/>
            </p:cNvSpPr>
            <p:nvPr/>
          </p:nvSpPr>
          <p:spPr bwMode="auto">
            <a:xfrm>
              <a:off x="7010400" y="4038600"/>
              <a:ext cx="1219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srgbClr val="0000FF"/>
                  </a:solidFill>
                  <a:latin typeface="Calibri" charset="0"/>
                  <a:ea typeface="Calibri" charset="0"/>
                  <a:cs typeface="Calibri" charset="0"/>
                </a:rPr>
                <a:t>3-node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2-3-4 Trees --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Searching and traversal algorithms for a 2-3-4 tree are similar to the 2-3 algorithms.</a:t>
            </a:r>
          </a:p>
          <a:p>
            <a:pPr lvl="8"/>
            <a:endParaRPr lang="en-US" dirty="0" smtClean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For a 2-3-4 tree, insertion and deletion algorithms that are used for 2-3 trees, can similarly be used.</a:t>
            </a:r>
          </a:p>
          <a:p>
            <a:pPr lvl="8"/>
            <a:endParaRPr lang="en-US" dirty="0" smtClean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But, we can also use a slightly different insertion and deletion algorithms for 2-3-4 trees to gain some efficiency.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into a 2-3-4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Splits 4-nodes by moving one of its items up to its parent node.</a:t>
            </a:r>
          </a:p>
          <a:p>
            <a:pPr lvl="8"/>
            <a:endParaRPr lang="en-US" dirty="0" smtClean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For a 2-3 tree, the insertion algorithm traces a path from the root to a leaf and then backs up from the leaf as it splits nodes.</a:t>
            </a:r>
          </a:p>
          <a:p>
            <a:pPr lvl="8"/>
            <a:endParaRPr lang="en-US" dirty="0" smtClean="0">
              <a:latin typeface="Calibri" charset="0"/>
            </a:endParaRPr>
          </a:p>
          <a:p>
            <a:r>
              <a:rPr lang="en-US" i="1" dirty="0" smtClean="0">
                <a:latin typeface="Calibri" charset="0"/>
              </a:rPr>
              <a:t>To avoid this return path after reaching a leaf</a:t>
            </a:r>
            <a:r>
              <a:rPr lang="en-US" dirty="0" smtClean="0">
                <a:latin typeface="Calibri" charset="0"/>
              </a:rPr>
              <a:t>, the insertion algorithm for a 2-3-4 tree splits 4-nodes as soon as it encounters them on the way down the tree from the root to a leaf.</a:t>
            </a:r>
          </a:p>
          <a:p>
            <a:pPr lvl="1"/>
            <a:r>
              <a:rPr lang="en-US" dirty="0" smtClean="0">
                <a:latin typeface="Calibri" charset="0"/>
              </a:rPr>
              <a:t>As a result, when a 4-node is split and an item is moved up to node’s parent, the parent cannot possibly be a 4-node and so can accommodate another item.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5181600"/>
            <a:ext cx="5715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Calibri"/>
              </a:rPr>
              <a:t>	Insert[ </a:t>
            </a:r>
            <a:r>
              <a:rPr lang="en-US" sz="2200" kern="0" dirty="0">
                <a:latin typeface="Calibri" charset="0"/>
                <a:cs typeface="Calibri"/>
              </a:rPr>
              <a:t>2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Calibri"/>
              </a:rPr>
              <a:t>0   50   40   70   80   15   90   100 ]  to this 2-3-4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Calibri"/>
              </a:rPr>
              <a:t> tree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charset="0"/>
              <a:ea typeface="ＭＳ Ｐゴシック" charset="-128"/>
              <a:cs typeface="Calibri"/>
            </a:endParaRPr>
          </a:p>
        </p:txBody>
      </p:sp>
      <p:sp>
        <p:nvSpPr>
          <p:cNvPr id="8" name="Octagon 7"/>
          <p:cNvSpPr/>
          <p:nvPr/>
        </p:nvSpPr>
        <p:spPr bwMode="auto">
          <a:xfrm>
            <a:off x="7010400" y="5334000"/>
            <a:ext cx="1752600" cy="381000"/>
          </a:xfrm>
          <a:prstGeom prst="octagon">
            <a:avLst>
              <a:gd name="adj" fmla="val 25704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lvl="1" eaLnBrk="0" hangingPunct="0"/>
            <a:r>
              <a:rPr lang="en-US" sz="1800" dirty="0">
                <a:latin typeface="Calibri"/>
                <a:cs typeface="Calibri"/>
              </a:rPr>
              <a:t>1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0     </a:t>
            </a:r>
            <a:r>
              <a:rPr lang="en-US" sz="1800" dirty="0">
                <a:latin typeface="Calibri"/>
                <a:cs typeface="Calibri"/>
              </a:rPr>
              <a:t>3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0     </a:t>
            </a:r>
            <a:r>
              <a:rPr lang="en-US" sz="1800" dirty="0" smtClean="0">
                <a:latin typeface="Calibri"/>
                <a:cs typeface="Calibri"/>
              </a:rPr>
              <a:t>6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0</a:t>
            </a: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   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into a 2-3-4 Tree --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4800" y="4038600"/>
            <a:ext cx="1752600" cy="46166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indent="-342900" eaLnBrk="0" hangingPunct="0">
              <a:spcBef>
                <a:spcPct val="20000"/>
              </a:spcBef>
            </a:pPr>
            <a:r>
              <a:rPr lang="en-US" b="1" dirty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Insert 20</a:t>
            </a:r>
            <a:endParaRPr lang="en-US" b="1" dirty="0">
              <a:solidFill>
                <a:srgbClr val="0000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4800" y="45720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 smtClean="0">
                <a:solidFill>
                  <a:srgbClr val="0000FF"/>
                </a:solidFill>
                <a:latin typeface="Calibri"/>
                <a:cs typeface="Calibri"/>
              </a:rPr>
              <a:t>Root is a 4-node</a:t>
            </a:r>
            <a:endParaRPr lang="en-US" sz="2200" kern="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04800" y="50292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 smtClean="0">
                <a:solidFill>
                  <a:srgbClr val="0000FF"/>
                </a:solidFill>
                <a:latin typeface="Calibri"/>
                <a:cs typeface="Calibri"/>
              </a:rPr>
              <a:t>So, we split it before insertion</a:t>
            </a:r>
            <a:endParaRPr lang="en-US" sz="2200" kern="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04800" y="5535613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 smtClean="0">
                <a:solidFill>
                  <a:srgbClr val="0000FF"/>
                </a:solidFill>
                <a:latin typeface="Calibri"/>
                <a:cs typeface="Calibri"/>
              </a:rPr>
              <a:t>And, then add 20</a:t>
            </a:r>
            <a:endParaRPr lang="en-US" sz="2200" kern="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12" name="Octagon 11"/>
          <p:cNvSpPr/>
          <p:nvPr/>
        </p:nvSpPr>
        <p:spPr bwMode="auto">
          <a:xfrm>
            <a:off x="4191000" y="1447800"/>
            <a:ext cx="1371600" cy="381000"/>
          </a:xfrm>
          <a:prstGeom prst="octagon">
            <a:avLst>
              <a:gd name="adj" fmla="val 25704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lvl="1" algn="ctr" eaLnBrk="0" hangingPunct="0"/>
            <a:r>
              <a:rPr lang="en-US" sz="1800" dirty="0">
                <a:latin typeface="Calibri"/>
                <a:cs typeface="Calibri"/>
              </a:rPr>
              <a:t>1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0     </a:t>
            </a:r>
            <a:r>
              <a:rPr lang="en-US" sz="1800" dirty="0">
                <a:latin typeface="Calibri"/>
                <a:cs typeface="Calibri"/>
              </a:rPr>
              <a:t>3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0     </a:t>
            </a:r>
            <a:r>
              <a:rPr lang="en-US" sz="1800" dirty="0" smtClean="0">
                <a:latin typeface="Calibri"/>
                <a:cs typeface="Calibri"/>
              </a:rPr>
              <a:t>6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667000" y="45720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en-US" sz="2200" b="1" kern="0" dirty="0" err="1" smtClean="0">
                <a:solidFill>
                  <a:srgbClr val="FF0000"/>
                </a:solidFill>
                <a:latin typeface="Calibri"/>
                <a:cs typeface="Calibri"/>
                <a:sym typeface="Wingdings"/>
              </a:rPr>
              <a:t></a:t>
            </a:r>
            <a:r>
              <a:rPr lang="en-US" sz="2200" b="1" kern="0" dirty="0" smtClean="0">
                <a:solidFill>
                  <a:srgbClr val="FF0000"/>
                </a:solidFill>
                <a:latin typeface="Calibri"/>
                <a:cs typeface="Calibri"/>
              </a:rPr>
              <a:t>Split 4-nodes as they are encountered</a:t>
            </a:r>
            <a:endParaRPr lang="en-US" sz="2200" b="1" kern="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048000" y="1447800"/>
            <a:ext cx="3454800" cy="1422600"/>
            <a:chOff x="787200" y="1066800"/>
            <a:chExt cx="3454800" cy="1422600"/>
          </a:xfrm>
        </p:grpSpPr>
        <p:sp>
          <p:nvSpPr>
            <p:cNvPr id="15" name="Oval 14"/>
            <p:cNvSpPr/>
            <p:nvPr/>
          </p:nvSpPr>
          <p:spPr bwMode="auto">
            <a:xfrm>
              <a:off x="2362200" y="1066800"/>
              <a:ext cx="432000" cy="432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3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810000" y="20574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87200" y="20574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1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8" name="Straight Connector 17"/>
            <p:cNvCxnSpPr>
              <a:stCxn id="15" idx="3"/>
              <a:endCxn id="17" idx="0"/>
            </p:cNvCxnSpPr>
            <p:nvPr/>
          </p:nvCxnSpPr>
          <p:spPr bwMode="auto">
            <a:xfrm rot="5400000">
              <a:off x="1403401" y="1035335"/>
              <a:ext cx="621865" cy="14222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15" idx="5"/>
              <a:endCxn id="16" idx="0"/>
            </p:cNvCxnSpPr>
            <p:nvPr/>
          </p:nvCxnSpPr>
          <p:spPr bwMode="auto">
            <a:xfrm rot="16200000" flipH="1">
              <a:off x="3067535" y="1098934"/>
              <a:ext cx="621865" cy="12950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2692200" y="1447800"/>
            <a:ext cx="3784800" cy="1422600"/>
            <a:chOff x="457200" y="1066800"/>
            <a:chExt cx="3784800" cy="1422600"/>
          </a:xfrm>
        </p:grpSpPr>
        <p:grpSp>
          <p:nvGrpSpPr>
            <p:cNvPr id="21" name="Group 33"/>
            <p:cNvGrpSpPr/>
            <p:nvPr/>
          </p:nvGrpSpPr>
          <p:grpSpPr>
            <a:xfrm>
              <a:off x="1003201" y="1066800"/>
              <a:ext cx="3238799" cy="1422600"/>
              <a:chOff x="1003201" y="1066800"/>
              <a:chExt cx="3238799" cy="1422600"/>
            </a:xfrm>
          </p:grpSpPr>
          <p:sp>
            <p:nvSpPr>
              <p:cNvPr id="23" name="Oval 22"/>
              <p:cNvSpPr/>
              <p:nvPr/>
            </p:nvSpPr>
            <p:spPr bwMode="auto">
              <a:xfrm>
                <a:off x="2362200" y="10668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 smtClean="0">
                    <a:latin typeface="Calibri"/>
                    <a:cs typeface="Calibri"/>
                  </a:rPr>
                  <a:t>3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3810000" y="205740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 smtClean="0">
                    <a:latin typeface="Calibri"/>
                    <a:cs typeface="Calibri"/>
                  </a:rPr>
                  <a:t>6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cxnSp>
            <p:nvCxnSpPr>
              <p:cNvPr id="25" name="Straight Connector 24"/>
              <p:cNvCxnSpPr>
                <a:stCxn id="23" idx="3"/>
              </p:cNvCxnSpPr>
              <p:nvPr/>
            </p:nvCxnSpPr>
            <p:spPr bwMode="auto">
              <a:xfrm rot="5400000">
                <a:off x="1403401" y="1035335"/>
                <a:ext cx="621865" cy="1422265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>
                <a:stCxn id="23" idx="5"/>
                <a:endCxn id="24" idx="0"/>
              </p:cNvCxnSpPr>
              <p:nvPr/>
            </p:nvCxnSpPr>
            <p:spPr bwMode="auto">
              <a:xfrm rot="16200000" flipH="1">
                <a:off x="3067535" y="1098934"/>
                <a:ext cx="621865" cy="1295065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2" name="Octagon 21"/>
            <p:cNvSpPr/>
            <p:nvPr/>
          </p:nvSpPr>
          <p:spPr bwMode="auto">
            <a:xfrm>
              <a:off x="457200" y="20574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1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b="1" dirty="0">
                  <a:latin typeface="Calibri"/>
                  <a:cs typeface="Calibri"/>
                </a:rPr>
                <a:t>2</a:t>
              </a: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</p:grpSp>
      <p:sp>
        <p:nvSpPr>
          <p:cNvPr id="27" name="Octagon 26"/>
          <p:cNvSpPr/>
          <p:nvPr/>
        </p:nvSpPr>
        <p:spPr bwMode="auto">
          <a:xfrm>
            <a:off x="4191000" y="1447800"/>
            <a:ext cx="1371600" cy="381000"/>
          </a:xfrm>
          <a:prstGeom prst="octagon">
            <a:avLst>
              <a:gd name="adj" fmla="val 25704"/>
            </a:avLst>
          </a:prstGeom>
          <a:solidFill>
            <a:srgbClr val="FF6666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lvl="1" algn="ctr" eaLnBrk="0" hangingPunct="0"/>
            <a:r>
              <a:rPr lang="en-US" sz="1800" dirty="0">
                <a:latin typeface="Calibri"/>
                <a:cs typeface="Calibri"/>
              </a:rPr>
              <a:t>1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0     </a:t>
            </a:r>
            <a:r>
              <a:rPr lang="en-US" sz="1800" dirty="0">
                <a:latin typeface="Calibri"/>
                <a:cs typeface="Calibri"/>
              </a:rPr>
              <a:t>3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0     </a:t>
            </a:r>
            <a:r>
              <a:rPr lang="en-US" sz="1800" dirty="0" smtClean="0">
                <a:latin typeface="Calibri"/>
                <a:cs typeface="Calibri"/>
              </a:rPr>
              <a:t>6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rPr>
              <a:t>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27" grpId="1" animBg="1"/>
      <p:bldP spid="27" grpId="2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into a 2-3-4 Tree --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4800" y="4038600"/>
            <a:ext cx="2743200" cy="46166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indent="-342900" eaLnBrk="0" hangingPunct="0">
              <a:spcBef>
                <a:spcPct val="20000"/>
              </a:spcBef>
            </a:pPr>
            <a:r>
              <a:rPr lang="en-US" b="1" dirty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Insert 50 and 40</a:t>
            </a:r>
            <a:endParaRPr lang="en-US" b="1" dirty="0">
              <a:solidFill>
                <a:srgbClr val="0000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4800" y="4572000"/>
            <a:ext cx="4648200" cy="76944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No 4-nodes have been encountered during their </a:t>
            </a:r>
            <a:r>
              <a:rPr lang="en-US" sz="2200" kern="0" dirty="0" smtClean="0">
                <a:solidFill>
                  <a:srgbClr val="0000FF"/>
                </a:solidFill>
                <a:latin typeface="Calibri"/>
                <a:cs typeface="Calibri"/>
              </a:rPr>
              <a:t>insertion</a:t>
            </a:r>
            <a:endParaRPr lang="en-US" sz="2200" kern="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953000" y="4572000"/>
            <a:ext cx="2743200" cy="43088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en-US" sz="2200" b="1" kern="0" dirty="0" err="1" smtClean="0">
                <a:solidFill>
                  <a:srgbClr val="FF0000"/>
                </a:solidFill>
                <a:latin typeface="Calibri"/>
                <a:cs typeface="Calibri"/>
                <a:sym typeface="Wingdings"/>
              </a:rPr>
              <a:t></a:t>
            </a:r>
            <a:r>
              <a:rPr lang="en-US" sz="2200" b="1" kern="0" dirty="0" smtClean="0">
                <a:solidFill>
                  <a:srgbClr val="FF0000"/>
                </a:solidFill>
                <a:latin typeface="Calibri"/>
                <a:cs typeface="Calibri"/>
                <a:sym typeface="Wingdings"/>
              </a:rPr>
              <a:t> No split </a:t>
            </a:r>
            <a:r>
              <a:rPr lang="en-US" sz="2200" b="1" kern="0" dirty="0" smtClean="0">
                <a:solidFill>
                  <a:srgbClr val="FF0000"/>
                </a:solidFill>
                <a:latin typeface="Calibri"/>
                <a:cs typeface="Calibri"/>
              </a:rPr>
              <a:t>operation</a:t>
            </a:r>
            <a:endParaRPr lang="en-US" sz="2200" b="1" kern="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grpSp>
        <p:nvGrpSpPr>
          <p:cNvPr id="11" name="Group 19"/>
          <p:cNvGrpSpPr/>
          <p:nvPr/>
        </p:nvGrpSpPr>
        <p:grpSpPr>
          <a:xfrm>
            <a:off x="2667000" y="1447800"/>
            <a:ext cx="3784800" cy="1422600"/>
            <a:chOff x="457200" y="1066800"/>
            <a:chExt cx="3784800" cy="1422600"/>
          </a:xfrm>
        </p:grpSpPr>
        <p:grpSp>
          <p:nvGrpSpPr>
            <p:cNvPr id="14" name="Group 33"/>
            <p:cNvGrpSpPr/>
            <p:nvPr/>
          </p:nvGrpSpPr>
          <p:grpSpPr>
            <a:xfrm>
              <a:off x="1003201" y="1066800"/>
              <a:ext cx="3238799" cy="1422600"/>
              <a:chOff x="1003201" y="1066800"/>
              <a:chExt cx="3238799" cy="1422600"/>
            </a:xfrm>
          </p:grpSpPr>
          <p:sp>
            <p:nvSpPr>
              <p:cNvPr id="23" name="Oval 22"/>
              <p:cNvSpPr/>
              <p:nvPr/>
            </p:nvSpPr>
            <p:spPr bwMode="auto">
              <a:xfrm>
                <a:off x="2362200" y="1066800"/>
                <a:ext cx="432000" cy="432000"/>
              </a:xfrm>
              <a:prstGeom prst="ellips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 smtClean="0">
                    <a:latin typeface="Calibri"/>
                    <a:cs typeface="Calibri"/>
                  </a:rPr>
                  <a:t>3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3810000" y="205740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 smtClean="0">
                    <a:latin typeface="Calibri"/>
                    <a:cs typeface="Calibri"/>
                  </a:rPr>
                  <a:t>6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cxnSp>
            <p:nvCxnSpPr>
              <p:cNvPr id="25" name="Straight Connector 24"/>
              <p:cNvCxnSpPr>
                <a:stCxn id="23" idx="3"/>
              </p:cNvCxnSpPr>
              <p:nvPr/>
            </p:nvCxnSpPr>
            <p:spPr bwMode="auto">
              <a:xfrm rot="5400000">
                <a:off x="1403401" y="1035335"/>
                <a:ext cx="621865" cy="1422265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>
                <a:stCxn id="23" idx="5"/>
                <a:endCxn id="24" idx="0"/>
              </p:cNvCxnSpPr>
              <p:nvPr/>
            </p:nvCxnSpPr>
            <p:spPr bwMode="auto">
              <a:xfrm rot="16200000" flipH="1">
                <a:off x="3067535" y="1098934"/>
                <a:ext cx="621865" cy="1295065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2" name="Octagon 21"/>
            <p:cNvSpPr/>
            <p:nvPr/>
          </p:nvSpPr>
          <p:spPr bwMode="auto">
            <a:xfrm>
              <a:off x="457200" y="20574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1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2</a:t>
              </a: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67000" y="1447800"/>
            <a:ext cx="4114800" cy="1371600"/>
            <a:chOff x="457200" y="1066800"/>
            <a:chExt cx="4114800" cy="1371600"/>
          </a:xfrm>
        </p:grpSpPr>
        <p:grpSp>
          <p:nvGrpSpPr>
            <p:cNvPr id="28" name="Group 35"/>
            <p:cNvGrpSpPr/>
            <p:nvPr/>
          </p:nvGrpSpPr>
          <p:grpSpPr>
            <a:xfrm>
              <a:off x="457200" y="1066800"/>
              <a:ext cx="3568800" cy="1371600"/>
              <a:chOff x="457200" y="1066800"/>
              <a:chExt cx="3568800" cy="1371600"/>
            </a:xfrm>
          </p:grpSpPr>
          <p:grpSp>
            <p:nvGrpSpPr>
              <p:cNvPr id="30" name="Group 33"/>
              <p:cNvGrpSpPr/>
              <p:nvPr/>
            </p:nvGrpSpPr>
            <p:grpSpPr>
              <a:xfrm>
                <a:off x="1003201" y="1066800"/>
                <a:ext cx="3022799" cy="990600"/>
                <a:chOff x="1003201" y="1066800"/>
                <a:chExt cx="3022799" cy="990600"/>
              </a:xfrm>
            </p:grpSpPr>
            <p:sp>
              <p:nvSpPr>
                <p:cNvPr id="32" name="Oval 31"/>
                <p:cNvSpPr/>
                <p:nvPr/>
              </p:nvSpPr>
              <p:spPr bwMode="auto">
                <a:xfrm>
                  <a:off x="2362200" y="10668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 smtClean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33" name="Straight Connector 32"/>
                <p:cNvCxnSpPr>
                  <a:stCxn id="32" idx="3"/>
                </p:cNvCxnSpPr>
                <p:nvPr/>
              </p:nvCxnSpPr>
              <p:spPr bwMode="auto">
                <a:xfrm rot="5400000">
                  <a:off x="1403401" y="1035335"/>
                  <a:ext cx="621865" cy="1422265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" name="Straight Connector 33"/>
                <p:cNvCxnSpPr>
                  <a:stCxn id="32" idx="5"/>
                </p:cNvCxnSpPr>
                <p:nvPr/>
              </p:nvCxnSpPr>
              <p:spPr bwMode="auto">
                <a:xfrm rot="16200000" flipH="1">
                  <a:off x="3067535" y="1098934"/>
                  <a:ext cx="621865" cy="1295065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1" name="Octagon 30"/>
              <p:cNvSpPr/>
              <p:nvPr/>
            </p:nvSpPr>
            <p:spPr bwMode="auto">
              <a:xfrm>
                <a:off x="457200" y="2057400"/>
                <a:ext cx="1143000" cy="381000"/>
              </a:xfrm>
              <a:prstGeom prst="octagon">
                <a:avLst>
                  <a:gd name="adj" fmla="val 25704"/>
                </a:avLst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1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2</a:t>
                </a: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  <p:sp>
          <p:nvSpPr>
            <p:cNvPr id="29" name="Octagon 28"/>
            <p:cNvSpPr/>
            <p:nvPr/>
          </p:nvSpPr>
          <p:spPr bwMode="auto">
            <a:xfrm>
              <a:off x="3429000" y="20574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 smtClean="0">
                  <a:latin typeface="Calibri"/>
                  <a:cs typeface="Calibri"/>
                </a:rPr>
                <a:t>5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 smtClean="0">
                  <a:latin typeface="Calibri"/>
                  <a:cs typeface="Calibri"/>
                </a:rPr>
                <a:t>6</a:t>
              </a: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667000" y="1447800"/>
            <a:ext cx="4267200" cy="1371600"/>
            <a:chOff x="457200" y="1066800"/>
            <a:chExt cx="4267200" cy="1371600"/>
          </a:xfrm>
        </p:grpSpPr>
        <p:sp>
          <p:nvSpPr>
            <p:cNvPr id="36" name="Octagon 35"/>
            <p:cNvSpPr/>
            <p:nvPr/>
          </p:nvSpPr>
          <p:spPr bwMode="auto">
            <a:xfrm>
              <a:off x="3352800" y="2057400"/>
              <a:ext cx="1371600" cy="381000"/>
            </a:xfrm>
            <a:prstGeom prst="octagon">
              <a:avLst>
                <a:gd name="adj" fmla="val 25704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 smtClean="0">
                  <a:latin typeface="Calibri"/>
                  <a:cs typeface="Calibri"/>
                </a:rPr>
                <a:t>4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 smtClean="0">
                  <a:latin typeface="Calibri"/>
                  <a:cs typeface="Calibri"/>
                </a:rPr>
                <a:t>5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 smtClean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grpSp>
          <p:nvGrpSpPr>
            <p:cNvPr id="37" name="Group 35"/>
            <p:cNvGrpSpPr/>
            <p:nvPr/>
          </p:nvGrpSpPr>
          <p:grpSpPr>
            <a:xfrm>
              <a:off x="457200" y="1066800"/>
              <a:ext cx="3568800" cy="1371600"/>
              <a:chOff x="457200" y="1066800"/>
              <a:chExt cx="3568800" cy="1371600"/>
            </a:xfrm>
          </p:grpSpPr>
          <p:grpSp>
            <p:nvGrpSpPr>
              <p:cNvPr id="38" name="Group 33"/>
              <p:cNvGrpSpPr/>
              <p:nvPr/>
            </p:nvGrpSpPr>
            <p:grpSpPr>
              <a:xfrm>
                <a:off x="1003201" y="1066800"/>
                <a:ext cx="3022799" cy="990600"/>
                <a:chOff x="1003201" y="1066800"/>
                <a:chExt cx="3022799" cy="990600"/>
              </a:xfrm>
            </p:grpSpPr>
            <p:sp>
              <p:nvSpPr>
                <p:cNvPr id="40" name="Oval 39"/>
                <p:cNvSpPr/>
                <p:nvPr/>
              </p:nvSpPr>
              <p:spPr bwMode="auto">
                <a:xfrm>
                  <a:off x="2362200" y="10668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 smtClean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41" name="Straight Connector 40"/>
                <p:cNvCxnSpPr>
                  <a:stCxn id="40" idx="3"/>
                </p:cNvCxnSpPr>
                <p:nvPr/>
              </p:nvCxnSpPr>
              <p:spPr bwMode="auto">
                <a:xfrm rot="5400000">
                  <a:off x="1403401" y="1035335"/>
                  <a:ext cx="621865" cy="1422265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2" name="Straight Connector 41"/>
                <p:cNvCxnSpPr>
                  <a:stCxn id="40" idx="5"/>
                </p:cNvCxnSpPr>
                <p:nvPr/>
              </p:nvCxnSpPr>
              <p:spPr bwMode="auto">
                <a:xfrm rot="16200000" flipH="1">
                  <a:off x="3067535" y="1098934"/>
                  <a:ext cx="621865" cy="1295065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9" name="Octagon 38"/>
              <p:cNvSpPr/>
              <p:nvPr/>
            </p:nvSpPr>
            <p:spPr bwMode="auto">
              <a:xfrm>
                <a:off x="457200" y="2057400"/>
                <a:ext cx="1143000" cy="381000"/>
              </a:xfrm>
              <a:prstGeom prst="octagon">
                <a:avLst>
                  <a:gd name="adj" fmla="val 25704"/>
                </a:avLst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1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2</a:t>
                </a: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into a 2-3-4 Tree --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4800" y="4038600"/>
            <a:ext cx="1752600" cy="46166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indent="-342900" eaLnBrk="0" hangingPunct="0">
              <a:spcBef>
                <a:spcPct val="20000"/>
              </a:spcBef>
            </a:pPr>
            <a:r>
              <a:rPr lang="en-US" b="1" dirty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Insert 70</a:t>
            </a:r>
            <a:endParaRPr lang="en-US" b="1" dirty="0">
              <a:solidFill>
                <a:srgbClr val="0000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4800" y="45720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 smtClean="0">
                <a:solidFill>
                  <a:srgbClr val="0000FF"/>
                </a:solidFill>
                <a:latin typeface="Calibri"/>
                <a:cs typeface="Calibri"/>
              </a:rPr>
              <a:t>A 4-node is encountered</a:t>
            </a:r>
            <a:endParaRPr lang="en-US" sz="2200" kern="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04800" y="50292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 smtClean="0">
                <a:solidFill>
                  <a:srgbClr val="0000FF"/>
                </a:solidFill>
                <a:latin typeface="Calibri"/>
                <a:cs typeface="Calibri"/>
              </a:rPr>
              <a:t>So, we split it before insertion</a:t>
            </a:r>
            <a:endParaRPr lang="en-US" sz="2200" kern="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04800" y="5535613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 smtClean="0">
                <a:solidFill>
                  <a:srgbClr val="0000FF"/>
                </a:solidFill>
                <a:latin typeface="Calibri"/>
                <a:cs typeface="Calibri"/>
              </a:rPr>
              <a:t>And, then add 70</a:t>
            </a:r>
            <a:endParaRPr lang="en-US" sz="2200" kern="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667000" y="1447800"/>
            <a:ext cx="4267200" cy="1371600"/>
            <a:chOff x="457200" y="1066800"/>
            <a:chExt cx="4267200" cy="1371600"/>
          </a:xfrm>
        </p:grpSpPr>
        <p:sp>
          <p:nvSpPr>
            <p:cNvPr id="28" name="Octagon 27"/>
            <p:cNvSpPr/>
            <p:nvPr/>
          </p:nvSpPr>
          <p:spPr bwMode="auto">
            <a:xfrm>
              <a:off x="3352800" y="2057400"/>
              <a:ext cx="1371600" cy="381000"/>
            </a:xfrm>
            <a:prstGeom prst="octagon">
              <a:avLst>
                <a:gd name="adj" fmla="val 25704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 smtClean="0">
                  <a:latin typeface="Calibri"/>
                  <a:cs typeface="Calibri"/>
                </a:rPr>
                <a:t>4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 smtClean="0">
                  <a:latin typeface="Calibri"/>
                  <a:cs typeface="Calibri"/>
                </a:rPr>
                <a:t>5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 smtClean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grpSp>
          <p:nvGrpSpPr>
            <p:cNvPr id="29" name="Group 35"/>
            <p:cNvGrpSpPr/>
            <p:nvPr/>
          </p:nvGrpSpPr>
          <p:grpSpPr>
            <a:xfrm>
              <a:off x="457200" y="1066800"/>
              <a:ext cx="3568800" cy="1371600"/>
              <a:chOff x="457200" y="1066800"/>
              <a:chExt cx="3568800" cy="1371600"/>
            </a:xfrm>
          </p:grpSpPr>
          <p:grpSp>
            <p:nvGrpSpPr>
              <p:cNvPr id="30" name="Group 33"/>
              <p:cNvGrpSpPr/>
              <p:nvPr/>
            </p:nvGrpSpPr>
            <p:grpSpPr>
              <a:xfrm>
                <a:off x="1003201" y="1066800"/>
                <a:ext cx="3022799" cy="990600"/>
                <a:chOff x="1003201" y="1066800"/>
                <a:chExt cx="3022799" cy="990600"/>
              </a:xfrm>
            </p:grpSpPr>
            <p:sp>
              <p:nvSpPr>
                <p:cNvPr id="32" name="Oval 31"/>
                <p:cNvSpPr/>
                <p:nvPr/>
              </p:nvSpPr>
              <p:spPr bwMode="auto">
                <a:xfrm>
                  <a:off x="2362200" y="10668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 smtClean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33" name="Straight Connector 32"/>
                <p:cNvCxnSpPr>
                  <a:stCxn id="32" idx="3"/>
                </p:cNvCxnSpPr>
                <p:nvPr/>
              </p:nvCxnSpPr>
              <p:spPr bwMode="auto">
                <a:xfrm rot="5400000">
                  <a:off x="1403401" y="1035335"/>
                  <a:ext cx="621865" cy="1422265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" name="Straight Connector 33"/>
                <p:cNvCxnSpPr>
                  <a:stCxn id="32" idx="5"/>
                </p:cNvCxnSpPr>
                <p:nvPr/>
              </p:nvCxnSpPr>
              <p:spPr bwMode="auto">
                <a:xfrm rot="16200000" flipH="1">
                  <a:off x="3067535" y="1098934"/>
                  <a:ext cx="621865" cy="1295065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1" name="Octagon 30"/>
              <p:cNvSpPr/>
              <p:nvPr/>
            </p:nvSpPr>
            <p:spPr bwMode="auto">
              <a:xfrm>
                <a:off x="457200" y="2057400"/>
                <a:ext cx="1143000" cy="381000"/>
              </a:xfrm>
              <a:prstGeom prst="octagon">
                <a:avLst>
                  <a:gd name="adj" fmla="val 25704"/>
                </a:avLst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1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2</a:t>
                </a: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2667000" y="1447800"/>
            <a:ext cx="4267200" cy="1371600"/>
            <a:chOff x="457200" y="1066800"/>
            <a:chExt cx="4267200" cy="1371600"/>
          </a:xfrm>
        </p:grpSpPr>
        <p:sp>
          <p:nvSpPr>
            <p:cNvPr id="36" name="Octagon 35"/>
            <p:cNvSpPr/>
            <p:nvPr/>
          </p:nvSpPr>
          <p:spPr bwMode="auto">
            <a:xfrm>
              <a:off x="3352800" y="2057400"/>
              <a:ext cx="1371600" cy="381000"/>
            </a:xfrm>
            <a:prstGeom prst="octagon">
              <a:avLst>
                <a:gd name="adj" fmla="val 25704"/>
              </a:avLst>
            </a:prstGeom>
            <a:solidFill>
              <a:srgbClr val="FF6666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 smtClean="0">
                  <a:latin typeface="Calibri"/>
                  <a:cs typeface="Calibri"/>
                </a:rPr>
                <a:t>4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 smtClean="0">
                  <a:latin typeface="Calibri"/>
                  <a:cs typeface="Calibri"/>
                </a:rPr>
                <a:t>5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 smtClean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grpSp>
          <p:nvGrpSpPr>
            <p:cNvPr id="37" name="Group 35"/>
            <p:cNvGrpSpPr/>
            <p:nvPr/>
          </p:nvGrpSpPr>
          <p:grpSpPr>
            <a:xfrm>
              <a:off x="457200" y="1066800"/>
              <a:ext cx="3568800" cy="1371600"/>
              <a:chOff x="457200" y="1066800"/>
              <a:chExt cx="3568800" cy="1371600"/>
            </a:xfrm>
          </p:grpSpPr>
          <p:grpSp>
            <p:nvGrpSpPr>
              <p:cNvPr id="38" name="Group 33"/>
              <p:cNvGrpSpPr/>
              <p:nvPr/>
            </p:nvGrpSpPr>
            <p:grpSpPr>
              <a:xfrm>
                <a:off x="1003201" y="1066800"/>
                <a:ext cx="3022799" cy="990600"/>
                <a:chOff x="1003201" y="1066800"/>
                <a:chExt cx="3022799" cy="990600"/>
              </a:xfrm>
            </p:grpSpPr>
            <p:sp>
              <p:nvSpPr>
                <p:cNvPr id="40" name="Oval 39"/>
                <p:cNvSpPr/>
                <p:nvPr/>
              </p:nvSpPr>
              <p:spPr bwMode="auto">
                <a:xfrm>
                  <a:off x="2362200" y="1066800"/>
                  <a:ext cx="432000" cy="4320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 smtClean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41" name="Straight Connector 40"/>
                <p:cNvCxnSpPr>
                  <a:stCxn id="40" idx="3"/>
                </p:cNvCxnSpPr>
                <p:nvPr/>
              </p:nvCxnSpPr>
              <p:spPr bwMode="auto">
                <a:xfrm rot="5400000">
                  <a:off x="1403401" y="1035335"/>
                  <a:ext cx="621865" cy="1422265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2" name="Straight Connector 41"/>
                <p:cNvCxnSpPr>
                  <a:stCxn id="40" idx="5"/>
                </p:cNvCxnSpPr>
                <p:nvPr/>
              </p:nvCxnSpPr>
              <p:spPr bwMode="auto">
                <a:xfrm rot="16200000" flipH="1">
                  <a:off x="3067535" y="1098934"/>
                  <a:ext cx="621865" cy="1295065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39" name="Octagon 38"/>
              <p:cNvSpPr/>
              <p:nvPr/>
            </p:nvSpPr>
            <p:spPr bwMode="auto">
              <a:xfrm>
                <a:off x="457200" y="2057400"/>
                <a:ext cx="1143000" cy="381000"/>
              </a:xfrm>
              <a:prstGeom prst="octagon">
                <a:avLst>
                  <a:gd name="adj" fmla="val 25704"/>
                </a:avLst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1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2</a:t>
                </a: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2667000" y="1447800"/>
            <a:ext cx="3810000" cy="1422600"/>
            <a:chOff x="457200" y="1066800"/>
            <a:chExt cx="3810000" cy="1422600"/>
          </a:xfrm>
        </p:grpSpPr>
        <p:grpSp>
          <p:nvGrpSpPr>
            <p:cNvPr id="44" name="Group 35"/>
            <p:cNvGrpSpPr/>
            <p:nvPr/>
          </p:nvGrpSpPr>
          <p:grpSpPr>
            <a:xfrm>
              <a:off x="457200" y="1447799"/>
              <a:ext cx="3568801" cy="990601"/>
              <a:chOff x="457200" y="1447799"/>
              <a:chExt cx="3568801" cy="990601"/>
            </a:xfrm>
          </p:grpSpPr>
          <p:grpSp>
            <p:nvGrpSpPr>
              <p:cNvPr id="49" name="Group 33"/>
              <p:cNvGrpSpPr/>
              <p:nvPr/>
            </p:nvGrpSpPr>
            <p:grpSpPr>
              <a:xfrm>
                <a:off x="1003202" y="1447799"/>
                <a:ext cx="3022799" cy="609601"/>
                <a:chOff x="1003202" y="1447799"/>
                <a:chExt cx="3022799" cy="609601"/>
              </a:xfrm>
            </p:grpSpPr>
            <p:cxnSp>
              <p:nvCxnSpPr>
                <p:cNvPr id="51" name="Straight Connector 50"/>
                <p:cNvCxnSpPr>
                  <a:stCxn id="45" idx="3"/>
                </p:cNvCxnSpPr>
                <p:nvPr/>
              </p:nvCxnSpPr>
              <p:spPr bwMode="auto">
                <a:xfrm rot="5400000">
                  <a:off x="1242967" y="1208035"/>
                  <a:ext cx="609600" cy="1089130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2" name="Straight Connector 51"/>
                <p:cNvCxnSpPr>
                  <a:stCxn id="45" idx="2"/>
                </p:cNvCxnSpPr>
                <p:nvPr/>
              </p:nvCxnSpPr>
              <p:spPr bwMode="auto">
                <a:xfrm rot="16200000" flipH="1">
                  <a:off x="3227935" y="1259333"/>
                  <a:ext cx="609599" cy="986532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50" name="Octagon 49"/>
              <p:cNvSpPr/>
              <p:nvPr/>
            </p:nvSpPr>
            <p:spPr bwMode="auto">
              <a:xfrm>
                <a:off x="457200" y="2057400"/>
                <a:ext cx="1143000" cy="381000"/>
              </a:xfrm>
              <a:prstGeom prst="octagon">
                <a:avLst>
                  <a:gd name="adj" fmla="val 25704"/>
                </a:avLst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1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2</a:t>
                </a: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  <p:sp>
          <p:nvSpPr>
            <p:cNvPr id="45" name="Octagon 44"/>
            <p:cNvSpPr/>
            <p:nvPr/>
          </p:nvSpPr>
          <p:spPr bwMode="auto">
            <a:xfrm>
              <a:off x="1994400" y="10668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 smtClean="0">
                  <a:latin typeface="Calibri"/>
                  <a:cs typeface="Calibri"/>
                </a:rPr>
                <a:t>3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 smtClean="0">
                  <a:latin typeface="Calibri"/>
                  <a:cs typeface="Calibri"/>
                </a:rPr>
                <a:t>5</a:t>
              </a: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2362200" y="20574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4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3835200" y="20574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48" name="Straight Connector 47"/>
            <p:cNvCxnSpPr>
              <a:endCxn id="46" idx="0"/>
            </p:cNvCxnSpPr>
            <p:nvPr/>
          </p:nvCxnSpPr>
          <p:spPr bwMode="auto">
            <a:xfrm rot="5400000">
              <a:off x="2279700" y="1746300"/>
              <a:ext cx="609600" cy="12600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2667000" y="1447800"/>
            <a:ext cx="4267200" cy="1422600"/>
            <a:chOff x="457200" y="1066800"/>
            <a:chExt cx="4267200" cy="1422600"/>
          </a:xfrm>
        </p:grpSpPr>
        <p:grpSp>
          <p:nvGrpSpPr>
            <p:cNvPr id="54" name="Group 52"/>
            <p:cNvGrpSpPr/>
            <p:nvPr/>
          </p:nvGrpSpPr>
          <p:grpSpPr>
            <a:xfrm>
              <a:off x="457200" y="1066800"/>
              <a:ext cx="3568801" cy="1422600"/>
              <a:chOff x="457200" y="1066800"/>
              <a:chExt cx="3568801" cy="1422600"/>
            </a:xfrm>
          </p:grpSpPr>
          <p:grpSp>
            <p:nvGrpSpPr>
              <p:cNvPr id="56" name="Group 35"/>
              <p:cNvGrpSpPr/>
              <p:nvPr/>
            </p:nvGrpSpPr>
            <p:grpSpPr>
              <a:xfrm>
                <a:off x="457200" y="1447799"/>
                <a:ext cx="3568801" cy="990601"/>
                <a:chOff x="457200" y="1447799"/>
                <a:chExt cx="3568801" cy="990601"/>
              </a:xfrm>
            </p:grpSpPr>
            <p:grpSp>
              <p:nvGrpSpPr>
                <p:cNvPr id="60" name="Group 33"/>
                <p:cNvGrpSpPr/>
                <p:nvPr/>
              </p:nvGrpSpPr>
              <p:grpSpPr>
                <a:xfrm>
                  <a:off x="1003202" y="1447799"/>
                  <a:ext cx="3022799" cy="609601"/>
                  <a:chOff x="1003202" y="1447799"/>
                  <a:chExt cx="3022799" cy="609601"/>
                </a:xfrm>
              </p:grpSpPr>
              <p:cxnSp>
                <p:nvCxnSpPr>
                  <p:cNvPr id="62" name="Straight Connector 61"/>
                  <p:cNvCxnSpPr>
                    <a:stCxn id="57" idx="3"/>
                  </p:cNvCxnSpPr>
                  <p:nvPr/>
                </p:nvCxnSpPr>
                <p:spPr bwMode="auto">
                  <a:xfrm rot="5400000">
                    <a:off x="1242967" y="1208035"/>
                    <a:ext cx="609600" cy="1089130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63" name="Straight Connector 62"/>
                  <p:cNvCxnSpPr>
                    <a:stCxn id="57" idx="2"/>
                  </p:cNvCxnSpPr>
                  <p:nvPr/>
                </p:nvCxnSpPr>
                <p:spPr bwMode="auto">
                  <a:xfrm rot="16200000" flipH="1">
                    <a:off x="3227935" y="1259333"/>
                    <a:ext cx="609599" cy="986532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1" name="Octagon 60"/>
                <p:cNvSpPr/>
                <p:nvPr/>
              </p:nvSpPr>
              <p:spPr bwMode="auto">
                <a:xfrm>
                  <a:off x="457200" y="20574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2</a:t>
                  </a:r>
                  <a:r>
                    <a:rPr kumimoji="0" lang="en-US" sz="180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57" name="Octagon 56"/>
              <p:cNvSpPr/>
              <p:nvPr/>
            </p:nvSpPr>
            <p:spPr bwMode="auto">
              <a:xfrm>
                <a:off x="1994400" y="1066800"/>
                <a:ext cx="1143000" cy="381000"/>
              </a:xfrm>
              <a:prstGeom prst="octagon">
                <a:avLst>
                  <a:gd name="adj" fmla="val 25704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 smtClean="0">
                    <a:latin typeface="Calibri"/>
                    <a:cs typeface="Calibri"/>
                  </a:rPr>
                  <a:t>3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 smtClean="0">
                    <a:latin typeface="Calibri"/>
                    <a:cs typeface="Calibri"/>
                  </a:rPr>
                  <a:t>5</a:t>
                </a: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 bwMode="auto">
              <a:xfrm>
                <a:off x="2362200" y="205740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4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cxnSp>
            <p:nvCxnSpPr>
              <p:cNvPr id="59" name="Straight Connector 58"/>
              <p:cNvCxnSpPr>
                <a:endCxn id="58" idx="0"/>
              </p:cNvCxnSpPr>
              <p:nvPr/>
            </p:nvCxnSpPr>
            <p:spPr bwMode="auto">
              <a:xfrm rot="5400000">
                <a:off x="2279700" y="1746300"/>
                <a:ext cx="609600" cy="12600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5" name="Octagon 54"/>
            <p:cNvSpPr/>
            <p:nvPr/>
          </p:nvSpPr>
          <p:spPr bwMode="auto">
            <a:xfrm>
              <a:off x="3581400" y="20574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 smtClean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b="1" dirty="0" smtClean="0">
                  <a:latin typeface="Calibri"/>
                  <a:cs typeface="Calibri"/>
                </a:rPr>
                <a:t>7</a:t>
              </a: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into a 2-3-4 Tree --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4800" y="4038600"/>
            <a:ext cx="2743200" cy="46166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indent="-342900" eaLnBrk="0" hangingPunct="0">
              <a:spcBef>
                <a:spcPct val="20000"/>
              </a:spcBef>
            </a:pPr>
            <a:r>
              <a:rPr lang="en-US" b="1" dirty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Insert 80 and 15</a:t>
            </a:r>
            <a:endParaRPr lang="en-US" b="1" dirty="0">
              <a:solidFill>
                <a:srgbClr val="0000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4800" y="4572000"/>
            <a:ext cx="4648200" cy="769441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No 4-nodes have been encountered during their </a:t>
            </a:r>
            <a:r>
              <a:rPr lang="en-US" sz="2200" kern="0" dirty="0" smtClean="0">
                <a:solidFill>
                  <a:srgbClr val="0000FF"/>
                </a:solidFill>
                <a:latin typeface="Calibri"/>
                <a:cs typeface="Calibri"/>
              </a:rPr>
              <a:t>insertion</a:t>
            </a:r>
            <a:endParaRPr lang="en-US" sz="2200" kern="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953000" y="4572000"/>
            <a:ext cx="2743200" cy="430887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en-US" sz="2200" b="1" kern="0" dirty="0" err="1" smtClean="0">
                <a:solidFill>
                  <a:srgbClr val="FF0000"/>
                </a:solidFill>
                <a:latin typeface="Calibri"/>
                <a:cs typeface="Calibri"/>
                <a:sym typeface="Wingdings"/>
              </a:rPr>
              <a:t></a:t>
            </a:r>
            <a:r>
              <a:rPr lang="en-US" sz="2200" b="1" kern="0" dirty="0" smtClean="0">
                <a:solidFill>
                  <a:srgbClr val="FF0000"/>
                </a:solidFill>
                <a:latin typeface="Calibri"/>
                <a:cs typeface="Calibri"/>
                <a:sym typeface="Wingdings"/>
              </a:rPr>
              <a:t> No split </a:t>
            </a:r>
            <a:r>
              <a:rPr lang="en-US" sz="2200" b="1" kern="0" dirty="0" smtClean="0">
                <a:solidFill>
                  <a:srgbClr val="FF0000"/>
                </a:solidFill>
                <a:latin typeface="Calibri"/>
                <a:cs typeface="Calibri"/>
              </a:rPr>
              <a:t>operation</a:t>
            </a:r>
            <a:endParaRPr lang="en-US" sz="2200" b="1" kern="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667000" y="1447800"/>
            <a:ext cx="4114800" cy="1422600"/>
            <a:chOff x="457200" y="1066800"/>
            <a:chExt cx="4114800" cy="1422600"/>
          </a:xfrm>
        </p:grpSpPr>
        <p:grpSp>
          <p:nvGrpSpPr>
            <p:cNvPr id="37" name="Group 52"/>
            <p:cNvGrpSpPr/>
            <p:nvPr/>
          </p:nvGrpSpPr>
          <p:grpSpPr>
            <a:xfrm>
              <a:off x="457200" y="1066800"/>
              <a:ext cx="3568801" cy="1422600"/>
              <a:chOff x="457200" y="1066800"/>
              <a:chExt cx="3568801" cy="1422600"/>
            </a:xfrm>
          </p:grpSpPr>
          <p:grpSp>
            <p:nvGrpSpPr>
              <p:cNvPr id="43" name="Group 35"/>
              <p:cNvGrpSpPr/>
              <p:nvPr/>
            </p:nvGrpSpPr>
            <p:grpSpPr>
              <a:xfrm>
                <a:off x="457200" y="1447799"/>
                <a:ext cx="3568801" cy="990601"/>
                <a:chOff x="457200" y="1447799"/>
                <a:chExt cx="3568801" cy="990601"/>
              </a:xfrm>
            </p:grpSpPr>
            <p:grpSp>
              <p:nvGrpSpPr>
                <p:cNvPr id="47" name="Group 33"/>
                <p:cNvGrpSpPr/>
                <p:nvPr/>
              </p:nvGrpSpPr>
              <p:grpSpPr>
                <a:xfrm>
                  <a:off x="1003202" y="1447799"/>
                  <a:ext cx="3022799" cy="609601"/>
                  <a:chOff x="1003202" y="1447799"/>
                  <a:chExt cx="3022799" cy="609601"/>
                </a:xfrm>
              </p:grpSpPr>
              <p:cxnSp>
                <p:nvCxnSpPr>
                  <p:cNvPr id="49" name="Straight Connector 48"/>
                  <p:cNvCxnSpPr>
                    <a:stCxn id="44" idx="3"/>
                  </p:cNvCxnSpPr>
                  <p:nvPr/>
                </p:nvCxnSpPr>
                <p:spPr bwMode="auto">
                  <a:xfrm rot="5400000">
                    <a:off x="1242967" y="1208035"/>
                    <a:ext cx="609600" cy="1089130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0" name="Straight Connector 49"/>
                  <p:cNvCxnSpPr>
                    <a:stCxn id="44" idx="2"/>
                  </p:cNvCxnSpPr>
                  <p:nvPr/>
                </p:nvCxnSpPr>
                <p:spPr bwMode="auto">
                  <a:xfrm rot="16200000" flipH="1">
                    <a:off x="3227935" y="1259333"/>
                    <a:ext cx="609599" cy="986532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48" name="Octagon 47"/>
                <p:cNvSpPr/>
                <p:nvPr/>
              </p:nvSpPr>
              <p:spPr bwMode="auto">
                <a:xfrm>
                  <a:off x="457200" y="20574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2</a:t>
                  </a:r>
                  <a:r>
                    <a:rPr kumimoji="0" lang="en-US" sz="180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44" name="Octagon 43"/>
              <p:cNvSpPr/>
              <p:nvPr/>
            </p:nvSpPr>
            <p:spPr bwMode="auto">
              <a:xfrm>
                <a:off x="1994400" y="1066800"/>
                <a:ext cx="1143000" cy="381000"/>
              </a:xfrm>
              <a:prstGeom prst="octagon">
                <a:avLst>
                  <a:gd name="adj" fmla="val 25704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 smtClean="0">
                    <a:latin typeface="Calibri"/>
                    <a:cs typeface="Calibri"/>
                  </a:rPr>
                  <a:t>3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 smtClean="0">
                    <a:latin typeface="Calibri"/>
                    <a:cs typeface="Calibri"/>
                  </a:rPr>
                  <a:t>5</a:t>
                </a: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 bwMode="auto">
              <a:xfrm>
                <a:off x="2362200" y="205740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4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cxnSp>
            <p:nvCxnSpPr>
              <p:cNvPr id="46" name="Straight Connector 45"/>
              <p:cNvCxnSpPr>
                <a:endCxn id="45" idx="0"/>
              </p:cNvCxnSpPr>
              <p:nvPr/>
            </p:nvCxnSpPr>
            <p:spPr bwMode="auto">
              <a:xfrm rot="5400000">
                <a:off x="2279700" y="1746300"/>
                <a:ext cx="609600" cy="12600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8" name="Octagon 37"/>
            <p:cNvSpPr/>
            <p:nvPr/>
          </p:nvSpPr>
          <p:spPr bwMode="auto">
            <a:xfrm>
              <a:off x="3429000" y="2057400"/>
              <a:ext cx="1143000" cy="381000"/>
            </a:xfrm>
            <a:prstGeom prst="octagon">
              <a:avLst>
                <a:gd name="adj" fmla="val 25704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 smtClean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 smtClean="0">
                  <a:latin typeface="Calibri"/>
                  <a:cs typeface="Calibri"/>
                </a:rPr>
                <a:t>7</a:t>
              </a: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667000" y="1447800"/>
            <a:ext cx="4267200" cy="1422600"/>
            <a:chOff x="533400" y="1447800"/>
            <a:chExt cx="4267200" cy="1422600"/>
          </a:xfrm>
        </p:grpSpPr>
        <p:grpSp>
          <p:nvGrpSpPr>
            <p:cNvPr id="52" name="Group 52"/>
            <p:cNvGrpSpPr/>
            <p:nvPr/>
          </p:nvGrpSpPr>
          <p:grpSpPr>
            <a:xfrm>
              <a:off x="533400" y="1447800"/>
              <a:ext cx="3568801" cy="1422600"/>
              <a:chOff x="457200" y="1066800"/>
              <a:chExt cx="3568801" cy="1422600"/>
            </a:xfrm>
          </p:grpSpPr>
          <p:grpSp>
            <p:nvGrpSpPr>
              <p:cNvPr id="54" name="Group 35"/>
              <p:cNvGrpSpPr/>
              <p:nvPr/>
            </p:nvGrpSpPr>
            <p:grpSpPr>
              <a:xfrm>
                <a:off x="457200" y="1447799"/>
                <a:ext cx="3568801" cy="990601"/>
                <a:chOff x="457200" y="1447799"/>
                <a:chExt cx="3568801" cy="990601"/>
              </a:xfrm>
            </p:grpSpPr>
            <p:grpSp>
              <p:nvGrpSpPr>
                <p:cNvPr id="58" name="Group 33"/>
                <p:cNvGrpSpPr/>
                <p:nvPr/>
              </p:nvGrpSpPr>
              <p:grpSpPr>
                <a:xfrm>
                  <a:off x="1003202" y="1447799"/>
                  <a:ext cx="3022799" cy="609601"/>
                  <a:chOff x="1003202" y="1447799"/>
                  <a:chExt cx="3022799" cy="609601"/>
                </a:xfrm>
              </p:grpSpPr>
              <p:cxnSp>
                <p:nvCxnSpPr>
                  <p:cNvPr id="60" name="Straight Connector 59"/>
                  <p:cNvCxnSpPr>
                    <a:stCxn id="55" idx="3"/>
                  </p:cNvCxnSpPr>
                  <p:nvPr/>
                </p:nvCxnSpPr>
                <p:spPr bwMode="auto">
                  <a:xfrm rot="5400000">
                    <a:off x="1242967" y="1208035"/>
                    <a:ext cx="609600" cy="1089130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61" name="Straight Connector 60"/>
                  <p:cNvCxnSpPr>
                    <a:stCxn id="55" idx="2"/>
                  </p:cNvCxnSpPr>
                  <p:nvPr/>
                </p:nvCxnSpPr>
                <p:spPr bwMode="auto">
                  <a:xfrm rot="16200000" flipH="1">
                    <a:off x="3227935" y="1259333"/>
                    <a:ext cx="609599" cy="986532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59" name="Octagon 58"/>
                <p:cNvSpPr/>
                <p:nvPr/>
              </p:nvSpPr>
              <p:spPr bwMode="auto">
                <a:xfrm>
                  <a:off x="457200" y="20574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>
                      <a:latin typeface="Calibri"/>
                      <a:cs typeface="Calibri"/>
                    </a:rPr>
                    <a:t>2</a:t>
                  </a:r>
                  <a:r>
                    <a:rPr kumimoji="0" lang="en-US" sz="180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55" name="Octagon 54"/>
              <p:cNvSpPr/>
              <p:nvPr/>
            </p:nvSpPr>
            <p:spPr bwMode="auto">
              <a:xfrm>
                <a:off x="1994400" y="1066800"/>
                <a:ext cx="1143000" cy="381000"/>
              </a:xfrm>
              <a:prstGeom prst="octagon">
                <a:avLst>
                  <a:gd name="adj" fmla="val 25704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 smtClean="0">
                    <a:latin typeface="Calibri"/>
                    <a:cs typeface="Calibri"/>
                  </a:rPr>
                  <a:t>3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 smtClean="0">
                    <a:latin typeface="Calibri"/>
                    <a:cs typeface="Calibri"/>
                  </a:rPr>
                  <a:t>5</a:t>
                </a: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 bwMode="auto">
              <a:xfrm>
                <a:off x="2362200" y="205740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4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cxnSp>
            <p:nvCxnSpPr>
              <p:cNvPr id="57" name="Straight Connector 56"/>
              <p:cNvCxnSpPr>
                <a:endCxn id="56" idx="0"/>
              </p:cNvCxnSpPr>
              <p:nvPr/>
            </p:nvCxnSpPr>
            <p:spPr bwMode="auto">
              <a:xfrm rot="5400000">
                <a:off x="2279700" y="1746300"/>
                <a:ext cx="609600" cy="12600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3" name="Octagon 52"/>
            <p:cNvSpPr/>
            <p:nvPr/>
          </p:nvSpPr>
          <p:spPr bwMode="auto">
            <a:xfrm>
              <a:off x="3429000" y="2438400"/>
              <a:ext cx="1371600" cy="381000"/>
            </a:xfrm>
            <a:prstGeom prst="octagon">
              <a:avLst>
                <a:gd name="adj" fmla="val 25704"/>
              </a:avLst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6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>
                  <a:latin typeface="Calibri"/>
                  <a:cs typeface="Calibri"/>
                </a:rPr>
                <a:t>7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b="1" dirty="0">
                  <a:latin typeface="Calibri"/>
                  <a:cs typeface="Calibri"/>
                </a:rPr>
                <a:t>8</a:t>
              </a: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514600" y="1447800"/>
            <a:ext cx="4419600" cy="1422600"/>
            <a:chOff x="381000" y="1447800"/>
            <a:chExt cx="4419600" cy="1422600"/>
          </a:xfrm>
        </p:grpSpPr>
        <p:sp>
          <p:nvSpPr>
            <p:cNvPr id="63" name="Octagon 62"/>
            <p:cNvSpPr/>
            <p:nvPr/>
          </p:nvSpPr>
          <p:spPr bwMode="auto">
            <a:xfrm>
              <a:off x="381000" y="2438400"/>
              <a:ext cx="13716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1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 smtClean="0">
                  <a:latin typeface="Calibri"/>
                  <a:cs typeface="Calibri"/>
                </a:rPr>
                <a:t>15  </a:t>
              </a:r>
              <a:r>
                <a:rPr lang="tr-TR" sz="1800" dirty="0" smtClean="0">
                  <a:latin typeface="Calibri"/>
                  <a:cs typeface="Calibri"/>
                </a:rPr>
                <a:t> </a:t>
              </a:r>
              <a:r>
                <a:rPr lang="en-US" sz="1800" b="1" dirty="0" smtClean="0">
                  <a:latin typeface="Calibri"/>
                  <a:cs typeface="Calibri"/>
                </a:rPr>
                <a:t>2</a:t>
              </a: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grpSp>
          <p:nvGrpSpPr>
            <p:cNvPr id="64" name="Group 67"/>
            <p:cNvGrpSpPr/>
            <p:nvPr/>
          </p:nvGrpSpPr>
          <p:grpSpPr>
            <a:xfrm>
              <a:off x="1079402" y="1447800"/>
              <a:ext cx="3721198" cy="1422600"/>
              <a:chOff x="1079402" y="1447800"/>
              <a:chExt cx="3721198" cy="1422600"/>
            </a:xfrm>
          </p:grpSpPr>
          <p:grpSp>
            <p:nvGrpSpPr>
              <p:cNvPr id="65" name="Group 52"/>
              <p:cNvGrpSpPr/>
              <p:nvPr/>
            </p:nvGrpSpPr>
            <p:grpSpPr>
              <a:xfrm>
                <a:off x="1079402" y="1447800"/>
                <a:ext cx="3022799" cy="1422600"/>
                <a:chOff x="1003202" y="1066800"/>
                <a:chExt cx="3022799" cy="1422600"/>
              </a:xfrm>
            </p:grpSpPr>
            <p:grpSp>
              <p:nvGrpSpPr>
                <p:cNvPr id="67" name="Group 33"/>
                <p:cNvGrpSpPr/>
                <p:nvPr/>
              </p:nvGrpSpPr>
              <p:grpSpPr>
                <a:xfrm>
                  <a:off x="1003202" y="1447799"/>
                  <a:ext cx="3022799" cy="609601"/>
                  <a:chOff x="1003202" y="1447799"/>
                  <a:chExt cx="3022799" cy="609601"/>
                </a:xfrm>
              </p:grpSpPr>
              <p:cxnSp>
                <p:nvCxnSpPr>
                  <p:cNvPr id="71" name="Straight Connector 70"/>
                  <p:cNvCxnSpPr>
                    <a:stCxn id="68" idx="3"/>
                  </p:cNvCxnSpPr>
                  <p:nvPr/>
                </p:nvCxnSpPr>
                <p:spPr bwMode="auto">
                  <a:xfrm rot="5400000">
                    <a:off x="1242967" y="1208035"/>
                    <a:ext cx="609600" cy="1089130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2" name="Straight Connector 71"/>
                  <p:cNvCxnSpPr>
                    <a:stCxn id="68" idx="2"/>
                  </p:cNvCxnSpPr>
                  <p:nvPr/>
                </p:nvCxnSpPr>
                <p:spPr bwMode="auto">
                  <a:xfrm rot="16200000" flipH="1">
                    <a:off x="3227935" y="1259333"/>
                    <a:ext cx="609599" cy="986532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8" name="Octagon 67"/>
                <p:cNvSpPr/>
                <p:nvPr/>
              </p:nvSpPr>
              <p:spPr bwMode="auto">
                <a:xfrm>
                  <a:off x="1994400" y="10668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 smtClean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 smtClean="0">
                      <a:latin typeface="Calibri"/>
                      <a:cs typeface="Calibri"/>
                    </a:rPr>
                    <a:t>5</a:t>
                  </a:r>
                  <a:r>
                    <a:rPr kumimoji="0" lang="en-US" sz="180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69" name="Oval 68"/>
                <p:cNvSpPr/>
                <p:nvPr/>
              </p:nvSpPr>
              <p:spPr bwMode="auto">
                <a:xfrm>
                  <a:off x="2362200" y="2057400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4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70" name="Straight Connector 69"/>
                <p:cNvCxnSpPr>
                  <a:endCxn id="69" idx="0"/>
                </p:cNvCxnSpPr>
                <p:nvPr/>
              </p:nvCxnSpPr>
              <p:spPr bwMode="auto">
                <a:xfrm rot="5400000">
                  <a:off x="2279700" y="1746300"/>
                  <a:ext cx="609600" cy="12600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66" name="Octagon 65"/>
              <p:cNvSpPr/>
              <p:nvPr/>
            </p:nvSpPr>
            <p:spPr bwMode="auto">
              <a:xfrm>
                <a:off x="3429000" y="2438400"/>
                <a:ext cx="1371600" cy="381000"/>
              </a:xfrm>
              <a:prstGeom prst="octagon">
                <a:avLst>
                  <a:gd name="adj" fmla="val 25704"/>
                </a:avLst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6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>
                    <a:latin typeface="Calibri"/>
                    <a:cs typeface="Calibri"/>
                  </a:rPr>
                  <a:t>7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>
                    <a:latin typeface="Calibri"/>
                    <a:cs typeface="Calibri"/>
                  </a:rPr>
                  <a:t>8</a:t>
                </a: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into a 2-3-4 Tree --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4800" y="4038600"/>
            <a:ext cx="1752600" cy="46166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indent="-342900" eaLnBrk="0" hangingPunct="0">
              <a:spcBef>
                <a:spcPct val="20000"/>
              </a:spcBef>
            </a:pPr>
            <a:r>
              <a:rPr lang="en-US" b="1" dirty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Insert 90</a:t>
            </a:r>
            <a:endParaRPr lang="en-US" b="1" dirty="0">
              <a:solidFill>
                <a:srgbClr val="0000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4800" y="45720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 smtClean="0">
                <a:solidFill>
                  <a:srgbClr val="0000FF"/>
                </a:solidFill>
                <a:latin typeface="Calibri"/>
                <a:cs typeface="Calibri"/>
              </a:rPr>
              <a:t>A 4-node is encountered</a:t>
            </a:r>
            <a:endParaRPr lang="en-US" sz="2200" kern="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04800" y="50292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 smtClean="0">
                <a:solidFill>
                  <a:srgbClr val="0000FF"/>
                </a:solidFill>
                <a:latin typeface="Calibri"/>
                <a:cs typeface="Calibri"/>
              </a:rPr>
              <a:t>So, we split it before insertion</a:t>
            </a:r>
            <a:endParaRPr lang="en-US" sz="2200" kern="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04800" y="5535613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 smtClean="0">
                <a:solidFill>
                  <a:srgbClr val="0000FF"/>
                </a:solidFill>
                <a:latin typeface="Calibri"/>
                <a:cs typeface="Calibri"/>
              </a:rPr>
              <a:t>And, then add 90</a:t>
            </a:r>
            <a:endParaRPr lang="en-US" sz="2200" kern="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2514600" y="1447800"/>
            <a:ext cx="4419600" cy="1422600"/>
            <a:chOff x="381000" y="1447800"/>
            <a:chExt cx="4419600" cy="1422600"/>
          </a:xfrm>
        </p:grpSpPr>
        <p:sp>
          <p:nvSpPr>
            <p:cNvPr id="53" name="Octagon 52"/>
            <p:cNvSpPr/>
            <p:nvPr/>
          </p:nvSpPr>
          <p:spPr bwMode="auto">
            <a:xfrm>
              <a:off x="381000" y="2438400"/>
              <a:ext cx="13716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1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 smtClean="0">
                  <a:latin typeface="Calibri"/>
                  <a:cs typeface="Calibri"/>
                </a:rPr>
                <a:t>15</a:t>
              </a:r>
              <a:r>
                <a:rPr lang="tr-TR" sz="1800" dirty="0" smtClean="0">
                  <a:latin typeface="Calibri"/>
                  <a:cs typeface="Calibri"/>
                </a:rPr>
                <a:t>  </a:t>
              </a:r>
              <a:r>
                <a:rPr lang="en-US" sz="1800" dirty="0" smtClean="0">
                  <a:latin typeface="Calibri"/>
                  <a:cs typeface="Calibri"/>
                </a:rPr>
                <a:t>2</a:t>
              </a: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grpSp>
          <p:nvGrpSpPr>
            <p:cNvPr id="54" name="Group 67"/>
            <p:cNvGrpSpPr/>
            <p:nvPr/>
          </p:nvGrpSpPr>
          <p:grpSpPr>
            <a:xfrm>
              <a:off x="1079402" y="1447800"/>
              <a:ext cx="3721198" cy="1422600"/>
              <a:chOff x="1079402" y="1447800"/>
              <a:chExt cx="3721198" cy="1422600"/>
            </a:xfrm>
          </p:grpSpPr>
          <p:grpSp>
            <p:nvGrpSpPr>
              <p:cNvPr id="56" name="Group 52"/>
              <p:cNvGrpSpPr/>
              <p:nvPr/>
            </p:nvGrpSpPr>
            <p:grpSpPr>
              <a:xfrm>
                <a:off x="1079402" y="1447800"/>
                <a:ext cx="3022799" cy="1422600"/>
                <a:chOff x="1003202" y="1066800"/>
                <a:chExt cx="3022799" cy="1422600"/>
              </a:xfrm>
            </p:grpSpPr>
            <p:grpSp>
              <p:nvGrpSpPr>
                <p:cNvPr id="64" name="Group 33"/>
                <p:cNvGrpSpPr/>
                <p:nvPr/>
              </p:nvGrpSpPr>
              <p:grpSpPr>
                <a:xfrm>
                  <a:off x="1003202" y="1447799"/>
                  <a:ext cx="3022799" cy="609601"/>
                  <a:chOff x="1003202" y="1447799"/>
                  <a:chExt cx="3022799" cy="609601"/>
                </a:xfrm>
              </p:grpSpPr>
              <p:cxnSp>
                <p:nvCxnSpPr>
                  <p:cNvPr id="68" name="Straight Connector 67"/>
                  <p:cNvCxnSpPr>
                    <a:stCxn id="65" idx="3"/>
                  </p:cNvCxnSpPr>
                  <p:nvPr/>
                </p:nvCxnSpPr>
                <p:spPr bwMode="auto">
                  <a:xfrm rot="5400000">
                    <a:off x="1242967" y="1208035"/>
                    <a:ext cx="609600" cy="1089130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69" name="Straight Connector 68"/>
                  <p:cNvCxnSpPr>
                    <a:stCxn id="65" idx="2"/>
                  </p:cNvCxnSpPr>
                  <p:nvPr/>
                </p:nvCxnSpPr>
                <p:spPr bwMode="auto">
                  <a:xfrm rot="16200000" flipH="1">
                    <a:off x="3227935" y="1259333"/>
                    <a:ext cx="609599" cy="986532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5" name="Octagon 64"/>
                <p:cNvSpPr/>
                <p:nvPr/>
              </p:nvSpPr>
              <p:spPr bwMode="auto">
                <a:xfrm>
                  <a:off x="1994400" y="10668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 smtClean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 smtClean="0">
                      <a:latin typeface="Calibri"/>
                      <a:cs typeface="Calibri"/>
                    </a:rPr>
                    <a:t>5</a:t>
                  </a:r>
                  <a:r>
                    <a:rPr kumimoji="0" lang="en-US" sz="180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66" name="Oval 65"/>
                <p:cNvSpPr/>
                <p:nvPr/>
              </p:nvSpPr>
              <p:spPr bwMode="auto">
                <a:xfrm>
                  <a:off x="2362200" y="2057400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4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67" name="Straight Connector 66"/>
                <p:cNvCxnSpPr>
                  <a:endCxn id="66" idx="0"/>
                </p:cNvCxnSpPr>
                <p:nvPr/>
              </p:nvCxnSpPr>
              <p:spPr bwMode="auto">
                <a:xfrm rot="5400000">
                  <a:off x="2279700" y="1746300"/>
                  <a:ext cx="609600" cy="12600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60" name="Octagon 59"/>
              <p:cNvSpPr/>
              <p:nvPr/>
            </p:nvSpPr>
            <p:spPr bwMode="auto">
              <a:xfrm>
                <a:off x="3429000" y="2438400"/>
                <a:ext cx="1371600" cy="381000"/>
              </a:xfrm>
              <a:prstGeom prst="octagon">
                <a:avLst>
                  <a:gd name="adj" fmla="val 25704"/>
                </a:avLst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6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>
                    <a:latin typeface="Calibri"/>
                    <a:cs typeface="Calibri"/>
                  </a:rPr>
                  <a:t>7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>
                    <a:latin typeface="Calibri"/>
                    <a:cs typeface="Calibri"/>
                  </a:rPr>
                  <a:t>8</a:t>
                </a: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2514600" y="1447800"/>
            <a:ext cx="4419600" cy="1422600"/>
            <a:chOff x="381000" y="1447800"/>
            <a:chExt cx="4419600" cy="1422600"/>
          </a:xfrm>
        </p:grpSpPr>
        <p:sp>
          <p:nvSpPr>
            <p:cNvPr id="71" name="Octagon 70"/>
            <p:cNvSpPr/>
            <p:nvPr/>
          </p:nvSpPr>
          <p:spPr bwMode="auto">
            <a:xfrm>
              <a:off x="381000" y="2438400"/>
              <a:ext cx="13716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1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 smtClean="0">
                  <a:latin typeface="Calibri"/>
                  <a:cs typeface="Calibri"/>
                </a:rPr>
                <a:t>15</a:t>
              </a:r>
              <a:r>
                <a:rPr lang="tr-TR" sz="1800" dirty="0" smtClean="0">
                  <a:latin typeface="Calibri"/>
                  <a:cs typeface="Calibri"/>
                </a:rPr>
                <a:t>  </a:t>
              </a:r>
              <a:r>
                <a:rPr lang="en-US" sz="1800" dirty="0" smtClean="0">
                  <a:latin typeface="Calibri"/>
                  <a:cs typeface="Calibri"/>
                </a:rPr>
                <a:t>2</a:t>
              </a: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grpSp>
          <p:nvGrpSpPr>
            <p:cNvPr id="72" name="Group 67"/>
            <p:cNvGrpSpPr/>
            <p:nvPr/>
          </p:nvGrpSpPr>
          <p:grpSpPr>
            <a:xfrm>
              <a:off x="1079402" y="1447800"/>
              <a:ext cx="3721198" cy="1422600"/>
              <a:chOff x="1079402" y="1447800"/>
              <a:chExt cx="3721198" cy="1422600"/>
            </a:xfrm>
          </p:grpSpPr>
          <p:grpSp>
            <p:nvGrpSpPr>
              <p:cNvPr id="73" name="Group 52"/>
              <p:cNvGrpSpPr/>
              <p:nvPr/>
            </p:nvGrpSpPr>
            <p:grpSpPr>
              <a:xfrm>
                <a:off x="1079402" y="1447800"/>
                <a:ext cx="3022799" cy="1422600"/>
                <a:chOff x="1003202" y="1066800"/>
                <a:chExt cx="3022799" cy="1422600"/>
              </a:xfrm>
            </p:grpSpPr>
            <p:grpSp>
              <p:nvGrpSpPr>
                <p:cNvPr id="75" name="Group 33"/>
                <p:cNvGrpSpPr/>
                <p:nvPr/>
              </p:nvGrpSpPr>
              <p:grpSpPr>
                <a:xfrm>
                  <a:off x="1003202" y="1447799"/>
                  <a:ext cx="3022799" cy="609601"/>
                  <a:chOff x="1003202" y="1447799"/>
                  <a:chExt cx="3022799" cy="609601"/>
                </a:xfrm>
              </p:grpSpPr>
              <p:cxnSp>
                <p:nvCxnSpPr>
                  <p:cNvPr id="79" name="Straight Connector 78"/>
                  <p:cNvCxnSpPr>
                    <a:stCxn id="76" idx="3"/>
                  </p:cNvCxnSpPr>
                  <p:nvPr/>
                </p:nvCxnSpPr>
                <p:spPr bwMode="auto">
                  <a:xfrm rot="5400000">
                    <a:off x="1242967" y="1208035"/>
                    <a:ext cx="609600" cy="1089130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80" name="Straight Connector 79"/>
                  <p:cNvCxnSpPr>
                    <a:stCxn id="76" idx="2"/>
                  </p:cNvCxnSpPr>
                  <p:nvPr/>
                </p:nvCxnSpPr>
                <p:spPr bwMode="auto">
                  <a:xfrm rot="16200000" flipH="1">
                    <a:off x="3227935" y="1259333"/>
                    <a:ext cx="609599" cy="986532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76" name="Octagon 75"/>
                <p:cNvSpPr/>
                <p:nvPr/>
              </p:nvSpPr>
              <p:spPr bwMode="auto">
                <a:xfrm>
                  <a:off x="1994400" y="1066800"/>
                  <a:ext cx="11430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 smtClean="0">
                      <a:latin typeface="Calibri"/>
                      <a:cs typeface="Calibri"/>
                    </a:rPr>
                    <a:t>3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   </a:t>
                  </a:r>
                  <a:r>
                    <a:rPr lang="en-US" sz="1800" dirty="0" smtClean="0">
                      <a:latin typeface="Calibri"/>
                      <a:cs typeface="Calibri"/>
                    </a:rPr>
                    <a:t>5</a:t>
                  </a:r>
                  <a:r>
                    <a:rPr kumimoji="0" lang="en-US" sz="180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sp>
              <p:nvSpPr>
                <p:cNvPr id="77" name="Oval 76"/>
                <p:cNvSpPr/>
                <p:nvPr/>
              </p:nvSpPr>
              <p:spPr bwMode="auto">
                <a:xfrm>
                  <a:off x="2362200" y="2057400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4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78" name="Straight Connector 77"/>
                <p:cNvCxnSpPr>
                  <a:endCxn id="77" idx="0"/>
                </p:cNvCxnSpPr>
                <p:nvPr/>
              </p:nvCxnSpPr>
              <p:spPr bwMode="auto">
                <a:xfrm rot="5400000">
                  <a:off x="2279700" y="1746300"/>
                  <a:ext cx="609600" cy="12600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74" name="Octagon 73"/>
              <p:cNvSpPr/>
              <p:nvPr/>
            </p:nvSpPr>
            <p:spPr bwMode="auto">
              <a:xfrm>
                <a:off x="3429000" y="2438400"/>
                <a:ext cx="1371600" cy="381000"/>
              </a:xfrm>
              <a:prstGeom prst="octagon">
                <a:avLst>
                  <a:gd name="adj" fmla="val 25704"/>
                </a:avLst>
              </a:prstGeom>
              <a:solidFill>
                <a:srgbClr val="FF6666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6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>
                    <a:latin typeface="Calibri"/>
                    <a:cs typeface="Calibri"/>
                  </a:rPr>
                  <a:t>7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>
                    <a:latin typeface="Calibri"/>
                    <a:cs typeface="Calibri"/>
                  </a:rPr>
                  <a:t>8</a:t>
                </a: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2514600" y="1447800"/>
            <a:ext cx="3937200" cy="1422600"/>
            <a:chOff x="5105400" y="2286000"/>
            <a:chExt cx="3937200" cy="1422600"/>
          </a:xfrm>
        </p:grpSpPr>
        <p:grpSp>
          <p:nvGrpSpPr>
            <p:cNvPr id="82" name="Group 82"/>
            <p:cNvGrpSpPr/>
            <p:nvPr/>
          </p:nvGrpSpPr>
          <p:grpSpPr>
            <a:xfrm>
              <a:off x="5105400" y="2666999"/>
              <a:ext cx="3721201" cy="1041601"/>
              <a:chOff x="381000" y="1828799"/>
              <a:chExt cx="3721201" cy="1041601"/>
            </a:xfrm>
          </p:grpSpPr>
          <p:sp>
            <p:nvSpPr>
              <p:cNvPr id="87" name="Octagon 86"/>
              <p:cNvSpPr/>
              <p:nvPr/>
            </p:nvSpPr>
            <p:spPr bwMode="auto">
              <a:xfrm>
                <a:off x="381000" y="2438400"/>
                <a:ext cx="1371600" cy="381000"/>
              </a:xfrm>
              <a:prstGeom prst="octagon">
                <a:avLst>
                  <a:gd name="adj" fmla="val 25704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1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 smtClean="0">
                    <a:latin typeface="Calibri"/>
                    <a:cs typeface="Calibri"/>
                  </a:rPr>
                  <a:t>15</a:t>
                </a:r>
                <a:r>
                  <a:rPr lang="tr-TR" sz="1800" dirty="0" smtClean="0">
                    <a:latin typeface="Calibri"/>
                    <a:cs typeface="Calibri"/>
                  </a:rPr>
                  <a:t>  </a:t>
                </a:r>
                <a:r>
                  <a:rPr lang="en-US" sz="1800" dirty="0" smtClean="0">
                    <a:latin typeface="Calibri"/>
                    <a:cs typeface="Calibri"/>
                  </a:rPr>
                  <a:t>2</a:t>
                </a: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grpSp>
            <p:nvGrpSpPr>
              <p:cNvPr id="88" name="Group 52"/>
              <p:cNvGrpSpPr/>
              <p:nvPr/>
            </p:nvGrpSpPr>
            <p:grpSpPr>
              <a:xfrm>
                <a:off x="1079402" y="1828799"/>
                <a:ext cx="3022799" cy="1041601"/>
                <a:chOff x="1003202" y="1447799"/>
                <a:chExt cx="3022799" cy="1041601"/>
              </a:xfrm>
            </p:grpSpPr>
            <p:grpSp>
              <p:nvGrpSpPr>
                <p:cNvPr id="89" name="Group 33"/>
                <p:cNvGrpSpPr/>
                <p:nvPr/>
              </p:nvGrpSpPr>
              <p:grpSpPr>
                <a:xfrm>
                  <a:off x="1003202" y="1447799"/>
                  <a:ext cx="3022799" cy="609601"/>
                  <a:chOff x="1003202" y="1447799"/>
                  <a:chExt cx="3022799" cy="609601"/>
                </a:xfrm>
              </p:grpSpPr>
              <p:cxnSp>
                <p:nvCxnSpPr>
                  <p:cNvPr id="92" name="Straight Connector 91"/>
                  <p:cNvCxnSpPr/>
                  <p:nvPr/>
                </p:nvCxnSpPr>
                <p:spPr bwMode="auto">
                  <a:xfrm rot="5400000">
                    <a:off x="1242967" y="1208035"/>
                    <a:ext cx="609600" cy="1089130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93" name="Straight Connector 92"/>
                  <p:cNvCxnSpPr/>
                  <p:nvPr/>
                </p:nvCxnSpPr>
                <p:spPr bwMode="auto">
                  <a:xfrm rot="16200000" flipH="1">
                    <a:off x="3227935" y="1259333"/>
                    <a:ext cx="609599" cy="986532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90" name="Oval 89"/>
                <p:cNvSpPr/>
                <p:nvPr/>
              </p:nvSpPr>
              <p:spPr bwMode="auto">
                <a:xfrm>
                  <a:off x="1981200" y="2057400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>
                      <a:latin typeface="Calibri"/>
                      <a:cs typeface="Calibri"/>
                    </a:rPr>
                    <a:t>4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91" name="Straight Connector 90"/>
                <p:cNvCxnSpPr>
                  <a:endCxn id="90" idx="0"/>
                </p:cNvCxnSpPr>
                <p:nvPr/>
              </p:nvCxnSpPr>
              <p:spPr bwMode="auto">
                <a:xfrm rot="5400000">
                  <a:off x="1974900" y="1670100"/>
                  <a:ext cx="609600" cy="165000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83" name="Octagon 82"/>
            <p:cNvSpPr/>
            <p:nvPr/>
          </p:nvSpPr>
          <p:spPr bwMode="auto">
            <a:xfrm>
              <a:off x="6705600" y="2286000"/>
              <a:ext cx="1371600" cy="381000"/>
            </a:xfrm>
            <a:prstGeom prst="octagon">
              <a:avLst>
                <a:gd name="adj" fmla="val 25704"/>
              </a:avLst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 smtClean="0">
                  <a:latin typeface="Calibri"/>
                  <a:cs typeface="Calibri"/>
                </a:rPr>
                <a:t>3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 smtClean="0">
                  <a:latin typeface="Calibri"/>
                  <a:cs typeface="Calibri"/>
                </a:rPr>
                <a:t>5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 smtClean="0">
                  <a:latin typeface="Calibri"/>
                  <a:cs typeface="Calibri"/>
                </a:rPr>
                <a:t>7</a:t>
              </a: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8610600" y="32766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80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7696200" y="32766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60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86" name="Straight Connector 85"/>
            <p:cNvCxnSpPr>
              <a:endCxn id="85" idx="0"/>
            </p:cNvCxnSpPr>
            <p:nvPr/>
          </p:nvCxnSpPr>
          <p:spPr bwMode="auto">
            <a:xfrm rot="16200000" flipH="1">
              <a:off x="7423200" y="2787600"/>
              <a:ext cx="609600" cy="368400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4" name="Group 93"/>
          <p:cNvGrpSpPr/>
          <p:nvPr/>
        </p:nvGrpSpPr>
        <p:grpSpPr>
          <a:xfrm>
            <a:off x="2514600" y="1447800"/>
            <a:ext cx="4419600" cy="1422600"/>
            <a:chOff x="5105400" y="2286000"/>
            <a:chExt cx="4419600" cy="1422600"/>
          </a:xfrm>
        </p:grpSpPr>
        <p:grpSp>
          <p:nvGrpSpPr>
            <p:cNvPr id="95" name="Group 111"/>
            <p:cNvGrpSpPr/>
            <p:nvPr/>
          </p:nvGrpSpPr>
          <p:grpSpPr>
            <a:xfrm>
              <a:off x="5105400" y="2286000"/>
              <a:ext cx="3721201" cy="1422600"/>
              <a:chOff x="5105400" y="2286000"/>
              <a:chExt cx="3721201" cy="1422600"/>
            </a:xfrm>
          </p:grpSpPr>
          <p:grpSp>
            <p:nvGrpSpPr>
              <p:cNvPr id="97" name="Group 82"/>
              <p:cNvGrpSpPr/>
              <p:nvPr/>
            </p:nvGrpSpPr>
            <p:grpSpPr>
              <a:xfrm>
                <a:off x="5105400" y="2666999"/>
                <a:ext cx="3721201" cy="1041601"/>
                <a:chOff x="381000" y="1828799"/>
                <a:chExt cx="3721201" cy="1041601"/>
              </a:xfrm>
            </p:grpSpPr>
            <p:sp>
              <p:nvSpPr>
                <p:cNvPr id="101" name="Octagon 100"/>
                <p:cNvSpPr/>
                <p:nvPr/>
              </p:nvSpPr>
              <p:spPr bwMode="auto">
                <a:xfrm>
                  <a:off x="381000" y="2438400"/>
                  <a:ext cx="13716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</a:t>
                  </a:r>
                  <a:r>
                    <a:rPr lang="en-US" sz="1800" dirty="0" smtClean="0">
                      <a:latin typeface="Calibri"/>
                      <a:cs typeface="Calibri"/>
                    </a:rPr>
                    <a:t>15</a:t>
                  </a:r>
                  <a:r>
                    <a:rPr lang="tr-TR" sz="1800" dirty="0" smtClean="0">
                      <a:latin typeface="Calibri"/>
                      <a:cs typeface="Calibri"/>
                    </a:rPr>
                    <a:t>  </a:t>
                  </a:r>
                  <a:r>
                    <a:rPr lang="en-US" sz="1800" dirty="0" smtClean="0">
                      <a:latin typeface="Calibri"/>
                      <a:cs typeface="Calibri"/>
                    </a:rPr>
                    <a:t>2</a:t>
                  </a:r>
                  <a:r>
                    <a:rPr kumimoji="0" lang="en-US" sz="180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grpSp>
              <p:nvGrpSpPr>
                <p:cNvPr id="102" name="Group 52"/>
                <p:cNvGrpSpPr/>
                <p:nvPr/>
              </p:nvGrpSpPr>
              <p:grpSpPr>
                <a:xfrm>
                  <a:off x="1079402" y="1828799"/>
                  <a:ext cx="3022799" cy="1041601"/>
                  <a:chOff x="1003202" y="1447799"/>
                  <a:chExt cx="3022799" cy="1041601"/>
                </a:xfrm>
              </p:grpSpPr>
              <p:grpSp>
                <p:nvGrpSpPr>
                  <p:cNvPr id="103" name="Group 33"/>
                  <p:cNvGrpSpPr/>
                  <p:nvPr/>
                </p:nvGrpSpPr>
                <p:grpSpPr>
                  <a:xfrm>
                    <a:off x="1003202" y="1447799"/>
                    <a:ext cx="3022799" cy="609601"/>
                    <a:chOff x="1003202" y="1447799"/>
                    <a:chExt cx="3022799" cy="609601"/>
                  </a:xfrm>
                </p:grpSpPr>
                <p:cxnSp>
                  <p:nvCxnSpPr>
                    <p:cNvPr id="106" name="Straight Connector 105"/>
                    <p:cNvCxnSpPr/>
                    <p:nvPr/>
                  </p:nvCxnSpPr>
                  <p:spPr bwMode="auto">
                    <a:xfrm rot="5400000">
                      <a:off x="1242967" y="1208035"/>
                      <a:ext cx="609600" cy="108913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07" name="Straight Connector 106"/>
                    <p:cNvCxnSpPr/>
                    <p:nvPr/>
                  </p:nvCxnSpPr>
                  <p:spPr bwMode="auto">
                    <a:xfrm rot="16200000" flipH="1">
                      <a:off x="3227935" y="1259333"/>
                      <a:ext cx="609599" cy="986532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104" name="Oval 103"/>
                  <p:cNvSpPr/>
                  <p:nvPr/>
                </p:nvSpPr>
                <p:spPr bwMode="auto">
                  <a:xfrm>
                    <a:off x="1981200" y="2057400"/>
                    <a:ext cx="432000" cy="432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4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cxnSp>
                <p:nvCxnSpPr>
                  <p:cNvPr id="105" name="Straight Connector 104"/>
                  <p:cNvCxnSpPr>
                    <a:endCxn id="104" idx="0"/>
                  </p:cNvCxnSpPr>
                  <p:nvPr/>
                </p:nvCxnSpPr>
                <p:spPr bwMode="auto">
                  <a:xfrm rot="5400000">
                    <a:off x="1974900" y="1670100"/>
                    <a:ext cx="609600" cy="165000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98" name="Octagon 97"/>
              <p:cNvSpPr/>
              <p:nvPr/>
            </p:nvSpPr>
            <p:spPr bwMode="auto">
              <a:xfrm>
                <a:off x="6705600" y="2286000"/>
                <a:ext cx="1371600" cy="381000"/>
              </a:xfrm>
              <a:prstGeom prst="octagon">
                <a:avLst>
                  <a:gd name="adj" fmla="val 25704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 smtClean="0">
                    <a:latin typeface="Calibri"/>
                    <a:cs typeface="Calibri"/>
                  </a:rPr>
                  <a:t>3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 smtClean="0">
                    <a:latin typeface="Calibri"/>
                    <a:cs typeface="Calibri"/>
                  </a:rPr>
                  <a:t>5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 smtClean="0">
                    <a:latin typeface="Calibri"/>
                    <a:cs typeface="Calibri"/>
                  </a:rPr>
                  <a:t>7</a:t>
                </a: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99" name="Oval 98"/>
              <p:cNvSpPr/>
              <p:nvPr/>
            </p:nvSpPr>
            <p:spPr bwMode="auto">
              <a:xfrm>
                <a:off x="7696200" y="327660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 smtClean="0">
                    <a:latin typeface="Calibri"/>
                    <a:cs typeface="Calibri"/>
                  </a:rPr>
                  <a:t>60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cxnSp>
            <p:nvCxnSpPr>
              <p:cNvPr id="100" name="Straight Connector 99"/>
              <p:cNvCxnSpPr>
                <a:endCxn id="99" idx="0"/>
              </p:cNvCxnSpPr>
              <p:nvPr/>
            </p:nvCxnSpPr>
            <p:spPr bwMode="auto">
              <a:xfrm rot="16200000" flipH="1">
                <a:off x="7423200" y="2787600"/>
                <a:ext cx="609600" cy="368400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6" name="Octagon 95"/>
            <p:cNvSpPr/>
            <p:nvPr/>
          </p:nvSpPr>
          <p:spPr bwMode="auto">
            <a:xfrm>
              <a:off x="8382000" y="32766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8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</a:t>
              </a:r>
              <a:r>
                <a:rPr lang="en-US" sz="1800" b="1" dirty="0">
                  <a:latin typeface="Calibri"/>
                  <a:cs typeface="Calibri"/>
                </a:rPr>
                <a:t>9</a:t>
              </a: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into a 2-3-4 Tree --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4800" y="4038600"/>
            <a:ext cx="1752600" cy="46166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indent="-342900" eaLnBrk="0" hangingPunct="0">
              <a:spcBef>
                <a:spcPct val="20000"/>
              </a:spcBef>
            </a:pPr>
            <a:r>
              <a:rPr lang="en-US" b="1" dirty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Insert 100</a:t>
            </a:r>
            <a:endParaRPr lang="en-US" b="1" dirty="0">
              <a:solidFill>
                <a:srgbClr val="0000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4800" y="45720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 smtClean="0">
                <a:solidFill>
                  <a:srgbClr val="0000FF"/>
                </a:solidFill>
                <a:latin typeface="Calibri"/>
                <a:cs typeface="Calibri"/>
              </a:rPr>
              <a:t>A 4-node is encountered</a:t>
            </a:r>
            <a:endParaRPr lang="en-US" sz="2200" kern="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04800" y="5029200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 smtClean="0">
                <a:solidFill>
                  <a:srgbClr val="0000FF"/>
                </a:solidFill>
                <a:latin typeface="Calibri"/>
                <a:cs typeface="Calibri"/>
              </a:rPr>
              <a:t>So, we split it before insertion</a:t>
            </a:r>
            <a:endParaRPr lang="en-US" sz="2200" kern="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04800" y="5535613"/>
            <a:ext cx="53340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 smtClean="0">
                <a:solidFill>
                  <a:srgbClr val="0000FF"/>
                </a:solidFill>
                <a:latin typeface="Calibri"/>
                <a:cs typeface="Calibri"/>
              </a:rPr>
              <a:t>And, then add 100</a:t>
            </a:r>
            <a:endParaRPr lang="en-US" sz="2200" kern="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514600" y="1447800"/>
            <a:ext cx="4419600" cy="1422600"/>
            <a:chOff x="5105400" y="2286000"/>
            <a:chExt cx="4419600" cy="1422600"/>
          </a:xfrm>
        </p:grpSpPr>
        <p:grpSp>
          <p:nvGrpSpPr>
            <p:cNvPr id="61" name="Group 111"/>
            <p:cNvGrpSpPr/>
            <p:nvPr/>
          </p:nvGrpSpPr>
          <p:grpSpPr>
            <a:xfrm>
              <a:off x="5105400" y="2286000"/>
              <a:ext cx="3721201" cy="1422600"/>
              <a:chOff x="5105400" y="2286000"/>
              <a:chExt cx="3721201" cy="1422600"/>
            </a:xfrm>
          </p:grpSpPr>
          <p:grpSp>
            <p:nvGrpSpPr>
              <p:cNvPr id="63" name="Group 82"/>
              <p:cNvGrpSpPr/>
              <p:nvPr/>
            </p:nvGrpSpPr>
            <p:grpSpPr>
              <a:xfrm>
                <a:off x="5105400" y="2666999"/>
                <a:ext cx="3721201" cy="1041601"/>
                <a:chOff x="381000" y="1828799"/>
                <a:chExt cx="3721201" cy="1041601"/>
              </a:xfrm>
            </p:grpSpPr>
            <p:sp>
              <p:nvSpPr>
                <p:cNvPr id="73" name="Octagon 72"/>
                <p:cNvSpPr/>
                <p:nvPr/>
              </p:nvSpPr>
              <p:spPr bwMode="auto">
                <a:xfrm>
                  <a:off x="381000" y="2438400"/>
                  <a:ext cx="13716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</a:t>
                  </a:r>
                  <a:r>
                    <a:rPr lang="en-US" sz="1800" dirty="0" smtClean="0">
                      <a:latin typeface="Calibri"/>
                      <a:cs typeface="Calibri"/>
                    </a:rPr>
                    <a:t>1</a:t>
                  </a:r>
                  <a:r>
                    <a:rPr lang="en-US" sz="1800" dirty="0">
                      <a:latin typeface="Calibri"/>
                      <a:cs typeface="Calibri"/>
                    </a:rPr>
                    <a:t>52</a:t>
                  </a:r>
                  <a:r>
                    <a:rPr kumimoji="0" lang="en-US" sz="180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grpSp>
              <p:nvGrpSpPr>
                <p:cNvPr id="75" name="Group 52"/>
                <p:cNvGrpSpPr/>
                <p:nvPr/>
              </p:nvGrpSpPr>
              <p:grpSpPr>
                <a:xfrm>
                  <a:off x="1079402" y="1828799"/>
                  <a:ext cx="3022799" cy="1041601"/>
                  <a:chOff x="1003202" y="1447799"/>
                  <a:chExt cx="3022799" cy="1041601"/>
                </a:xfrm>
              </p:grpSpPr>
              <p:grpSp>
                <p:nvGrpSpPr>
                  <p:cNvPr id="81" name="Group 33"/>
                  <p:cNvGrpSpPr/>
                  <p:nvPr/>
                </p:nvGrpSpPr>
                <p:grpSpPr>
                  <a:xfrm>
                    <a:off x="1003202" y="1447799"/>
                    <a:ext cx="3022799" cy="609601"/>
                    <a:chOff x="1003202" y="1447799"/>
                    <a:chExt cx="3022799" cy="609601"/>
                  </a:xfrm>
                </p:grpSpPr>
                <p:cxnSp>
                  <p:nvCxnSpPr>
                    <p:cNvPr id="89" name="Straight Connector 88"/>
                    <p:cNvCxnSpPr/>
                    <p:nvPr/>
                  </p:nvCxnSpPr>
                  <p:spPr bwMode="auto">
                    <a:xfrm rot="5400000">
                      <a:off x="1242967" y="1208035"/>
                      <a:ext cx="609600" cy="108913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94" name="Straight Connector 93"/>
                    <p:cNvCxnSpPr/>
                    <p:nvPr/>
                  </p:nvCxnSpPr>
                  <p:spPr bwMode="auto">
                    <a:xfrm rot="16200000" flipH="1">
                      <a:off x="3227935" y="1259333"/>
                      <a:ext cx="609599" cy="986532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82" name="Oval 81"/>
                  <p:cNvSpPr/>
                  <p:nvPr/>
                </p:nvSpPr>
                <p:spPr bwMode="auto">
                  <a:xfrm>
                    <a:off x="1981200" y="2057400"/>
                    <a:ext cx="432000" cy="432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4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cxnSp>
                <p:nvCxnSpPr>
                  <p:cNvPr id="88" name="Straight Connector 87"/>
                  <p:cNvCxnSpPr>
                    <a:endCxn id="82" idx="0"/>
                  </p:cNvCxnSpPr>
                  <p:nvPr/>
                </p:nvCxnSpPr>
                <p:spPr bwMode="auto">
                  <a:xfrm rot="5400000">
                    <a:off x="1974900" y="1670100"/>
                    <a:ext cx="609600" cy="165000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64" name="Octagon 63"/>
              <p:cNvSpPr/>
              <p:nvPr/>
            </p:nvSpPr>
            <p:spPr bwMode="auto">
              <a:xfrm>
                <a:off x="6705600" y="2286000"/>
                <a:ext cx="1371600" cy="381000"/>
              </a:xfrm>
              <a:prstGeom prst="octagon">
                <a:avLst>
                  <a:gd name="adj" fmla="val 25704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 smtClean="0">
                    <a:latin typeface="Calibri"/>
                    <a:cs typeface="Calibri"/>
                  </a:rPr>
                  <a:t>3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 smtClean="0">
                    <a:latin typeface="Calibri"/>
                    <a:cs typeface="Calibri"/>
                  </a:rPr>
                  <a:t>5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 smtClean="0">
                    <a:latin typeface="Calibri"/>
                    <a:cs typeface="Calibri"/>
                  </a:rPr>
                  <a:t>7</a:t>
                </a: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70" name="Oval 69"/>
              <p:cNvSpPr/>
              <p:nvPr/>
            </p:nvSpPr>
            <p:spPr bwMode="auto">
              <a:xfrm>
                <a:off x="7696200" y="327660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 smtClean="0">
                    <a:latin typeface="Calibri"/>
                    <a:cs typeface="Calibri"/>
                  </a:rPr>
                  <a:t>60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cxnSp>
            <p:nvCxnSpPr>
              <p:cNvPr id="72" name="Straight Connector 71"/>
              <p:cNvCxnSpPr>
                <a:endCxn id="70" idx="0"/>
              </p:cNvCxnSpPr>
              <p:nvPr/>
            </p:nvCxnSpPr>
            <p:spPr bwMode="auto">
              <a:xfrm rot="16200000" flipH="1">
                <a:off x="7423200" y="2787600"/>
                <a:ext cx="609600" cy="368400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2" name="Octagon 61"/>
            <p:cNvSpPr/>
            <p:nvPr/>
          </p:nvSpPr>
          <p:spPr bwMode="auto">
            <a:xfrm>
              <a:off x="8382000" y="32766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8</a:t>
              </a: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9</a:t>
              </a: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514600" y="1447800"/>
            <a:ext cx="4419600" cy="1422600"/>
            <a:chOff x="5105400" y="2286000"/>
            <a:chExt cx="4419600" cy="1422600"/>
          </a:xfrm>
        </p:grpSpPr>
        <p:grpSp>
          <p:nvGrpSpPr>
            <p:cNvPr id="97" name="Group 111"/>
            <p:cNvGrpSpPr/>
            <p:nvPr/>
          </p:nvGrpSpPr>
          <p:grpSpPr>
            <a:xfrm>
              <a:off x="5105400" y="2286000"/>
              <a:ext cx="3721201" cy="1422600"/>
              <a:chOff x="5105400" y="2286000"/>
              <a:chExt cx="3721201" cy="1422600"/>
            </a:xfrm>
          </p:grpSpPr>
          <p:grpSp>
            <p:nvGrpSpPr>
              <p:cNvPr id="103" name="Group 82"/>
              <p:cNvGrpSpPr/>
              <p:nvPr/>
            </p:nvGrpSpPr>
            <p:grpSpPr>
              <a:xfrm>
                <a:off x="5105400" y="2666999"/>
                <a:ext cx="3721201" cy="1041601"/>
                <a:chOff x="381000" y="1828799"/>
                <a:chExt cx="3721201" cy="1041601"/>
              </a:xfrm>
            </p:grpSpPr>
            <p:sp>
              <p:nvSpPr>
                <p:cNvPr id="111" name="Octagon 110"/>
                <p:cNvSpPr/>
                <p:nvPr/>
              </p:nvSpPr>
              <p:spPr bwMode="auto">
                <a:xfrm>
                  <a:off x="381000" y="2438400"/>
                  <a:ext cx="1371600" cy="381000"/>
                </a:xfrm>
                <a:prstGeom prst="octagon">
                  <a:avLst>
                    <a:gd name="adj" fmla="val 25704"/>
                  </a:avLst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lvl="1" algn="ctr" eaLnBrk="0" hangingPunct="0"/>
                  <a:r>
                    <a:rPr lang="en-US" sz="1800" dirty="0">
                      <a:latin typeface="Calibri"/>
                      <a:cs typeface="Calibri"/>
                    </a:rPr>
                    <a:t>1</a:t>
                  </a: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     </a:t>
                  </a:r>
                  <a:r>
                    <a:rPr lang="en-US" sz="1800" dirty="0" smtClean="0">
                      <a:latin typeface="Calibri"/>
                      <a:cs typeface="Calibri"/>
                    </a:rPr>
                    <a:t>1</a:t>
                  </a:r>
                  <a:r>
                    <a:rPr lang="en-US" sz="1800" dirty="0">
                      <a:latin typeface="Calibri"/>
                      <a:cs typeface="Calibri"/>
                    </a:rPr>
                    <a:t>52</a:t>
                  </a:r>
                  <a:r>
                    <a:rPr kumimoji="0" lang="en-US" sz="180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rPr>
                    <a:t>0</a:t>
                  </a:r>
                  <a:endParaRPr kumimoji="0" 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grpSp>
              <p:nvGrpSpPr>
                <p:cNvPr id="112" name="Group 52"/>
                <p:cNvGrpSpPr/>
                <p:nvPr/>
              </p:nvGrpSpPr>
              <p:grpSpPr>
                <a:xfrm>
                  <a:off x="1079402" y="1828799"/>
                  <a:ext cx="3022799" cy="1041601"/>
                  <a:chOff x="1003202" y="1447799"/>
                  <a:chExt cx="3022799" cy="1041601"/>
                </a:xfrm>
              </p:grpSpPr>
              <p:grpSp>
                <p:nvGrpSpPr>
                  <p:cNvPr id="113" name="Group 33"/>
                  <p:cNvGrpSpPr/>
                  <p:nvPr/>
                </p:nvGrpSpPr>
                <p:grpSpPr>
                  <a:xfrm>
                    <a:off x="1003202" y="1447799"/>
                    <a:ext cx="3022799" cy="609601"/>
                    <a:chOff x="1003202" y="1447799"/>
                    <a:chExt cx="3022799" cy="609601"/>
                  </a:xfrm>
                </p:grpSpPr>
                <p:cxnSp>
                  <p:nvCxnSpPr>
                    <p:cNvPr id="116" name="Straight Connector 115"/>
                    <p:cNvCxnSpPr/>
                    <p:nvPr/>
                  </p:nvCxnSpPr>
                  <p:spPr bwMode="auto">
                    <a:xfrm rot="5400000">
                      <a:off x="1242967" y="1208035"/>
                      <a:ext cx="609600" cy="1089130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7" name="Straight Connector 116"/>
                    <p:cNvCxnSpPr/>
                    <p:nvPr/>
                  </p:nvCxnSpPr>
                  <p:spPr bwMode="auto">
                    <a:xfrm rot="16200000" flipH="1">
                      <a:off x="3227935" y="1259333"/>
                      <a:ext cx="609599" cy="986532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sp>
                <p:nvSpPr>
                  <p:cNvPr id="114" name="Oval 113"/>
                  <p:cNvSpPr/>
                  <p:nvPr/>
                </p:nvSpPr>
                <p:spPr bwMode="auto">
                  <a:xfrm>
                    <a:off x="1981200" y="2057400"/>
                    <a:ext cx="432000" cy="432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>
                        <a:latin typeface="Calibri"/>
                        <a:cs typeface="Calibri"/>
                      </a:rPr>
                      <a:t>4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cxnSp>
                <p:nvCxnSpPr>
                  <p:cNvPr id="115" name="Straight Connector 114"/>
                  <p:cNvCxnSpPr>
                    <a:endCxn id="114" idx="0"/>
                  </p:cNvCxnSpPr>
                  <p:nvPr/>
                </p:nvCxnSpPr>
                <p:spPr bwMode="auto">
                  <a:xfrm rot="5400000">
                    <a:off x="1974900" y="1670100"/>
                    <a:ext cx="609600" cy="165000"/>
                  </a:xfrm>
                  <a:prstGeom prst="lin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</p:grpSp>
          <p:sp>
            <p:nvSpPr>
              <p:cNvPr id="108" name="Octagon 107"/>
              <p:cNvSpPr/>
              <p:nvPr/>
            </p:nvSpPr>
            <p:spPr bwMode="auto">
              <a:xfrm>
                <a:off x="6705600" y="2286000"/>
                <a:ext cx="1371600" cy="381000"/>
              </a:xfrm>
              <a:prstGeom prst="octagon">
                <a:avLst>
                  <a:gd name="adj" fmla="val 25704"/>
                </a:avLst>
              </a:prstGeom>
              <a:solidFill>
                <a:srgbClr val="FF6666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 smtClean="0">
                    <a:latin typeface="Calibri"/>
                    <a:cs typeface="Calibri"/>
                  </a:rPr>
                  <a:t>3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 smtClean="0">
                    <a:latin typeface="Calibri"/>
                    <a:cs typeface="Calibri"/>
                  </a:rPr>
                  <a:t>5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</a:t>
                </a:r>
                <a:r>
                  <a:rPr lang="en-US" sz="1800" dirty="0" smtClean="0">
                    <a:latin typeface="Calibri"/>
                    <a:cs typeface="Calibri"/>
                  </a:rPr>
                  <a:t>7</a:t>
                </a: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 bwMode="auto">
              <a:xfrm>
                <a:off x="7696200" y="327660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 smtClean="0">
                    <a:latin typeface="Calibri"/>
                    <a:cs typeface="Calibri"/>
                  </a:rPr>
                  <a:t>60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cxnSp>
            <p:nvCxnSpPr>
              <p:cNvPr id="110" name="Straight Connector 109"/>
              <p:cNvCxnSpPr>
                <a:endCxn id="109" idx="0"/>
              </p:cNvCxnSpPr>
              <p:nvPr/>
            </p:nvCxnSpPr>
            <p:spPr bwMode="auto">
              <a:xfrm rot="16200000" flipH="1">
                <a:off x="7423200" y="2787600"/>
                <a:ext cx="609600" cy="368400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2" name="Octagon 101"/>
            <p:cNvSpPr/>
            <p:nvPr/>
          </p:nvSpPr>
          <p:spPr bwMode="auto">
            <a:xfrm>
              <a:off x="8382000" y="32766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8</a:t>
              </a: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9</a:t>
              </a: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2438400" y="1396800"/>
            <a:ext cx="4419600" cy="2489400"/>
            <a:chOff x="1066800" y="457200"/>
            <a:chExt cx="4419600" cy="2489400"/>
          </a:xfrm>
        </p:grpSpPr>
        <p:grpSp>
          <p:nvGrpSpPr>
            <p:cNvPr id="119" name="Group 115"/>
            <p:cNvGrpSpPr/>
            <p:nvPr/>
          </p:nvGrpSpPr>
          <p:grpSpPr>
            <a:xfrm>
              <a:off x="1066800" y="1892734"/>
              <a:ext cx="4419600" cy="1053866"/>
              <a:chOff x="5105400" y="2654734"/>
              <a:chExt cx="4419600" cy="1053866"/>
            </a:xfrm>
          </p:grpSpPr>
          <p:grpSp>
            <p:nvGrpSpPr>
              <p:cNvPr id="125" name="Group 111"/>
              <p:cNvGrpSpPr/>
              <p:nvPr/>
            </p:nvGrpSpPr>
            <p:grpSpPr>
              <a:xfrm>
                <a:off x="5105400" y="2654734"/>
                <a:ext cx="3898802" cy="1053866"/>
                <a:chOff x="5105400" y="2654734"/>
                <a:chExt cx="3898802" cy="1053866"/>
              </a:xfrm>
            </p:grpSpPr>
            <p:grpSp>
              <p:nvGrpSpPr>
                <p:cNvPr id="127" name="Group 82"/>
                <p:cNvGrpSpPr/>
                <p:nvPr/>
              </p:nvGrpSpPr>
              <p:grpSpPr>
                <a:xfrm>
                  <a:off x="5105400" y="2654734"/>
                  <a:ext cx="3898802" cy="1053866"/>
                  <a:chOff x="381000" y="1816534"/>
                  <a:chExt cx="3898802" cy="1053866"/>
                </a:xfrm>
              </p:grpSpPr>
              <p:sp>
                <p:nvSpPr>
                  <p:cNvPr id="130" name="Octagon 129"/>
                  <p:cNvSpPr/>
                  <p:nvPr/>
                </p:nvSpPr>
                <p:spPr bwMode="auto">
                  <a:xfrm>
                    <a:off x="381000" y="2438400"/>
                    <a:ext cx="1371600" cy="381000"/>
                  </a:xfrm>
                  <a:prstGeom prst="octagon">
                    <a:avLst>
                      <a:gd name="adj" fmla="val 25704"/>
                    </a:avLst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lvl="1" algn="ctr" eaLnBrk="0" hangingPunct="0"/>
                    <a:r>
                      <a:rPr lang="en-US" sz="1800" dirty="0">
                        <a:latin typeface="Calibri"/>
                        <a:cs typeface="Calibri"/>
                      </a:rPr>
                      <a:t>1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     </a:t>
                    </a:r>
                    <a:r>
                      <a:rPr lang="en-US" sz="1800" dirty="0" smtClean="0">
                        <a:latin typeface="Calibri"/>
                        <a:cs typeface="Calibri"/>
                      </a:rPr>
                      <a:t>15</a:t>
                    </a:r>
                    <a:r>
                      <a:rPr lang="tr-TR" sz="1800" dirty="0" smtClean="0">
                        <a:latin typeface="Calibri"/>
                        <a:cs typeface="Calibri"/>
                      </a:rPr>
                      <a:t>  </a:t>
                    </a:r>
                    <a:r>
                      <a:rPr lang="en-US" sz="1800" dirty="0" smtClean="0">
                        <a:latin typeface="Calibri"/>
                        <a:cs typeface="Calibri"/>
                      </a:rPr>
                      <a:t>2</a:t>
                    </a:r>
                    <a:r>
                      <a:rPr kumimoji="0" lang="en-US" sz="180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  <a:endParaRPr kumimoji="0" lang="en-US" sz="180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grpSp>
                <p:nvGrpSpPr>
                  <p:cNvPr id="131" name="Group 52"/>
                  <p:cNvGrpSpPr/>
                  <p:nvPr/>
                </p:nvGrpSpPr>
                <p:grpSpPr>
                  <a:xfrm>
                    <a:off x="850803" y="1816534"/>
                    <a:ext cx="3428999" cy="1053866"/>
                    <a:chOff x="774603" y="1435534"/>
                    <a:chExt cx="3428999" cy="1053866"/>
                  </a:xfrm>
                </p:grpSpPr>
                <p:grpSp>
                  <p:nvGrpSpPr>
                    <p:cNvPr id="132" name="Group 33"/>
                    <p:cNvGrpSpPr/>
                    <p:nvPr/>
                  </p:nvGrpSpPr>
                  <p:grpSpPr>
                    <a:xfrm>
                      <a:off x="774603" y="1435534"/>
                      <a:ext cx="3428999" cy="621866"/>
                      <a:chOff x="774603" y="1435534"/>
                      <a:chExt cx="3428999" cy="621866"/>
                    </a:xfrm>
                  </p:grpSpPr>
                  <p:cxnSp>
                    <p:nvCxnSpPr>
                      <p:cNvPr id="135" name="Straight Connector 134"/>
                      <p:cNvCxnSpPr>
                        <a:stCxn id="121" idx="3"/>
                      </p:cNvCxnSpPr>
                      <p:nvPr/>
                    </p:nvCxnSpPr>
                    <p:spPr bwMode="auto">
                      <a:xfrm rot="5400000">
                        <a:off x="793802" y="1416336"/>
                        <a:ext cx="621865" cy="660263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136" name="Straight Connector 135"/>
                      <p:cNvCxnSpPr>
                        <a:stCxn id="122" idx="5"/>
                      </p:cNvCxnSpPr>
                      <p:nvPr/>
                    </p:nvCxnSpPr>
                    <p:spPr bwMode="auto">
                      <a:xfrm rot="16200000" flipH="1">
                        <a:off x="3702337" y="1556133"/>
                        <a:ext cx="621863" cy="380666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  <p:sp>
                  <p:nvSpPr>
                    <p:cNvPr id="133" name="Oval 132"/>
                    <p:cNvSpPr/>
                    <p:nvPr/>
                  </p:nvSpPr>
                  <p:spPr bwMode="auto">
                    <a:xfrm>
                      <a:off x="1981200" y="2057400"/>
                      <a:ext cx="432000" cy="432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p:txBody>
                </p:sp>
                <p:cxnSp>
                  <p:nvCxnSpPr>
                    <p:cNvPr id="134" name="Straight Connector 133"/>
                    <p:cNvCxnSpPr>
                      <a:stCxn id="121" idx="5"/>
                      <a:endCxn id="133" idx="0"/>
                    </p:cNvCxnSpPr>
                    <p:nvPr/>
                  </p:nvCxnSpPr>
                  <p:spPr bwMode="auto">
                    <a:xfrm rot="16200000" flipH="1">
                      <a:off x="1657835" y="1518034"/>
                      <a:ext cx="621865" cy="456865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sp>
              <p:nvSpPr>
                <p:cNvPr id="128" name="Oval 127"/>
                <p:cNvSpPr/>
                <p:nvPr/>
              </p:nvSpPr>
              <p:spPr bwMode="auto">
                <a:xfrm>
                  <a:off x="7696200" y="3276600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 smtClean="0">
                      <a:latin typeface="Calibri"/>
                      <a:cs typeface="Calibri"/>
                    </a:rPr>
                    <a:t>60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129" name="Straight Connector 128"/>
                <p:cNvCxnSpPr>
                  <a:stCxn id="122" idx="3"/>
                  <a:endCxn id="128" idx="0"/>
                </p:cNvCxnSpPr>
                <p:nvPr/>
              </p:nvCxnSpPr>
              <p:spPr bwMode="auto">
                <a:xfrm rot="5400000">
                  <a:off x="7804201" y="2762735"/>
                  <a:ext cx="621865" cy="405865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26" name="Octagon 125"/>
              <p:cNvSpPr/>
              <p:nvPr/>
            </p:nvSpPr>
            <p:spPr bwMode="auto">
              <a:xfrm>
                <a:off x="8382000" y="3276600"/>
                <a:ext cx="1143000" cy="381000"/>
              </a:xfrm>
              <a:prstGeom prst="octagon">
                <a:avLst>
                  <a:gd name="adj" fmla="val 25704"/>
                </a:avLst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lvl="1" algn="ctr" eaLnBrk="0" hangingPunct="0"/>
                <a:r>
                  <a:rPr lang="en-US" sz="1800" dirty="0">
                    <a:latin typeface="Calibri"/>
                    <a:cs typeface="Calibri"/>
                  </a:rPr>
                  <a:t>8</a:t>
                </a: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        </a:t>
                </a:r>
                <a:r>
                  <a:rPr lang="en-US" sz="1800" dirty="0">
                    <a:latin typeface="Calibri"/>
                    <a:cs typeface="Calibri"/>
                  </a:rPr>
                  <a:t>9</a:t>
                </a:r>
                <a:r>
                  <a:rPr kumimoji="0" lang="en-US" sz="1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</p:grpSp>
        <p:sp>
          <p:nvSpPr>
            <p:cNvPr id="120" name="Oval 119"/>
            <p:cNvSpPr/>
            <p:nvPr/>
          </p:nvSpPr>
          <p:spPr bwMode="auto">
            <a:xfrm>
              <a:off x="3200400" y="457200"/>
              <a:ext cx="432000" cy="432000"/>
            </a:xfrm>
            <a:prstGeom prst="ellipse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5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2133600" y="15240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3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4216200" y="15240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>
                  <a:latin typeface="Calibri"/>
                  <a:cs typeface="Calibri"/>
                </a:rPr>
                <a:t>7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23" name="Straight Connector 122"/>
            <p:cNvCxnSpPr>
              <a:stCxn id="120" idx="5"/>
              <a:endCxn id="122" idx="0"/>
            </p:cNvCxnSpPr>
            <p:nvPr/>
          </p:nvCxnSpPr>
          <p:spPr bwMode="auto">
            <a:xfrm rot="16200000" flipH="1">
              <a:off x="3651635" y="743434"/>
              <a:ext cx="698065" cy="8630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Straight Connector 123"/>
            <p:cNvCxnSpPr>
              <a:stCxn id="120" idx="3"/>
              <a:endCxn id="121" idx="0"/>
            </p:cNvCxnSpPr>
            <p:nvPr/>
          </p:nvCxnSpPr>
          <p:spPr bwMode="auto">
            <a:xfrm rot="5400000">
              <a:off x="2457601" y="717935"/>
              <a:ext cx="698065" cy="9140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7" name="Group 136"/>
          <p:cNvGrpSpPr/>
          <p:nvPr/>
        </p:nvGrpSpPr>
        <p:grpSpPr>
          <a:xfrm>
            <a:off x="2438400" y="1396800"/>
            <a:ext cx="4800600" cy="2489400"/>
            <a:chOff x="1066800" y="457200"/>
            <a:chExt cx="4800600" cy="2489400"/>
          </a:xfrm>
        </p:grpSpPr>
        <p:grpSp>
          <p:nvGrpSpPr>
            <p:cNvPr id="138" name="Group 158"/>
            <p:cNvGrpSpPr/>
            <p:nvPr/>
          </p:nvGrpSpPr>
          <p:grpSpPr>
            <a:xfrm>
              <a:off x="1066800" y="457200"/>
              <a:ext cx="3898802" cy="2489400"/>
              <a:chOff x="1066800" y="457200"/>
              <a:chExt cx="3898802" cy="2489400"/>
            </a:xfrm>
          </p:grpSpPr>
          <p:grpSp>
            <p:nvGrpSpPr>
              <p:cNvPr id="140" name="Group 111"/>
              <p:cNvGrpSpPr/>
              <p:nvPr/>
            </p:nvGrpSpPr>
            <p:grpSpPr>
              <a:xfrm>
                <a:off x="1066800" y="1892734"/>
                <a:ext cx="3898802" cy="1053866"/>
                <a:chOff x="5105400" y="2654734"/>
                <a:chExt cx="3898802" cy="1053866"/>
              </a:xfrm>
            </p:grpSpPr>
            <p:grpSp>
              <p:nvGrpSpPr>
                <p:cNvPr id="146" name="Group 82"/>
                <p:cNvGrpSpPr/>
                <p:nvPr/>
              </p:nvGrpSpPr>
              <p:grpSpPr>
                <a:xfrm>
                  <a:off x="5105400" y="2654734"/>
                  <a:ext cx="3898802" cy="1053866"/>
                  <a:chOff x="381000" y="1816534"/>
                  <a:chExt cx="3898802" cy="1053866"/>
                </a:xfrm>
              </p:grpSpPr>
              <p:sp>
                <p:nvSpPr>
                  <p:cNvPr id="149" name="Octagon 148"/>
                  <p:cNvSpPr/>
                  <p:nvPr/>
                </p:nvSpPr>
                <p:spPr bwMode="auto">
                  <a:xfrm>
                    <a:off x="381000" y="2438400"/>
                    <a:ext cx="1371600" cy="381000"/>
                  </a:xfrm>
                  <a:prstGeom prst="octagon">
                    <a:avLst>
                      <a:gd name="adj" fmla="val 25704"/>
                    </a:avLst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lvl="1" algn="ctr" eaLnBrk="0" hangingPunct="0"/>
                    <a:r>
                      <a:rPr lang="en-US" sz="1800" dirty="0">
                        <a:latin typeface="Calibri"/>
                        <a:cs typeface="Calibri"/>
                      </a:rPr>
                      <a:t>1</a:t>
                    </a:r>
                    <a:r>
                      <a: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     </a:t>
                    </a:r>
                    <a:r>
                      <a:rPr lang="en-US" sz="1800" dirty="0" smtClean="0">
                        <a:latin typeface="Calibri"/>
                        <a:cs typeface="Calibri"/>
                      </a:rPr>
                      <a:t>15</a:t>
                    </a:r>
                    <a:r>
                      <a:rPr lang="tr-TR" sz="1800" dirty="0" smtClean="0">
                        <a:latin typeface="Calibri"/>
                        <a:cs typeface="Calibri"/>
                      </a:rPr>
                      <a:t>  </a:t>
                    </a:r>
                    <a:r>
                      <a:rPr lang="en-US" sz="1800" dirty="0" smtClean="0">
                        <a:latin typeface="Calibri"/>
                        <a:cs typeface="Calibri"/>
                      </a:rPr>
                      <a:t>2</a:t>
                    </a:r>
                    <a:r>
                      <a:rPr kumimoji="0" lang="en-US" sz="180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rPr>
                      <a:t>0</a:t>
                    </a:r>
                    <a:endParaRPr kumimoji="0" lang="en-US" sz="180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/>
                      <a:cs typeface="Calibri"/>
                    </a:endParaRPr>
                  </a:p>
                </p:txBody>
              </p:sp>
              <p:grpSp>
                <p:nvGrpSpPr>
                  <p:cNvPr id="150" name="Group 52"/>
                  <p:cNvGrpSpPr/>
                  <p:nvPr/>
                </p:nvGrpSpPr>
                <p:grpSpPr>
                  <a:xfrm>
                    <a:off x="850803" y="1816534"/>
                    <a:ext cx="3428999" cy="1053866"/>
                    <a:chOff x="774603" y="1435534"/>
                    <a:chExt cx="3428999" cy="1053866"/>
                  </a:xfrm>
                </p:grpSpPr>
                <p:grpSp>
                  <p:nvGrpSpPr>
                    <p:cNvPr id="151" name="Group 33"/>
                    <p:cNvGrpSpPr/>
                    <p:nvPr/>
                  </p:nvGrpSpPr>
                  <p:grpSpPr>
                    <a:xfrm>
                      <a:off x="774603" y="1435534"/>
                      <a:ext cx="3428999" cy="621866"/>
                      <a:chOff x="774603" y="1435534"/>
                      <a:chExt cx="3428999" cy="621866"/>
                    </a:xfrm>
                  </p:grpSpPr>
                  <p:cxnSp>
                    <p:nvCxnSpPr>
                      <p:cNvPr id="154" name="Straight Connector 153"/>
                      <p:cNvCxnSpPr>
                        <a:stCxn id="142" idx="3"/>
                      </p:cNvCxnSpPr>
                      <p:nvPr/>
                    </p:nvCxnSpPr>
                    <p:spPr bwMode="auto">
                      <a:xfrm rot="5400000">
                        <a:off x="793802" y="1416336"/>
                        <a:ext cx="621865" cy="660263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155" name="Straight Connector 154"/>
                      <p:cNvCxnSpPr>
                        <a:stCxn id="143" idx="5"/>
                      </p:cNvCxnSpPr>
                      <p:nvPr/>
                    </p:nvCxnSpPr>
                    <p:spPr bwMode="auto">
                      <a:xfrm rot="16200000" flipH="1">
                        <a:off x="3702337" y="1556133"/>
                        <a:ext cx="621863" cy="380666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  <p:sp>
                  <p:nvSpPr>
                    <p:cNvPr id="152" name="Oval 151"/>
                    <p:cNvSpPr/>
                    <p:nvPr/>
                  </p:nvSpPr>
                  <p:spPr bwMode="auto">
                    <a:xfrm>
                      <a:off x="1981200" y="2057400"/>
                      <a:ext cx="432000" cy="432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p:txBody>
                </p:sp>
                <p:cxnSp>
                  <p:nvCxnSpPr>
                    <p:cNvPr id="153" name="Straight Connector 152"/>
                    <p:cNvCxnSpPr>
                      <a:stCxn id="142" idx="5"/>
                      <a:endCxn id="152" idx="0"/>
                    </p:cNvCxnSpPr>
                    <p:nvPr/>
                  </p:nvCxnSpPr>
                  <p:spPr bwMode="auto">
                    <a:xfrm rot="16200000" flipH="1">
                      <a:off x="1657835" y="1518034"/>
                      <a:ext cx="621865" cy="456865"/>
                    </a:xfrm>
                    <a:prstGeom prst="lin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sp>
              <p:nvSpPr>
                <p:cNvPr id="147" name="Oval 146"/>
                <p:cNvSpPr/>
                <p:nvPr/>
              </p:nvSpPr>
              <p:spPr bwMode="auto">
                <a:xfrm>
                  <a:off x="7696200" y="3276600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 smtClean="0">
                      <a:latin typeface="Calibri"/>
                      <a:cs typeface="Calibri"/>
                    </a:rPr>
                    <a:t>60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148" name="Straight Connector 147"/>
                <p:cNvCxnSpPr>
                  <a:stCxn id="143" idx="3"/>
                  <a:endCxn id="147" idx="0"/>
                </p:cNvCxnSpPr>
                <p:nvPr/>
              </p:nvCxnSpPr>
              <p:spPr bwMode="auto">
                <a:xfrm rot="5400000">
                  <a:off x="7804201" y="2762735"/>
                  <a:ext cx="621865" cy="405865"/>
                </a:xfrm>
                <a:prstGeom prst="line">
                  <a:avLst/>
                </a:prstGeom>
                <a:solidFill>
                  <a:schemeClr val="bg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41" name="Oval 140"/>
              <p:cNvSpPr/>
              <p:nvPr/>
            </p:nvSpPr>
            <p:spPr bwMode="auto">
              <a:xfrm>
                <a:off x="3200400" y="45720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 smtClean="0">
                    <a:latin typeface="Calibri"/>
                    <a:cs typeface="Calibri"/>
                  </a:rPr>
                  <a:t>5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 bwMode="auto">
              <a:xfrm>
                <a:off x="2133600" y="152400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3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sp>
            <p:nvSpPr>
              <p:cNvPr id="143" name="Oval 142"/>
              <p:cNvSpPr/>
              <p:nvPr/>
            </p:nvSpPr>
            <p:spPr bwMode="auto">
              <a:xfrm>
                <a:off x="4216200" y="1524000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dirty="0">
                    <a:latin typeface="Calibri"/>
                    <a:cs typeface="Calibri"/>
                  </a:rPr>
                  <a:t>7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/>
                    <a:cs typeface="Calibri"/>
                  </a:rPr>
                  <a:t>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endParaRPr>
              </a:p>
            </p:txBody>
          </p:sp>
          <p:cxnSp>
            <p:nvCxnSpPr>
              <p:cNvPr id="144" name="Straight Connector 143"/>
              <p:cNvCxnSpPr>
                <a:stCxn id="141" idx="5"/>
                <a:endCxn id="143" idx="0"/>
              </p:cNvCxnSpPr>
              <p:nvPr/>
            </p:nvCxnSpPr>
            <p:spPr bwMode="auto">
              <a:xfrm rot="16200000" flipH="1">
                <a:off x="3651635" y="743434"/>
                <a:ext cx="698065" cy="863065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5" name="Straight Connector 144"/>
              <p:cNvCxnSpPr>
                <a:stCxn id="141" idx="3"/>
                <a:endCxn id="142" idx="0"/>
              </p:cNvCxnSpPr>
              <p:nvPr/>
            </p:nvCxnSpPr>
            <p:spPr bwMode="auto">
              <a:xfrm rot="5400000">
                <a:off x="2457601" y="717935"/>
                <a:ext cx="698065" cy="914065"/>
              </a:xfrm>
              <a:prstGeom prst="line">
                <a:avLst/>
              </a:prstGeom>
              <a:solidFill>
                <a:schemeClr val="bg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39" name="Octagon 138"/>
            <p:cNvSpPr/>
            <p:nvPr/>
          </p:nvSpPr>
          <p:spPr bwMode="auto">
            <a:xfrm>
              <a:off x="4495800" y="2514600"/>
              <a:ext cx="13716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 smtClean="0">
                  <a:latin typeface="Calibri"/>
                  <a:cs typeface="Calibri"/>
                </a:rPr>
                <a:t>8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</a:t>
              </a:r>
              <a:r>
                <a:rPr lang="en-US" sz="1800" dirty="0" smtClean="0">
                  <a:latin typeface="Calibri"/>
                  <a:cs typeface="Calibri"/>
                </a:rPr>
                <a:t>9</a:t>
              </a:r>
              <a:r>
                <a:rPr lang="en-US" sz="1800" dirty="0">
                  <a:latin typeface="Calibri"/>
                  <a:cs typeface="Calibri"/>
                </a:rPr>
                <a:t>0</a:t>
              </a: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 100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849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DC2950-7ED5-9049-813B-94FE1B5B93C3}" type="slidenum">
              <a:rPr lang="en-US">
                <a:ea typeface="ＭＳ Ｐゴシック" charset="-128"/>
                <a:cs typeface="ＭＳ Ｐゴシック" charset="-128"/>
              </a:rPr>
              <a:pPr/>
              <a:t>38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49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Splitting 4-nodes during insertion</a:t>
            </a:r>
          </a:p>
        </p:txBody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We split each 4-node as </a:t>
            </a:r>
            <a:r>
              <a:rPr lang="en-US" dirty="0" smtClean="0">
                <a:latin typeface="Calibri" charset="0"/>
              </a:rPr>
              <a:t>soon </a:t>
            </a:r>
            <a:r>
              <a:rPr lang="en-US" dirty="0">
                <a:latin typeface="Calibri" charset="0"/>
              </a:rPr>
              <a:t>as we encounter it during our search from the root to a leaf that will accommodate the new item to be inserted.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The 4-node which will be split</a:t>
            </a:r>
            <a:r>
              <a:rPr lang="en-US" dirty="0" smtClean="0">
                <a:latin typeface="Calibri" charset="0"/>
              </a:rPr>
              <a:t> can:</a:t>
            </a:r>
            <a:endParaRPr lang="en-US" dirty="0">
              <a:latin typeface="Calibri" charset="0"/>
            </a:endParaRPr>
          </a:p>
          <a:p>
            <a:pPr lvl="1"/>
            <a:r>
              <a:rPr lang="en-US" sz="2400" dirty="0">
                <a:latin typeface="Calibri" charset="0"/>
              </a:rPr>
              <a:t>be the root, or</a:t>
            </a:r>
          </a:p>
          <a:p>
            <a:pPr lvl="1"/>
            <a:r>
              <a:rPr lang="en-US" sz="2400" dirty="0">
                <a:latin typeface="Calibri" charset="0"/>
              </a:rPr>
              <a:t>have a 2-node parent, or</a:t>
            </a:r>
          </a:p>
          <a:p>
            <a:pPr lvl="1"/>
            <a:r>
              <a:rPr lang="en-US" sz="2400" dirty="0">
                <a:latin typeface="Calibri" charset="0"/>
              </a:rPr>
              <a:t>have a 3-node parent.</a:t>
            </a:r>
          </a:p>
          <a:p>
            <a:endParaRPr lang="en-US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133600" y="1600200"/>
            <a:ext cx="5715000" cy="233622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Splitting 4-nodes during insertion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914400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b="1" kern="0" dirty="0" smtClean="0">
                <a:solidFill>
                  <a:srgbClr val="0000FF"/>
                </a:solidFill>
                <a:latin typeface="Calibri" charset="0"/>
                <a:cs typeface="Calibri"/>
              </a:rPr>
              <a:t>Splitting a 4-node root</a:t>
            </a:r>
            <a:endParaRPr lang="en-US" b="1" kern="0" dirty="0">
              <a:solidFill>
                <a:srgbClr val="0000FF"/>
              </a:solidFill>
              <a:latin typeface="Calibri" charset="0"/>
              <a:cs typeface="Calibri"/>
            </a:endParaRPr>
          </a:p>
        </p:txBody>
      </p:sp>
      <p:grpSp>
        <p:nvGrpSpPr>
          <p:cNvPr id="13" name="Group 20"/>
          <p:cNvGrpSpPr/>
          <p:nvPr/>
        </p:nvGrpSpPr>
        <p:grpSpPr>
          <a:xfrm>
            <a:off x="381000" y="1447800"/>
            <a:ext cx="9220200" cy="2743200"/>
            <a:chOff x="381000" y="2057400"/>
            <a:chExt cx="9372600" cy="2667000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561242" y="2235200"/>
              <a:ext cx="360485" cy="355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81000" y="2057400"/>
              <a:ext cx="9372600" cy="26670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4343400" y="2819400"/>
            <a:ext cx="990600" cy="457200"/>
          </a:xfrm>
          <a:prstGeom prst="rect">
            <a:avLst/>
          </a:prstGeom>
          <a:solidFill>
            <a:srgbClr val="FFFFFF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6" name="Right Arrow 16"/>
          <p:cNvSpPr>
            <a:spLocks noChangeArrowheads="1"/>
          </p:cNvSpPr>
          <p:nvPr/>
        </p:nvSpPr>
        <p:spPr bwMode="auto">
          <a:xfrm>
            <a:off x="4508988" y="28194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2-3 Trees -- Example</a:t>
            </a:r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450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E7B925-BDD3-2044-B87C-DAEBFB085527}" type="slidenum">
              <a:rPr lang="en-US">
                <a:ea typeface="ＭＳ Ｐゴシック" charset="-128"/>
                <a:cs typeface="ＭＳ Ｐゴシック" charset="-128"/>
              </a:rPr>
              <a:pPr/>
              <a:t>4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45062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1524000"/>
            <a:ext cx="9296400" cy="38227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57400" y="1682672"/>
            <a:ext cx="5257800" cy="1898728"/>
            <a:chOff x="2057400" y="914400"/>
            <a:chExt cx="5632238" cy="2127328"/>
          </a:xfrm>
        </p:grpSpPr>
        <p:pic>
          <p:nvPicPr>
            <p:cNvPr id="26" name="Picture 25" descr="Untitled1.bmp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7400" y="914400"/>
              <a:ext cx="5632238" cy="2127328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 bwMode="auto">
            <a:xfrm>
              <a:off x="4724400" y="914400"/>
              <a:ext cx="990600" cy="457200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Splitting 4-nodes during insertion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914400"/>
            <a:ext cx="632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b="1" kern="0" dirty="0" smtClean="0">
                <a:solidFill>
                  <a:srgbClr val="0000FF"/>
                </a:solidFill>
                <a:latin typeface="Calibri" charset="0"/>
                <a:cs typeface="Calibri"/>
              </a:rPr>
              <a:t>Splitting a 4-node whose parent is a 2-node</a:t>
            </a:r>
            <a:endParaRPr lang="en-US" b="1" kern="0" dirty="0">
              <a:solidFill>
                <a:srgbClr val="0000FF"/>
              </a:solidFill>
              <a:latin typeface="Calibri" charset="0"/>
              <a:cs typeface="Calibri"/>
            </a:endParaRPr>
          </a:p>
        </p:txBody>
      </p:sp>
      <p:grpSp>
        <p:nvGrpSpPr>
          <p:cNvPr id="3" name="Group 20"/>
          <p:cNvGrpSpPr/>
          <p:nvPr/>
        </p:nvGrpSpPr>
        <p:grpSpPr>
          <a:xfrm>
            <a:off x="381000" y="1447800"/>
            <a:ext cx="9220200" cy="2362200"/>
            <a:chOff x="381000" y="2057400"/>
            <a:chExt cx="9372600" cy="2583656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561242" y="2235200"/>
              <a:ext cx="360485" cy="355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81000" y="2057400"/>
              <a:ext cx="9372600" cy="2583656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6" name="Right Arrow 16"/>
          <p:cNvSpPr>
            <a:spLocks noChangeArrowheads="1"/>
          </p:cNvSpPr>
          <p:nvPr/>
        </p:nvSpPr>
        <p:spPr bwMode="auto">
          <a:xfrm>
            <a:off x="4508988" y="23622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558311" y="4048760"/>
            <a:ext cx="354623" cy="32512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381000" y="4038600"/>
            <a:ext cx="9220200" cy="2362200"/>
            <a:chOff x="381000" y="4038600"/>
            <a:chExt cx="9220200" cy="2362200"/>
          </a:xfrm>
        </p:grpSpPr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81000" y="4038600"/>
              <a:ext cx="9220200" cy="23622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905000" y="4267200"/>
              <a:ext cx="5562600" cy="1905000"/>
              <a:chOff x="1981200" y="3505200"/>
              <a:chExt cx="6022350" cy="2151710"/>
            </a:xfrm>
          </p:grpSpPr>
          <p:pic>
            <p:nvPicPr>
              <p:cNvPr id="29" name="Picture 28" descr="Untitled2.bmp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1200" y="3505200"/>
                <a:ext cx="6022350" cy="2151710"/>
              </a:xfrm>
              <a:prstGeom prst="rect">
                <a:avLst/>
              </a:prstGeom>
            </p:spPr>
          </p:pic>
          <p:sp>
            <p:nvSpPr>
              <p:cNvPr id="30" name="Rectangle 29"/>
              <p:cNvSpPr/>
              <p:nvPr/>
            </p:nvSpPr>
            <p:spPr bwMode="auto">
              <a:xfrm>
                <a:off x="4114800" y="3505200"/>
                <a:ext cx="990600" cy="457200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</p:grpSp>
      </p:grpSp>
      <p:sp>
        <p:nvSpPr>
          <p:cNvPr id="31" name="Right Arrow 16"/>
          <p:cNvSpPr>
            <a:spLocks noChangeArrowheads="1"/>
          </p:cNvSpPr>
          <p:nvPr/>
        </p:nvSpPr>
        <p:spPr bwMode="auto">
          <a:xfrm>
            <a:off x="4495800" y="49657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2667000" y="5029200"/>
            <a:ext cx="4382662" cy="1438537"/>
            <a:chOff x="457200" y="4572000"/>
            <a:chExt cx="4382662" cy="1438537"/>
          </a:xfrm>
        </p:grpSpPr>
        <p:pic>
          <p:nvPicPr>
            <p:cNvPr id="72" name="Picture 71" descr="Untitled3.bmp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4572000"/>
              <a:ext cx="4382662" cy="1438537"/>
            </a:xfrm>
            <a:prstGeom prst="rect">
              <a:avLst/>
            </a:prstGeom>
          </p:spPr>
        </p:pic>
        <p:sp>
          <p:nvSpPr>
            <p:cNvPr id="73" name="Rectangle 72"/>
            <p:cNvSpPr/>
            <p:nvPr/>
          </p:nvSpPr>
          <p:spPr bwMode="auto">
            <a:xfrm>
              <a:off x="2514600" y="5105400"/>
              <a:ext cx="685800" cy="381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590800" y="1582027"/>
            <a:ext cx="4382662" cy="1389773"/>
            <a:chOff x="762000" y="1219200"/>
            <a:chExt cx="4382662" cy="1389773"/>
          </a:xfrm>
        </p:grpSpPr>
        <p:pic>
          <p:nvPicPr>
            <p:cNvPr id="65" name="Picture 64" descr="Untitled1.bmp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000" y="1219200"/>
              <a:ext cx="4382662" cy="1389773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 bwMode="auto">
            <a:xfrm>
              <a:off x="2895600" y="1676400"/>
              <a:ext cx="685800" cy="381000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Splitting 4-nodes during insertion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914400"/>
            <a:ext cx="632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b="1" kern="0" dirty="0" smtClean="0">
                <a:solidFill>
                  <a:srgbClr val="0000FF"/>
                </a:solidFill>
                <a:latin typeface="Calibri" charset="0"/>
                <a:cs typeface="Calibri"/>
              </a:rPr>
              <a:t>Splitting a 4-node whose parent is a 3-node</a:t>
            </a:r>
            <a:endParaRPr lang="en-US" b="1" kern="0" dirty="0">
              <a:solidFill>
                <a:srgbClr val="0000FF"/>
              </a:solidFill>
              <a:latin typeface="Calibri" charset="0"/>
              <a:cs typeface="Calibri"/>
            </a:endParaRPr>
          </a:p>
        </p:txBody>
      </p:sp>
      <p:grpSp>
        <p:nvGrpSpPr>
          <p:cNvPr id="7" name="Group 20"/>
          <p:cNvGrpSpPr/>
          <p:nvPr/>
        </p:nvGrpSpPr>
        <p:grpSpPr>
          <a:xfrm>
            <a:off x="381000" y="1447800"/>
            <a:ext cx="9220200" cy="1676400"/>
            <a:chOff x="381000" y="2057400"/>
            <a:chExt cx="9372600" cy="2583656"/>
          </a:xfrm>
        </p:grpSpPr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561242" y="2235200"/>
              <a:ext cx="360485" cy="355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81000" y="2057400"/>
              <a:ext cx="9372600" cy="2583656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6" name="Right Arrow 16"/>
          <p:cNvSpPr>
            <a:spLocks noChangeArrowheads="1"/>
          </p:cNvSpPr>
          <p:nvPr/>
        </p:nvSpPr>
        <p:spPr bwMode="auto">
          <a:xfrm>
            <a:off x="4508988" y="18288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381000" y="3200400"/>
            <a:ext cx="9220200" cy="1676400"/>
            <a:chOff x="381000" y="3200400"/>
            <a:chExt cx="9220200" cy="1676400"/>
          </a:xfrm>
        </p:grpSpPr>
        <p:grpSp>
          <p:nvGrpSpPr>
            <p:cNvPr id="67" name="Group 66"/>
            <p:cNvGrpSpPr/>
            <p:nvPr/>
          </p:nvGrpSpPr>
          <p:grpSpPr>
            <a:xfrm>
              <a:off x="2590800" y="3328531"/>
              <a:ext cx="4376566" cy="1395869"/>
              <a:chOff x="609600" y="2795131"/>
              <a:chExt cx="4376566" cy="1395869"/>
            </a:xfrm>
          </p:grpSpPr>
          <p:pic>
            <p:nvPicPr>
              <p:cNvPr id="68" name="Picture 67" descr="Untitled2.bmp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600" y="2795131"/>
                <a:ext cx="4376566" cy="1395869"/>
              </a:xfrm>
              <a:prstGeom prst="rect">
                <a:avLst/>
              </a:prstGeom>
            </p:spPr>
          </p:pic>
          <p:sp>
            <p:nvSpPr>
              <p:cNvPr id="69" name="Rectangle 68"/>
              <p:cNvSpPr/>
              <p:nvPr/>
            </p:nvSpPr>
            <p:spPr bwMode="auto">
              <a:xfrm>
                <a:off x="2743200" y="32766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</p:grpSp>
        <p:grpSp>
          <p:nvGrpSpPr>
            <p:cNvPr id="54" name="Group 20"/>
            <p:cNvGrpSpPr/>
            <p:nvPr/>
          </p:nvGrpSpPr>
          <p:grpSpPr>
            <a:xfrm>
              <a:off x="381000" y="3200400"/>
              <a:ext cx="9220200" cy="1676400"/>
              <a:chOff x="381000" y="2057400"/>
              <a:chExt cx="9372600" cy="2583656"/>
            </a:xfrm>
          </p:grpSpPr>
          <p:sp>
            <p:nvSpPr>
              <p:cNvPr id="55" name="Rectangle 10"/>
              <p:cNvSpPr>
                <a:spLocks noChangeArrowheads="1"/>
              </p:cNvSpPr>
              <p:nvPr/>
            </p:nvSpPr>
            <p:spPr bwMode="auto">
              <a:xfrm>
                <a:off x="561242" y="2235200"/>
                <a:ext cx="360485" cy="355600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56" name="Rectangle 55"/>
              <p:cNvSpPr>
                <a:spLocks noChangeArrowheads="1"/>
              </p:cNvSpPr>
              <p:nvPr/>
            </p:nvSpPr>
            <p:spPr bwMode="auto">
              <a:xfrm>
                <a:off x="381000" y="2057400"/>
                <a:ext cx="9372600" cy="2583656"/>
              </a:xfrm>
              <a:prstGeom prst="rect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</p:grpSp>
      </p:grpSp>
      <p:sp>
        <p:nvSpPr>
          <p:cNvPr id="58" name="Right Arrow 16"/>
          <p:cNvSpPr>
            <a:spLocks noChangeArrowheads="1"/>
          </p:cNvSpPr>
          <p:nvPr/>
        </p:nvSpPr>
        <p:spPr bwMode="auto">
          <a:xfrm>
            <a:off x="4508988" y="36703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grpSp>
        <p:nvGrpSpPr>
          <p:cNvPr id="59" name="Group 20"/>
          <p:cNvGrpSpPr/>
          <p:nvPr/>
        </p:nvGrpSpPr>
        <p:grpSpPr>
          <a:xfrm>
            <a:off x="381000" y="4953000"/>
            <a:ext cx="9220200" cy="1676400"/>
            <a:chOff x="381000" y="2057400"/>
            <a:chExt cx="9372600" cy="2583656"/>
          </a:xfrm>
        </p:grpSpPr>
        <p:sp>
          <p:nvSpPr>
            <p:cNvPr id="60" name="Rectangle 10"/>
            <p:cNvSpPr>
              <a:spLocks noChangeArrowheads="1"/>
            </p:cNvSpPr>
            <p:nvPr/>
          </p:nvSpPr>
          <p:spPr bwMode="auto">
            <a:xfrm>
              <a:off x="561242" y="2235200"/>
              <a:ext cx="360485" cy="355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381000" y="2057400"/>
              <a:ext cx="9372600" cy="2583656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63" name="Right Arrow 16"/>
          <p:cNvSpPr>
            <a:spLocks noChangeArrowheads="1"/>
          </p:cNvSpPr>
          <p:nvPr/>
        </p:nvSpPr>
        <p:spPr bwMode="auto">
          <a:xfrm>
            <a:off x="4508988" y="53467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890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3B11C4-6416-7B42-B02C-E4A91BB6F7C4}" type="slidenum">
              <a:rPr lang="en-US">
                <a:ea typeface="ＭＳ Ｐゴシック" charset="-128"/>
                <a:cs typeface="ＭＳ Ｐゴシック" charset="-128"/>
              </a:rPr>
              <a:pPr/>
              <a:t>42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9093" name="Rectangle 20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Deleting from a 2-3-4 tree</a:t>
            </a:r>
          </a:p>
        </p:txBody>
      </p:sp>
      <p:sp>
        <p:nvSpPr>
          <p:cNvPr id="89094" name="Rectangle 205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For a 2-3 tree, the deletion algorithm traces a path from the root to a leaf and then backs up from the leaf, fixing empty nodes on the path back up to root.</a:t>
            </a:r>
          </a:p>
          <a:p>
            <a:pPr lvl="8"/>
            <a:endParaRPr lang="en-US" dirty="0">
              <a:latin typeface="Calibri" charset="0"/>
            </a:endParaRPr>
          </a:p>
          <a:p>
            <a:r>
              <a:rPr lang="en-US" i="1" dirty="0">
                <a:latin typeface="Calibri" charset="0"/>
              </a:rPr>
              <a:t>To avoid this return path after reaching a leaf</a:t>
            </a:r>
            <a:r>
              <a:rPr lang="en-US" dirty="0">
                <a:latin typeface="Calibri" charset="0"/>
              </a:rPr>
              <a:t>, the deletion algorithm for a 2-3-4 tree transforms each 2-node into either 3-node or 4-node as soon as it encounters them on the way down the tree from the root to a leaf</a:t>
            </a:r>
            <a:r>
              <a:rPr lang="en-US" dirty="0" smtClean="0">
                <a:latin typeface="Calibri" charset="0"/>
              </a:rPr>
              <a:t>.</a:t>
            </a:r>
          </a:p>
          <a:p>
            <a:pPr lvl="1"/>
            <a:r>
              <a:rPr lang="en-US" dirty="0">
                <a:latin typeface="Calibri" charset="0"/>
              </a:rPr>
              <a:t>If an adjacent sibling is a 3-node or 4-node, transfer an item from that sibling to our 2-node.</a:t>
            </a:r>
          </a:p>
          <a:p>
            <a:pPr lvl="1"/>
            <a:r>
              <a:rPr lang="en-US" dirty="0">
                <a:latin typeface="Calibri" charset="0"/>
              </a:rPr>
              <a:t>If adjacent sibling is a 2-node, merge them. </a:t>
            </a:r>
          </a:p>
          <a:p>
            <a:pPr lvl="1"/>
            <a:endParaRPr lang="en-US" dirty="0">
              <a:latin typeface="Calibri" charset="0"/>
            </a:endParaRPr>
          </a:p>
          <a:p>
            <a:pPr>
              <a:buFontTx/>
              <a:buNone/>
            </a:pPr>
            <a:endParaRPr lang="en-US" dirty="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901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966FA4-B035-1549-8687-463DAC9F4108}" type="slidenum">
              <a:rPr lang="en-US">
                <a:ea typeface="ＭＳ Ｐゴシック" charset="-128"/>
                <a:cs typeface="ＭＳ Ｐゴシック" charset="-128"/>
              </a:rPr>
              <a:pPr/>
              <a:t>43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901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Red-Black Trees</a:t>
            </a:r>
          </a:p>
        </p:txBody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9067800" cy="5334000"/>
          </a:xfrm>
        </p:spPr>
        <p:txBody>
          <a:bodyPr/>
          <a:lstStyle/>
          <a:p>
            <a:r>
              <a:rPr lang="en-US" dirty="0" smtClean="0">
                <a:latin typeface="Calibri" charset="0"/>
              </a:rPr>
              <a:t>In general, a </a:t>
            </a:r>
            <a:r>
              <a:rPr lang="en-US" dirty="0">
                <a:latin typeface="Calibri" charset="0"/>
              </a:rPr>
              <a:t>2-3-4 tree requires more storage than a binary search tree</a:t>
            </a:r>
            <a:r>
              <a:rPr lang="en-US" dirty="0" smtClean="0">
                <a:latin typeface="Calibri" charset="0"/>
              </a:rPr>
              <a:t>.</a:t>
            </a:r>
          </a:p>
          <a:p>
            <a:r>
              <a:rPr lang="en-US" dirty="0">
                <a:latin typeface="Calibri" charset="0"/>
              </a:rPr>
              <a:t>A special</a:t>
            </a:r>
            <a:r>
              <a:rPr lang="en-US" dirty="0" smtClean="0">
                <a:latin typeface="Calibri" charset="0"/>
              </a:rPr>
              <a:t> binary search tree, </a:t>
            </a:r>
            <a:r>
              <a:rPr lang="en-US" dirty="0">
                <a:latin typeface="Calibri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Calibri" charset="0"/>
              </a:rPr>
              <a:t>red-black-tree</a:t>
            </a:r>
            <a:r>
              <a:rPr lang="en-US" dirty="0">
                <a:latin typeface="Calibri" charset="0"/>
              </a:rPr>
              <a:t>, can be used to represent a 2-3-4 tree, so that we can retain advantages of a 2-3-4 tree without a storage overhead.</a:t>
            </a:r>
          </a:p>
          <a:p>
            <a:pPr lvl="1"/>
            <a:r>
              <a:rPr lang="en-US" dirty="0">
                <a:latin typeface="Calibri" charset="0"/>
              </a:rPr>
              <a:t>3-node and 4-nodes in a 2-3-4 tree are represented by a binary tree.</a:t>
            </a:r>
          </a:p>
          <a:p>
            <a:pPr lvl="1"/>
            <a:r>
              <a:rPr lang="en-US" dirty="0">
                <a:latin typeface="Calibri" charset="0"/>
              </a:rPr>
              <a:t>To distinguish the original 2-nodes from 2-nodes that are generated from 3-nodes and 4-nodes, we use red and black pointers.</a:t>
            </a:r>
          </a:p>
          <a:p>
            <a:pPr lvl="1"/>
            <a:r>
              <a:rPr lang="en-US" dirty="0">
                <a:latin typeface="Calibri" charset="0"/>
              </a:rPr>
              <a:t>All original pointers in a 2-3-4 tree are black pointers,</a:t>
            </a:r>
            <a:r>
              <a:rPr lang="en-US" dirty="0" smtClean="0">
                <a:latin typeface="Calibri" charset="0"/>
              </a:rPr>
              <a:t> red </a:t>
            </a:r>
            <a:r>
              <a:rPr lang="en-US" dirty="0">
                <a:latin typeface="Calibri" charset="0"/>
              </a:rPr>
              <a:t>pointers</a:t>
            </a:r>
            <a:r>
              <a:rPr lang="en-US" dirty="0" smtClean="0">
                <a:latin typeface="Calibri" charset="0"/>
              </a:rPr>
              <a:t> are used for </a:t>
            </a:r>
            <a:r>
              <a:rPr lang="en-US" dirty="0">
                <a:latin typeface="Calibri" charset="0"/>
              </a:rPr>
              <a:t>child pointers to link 2-nodes that result from the split of 3-nodes and 4-nodes.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Red-Black Trees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914400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b="1" kern="0" dirty="0" smtClean="0">
                <a:solidFill>
                  <a:srgbClr val="0000FF"/>
                </a:solidFill>
                <a:latin typeface="Calibri" charset="0"/>
                <a:cs typeface="Calibri"/>
              </a:rPr>
              <a:t>Red-black tree representation</a:t>
            </a:r>
            <a:endParaRPr lang="en-US" b="1" kern="0" dirty="0">
              <a:solidFill>
                <a:srgbClr val="0000FF"/>
              </a:solidFill>
              <a:latin typeface="Calibri" charset="0"/>
              <a:cs typeface="Calibri"/>
            </a:endParaRPr>
          </a:p>
        </p:txBody>
      </p:sp>
      <p:grpSp>
        <p:nvGrpSpPr>
          <p:cNvPr id="8" name="Group 20"/>
          <p:cNvGrpSpPr/>
          <p:nvPr/>
        </p:nvGrpSpPr>
        <p:grpSpPr>
          <a:xfrm>
            <a:off x="381000" y="1371600"/>
            <a:ext cx="9220200" cy="2286000"/>
            <a:chOff x="381000" y="2057400"/>
            <a:chExt cx="9372600" cy="2667000"/>
          </a:xfrm>
        </p:grpSpPr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561242" y="2235200"/>
              <a:ext cx="360485" cy="355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81000" y="2057400"/>
              <a:ext cx="9372600" cy="26670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9" name="Group 23"/>
          <p:cNvGrpSpPr/>
          <p:nvPr/>
        </p:nvGrpSpPr>
        <p:grpSpPr>
          <a:xfrm>
            <a:off x="381000" y="4114800"/>
            <a:ext cx="9220200" cy="2286000"/>
            <a:chOff x="381000" y="2057400"/>
            <a:chExt cx="9372600" cy="2667000"/>
          </a:xfrm>
        </p:grpSpPr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561242" y="2235200"/>
              <a:ext cx="360485" cy="355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81000" y="2057400"/>
              <a:ext cx="9372600" cy="266700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457200" y="1447800"/>
            <a:ext cx="1905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sz="2000" i="1" kern="0" dirty="0" smtClean="0">
                <a:solidFill>
                  <a:srgbClr val="0000FF"/>
                </a:solidFill>
                <a:latin typeface="Calibri" charset="0"/>
                <a:cs typeface="Calibri"/>
              </a:rPr>
              <a:t>For a 4-node</a:t>
            </a:r>
            <a:endParaRPr lang="en-US" sz="2000" i="1" kern="0" dirty="0">
              <a:solidFill>
                <a:srgbClr val="0000FF"/>
              </a:solidFill>
              <a:latin typeface="Calibri" charset="0"/>
              <a:cs typeface="Calibri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457200" y="4191000"/>
            <a:ext cx="228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sz="2000" i="1" kern="0" dirty="0" smtClean="0">
                <a:solidFill>
                  <a:srgbClr val="0000FF"/>
                </a:solidFill>
                <a:latin typeface="Calibri" charset="0"/>
                <a:cs typeface="Calibri"/>
              </a:rPr>
              <a:t>For a 3-node</a:t>
            </a:r>
            <a:endParaRPr lang="en-US" sz="2000" i="1" kern="0" dirty="0">
              <a:solidFill>
                <a:srgbClr val="0000FF"/>
              </a:solidFill>
              <a:latin typeface="Calibri" charset="0"/>
              <a:cs typeface="Calibri"/>
            </a:endParaRPr>
          </a:p>
        </p:txBody>
      </p:sp>
      <p:pic>
        <p:nvPicPr>
          <p:cNvPr id="33" name="Picture 32" descr="Untitled3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49" y="1981200"/>
            <a:ext cx="2096851" cy="1152049"/>
          </a:xfrm>
          <a:prstGeom prst="rect">
            <a:avLst/>
          </a:prstGeom>
        </p:spPr>
      </p:pic>
      <p:pic>
        <p:nvPicPr>
          <p:cNvPr id="34" name="Picture 33" descr="Untitled4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524000"/>
            <a:ext cx="3955977" cy="1962750"/>
          </a:xfrm>
          <a:prstGeom prst="rect">
            <a:avLst/>
          </a:prstGeom>
        </p:spPr>
      </p:pic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10744200" y="0"/>
            <a:ext cx="496901" cy="497583"/>
          </a:xfrm>
          <a:prstGeom prst="ellipse">
            <a:avLst/>
          </a:prstGeom>
          <a:solidFill>
            <a:schemeClr val="tx1">
              <a:alpha val="47058"/>
            </a:scheme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5562600" y="2438400"/>
            <a:ext cx="496901" cy="497583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6516701" y="2438400"/>
            <a:ext cx="496901" cy="497583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6059501" y="1524000"/>
            <a:ext cx="496901" cy="497583"/>
          </a:xfrm>
          <a:prstGeom prst="ellipse">
            <a:avLst/>
          </a:prstGeom>
          <a:solidFill>
            <a:schemeClr val="tx1">
              <a:alpha val="47058"/>
            </a:scheme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pic>
        <p:nvPicPr>
          <p:cNvPr id="40" name="Picture 39" descr="Untitled1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05" y="4572000"/>
            <a:ext cx="1901795" cy="1121571"/>
          </a:xfrm>
          <a:prstGeom prst="rect">
            <a:avLst/>
          </a:prstGeom>
        </p:spPr>
      </p:pic>
      <p:pic>
        <p:nvPicPr>
          <p:cNvPr id="41" name="Picture 40" descr="Untitled4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4343400"/>
            <a:ext cx="6186928" cy="1871317"/>
          </a:xfrm>
          <a:prstGeom prst="rect">
            <a:avLst/>
          </a:prstGeom>
        </p:spPr>
      </p:pic>
      <p:sp>
        <p:nvSpPr>
          <p:cNvPr id="42" name="Oval 6"/>
          <p:cNvSpPr>
            <a:spLocks noChangeArrowheads="1"/>
          </p:cNvSpPr>
          <p:nvPr/>
        </p:nvSpPr>
        <p:spPr bwMode="auto">
          <a:xfrm>
            <a:off x="3479800" y="5207000"/>
            <a:ext cx="457200" cy="45720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43" name="Oval 7"/>
          <p:cNvSpPr>
            <a:spLocks noChangeArrowheads="1"/>
          </p:cNvSpPr>
          <p:nvPr/>
        </p:nvSpPr>
        <p:spPr bwMode="auto">
          <a:xfrm>
            <a:off x="6705600" y="5232400"/>
            <a:ext cx="508000" cy="48260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44" name="Oval 8"/>
          <p:cNvSpPr>
            <a:spLocks noChangeArrowheads="1"/>
          </p:cNvSpPr>
          <p:nvPr/>
        </p:nvSpPr>
        <p:spPr bwMode="auto">
          <a:xfrm>
            <a:off x="3937000" y="4368800"/>
            <a:ext cx="457200" cy="457200"/>
          </a:xfrm>
          <a:prstGeom prst="ellipse">
            <a:avLst/>
          </a:prstGeom>
          <a:solidFill>
            <a:schemeClr val="tx1">
              <a:alpha val="47058"/>
            </a:scheme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6286500" y="4381500"/>
            <a:ext cx="457200" cy="457200"/>
          </a:xfrm>
          <a:prstGeom prst="ellipse">
            <a:avLst/>
          </a:prstGeom>
          <a:solidFill>
            <a:schemeClr val="tx1">
              <a:alpha val="47058"/>
            </a:scheme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46" name="Right Arrow 16"/>
          <p:cNvSpPr>
            <a:spLocks noChangeArrowheads="1"/>
          </p:cNvSpPr>
          <p:nvPr/>
        </p:nvSpPr>
        <p:spPr bwMode="auto">
          <a:xfrm>
            <a:off x="2362200" y="46482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7" name="Right Arrow 16"/>
          <p:cNvSpPr>
            <a:spLocks noChangeArrowheads="1"/>
          </p:cNvSpPr>
          <p:nvPr/>
        </p:nvSpPr>
        <p:spPr bwMode="auto">
          <a:xfrm>
            <a:off x="2362200" y="2057400"/>
            <a:ext cx="901212" cy="444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911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0A09DE-1A2F-8A41-83B7-6FB339DFACAF}" type="slidenum">
              <a:rPr lang="en-US">
                <a:ea typeface="ＭＳ Ｐゴシック" charset="-128"/>
                <a:cs typeface="ＭＳ Ｐゴシック" charset="-128"/>
              </a:rPr>
              <a:pPr/>
              <a:t>45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911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Red-Black Trees</a:t>
            </a:r>
            <a:r>
              <a:rPr lang="en-US" dirty="0" smtClean="0">
                <a:latin typeface="Calibri" charset="0"/>
              </a:rPr>
              <a:t> -- Properties</a:t>
            </a:r>
            <a:endParaRPr lang="en-US" dirty="0">
              <a:latin typeface="Calibri" charset="0"/>
            </a:endParaRPr>
          </a:p>
        </p:txBody>
      </p:sp>
      <p:sp>
        <p:nvSpPr>
          <p:cNvPr id="911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6"/>
            <a:endParaRPr lang="en-US" dirty="0" smtClean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Root is always a </a:t>
            </a:r>
            <a:r>
              <a:rPr lang="en-US" b="1" i="1" dirty="0" smtClean="0">
                <a:latin typeface="Calibri" charset="0"/>
              </a:rPr>
              <a:t>black node.</a:t>
            </a:r>
          </a:p>
          <a:p>
            <a:pPr lvl="6"/>
            <a:endParaRPr lang="en-US" dirty="0" smtClean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The children of a </a:t>
            </a:r>
            <a:r>
              <a:rPr lang="en-US" b="1" i="1" dirty="0" smtClean="0">
                <a:latin typeface="Calibri" charset="0"/>
              </a:rPr>
              <a:t>red node (pointed by a red pointer)</a:t>
            </a:r>
            <a:r>
              <a:rPr lang="en-US" dirty="0" smtClean="0">
                <a:latin typeface="Calibri" charset="0"/>
              </a:rPr>
              <a:t> are always    </a:t>
            </a:r>
            <a:r>
              <a:rPr lang="en-US" b="1" i="1" dirty="0" smtClean="0">
                <a:latin typeface="Calibri" charset="0"/>
              </a:rPr>
              <a:t>black nodes (pointed by a black pointer)</a:t>
            </a:r>
          </a:p>
          <a:p>
            <a:pPr lvl="6"/>
            <a:endParaRPr lang="en-US" b="1" i="1" dirty="0" smtClean="0">
              <a:latin typeface="Calibri" charset="0"/>
            </a:endParaRPr>
          </a:p>
          <a:p>
            <a:r>
              <a:rPr lang="en-US" dirty="0" smtClean="0">
                <a:latin typeface="Calibri" charset="0"/>
              </a:rPr>
              <a:t>All external nodes (leaves and nodes with a single child) should have </a:t>
            </a:r>
            <a:r>
              <a:rPr lang="en-US" b="1" dirty="0" smtClean="0">
                <a:latin typeface="Calibri" charset="0"/>
              </a:rPr>
              <a:t>the same number of black pointers </a:t>
            </a:r>
            <a:r>
              <a:rPr lang="en-US" dirty="0" smtClean="0">
                <a:latin typeface="Calibri" charset="0"/>
              </a:rPr>
              <a:t>on the path from the root to that external node.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4612"/>
            <a:ext cx="9372600" cy="611188"/>
          </a:xfrm>
        </p:spPr>
        <p:txBody>
          <a:bodyPr/>
          <a:lstStyle/>
          <a:p>
            <a:r>
              <a:rPr lang="en-US" dirty="0" smtClean="0">
                <a:latin typeface="Calibri" charset="0"/>
              </a:rPr>
              <a:t>A 2-3-4 Tree and Its Corresponding Red-Black 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grpSp>
        <p:nvGrpSpPr>
          <p:cNvPr id="133" name="Group 132"/>
          <p:cNvGrpSpPr/>
          <p:nvPr/>
        </p:nvGrpSpPr>
        <p:grpSpPr>
          <a:xfrm>
            <a:off x="1143000" y="838200"/>
            <a:ext cx="7391400" cy="1879800"/>
            <a:chOff x="304800" y="1066800"/>
            <a:chExt cx="7391400" cy="1879800"/>
          </a:xfrm>
        </p:grpSpPr>
        <p:cxnSp>
          <p:nvCxnSpPr>
            <p:cNvPr id="44" name="Straight Connector 43"/>
            <p:cNvCxnSpPr>
              <a:stCxn id="53" idx="3"/>
            </p:cNvCxnSpPr>
            <p:nvPr/>
          </p:nvCxnSpPr>
          <p:spPr bwMode="auto">
            <a:xfrm rot="5400000">
              <a:off x="1191966" y="1779834"/>
              <a:ext cx="381000" cy="1088532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>
              <a:stCxn id="53" idx="2"/>
              <a:endCxn id="42" idx="0"/>
            </p:cNvCxnSpPr>
            <p:nvPr/>
          </p:nvCxnSpPr>
          <p:spPr bwMode="auto">
            <a:xfrm rot="16200000" flipH="1">
              <a:off x="2992734" y="2014734"/>
              <a:ext cx="381000" cy="618732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Oval 41"/>
            <p:cNvSpPr/>
            <p:nvPr/>
          </p:nvSpPr>
          <p:spPr bwMode="auto">
            <a:xfrm>
              <a:off x="3276600" y="25146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36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 bwMode="auto">
            <a:xfrm rot="5400000">
              <a:off x="2172494" y="2324100"/>
              <a:ext cx="380206" cy="79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Oval 36"/>
            <p:cNvSpPr/>
            <p:nvPr/>
          </p:nvSpPr>
          <p:spPr bwMode="auto">
            <a:xfrm>
              <a:off x="5892600" y="25146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60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38" name="Straight Connector 37"/>
            <p:cNvCxnSpPr>
              <a:stCxn id="54" idx="3"/>
              <a:endCxn id="37" idx="0"/>
            </p:cNvCxnSpPr>
            <p:nvPr/>
          </p:nvCxnSpPr>
          <p:spPr bwMode="auto">
            <a:xfrm rot="5400000">
              <a:off x="6049566" y="2192634"/>
              <a:ext cx="381000" cy="262932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46" idx="2"/>
            </p:cNvCxnSpPr>
            <p:nvPr/>
          </p:nvCxnSpPr>
          <p:spPr bwMode="auto">
            <a:xfrm rot="16200000" flipH="1">
              <a:off x="5818434" y="713034"/>
              <a:ext cx="304800" cy="1774332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46" idx="3"/>
            </p:cNvCxnSpPr>
            <p:nvPr/>
          </p:nvCxnSpPr>
          <p:spPr bwMode="auto">
            <a:xfrm rot="5400000">
              <a:off x="3096966" y="713034"/>
              <a:ext cx="304800" cy="1774332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Octagon 45"/>
            <p:cNvSpPr/>
            <p:nvPr/>
          </p:nvSpPr>
          <p:spPr bwMode="auto">
            <a:xfrm>
              <a:off x="4038600" y="10668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 smtClean="0">
                  <a:latin typeface="Calibri"/>
                  <a:cs typeface="Calibri"/>
                </a:rPr>
                <a:t>37       5</a:t>
              </a: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49" name="Straight Connector 48"/>
            <p:cNvCxnSpPr>
              <a:endCxn id="52" idx="0"/>
            </p:cNvCxnSpPr>
            <p:nvPr/>
          </p:nvCxnSpPr>
          <p:spPr bwMode="auto">
            <a:xfrm rot="5400000">
              <a:off x="4489500" y="1593900"/>
              <a:ext cx="304800" cy="12600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Oval 51"/>
            <p:cNvSpPr/>
            <p:nvPr/>
          </p:nvSpPr>
          <p:spPr bwMode="auto">
            <a:xfrm>
              <a:off x="4419600" y="17526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39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53" name="Octagon 52"/>
            <p:cNvSpPr/>
            <p:nvPr/>
          </p:nvSpPr>
          <p:spPr bwMode="auto">
            <a:xfrm>
              <a:off x="1828800" y="17526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3</a:t>
              </a: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 smtClean="0">
                  <a:latin typeface="Calibri"/>
                  <a:cs typeface="Calibri"/>
                </a:rPr>
                <a:t>35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54" name="Octagon 53"/>
            <p:cNvSpPr/>
            <p:nvPr/>
          </p:nvSpPr>
          <p:spPr bwMode="auto">
            <a:xfrm>
              <a:off x="6273600" y="17526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7</a:t>
              </a: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9</a:t>
              </a: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55" name="Octagon 54"/>
            <p:cNvSpPr/>
            <p:nvPr/>
          </p:nvSpPr>
          <p:spPr bwMode="auto">
            <a:xfrm>
              <a:off x="1676400" y="2514600"/>
              <a:ext cx="13716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 smtClean="0">
                  <a:latin typeface="Calibri"/>
                  <a:cs typeface="Calibri"/>
                </a:rPr>
                <a:t>32    33    34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56" name="Octagon 55"/>
            <p:cNvSpPr/>
            <p:nvPr/>
          </p:nvSpPr>
          <p:spPr bwMode="auto">
            <a:xfrm>
              <a:off x="304800" y="2514600"/>
              <a:ext cx="1143000" cy="381000"/>
            </a:xfrm>
            <a:prstGeom prst="octagon">
              <a:avLst>
                <a:gd name="adj" fmla="val 25704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0" hangingPunct="0"/>
              <a:r>
                <a:rPr lang="en-US" sz="1800" dirty="0">
                  <a:latin typeface="Calibri"/>
                  <a:cs typeface="Calibri"/>
                </a:rPr>
                <a:t>1</a:t>
              </a: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        </a:t>
              </a:r>
              <a:r>
                <a:rPr lang="en-US" sz="1800" dirty="0">
                  <a:latin typeface="Calibri"/>
                  <a:cs typeface="Calibri"/>
                </a:rPr>
                <a:t>2</a:t>
              </a:r>
              <a:r>
                <a:rPr kumimoji="0" lang="en-US" sz="1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  <a:cs typeface="Calibri"/>
                </a:rPr>
                <a:t>0</a:t>
              </a:r>
              <a:endPara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4038600" y="25146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38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4800600" y="25146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40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6578400" y="25146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80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7264200" y="2514600"/>
              <a:ext cx="432000" cy="432000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100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67" name="Straight Connector 66"/>
            <p:cNvCxnSpPr>
              <a:stCxn id="52" idx="3"/>
              <a:endCxn id="57" idx="0"/>
            </p:cNvCxnSpPr>
            <p:nvPr/>
          </p:nvCxnSpPr>
          <p:spPr bwMode="auto">
            <a:xfrm rot="5400000">
              <a:off x="4172101" y="2203835"/>
              <a:ext cx="393265" cy="2282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stCxn id="52" idx="5"/>
              <a:endCxn id="58" idx="0"/>
            </p:cNvCxnSpPr>
            <p:nvPr/>
          </p:nvCxnSpPr>
          <p:spPr bwMode="auto">
            <a:xfrm rot="16200000" flipH="1">
              <a:off x="4705835" y="2203834"/>
              <a:ext cx="393265" cy="2282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>
              <a:endCxn id="59" idx="0"/>
            </p:cNvCxnSpPr>
            <p:nvPr/>
          </p:nvCxnSpPr>
          <p:spPr bwMode="auto">
            <a:xfrm rot="16200000" flipH="1">
              <a:off x="6597600" y="2317800"/>
              <a:ext cx="381000" cy="12600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>
              <a:stCxn id="54" idx="2"/>
              <a:endCxn id="60" idx="0"/>
            </p:cNvCxnSpPr>
            <p:nvPr/>
          </p:nvCxnSpPr>
          <p:spPr bwMode="auto">
            <a:xfrm rot="16200000" flipH="1">
              <a:off x="7208934" y="2243334"/>
              <a:ext cx="381000" cy="161532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1" name="Group 490"/>
          <p:cNvGrpSpPr/>
          <p:nvPr/>
        </p:nvGrpSpPr>
        <p:grpSpPr>
          <a:xfrm>
            <a:off x="4889399" y="3543933"/>
            <a:ext cx="2654401" cy="1015800"/>
            <a:chOff x="4889399" y="3543933"/>
            <a:chExt cx="2654401" cy="1015800"/>
          </a:xfrm>
        </p:grpSpPr>
        <p:sp>
          <p:nvSpPr>
            <p:cNvPr id="114" name="Oval 113"/>
            <p:cNvSpPr/>
            <p:nvPr/>
          </p:nvSpPr>
          <p:spPr bwMode="auto">
            <a:xfrm>
              <a:off x="7111800" y="4127733"/>
              <a:ext cx="432000" cy="432000"/>
            </a:xfrm>
            <a:prstGeom prst="ellipse">
              <a:avLst/>
            </a:prstGeom>
            <a:solidFill>
              <a:srgbClr val="FF6666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50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4889399" y="3543933"/>
              <a:ext cx="432000" cy="432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37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35" name="Straight Connector 134"/>
            <p:cNvCxnSpPr>
              <a:stCxn id="126" idx="5"/>
              <a:endCxn id="114" idx="0"/>
            </p:cNvCxnSpPr>
            <p:nvPr/>
          </p:nvCxnSpPr>
          <p:spPr bwMode="auto">
            <a:xfrm rot="16200000" flipH="1">
              <a:off x="6185435" y="2985367"/>
              <a:ext cx="215065" cy="2069666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6" name="Group 495"/>
          <p:cNvGrpSpPr/>
          <p:nvPr/>
        </p:nvGrpSpPr>
        <p:grpSpPr>
          <a:xfrm>
            <a:off x="2743200" y="5106068"/>
            <a:ext cx="1346400" cy="1434865"/>
            <a:chOff x="2743200" y="5106068"/>
            <a:chExt cx="1346400" cy="1434865"/>
          </a:xfrm>
        </p:grpSpPr>
        <p:sp>
          <p:nvSpPr>
            <p:cNvPr id="120" name="Oval 119"/>
            <p:cNvSpPr/>
            <p:nvPr/>
          </p:nvSpPr>
          <p:spPr bwMode="auto">
            <a:xfrm>
              <a:off x="3200400" y="5397933"/>
              <a:ext cx="432000" cy="432000"/>
            </a:xfrm>
            <a:prstGeom prst="ellipse">
              <a:avLst/>
            </a:prstGeom>
            <a:solidFill>
              <a:srgbClr val="60606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33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40" name="Oval 139"/>
            <p:cNvSpPr/>
            <p:nvPr/>
          </p:nvSpPr>
          <p:spPr bwMode="auto">
            <a:xfrm>
              <a:off x="3657600" y="6108933"/>
              <a:ext cx="432000" cy="432000"/>
            </a:xfrm>
            <a:prstGeom prst="ellipse">
              <a:avLst/>
            </a:prstGeom>
            <a:solidFill>
              <a:srgbClr val="FF6666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34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41" name="Oval 140"/>
            <p:cNvSpPr/>
            <p:nvPr/>
          </p:nvSpPr>
          <p:spPr bwMode="auto">
            <a:xfrm>
              <a:off x="2743200" y="6108933"/>
              <a:ext cx="432000" cy="432000"/>
            </a:xfrm>
            <a:prstGeom prst="ellipse">
              <a:avLst/>
            </a:prstGeom>
            <a:solidFill>
              <a:srgbClr val="FF6666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32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44" name="Straight Connector 143"/>
            <p:cNvCxnSpPr>
              <a:stCxn id="120" idx="3"/>
              <a:endCxn id="141" idx="0"/>
            </p:cNvCxnSpPr>
            <p:nvPr/>
          </p:nvCxnSpPr>
          <p:spPr bwMode="auto">
            <a:xfrm rot="5400000">
              <a:off x="2940301" y="5785568"/>
              <a:ext cx="342265" cy="3044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20" idx="5"/>
              <a:endCxn id="140" idx="0"/>
            </p:cNvCxnSpPr>
            <p:nvPr/>
          </p:nvCxnSpPr>
          <p:spPr bwMode="auto">
            <a:xfrm rot="16200000" flipH="1">
              <a:off x="3550235" y="5785567"/>
              <a:ext cx="342265" cy="3044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Straight Connector 149"/>
            <p:cNvCxnSpPr>
              <a:stCxn id="124" idx="3"/>
              <a:endCxn id="120" idx="0"/>
            </p:cNvCxnSpPr>
            <p:nvPr/>
          </p:nvCxnSpPr>
          <p:spPr bwMode="auto">
            <a:xfrm rot="5400000">
              <a:off x="3498901" y="5023568"/>
              <a:ext cx="291865" cy="4568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7" name="Group 496"/>
          <p:cNvGrpSpPr/>
          <p:nvPr/>
        </p:nvGrpSpPr>
        <p:grpSpPr>
          <a:xfrm>
            <a:off x="4178735" y="5106067"/>
            <a:ext cx="672865" cy="723866"/>
            <a:chOff x="4178735" y="5106067"/>
            <a:chExt cx="672865" cy="723866"/>
          </a:xfrm>
        </p:grpSpPr>
        <p:sp>
          <p:nvSpPr>
            <p:cNvPr id="119" name="Oval 118"/>
            <p:cNvSpPr/>
            <p:nvPr/>
          </p:nvSpPr>
          <p:spPr bwMode="auto">
            <a:xfrm>
              <a:off x="4419600" y="5397933"/>
              <a:ext cx="432000" cy="432000"/>
            </a:xfrm>
            <a:prstGeom prst="ellipse">
              <a:avLst/>
            </a:prstGeom>
            <a:solidFill>
              <a:srgbClr val="60606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36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54" name="Straight Connector 153"/>
            <p:cNvCxnSpPr>
              <a:stCxn id="124" idx="5"/>
              <a:endCxn id="119" idx="0"/>
            </p:cNvCxnSpPr>
            <p:nvPr/>
          </p:nvCxnSpPr>
          <p:spPr bwMode="auto">
            <a:xfrm rot="16200000" flipH="1">
              <a:off x="4261235" y="5023567"/>
              <a:ext cx="291865" cy="4568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2" name="Group 491"/>
          <p:cNvGrpSpPr/>
          <p:nvPr/>
        </p:nvGrpSpPr>
        <p:grpSpPr>
          <a:xfrm>
            <a:off x="2743200" y="3912667"/>
            <a:ext cx="2209465" cy="1256666"/>
            <a:chOff x="2743200" y="3912667"/>
            <a:chExt cx="2209465" cy="1256666"/>
          </a:xfrm>
        </p:grpSpPr>
        <p:sp>
          <p:nvSpPr>
            <p:cNvPr id="113" name="Oval 112"/>
            <p:cNvSpPr/>
            <p:nvPr/>
          </p:nvSpPr>
          <p:spPr bwMode="auto">
            <a:xfrm>
              <a:off x="2743200" y="4127733"/>
              <a:ext cx="432000" cy="432000"/>
            </a:xfrm>
            <a:prstGeom prst="ellipse">
              <a:avLst/>
            </a:prstGeom>
            <a:solidFill>
              <a:srgbClr val="60606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30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3810000" y="4737333"/>
              <a:ext cx="432000" cy="432000"/>
            </a:xfrm>
            <a:prstGeom prst="ellipse">
              <a:avLst/>
            </a:prstGeom>
            <a:solidFill>
              <a:srgbClr val="FF6666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35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34" name="Straight Connector 133"/>
            <p:cNvCxnSpPr>
              <a:stCxn id="126" idx="3"/>
              <a:endCxn id="113" idx="0"/>
            </p:cNvCxnSpPr>
            <p:nvPr/>
          </p:nvCxnSpPr>
          <p:spPr bwMode="auto">
            <a:xfrm rot="5400000">
              <a:off x="3848400" y="3023468"/>
              <a:ext cx="215065" cy="1993464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Straight Connector 165"/>
            <p:cNvCxnSpPr>
              <a:stCxn id="113" idx="5"/>
              <a:endCxn id="124" idx="0"/>
            </p:cNvCxnSpPr>
            <p:nvPr/>
          </p:nvCxnSpPr>
          <p:spPr bwMode="auto">
            <a:xfrm rot="16200000" flipH="1">
              <a:off x="3448535" y="4159867"/>
              <a:ext cx="240865" cy="9140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5" name="Group 494"/>
          <p:cNvGrpSpPr/>
          <p:nvPr/>
        </p:nvGrpSpPr>
        <p:grpSpPr>
          <a:xfrm>
            <a:off x="990600" y="4496468"/>
            <a:ext cx="1815866" cy="1333465"/>
            <a:chOff x="990600" y="4496468"/>
            <a:chExt cx="1815866" cy="1333465"/>
          </a:xfrm>
        </p:grpSpPr>
        <p:sp>
          <p:nvSpPr>
            <p:cNvPr id="159" name="Oval 158"/>
            <p:cNvSpPr/>
            <p:nvPr/>
          </p:nvSpPr>
          <p:spPr bwMode="auto">
            <a:xfrm>
              <a:off x="990600" y="5397933"/>
              <a:ext cx="432000" cy="432000"/>
            </a:xfrm>
            <a:prstGeom prst="ellipse">
              <a:avLst/>
            </a:prstGeom>
            <a:solidFill>
              <a:srgbClr val="FF6666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10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sp>
          <p:nvSpPr>
            <p:cNvPr id="160" name="Oval 159"/>
            <p:cNvSpPr/>
            <p:nvPr/>
          </p:nvSpPr>
          <p:spPr bwMode="auto">
            <a:xfrm>
              <a:off x="1600200" y="4737333"/>
              <a:ext cx="432000" cy="432000"/>
            </a:xfrm>
            <a:prstGeom prst="ellipse">
              <a:avLst/>
            </a:prstGeom>
            <a:solidFill>
              <a:srgbClr val="60606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20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63" name="Straight Connector 162"/>
            <p:cNvCxnSpPr>
              <a:stCxn id="113" idx="3"/>
              <a:endCxn id="160" idx="0"/>
            </p:cNvCxnSpPr>
            <p:nvPr/>
          </p:nvCxnSpPr>
          <p:spPr bwMode="auto">
            <a:xfrm rot="5400000">
              <a:off x="2190901" y="4121768"/>
              <a:ext cx="240865" cy="9902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0" name="Straight Connector 169"/>
            <p:cNvCxnSpPr>
              <a:stCxn id="160" idx="3"/>
              <a:endCxn id="159" idx="0"/>
            </p:cNvCxnSpPr>
            <p:nvPr/>
          </p:nvCxnSpPr>
          <p:spPr bwMode="auto">
            <a:xfrm rot="5400000">
              <a:off x="1289101" y="5023568"/>
              <a:ext cx="291865" cy="4568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3" name="Group 492"/>
          <p:cNvGrpSpPr/>
          <p:nvPr/>
        </p:nvGrpSpPr>
        <p:grpSpPr>
          <a:xfrm>
            <a:off x="5968800" y="4496469"/>
            <a:ext cx="1206265" cy="672864"/>
            <a:chOff x="5968800" y="4496469"/>
            <a:chExt cx="1206265" cy="672864"/>
          </a:xfrm>
        </p:grpSpPr>
        <p:sp>
          <p:nvSpPr>
            <p:cNvPr id="177" name="Oval 176"/>
            <p:cNvSpPr/>
            <p:nvPr/>
          </p:nvSpPr>
          <p:spPr bwMode="auto">
            <a:xfrm>
              <a:off x="5968800" y="4737333"/>
              <a:ext cx="432000" cy="432000"/>
            </a:xfrm>
            <a:prstGeom prst="ellipse">
              <a:avLst/>
            </a:prstGeom>
            <a:solidFill>
              <a:srgbClr val="60606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39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78" name="Straight Connector 177"/>
            <p:cNvCxnSpPr>
              <a:stCxn id="114" idx="3"/>
            </p:cNvCxnSpPr>
            <p:nvPr/>
          </p:nvCxnSpPr>
          <p:spPr bwMode="auto">
            <a:xfrm rot="5400000">
              <a:off x="6565635" y="4115636"/>
              <a:ext cx="228598" cy="990263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8" name="Group 497"/>
          <p:cNvGrpSpPr/>
          <p:nvPr/>
        </p:nvGrpSpPr>
        <p:grpSpPr>
          <a:xfrm>
            <a:off x="5334000" y="5106069"/>
            <a:ext cx="698065" cy="710931"/>
            <a:chOff x="5334000" y="5106069"/>
            <a:chExt cx="698065" cy="710931"/>
          </a:xfrm>
        </p:grpSpPr>
        <p:sp>
          <p:nvSpPr>
            <p:cNvPr id="183" name="Oval 182"/>
            <p:cNvSpPr/>
            <p:nvPr/>
          </p:nvSpPr>
          <p:spPr bwMode="auto">
            <a:xfrm>
              <a:off x="5334000" y="5385000"/>
              <a:ext cx="432000" cy="432000"/>
            </a:xfrm>
            <a:prstGeom prst="ellipse">
              <a:avLst/>
            </a:prstGeom>
            <a:solidFill>
              <a:srgbClr val="60606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38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84" name="Straight Connector 183"/>
            <p:cNvCxnSpPr>
              <a:stCxn id="177" idx="3"/>
              <a:endCxn id="183" idx="0"/>
            </p:cNvCxnSpPr>
            <p:nvPr/>
          </p:nvCxnSpPr>
          <p:spPr bwMode="auto">
            <a:xfrm rot="5400000">
              <a:off x="5651567" y="5004502"/>
              <a:ext cx="278932" cy="4820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9" name="Group 498"/>
          <p:cNvGrpSpPr/>
          <p:nvPr/>
        </p:nvGrpSpPr>
        <p:grpSpPr>
          <a:xfrm>
            <a:off x="6337534" y="5106068"/>
            <a:ext cx="647666" cy="710932"/>
            <a:chOff x="6337534" y="5106068"/>
            <a:chExt cx="647666" cy="710932"/>
          </a:xfrm>
        </p:grpSpPr>
        <p:sp>
          <p:nvSpPr>
            <p:cNvPr id="182" name="Oval 181"/>
            <p:cNvSpPr/>
            <p:nvPr/>
          </p:nvSpPr>
          <p:spPr bwMode="auto">
            <a:xfrm>
              <a:off x="6553200" y="5385000"/>
              <a:ext cx="432000" cy="432000"/>
            </a:xfrm>
            <a:prstGeom prst="ellipse">
              <a:avLst/>
            </a:prstGeom>
            <a:solidFill>
              <a:srgbClr val="60606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40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85" name="Straight Connector 184"/>
            <p:cNvCxnSpPr>
              <a:stCxn id="177" idx="5"/>
              <a:endCxn id="182" idx="0"/>
            </p:cNvCxnSpPr>
            <p:nvPr/>
          </p:nvCxnSpPr>
          <p:spPr bwMode="auto">
            <a:xfrm rot="16200000" flipH="1">
              <a:off x="6413901" y="5029701"/>
              <a:ext cx="278932" cy="4316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94" name="Group 493"/>
          <p:cNvGrpSpPr/>
          <p:nvPr/>
        </p:nvGrpSpPr>
        <p:grpSpPr>
          <a:xfrm>
            <a:off x="7480535" y="4496467"/>
            <a:ext cx="1130065" cy="1320533"/>
            <a:chOff x="7480535" y="4496467"/>
            <a:chExt cx="1130065" cy="1320533"/>
          </a:xfrm>
        </p:grpSpPr>
        <p:sp>
          <p:nvSpPr>
            <p:cNvPr id="176" name="Oval 175"/>
            <p:cNvSpPr/>
            <p:nvPr/>
          </p:nvSpPr>
          <p:spPr bwMode="auto">
            <a:xfrm>
              <a:off x="8178600" y="4737333"/>
              <a:ext cx="432000" cy="432000"/>
            </a:xfrm>
            <a:prstGeom prst="ellipse">
              <a:avLst/>
            </a:prstGeom>
            <a:solidFill>
              <a:srgbClr val="60606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90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79" name="Straight Connector 178"/>
            <p:cNvCxnSpPr>
              <a:stCxn id="114" idx="5"/>
            </p:cNvCxnSpPr>
            <p:nvPr/>
          </p:nvCxnSpPr>
          <p:spPr bwMode="auto">
            <a:xfrm rot="16200000" flipH="1">
              <a:off x="7823269" y="4153733"/>
              <a:ext cx="228597" cy="9140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7" name="Oval 186"/>
            <p:cNvSpPr/>
            <p:nvPr/>
          </p:nvSpPr>
          <p:spPr bwMode="auto">
            <a:xfrm>
              <a:off x="7543800" y="5385000"/>
              <a:ext cx="432000" cy="432000"/>
            </a:xfrm>
            <a:prstGeom prst="ellipse">
              <a:avLst/>
            </a:prstGeom>
            <a:solidFill>
              <a:srgbClr val="FF6666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70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88" name="Straight Connector 187"/>
            <p:cNvCxnSpPr>
              <a:stCxn id="176" idx="3"/>
              <a:endCxn id="187" idx="0"/>
            </p:cNvCxnSpPr>
            <p:nvPr/>
          </p:nvCxnSpPr>
          <p:spPr bwMode="auto">
            <a:xfrm rot="5400000">
              <a:off x="7861367" y="5004502"/>
              <a:ext cx="278932" cy="4820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02" name="Group 501"/>
          <p:cNvGrpSpPr/>
          <p:nvPr/>
        </p:nvGrpSpPr>
        <p:grpSpPr>
          <a:xfrm>
            <a:off x="8547334" y="5106068"/>
            <a:ext cx="647666" cy="710932"/>
            <a:chOff x="8547334" y="5106068"/>
            <a:chExt cx="647666" cy="710932"/>
          </a:xfrm>
        </p:grpSpPr>
        <p:sp>
          <p:nvSpPr>
            <p:cNvPr id="186" name="Oval 185"/>
            <p:cNvSpPr/>
            <p:nvPr/>
          </p:nvSpPr>
          <p:spPr bwMode="auto">
            <a:xfrm>
              <a:off x="8763000" y="5385000"/>
              <a:ext cx="432000" cy="432000"/>
            </a:xfrm>
            <a:prstGeom prst="ellipse">
              <a:avLst/>
            </a:prstGeom>
            <a:solidFill>
              <a:srgbClr val="60606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100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89" name="Straight Connector 188"/>
            <p:cNvCxnSpPr>
              <a:stCxn id="176" idx="5"/>
              <a:endCxn id="186" idx="0"/>
            </p:cNvCxnSpPr>
            <p:nvPr/>
          </p:nvCxnSpPr>
          <p:spPr bwMode="auto">
            <a:xfrm rot="16200000" flipH="1">
              <a:off x="8623701" y="5029701"/>
              <a:ext cx="278932" cy="4316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00" name="Group 499"/>
          <p:cNvGrpSpPr/>
          <p:nvPr/>
        </p:nvGrpSpPr>
        <p:grpSpPr>
          <a:xfrm>
            <a:off x="7086600" y="5753735"/>
            <a:ext cx="520466" cy="799465"/>
            <a:chOff x="7086600" y="5753735"/>
            <a:chExt cx="520466" cy="799465"/>
          </a:xfrm>
        </p:grpSpPr>
        <p:sp>
          <p:nvSpPr>
            <p:cNvPr id="195" name="Oval 194"/>
            <p:cNvSpPr/>
            <p:nvPr/>
          </p:nvSpPr>
          <p:spPr bwMode="auto">
            <a:xfrm>
              <a:off x="7086600" y="6121200"/>
              <a:ext cx="432000" cy="432000"/>
            </a:xfrm>
            <a:prstGeom prst="ellipse">
              <a:avLst/>
            </a:prstGeom>
            <a:solidFill>
              <a:srgbClr val="60606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60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96" name="Straight Connector 195"/>
            <p:cNvCxnSpPr>
              <a:stCxn id="187" idx="3"/>
              <a:endCxn id="195" idx="0"/>
            </p:cNvCxnSpPr>
            <p:nvPr/>
          </p:nvCxnSpPr>
          <p:spPr bwMode="auto">
            <a:xfrm rot="5400000">
              <a:off x="7271101" y="5785235"/>
              <a:ext cx="367465" cy="3044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01" name="Group 500"/>
          <p:cNvGrpSpPr/>
          <p:nvPr/>
        </p:nvGrpSpPr>
        <p:grpSpPr>
          <a:xfrm>
            <a:off x="7912535" y="5753734"/>
            <a:ext cx="520465" cy="799466"/>
            <a:chOff x="7912535" y="5753734"/>
            <a:chExt cx="520465" cy="799466"/>
          </a:xfrm>
        </p:grpSpPr>
        <p:sp>
          <p:nvSpPr>
            <p:cNvPr id="194" name="Oval 193"/>
            <p:cNvSpPr/>
            <p:nvPr/>
          </p:nvSpPr>
          <p:spPr bwMode="auto">
            <a:xfrm>
              <a:off x="8001000" y="6121200"/>
              <a:ext cx="432000" cy="432000"/>
            </a:xfrm>
            <a:prstGeom prst="ellipse">
              <a:avLst/>
            </a:prstGeom>
            <a:solidFill>
              <a:srgbClr val="60606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Calibri"/>
                  <a:cs typeface="Calibri"/>
                </a:rPr>
                <a:t>80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cs typeface="Calibri"/>
              </a:endParaRPr>
            </a:p>
          </p:txBody>
        </p:sp>
        <p:cxnSp>
          <p:nvCxnSpPr>
            <p:cNvPr id="197" name="Straight Connector 196"/>
            <p:cNvCxnSpPr>
              <a:stCxn id="187" idx="5"/>
              <a:endCxn id="194" idx="0"/>
            </p:cNvCxnSpPr>
            <p:nvPr/>
          </p:nvCxnSpPr>
          <p:spPr bwMode="auto">
            <a:xfrm rot="16200000" flipH="1">
              <a:off x="7881035" y="5785234"/>
              <a:ext cx="367465" cy="304465"/>
            </a:xfrm>
            <a:prstGeom prst="lin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</a:rPr>
              <a:t>C++ Class for a Red-Black Tree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>
              <a:solidFill>
                <a:srgbClr val="C02D9D"/>
              </a:solidFill>
              <a:latin typeface="Courier"/>
              <a:ea typeface="Menlo"/>
              <a:cs typeface="Courier"/>
            </a:endParaRPr>
          </a:p>
          <a:p>
            <a:pPr>
              <a:buNone/>
            </a:pPr>
            <a:r>
              <a:rPr lang="en-US" dirty="0" err="1" smtClean="0">
                <a:solidFill>
                  <a:srgbClr val="C02D9D"/>
                </a:solidFill>
                <a:latin typeface="Courier"/>
                <a:ea typeface="Menlo"/>
                <a:cs typeface="Courier"/>
              </a:rPr>
              <a:t>enum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 Color {RED, BLACK};</a:t>
            </a:r>
          </a:p>
          <a:p>
            <a:pPr>
              <a:buNone/>
            </a:pPr>
            <a:endParaRPr lang="en-US" dirty="0" smtClean="0">
              <a:solidFill>
                <a:srgbClr val="000000"/>
              </a:solidFill>
              <a:latin typeface="Courier"/>
              <a:ea typeface="Menlo"/>
              <a:cs typeface="Courier"/>
            </a:endParaRPr>
          </a:p>
          <a:p>
            <a:pPr>
              <a:buNone/>
            </a:pPr>
            <a:r>
              <a:rPr lang="en-US" dirty="0" smtClean="0">
                <a:solidFill>
                  <a:srgbClr val="C02D9D"/>
                </a:solidFill>
                <a:latin typeface="Courier"/>
                <a:ea typeface="Menlo"/>
                <a:cs typeface="Courier"/>
              </a:rPr>
              <a:t>class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TreeNode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 {</a:t>
            </a:r>
          </a:p>
          <a:p>
            <a:pPr>
              <a:buNone/>
            </a:pPr>
            <a:r>
              <a:rPr lang="en-US" dirty="0" smtClean="0">
                <a:solidFill>
                  <a:srgbClr val="C02D9D"/>
                </a:solidFill>
                <a:latin typeface="Courier"/>
                <a:ea typeface="Menlo"/>
                <a:cs typeface="Courier"/>
              </a:rPr>
              <a:t>private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:</a:t>
            </a:r>
          </a:p>
          <a:p>
            <a:pPr>
              <a:buNone/>
            </a:pPr>
            <a:r>
              <a:rPr lang="en-US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		TreeItemType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 Item;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		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TreeNode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 *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leftChildPtr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, *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rightChildPtr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		Color    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leftColor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rightColor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;</a:t>
            </a:r>
          </a:p>
          <a:p>
            <a:pPr>
              <a:buNone/>
            </a:pPr>
            <a:endParaRPr lang="en-US" dirty="0" smtClean="0">
              <a:solidFill>
                <a:srgbClr val="000000"/>
              </a:solidFill>
              <a:latin typeface="Courier"/>
              <a:ea typeface="Menlo"/>
              <a:cs typeface="Courier"/>
            </a:endParaRPr>
          </a:p>
          <a:p>
            <a:pPr>
              <a:buNone/>
            </a:pPr>
            <a:r>
              <a:rPr lang="en-US" dirty="0" smtClean="0">
                <a:solidFill>
                  <a:srgbClr val="C02D9D"/>
                </a:solidFill>
                <a:latin typeface="Courier"/>
                <a:ea typeface="Menlo"/>
                <a:cs typeface="Courier"/>
              </a:rPr>
              <a:t>friendclass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RedBlackTree</a:t>
            </a:r>
            <a:r>
              <a:rPr lang="en-US" dirty="0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;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Courier"/>
                <a:ea typeface="Menlo"/>
                <a:cs typeface="Courier"/>
              </a:rPr>
              <a:t>};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in a Red-Black Tree Representation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914400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i="1" kern="0" dirty="0" smtClean="0">
                <a:solidFill>
                  <a:srgbClr val="0000FF"/>
                </a:solidFill>
                <a:latin typeface="Calibri" charset="0"/>
                <a:cs typeface="Calibri"/>
              </a:rPr>
              <a:t>For a 4-node that is the root</a:t>
            </a:r>
            <a:endParaRPr lang="en-US" i="1" kern="0" dirty="0">
              <a:solidFill>
                <a:srgbClr val="0000FF"/>
              </a:solidFill>
              <a:latin typeface="Calibri" charset="0"/>
              <a:cs typeface="Calibri"/>
            </a:endParaRPr>
          </a:p>
        </p:txBody>
      </p:sp>
      <p:pic>
        <p:nvPicPr>
          <p:cNvPr id="8" name="Picture 8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438400" y="1295400"/>
            <a:ext cx="4750560" cy="19812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286000" y="4084637"/>
            <a:ext cx="4800600" cy="1782763"/>
            <a:chOff x="1295400" y="3048000"/>
            <a:chExt cx="7696200" cy="3078163"/>
          </a:xfrm>
        </p:grpSpPr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5400" y="3048000"/>
              <a:ext cx="7696200" cy="3078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1" name="Group 1"/>
            <p:cNvGrpSpPr>
              <a:grpSpLocks/>
            </p:cNvGrpSpPr>
            <p:nvPr/>
          </p:nvGrpSpPr>
          <p:grpSpPr bwMode="auto">
            <a:xfrm>
              <a:off x="1447800" y="3086100"/>
              <a:ext cx="7378700" cy="2184400"/>
              <a:chOff x="1447800" y="3086100"/>
              <a:chExt cx="7378700" cy="2184400"/>
            </a:xfrm>
          </p:grpSpPr>
          <p:sp>
            <p:nvSpPr>
              <p:cNvPr id="12" name="Oval 9"/>
              <p:cNvSpPr>
                <a:spLocks noChangeArrowheads="1"/>
              </p:cNvSpPr>
              <p:nvPr/>
            </p:nvSpPr>
            <p:spPr bwMode="auto">
              <a:xfrm>
                <a:off x="1447800" y="4495800"/>
                <a:ext cx="762000" cy="762000"/>
              </a:xfrm>
              <a:prstGeom prst="ellipse">
                <a:avLst/>
              </a:prstGeom>
              <a:solidFill>
                <a:srgbClr val="FF0000">
                  <a:alpha val="47058"/>
                </a:srgb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3" name="Oval 10"/>
              <p:cNvSpPr>
                <a:spLocks noChangeArrowheads="1"/>
              </p:cNvSpPr>
              <p:nvPr/>
            </p:nvSpPr>
            <p:spPr bwMode="auto">
              <a:xfrm>
                <a:off x="2908300" y="4483100"/>
                <a:ext cx="762000" cy="762000"/>
              </a:xfrm>
              <a:prstGeom prst="ellipse">
                <a:avLst/>
              </a:prstGeom>
              <a:solidFill>
                <a:srgbClr val="FF0000">
                  <a:alpha val="47058"/>
                </a:srgb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auto">
              <a:xfrm>
                <a:off x="2184400" y="3086100"/>
                <a:ext cx="762000" cy="762000"/>
              </a:xfrm>
              <a:prstGeom prst="ellipse">
                <a:avLst/>
              </a:prstGeom>
              <a:solidFill>
                <a:srgbClr val="000000">
                  <a:alpha val="47058"/>
                </a:srgb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auto">
              <a:xfrm>
                <a:off x="7366000" y="3086100"/>
                <a:ext cx="762000" cy="762000"/>
              </a:xfrm>
              <a:prstGeom prst="ellipse">
                <a:avLst/>
              </a:prstGeom>
              <a:solidFill>
                <a:srgbClr val="000000">
                  <a:alpha val="47058"/>
                </a:srgb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auto">
              <a:xfrm>
                <a:off x="6616700" y="4483100"/>
                <a:ext cx="762000" cy="762000"/>
              </a:xfrm>
              <a:prstGeom prst="ellipse">
                <a:avLst/>
              </a:prstGeom>
              <a:solidFill>
                <a:srgbClr val="000000">
                  <a:alpha val="47058"/>
                </a:srgb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auto">
              <a:xfrm>
                <a:off x="8064500" y="4508500"/>
                <a:ext cx="762000" cy="762000"/>
              </a:xfrm>
              <a:prstGeom prst="ellipse">
                <a:avLst/>
              </a:prstGeom>
              <a:solidFill>
                <a:srgbClr val="000000">
                  <a:alpha val="47058"/>
                </a:srgb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in a Red-Black Tree Representation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914400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i="1" kern="0" dirty="0" smtClean="0">
                <a:solidFill>
                  <a:srgbClr val="0000FF"/>
                </a:solidFill>
                <a:latin typeface="Calibri" charset="0"/>
                <a:cs typeface="Calibri"/>
              </a:rPr>
              <a:t>For a 4-node whose parent is a 2-node</a:t>
            </a:r>
            <a:endParaRPr lang="en-US" i="1" kern="0" dirty="0">
              <a:solidFill>
                <a:srgbClr val="0000FF"/>
              </a:solidFill>
              <a:latin typeface="Calibri" charset="0"/>
              <a:cs typeface="Calibri"/>
            </a:endParaRPr>
          </a:p>
        </p:txBody>
      </p:sp>
      <p:pic>
        <p:nvPicPr>
          <p:cNvPr id="18" name="Picture 17" descr="Untitled1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52601"/>
            <a:ext cx="3505200" cy="1553384"/>
          </a:xfrm>
          <a:prstGeom prst="rect">
            <a:avLst/>
          </a:prstGeom>
        </p:spPr>
      </p:pic>
      <p:pic>
        <p:nvPicPr>
          <p:cNvPr id="19" name="Picture 18" descr="Untitled2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752600"/>
            <a:ext cx="3733800" cy="1591539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152400" y="3962401"/>
            <a:ext cx="4267200" cy="1981200"/>
            <a:chOff x="571500" y="1447800"/>
            <a:chExt cx="4387243" cy="2002377"/>
          </a:xfrm>
        </p:grpSpPr>
        <p:grpSp>
          <p:nvGrpSpPr>
            <p:cNvPr id="21" name="Group 36"/>
            <p:cNvGrpSpPr/>
            <p:nvPr/>
          </p:nvGrpSpPr>
          <p:grpSpPr>
            <a:xfrm>
              <a:off x="685800" y="1524000"/>
              <a:ext cx="4272943" cy="1926177"/>
              <a:chOff x="457200" y="1676400"/>
              <a:chExt cx="4272943" cy="1926177"/>
            </a:xfrm>
          </p:grpSpPr>
          <p:pic>
            <p:nvPicPr>
              <p:cNvPr id="23" name="Picture 22" descr="Untitled3.bmp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200" y="1676400"/>
                <a:ext cx="4272943" cy="1926177"/>
              </a:xfrm>
              <a:prstGeom prst="rect">
                <a:avLst/>
              </a:prstGeom>
            </p:spPr>
          </p:pic>
          <p:sp>
            <p:nvSpPr>
              <p:cNvPr id="24" name="Oval 9"/>
              <p:cNvSpPr>
                <a:spLocks noChangeArrowheads="1"/>
              </p:cNvSpPr>
              <p:nvPr/>
            </p:nvSpPr>
            <p:spPr bwMode="auto">
              <a:xfrm>
                <a:off x="1212850" y="1689100"/>
                <a:ext cx="381000" cy="381000"/>
              </a:xfrm>
              <a:prstGeom prst="ellipse">
                <a:avLst/>
              </a:prstGeom>
              <a:solidFill>
                <a:schemeClr val="tx1">
                  <a:alpha val="47058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82650" y="2292350"/>
                <a:ext cx="381000" cy="381000"/>
              </a:xfrm>
              <a:prstGeom prst="ellipse">
                <a:avLst/>
              </a:prstGeom>
              <a:solidFill>
                <a:schemeClr val="tx1">
                  <a:alpha val="47058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26" name="Oval 11"/>
              <p:cNvSpPr>
                <a:spLocks noChangeArrowheads="1"/>
              </p:cNvSpPr>
              <p:nvPr/>
            </p:nvSpPr>
            <p:spPr bwMode="auto">
              <a:xfrm>
                <a:off x="4222750" y="1695450"/>
                <a:ext cx="381000" cy="381000"/>
              </a:xfrm>
              <a:prstGeom prst="ellipse">
                <a:avLst/>
              </a:prstGeom>
              <a:solidFill>
                <a:schemeClr val="tx1">
                  <a:alpha val="47058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27" name="Oval 13"/>
              <p:cNvSpPr>
                <a:spLocks noChangeArrowheads="1"/>
              </p:cNvSpPr>
              <p:nvPr/>
            </p:nvSpPr>
            <p:spPr bwMode="auto">
              <a:xfrm>
                <a:off x="3517900" y="2895600"/>
                <a:ext cx="381000" cy="381000"/>
              </a:xfrm>
              <a:prstGeom prst="ellipse">
                <a:avLst/>
              </a:prstGeom>
              <a:solidFill>
                <a:schemeClr val="tx1">
                  <a:alpha val="47058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28" name="Oval 14"/>
              <p:cNvSpPr>
                <a:spLocks noChangeArrowheads="1"/>
              </p:cNvSpPr>
              <p:nvPr/>
            </p:nvSpPr>
            <p:spPr bwMode="auto">
              <a:xfrm>
                <a:off x="4229100" y="2895600"/>
                <a:ext cx="381000" cy="381000"/>
              </a:xfrm>
              <a:prstGeom prst="ellipse">
                <a:avLst/>
              </a:prstGeom>
              <a:solidFill>
                <a:schemeClr val="tx1">
                  <a:alpha val="47058"/>
                </a:scheme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  <p:sp>
            <p:nvSpPr>
              <p:cNvPr id="29" name="Oval 15"/>
              <p:cNvSpPr>
                <a:spLocks noChangeArrowheads="1"/>
              </p:cNvSpPr>
              <p:nvPr/>
            </p:nvSpPr>
            <p:spPr bwMode="auto">
              <a:xfrm>
                <a:off x="1225550" y="2889250"/>
                <a:ext cx="381000" cy="381000"/>
              </a:xfrm>
              <a:prstGeom prst="ellipse">
                <a:avLst/>
              </a:prstGeom>
              <a:solidFill>
                <a:srgbClr val="FF0000">
                  <a:alpha val="47058"/>
                </a:srgb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0" name="Oval 16"/>
              <p:cNvSpPr>
                <a:spLocks noChangeArrowheads="1"/>
              </p:cNvSpPr>
              <p:nvPr/>
            </p:nvSpPr>
            <p:spPr bwMode="auto">
              <a:xfrm>
                <a:off x="533400" y="2895600"/>
                <a:ext cx="381000" cy="381000"/>
              </a:xfrm>
              <a:prstGeom prst="ellipse">
                <a:avLst/>
              </a:prstGeom>
              <a:solidFill>
                <a:srgbClr val="FF0000">
                  <a:alpha val="47058"/>
                </a:srgb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Oval 15"/>
              <p:cNvSpPr>
                <a:spLocks noChangeArrowheads="1"/>
              </p:cNvSpPr>
              <p:nvPr/>
            </p:nvSpPr>
            <p:spPr bwMode="auto">
              <a:xfrm>
                <a:off x="3886200" y="2286000"/>
                <a:ext cx="381000" cy="381000"/>
              </a:xfrm>
              <a:prstGeom prst="ellipse">
                <a:avLst/>
              </a:prstGeom>
              <a:solidFill>
                <a:srgbClr val="FF0000">
                  <a:alpha val="47058"/>
                </a:srgbClr>
              </a:solidFill>
              <a:ln w="317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571500" y="1447800"/>
              <a:ext cx="495300" cy="609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638800" y="4114801"/>
            <a:ext cx="4114800" cy="1905000"/>
            <a:chOff x="489600" y="4419600"/>
            <a:chExt cx="4352184" cy="1948977"/>
          </a:xfrm>
        </p:grpSpPr>
        <p:pic>
          <p:nvPicPr>
            <p:cNvPr id="33" name="Picture 32" descr="Untitled4.bmp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9600" y="4442400"/>
              <a:ext cx="4352184" cy="1926177"/>
            </a:xfrm>
            <a:prstGeom prst="rect">
              <a:avLst/>
            </a:prstGeom>
          </p:spPr>
        </p:pic>
        <p:sp>
          <p:nvSpPr>
            <p:cNvPr id="34" name="Oval 17"/>
            <p:cNvSpPr>
              <a:spLocks noChangeArrowheads="1"/>
            </p:cNvSpPr>
            <p:nvPr/>
          </p:nvSpPr>
          <p:spPr bwMode="auto">
            <a:xfrm>
              <a:off x="1371600" y="5556250"/>
              <a:ext cx="381000" cy="381000"/>
            </a:xfrm>
            <a:prstGeom prst="ellipse">
              <a:avLst/>
            </a:prstGeom>
            <a:solidFill>
              <a:srgbClr val="FF0000">
                <a:alpha val="47058"/>
              </a:srgbClr>
            </a:solidFill>
            <a:ln w="317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5" name="Oval 18"/>
            <p:cNvSpPr>
              <a:spLocks noChangeArrowheads="1"/>
            </p:cNvSpPr>
            <p:nvPr/>
          </p:nvSpPr>
          <p:spPr bwMode="auto">
            <a:xfrm>
              <a:off x="3981450" y="4972050"/>
              <a:ext cx="381000" cy="381000"/>
            </a:xfrm>
            <a:prstGeom prst="ellipse">
              <a:avLst/>
            </a:prstGeom>
            <a:solidFill>
              <a:srgbClr val="FF0000">
                <a:alpha val="47058"/>
              </a:srgbClr>
            </a:solidFill>
            <a:ln w="317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6" name="Oval 19"/>
            <p:cNvSpPr>
              <a:spLocks noChangeArrowheads="1"/>
            </p:cNvSpPr>
            <p:nvPr/>
          </p:nvSpPr>
          <p:spPr bwMode="auto">
            <a:xfrm>
              <a:off x="615950" y="5568950"/>
              <a:ext cx="381000" cy="381000"/>
            </a:xfrm>
            <a:prstGeom prst="ellipse">
              <a:avLst/>
            </a:prstGeom>
            <a:solidFill>
              <a:srgbClr val="FF0000">
                <a:alpha val="47058"/>
              </a:srgbClr>
            </a:solidFill>
            <a:ln w="317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7" name="Oval 20"/>
            <p:cNvSpPr>
              <a:spLocks noChangeArrowheads="1"/>
            </p:cNvSpPr>
            <p:nvPr/>
          </p:nvSpPr>
          <p:spPr bwMode="auto">
            <a:xfrm>
              <a:off x="609600" y="4419600"/>
              <a:ext cx="381000" cy="381000"/>
            </a:xfrm>
            <a:prstGeom prst="ellipse">
              <a:avLst/>
            </a:prstGeom>
            <a:solidFill>
              <a:schemeClr val="tx1">
                <a:alpha val="47058"/>
              </a:schemeClr>
            </a:solidFill>
            <a:ln w="317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38" name="Oval 21"/>
            <p:cNvSpPr>
              <a:spLocks noChangeArrowheads="1"/>
            </p:cNvSpPr>
            <p:nvPr/>
          </p:nvSpPr>
          <p:spPr bwMode="auto">
            <a:xfrm>
              <a:off x="971550" y="4959350"/>
              <a:ext cx="381000" cy="381000"/>
            </a:xfrm>
            <a:prstGeom prst="ellipse">
              <a:avLst/>
            </a:prstGeom>
            <a:solidFill>
              <a:schemeClr val="tx1">
                <a:alpha val="47058"/>
              </a:schemeClr>
            </a:solidFill>
            <a:ln w="317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39" name="Oval 22"/>
            <p:cNvSpPr>
              <a:spLocks noChangeArrowheads="1"/>
            </p:cNvSpPr>
            <p:nvPr/>
          </p:nvSpPr>
          <p:spPr bwMode="auto">
            <a:xfrm>
              <a:off x="3625850" y="4432300"/>
              <a:ext cx="381000" cy="381000"/>
            </a:xfrm>
            <a:prstGeom prst="ellipse">
              <a:avLst/>
            </a:prstGeom>
            <a:solidFill>
              <a:schemeClr val="tx1">
                <a:alpha val="47058"/>
              </a:schemeClr>
            </a:solidFill>
            <a:ln w="317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40" name="Oval 23"/>
            <p:cNvSpPr>
              <a:spLocks noChangeArrowheads="1"/>
            </p:cNvSpPr>
            <p:nvPr/>
          </p:nvSpPr>
          <p:spPr bwMode="auto">
            <a:xfrm>
              <a:off x="3638550" y="5568950"/>
              <a:ext cx="381000" cy="381000"/>
            </a:xfrm>
            <a:prstGeom prst="ellipse">
              <a:avLst/>
            </a:prstGeom>
            <a:solidFill>
              <a:schemeClr val="tx1">
                <a:alpha val="47058"/>
              </a:schemeClr>
            </a:solidFill>
            <a:ln w="317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41" name="Oval 24"/>
            <p:cNvSpPr>
              <a:spLocks noChangeArrowheads="1"/>
            </p:cNvSpPr>
            <p:nvPr/>
          </p:nvSpPr>
          <p:spPr bwMode="auto">
            <a:xfrm>
              <a:off x="4368800" y="5575300"/>
              <a:ext cx="381000" cy="381000"/>
            </a:xfrm>
            <a:prstGeom prst="ellipse">
              <a:avLst/>
            </a:prstGeom>
            <a:solidFill>
              <a:schemeClr val="tx1">
                <a:alpha val="47058"/>
              </a:schemeClr>
            </a:solidFill>
            <a:ln w="317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cxnSp>
        <p:nvCxnSpPr>
          <p:cNvPr id="42" name="Straight Connector 2"/>
          <p:cNvCxnSpPr>
            <a:cxnSpLocks noChangeShapeType="1"/>
          </p:cNvCxnSpPr>
          <p:nvPr/>
        </p:nvCxnSpPr>
        <p:spPr bwMode="auto">
          <a:xfrm>
            <a:off x="5029200" y="1371600"/>
            <a:ext cx="0" cy="480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C++ Class for a 2-3 Tree Node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dirty="0">
                <a:solidFill>
                  <a:srgbClr val="C02D9D"/>
                </a:solidFill>
                <a:latin typeface="Courier" charset="0"/>
              </a:rPr>
              <a:t>class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</a:rPr>
              <a:t>TreeNode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 {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C02D9D"/>
                </a:solidFill>
                <a:latin typeface="Courier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:</a:t>
            </a:r>
          </a:p>
          <a:p>
            <a:pPr>
              <a:buFontTx/>
              <a:buNone/>
            </a:pPr>
            <a:r>
              <a:rPr lang="tr-TR" sz="2000" dirty="0" smtClean="0">
                <a:solidFill>
                  <a:srgbClr val="000000"/>
                </a:solidFill>
                <a:latin typeface="Courier" charset="0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Courier" charset="0"/>
              </a:rPr>
              <a:t>TreeItemTypesmallItem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</a:rPr>
              <a:t>largeItem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;</a:t>
            </a:r>
          </a:p>
          <a:p>
            <a:pPr>
              <a:buFontTx/>
              <a:buNone/>
            </a:pPr>
            <a:r>
              <a:rPr lang="tr-TR" sz="2000" dirty="0" smtClean="0">
                <a:solidFill>
                  <a:srgbClr val="000000"/>
                </a:solidFill>
                <a:latin typeface="Courier" charset="0"/>
              </a:rPr>
              <a:t>   </a:t>
            </a:r>
            <a:r>
              <a:rPr lang="en-US" sz="2000" dirty="0" err="1" smtClean="0">
                <a:solidFill>
                  <a:srgbClr val="000000"/>
                </a:solidFill>
                <a:latin typeface="Courier" charset="0"/>
              </a:rPr>
              <a:t>TreeNode</a:t>
            </a:r>
            <a:r>
              <a:rPr lang="en-US" sz="2000" dirty="0" smtClean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*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</a:rPr>
              <a:t>leftChildPtr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, *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</a:rPr>
              <a:t>midChildPtr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, *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</a:rPr>
              <a:t>rightChildPtr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;</a:t>
            </a:r>
          </a:p>
          <a:p>
            <a:pPr>
              <a:buFontTx/>
              <a:buNone/>
            </a:pPr>
            <a:endParaRPr lang="en-US" sz="2000" dirty="0">
              <a:solidFill>
                <a:srgbClr val="000000"/>
              </a:solidFill>
              <a:latin typeface="Courier" charset="0"/>
            </a:endParaRPr>
          </a:p>
          <a:p>
            <a:pPr>
              <a:buFontTx/>
              <a:buNone/>
            </a:pPr>
            <a:r>
              <a:rPr lang="tr-TR" sz="2000" dirty="0" smtClean="0">
                <a:solidFill>
                  <a:srgbClr val="008324"/>
                </a:solidFill>
                <a:latin typeface="Courier" charset="0"/>
              </a:rPr>
              <a:t>   </a:t>
            </a:r>
            <a:r>
              <a:rPr lang="en-US" sz="2000" dirty="0" smtClean="0">
                <a:solidFill>
                  <a:srgbClr val="008324"/>
                </a:solidFill>
                <a:latin typeface="Courier" charset="0"/>
              </a:rPr>
              <a:t>// </a:t>
            </a:r>
            <a:r>
              <a:rPr lang="en-US" sz="2000" dirty="0">
                <a:solidFill>
                  <a:srgbClr val="008324"/>
                </a:solidFill>
                <a:latin typeface="Courier" charset="0"/>
              </a:rPr>
              <a:t>friend class-can access private class members</a:t>
            </a:r>
            <a:endParaRPr lang="en-US" sz="2000" dirty="0">
              <a:solidFill>
                <a:srgbClr val="000000"/>
              </a:solidFill>
              <a:latin typeface="Courier" charset="0"/>
            </a:endParaRPr>
          </a:p>
          <a:p>
            <a:pPr>
              <a:buFontTx/>
              <a:buNone/>
            </a:pPr>
            <a:r>
              <a:rPr lang="tr-TR" sz="2000" dirty="0" smtClean="0">
                <a:solidFill>
                  <a:srgbClr val="C02D9D"/>
                </a:solidFill>
                <a:latin typeface="Courier" charset="0"/>
              </a:rPr>
              <a:t>   </a:t>
            </a:r>
            <a:r>
              <a:rPr lang="en-US" sz="2000" dirty="0" smtClean="0">
                <a:solidFill>
                  <a:srgbClr val="C02D9D"/>
                </a:solidFill>
                <a:latin typeface="Courier" charset="0"/>
              </a:rPr>
              <a:t>friend</a:t>
            </a:r>
            <a:r>
              <a:rPr lang="tr-TR" sz="2000" dirty="0" smtClean="0">
                <a:solidFill>
                  <a:srgbClr val="C02D9D"/>
                </a:solidFill>
                <a:latin typeface="Courier" charset="0"/>
              </a:rPr>
              <a:t> </a:t>
            </a:r>
            <a:r>
              <a:rPr lang="en-US" sz="2000" dirty="0" err="1" smtClean="0">
                <a:solidFill>
                  <a:srgbClr val="C02D9D"/>
                </a:solidFill>
                <a:latin typeface="Courier" charset="0"/>
              </a:rPr>
              <a:t>class</a:t>
            </a:r>
            <a:r>
              <a:rPr lang="en-US" sz="2000" dirty="0" err="1" smtClean="0">
                <a:solidFill>
                  <a:srgbClr val="000000"/>
                </a:solidFill>
                <a:latin typeface="Courier" charset="0"/>
              </a:rPr>
              <a:t>TwoThreeTree</a:t>
            </a: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;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000000"/>
                </a:solidFill>
                <a:latin typeface="Courier" charset="0"/>
              </a:rPr>
              <a:t>};</a:t>
            </a:r>
          </a:p>
          <a:p>
            <a:pPr>
              <a:buFontTx/>
              <a:buNone/>
            </a:pPr>
            <a:endParaRPr lang="en-US" sz="2000" dirty="0">
              <a:solidFill>
                <a:srgbClr val="008324"/>
              </a:solidFill>
              <a:latin typeface="Courier" charset="0"/>
            </a:endParaRPr>
          </a:p>
          <a:p>
            <a:r>
              <a:rPr lang="en-US" dirty="0">
                <a:latin typeface="Calibri" charset="0"/>
              </a:rPr>
              <a:t>When a node is a 2-node (contains only one item)</a:t>
            </a:r>
          </a:p>
          <a:p>
            <a:pPr lvl="1"/>
            <a:r>
              <a:rPr lang="en-US" dirty="0">
                <a:latin typeface="Calibri" charset="0"/>
              </a:rPr>
              <a:t>Place it </a:t>
            </a:r>
            <a:r>
              <a:rPr lang="en-US" dirty="0" smtClean="0">
                <a:latin typeface="Calibri" charset="0"/>
              </a:rPr>
              <a:t>in</a:t>
            </a:r>
            <a:r>
              <a:rPr lang="tr-TR" dirty="0" smtClean="0">
                <a:latin typeface="Calibri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</a:rPr>
              <a:t>smallItem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 smtClean="0">
                <a:latin typeface="Calibri" charset="0"/>
              </a:rPr>
              <a:t>Use</a:t>
            </a:r>
            <a:r>
              <a:rPr lang="tr-TR" dirty="0" smtClean="0">
                <a:latin typeface="Calibri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</a:rPr>
              <a:t>leftChildPtr</a:t>
            </a:r>
            <a:r>
              <a:rPr lang="tr-TR" dirty="0" smtClean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en-US" dirty="0" smtClean="0">
                <a:latin typeface="Calibri" charset="0"/>
              </a:rPr>
              <a:t>and</a:t>
            </a:r>
            <a:r>
              <a:rPr lang="tr-TR" dirty="0" smtClean="0">
                <a:latin typeface="Calibri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</a:rPr>
              <a:t>midChildPtr</a:t>
            </a:r>
            <a:r>
              <a:rPr lang="en-US" dirty="0" smtClean="0">
                <a:latin typeface="Calibri" charset="0"/>
              </a:rPr>
              <a:t>   </a:t>
            </a:r>
            <a:r>
              <a:rPr lang="en-US" dirty="0">
                <a:latin typeface="Calibri" charset="0"/>
              </a:rPr>
              <a:t>to point to the node</a:t>
            </a:r>
            <a:r>
              <a:rPr lang="ja-JP" altLang="en-US" dirty="0">
                <a:latin typeface="Calibri" charset="0"/>
              </a:rPr>
              <a:t>’</a:t>
            </a:r>
            <a:r>
              <a:rPr lang="en-US" dirty="0" err="1">
                <a:latin typeface="Calibri" charset="0"/>
              </a:rPr>
              <a:t>s</a:t>
            </a:r>
            <a:r>
              <a:rPr lang="en-US" dirty="0">
                <a:latin typeface="Calibri" charset="0"/>
              </a:rPr>
              <a:t> children</a:t>
            </a:r>
          </a:p>
          <a:p>
            <a:pPr lvl="1"/>
            <a:r>
              <a:rPr lang="en-US" dirty="0">
                <a:latin typeface="Calibri" charset="0"/>
              </a:rPr>
              <a:t>Place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 NULL </a:t>
            </a:r>
            <a:r>
              <a:rPr lang="en-US" dirty="0" smtClean="0">
                <a:latin typeface="Calibri" charset="0"/>
              </a:rPr>
              <a:t>in</a:t>
            </a:r>
            <a:r>
              <a:rPr lang="tr-TR" dirty="0" smtClean="0">
                <a:latin typeface="Calibri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</a:rPr>
              <a:t>rightChildPtr</a:t>
            </a:r>
            <a:endParaRPr lang="en-US" dirty="0">
              <a:latin typeface="Calibri" charset="0"/>
            </a:endParaRPr>
          </a:p>
          <a:p>
            <a:pPr>
              <a:buFontTx/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4608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460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A2B543-2DE0-2742-A860-C591BB4AFFA9}" type="slidenum">
              <a:rPr lang="en-US">
                <a:ea typeface="ＭＳ Ｐゴシック" charset="-128"/>
                <a:cs typeface="ＭＳ Ｐゴシック" charset="-128"/>
              </a:rPr>
              <a:pPr/>
              <a:t>5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in a Red-Black Tree Representation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914400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i="1" kern="0" dirty="0" smtClean="0">
                <a:solidFill>
                  <a:srgbClr val="0000FF"/>
                </a:solidFill>
                <a:latin typeface="Calibri" charset="0"/>
                <a:cs typeface="Calibri"/>
              </a:rPr>
              <a:t>For a 4-node whose parent is a 3-node</a:t>
            </a:r>
            <a:endParaRPr lang="en-US" i="1" kern="0" dirty="0">
              <a:solidFill>
                <a:srgbClr val="0000FF"/>
              </a:solidFill>
              <a:latin typeface="Calibri" charset="0"/>
              <a:cs typeface="Calibri"/>
            </a:endParaRPr>
          </a:p>
        </p:txBody>
      </p:sp>
      <p:pic>
        <p:nvPicPr>
          <p:cNvPr id="43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0" y="1371600"/>
            <a:ext cx="5113338" cy="5334000"/>
          </a:xfrm>
        </p:spPr>
      </p:pic>
      <p:sp>
        <p:nvSpPr>
          <p:cNvPr id="45" name="Rectangle 7"/>
          <p:cNvSpPr>
            <a:spLocks noChangeArrowheads="1"/>
          </p:cNvSpPr>
          <p:nvPr/>
        </p:nvSpPr>
        <p:spPr bwMode="auto">
          <a:xfrm>
            <a:off x="0" y="1752600"/>
            <a:ext cx="685800" cy="99060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4572000" y="1371600"/>
            <a:ext cx="533400" cy="76200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47" name="Oval 9"/>
          <p:cNvSpPr>
            <a:spLocks noChangeArrowheads="1"/>
          </p:cNvSpPr>
          <p:nvPr/>
        </p:nvSpPr>
        <p:spPr bwMode="auto">
          <a:xfrm>
            <a:off x="4775200" y="270510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48" name="Oval 10"/>
          <p:cNvSpPr>
            <a:spLocks noChangeArrowheads="1"/>
          </p:cNvSpPr>
          <p:nvPr/>
        </p:nvSpPr>
        <p:spPr bwMode="auto">
          <a:xfrm>
            <a:off x="5734050" y="270510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Oval 11"/>
          <p:cNvSpPr>
            <a:spLocks noChangeArrowheads="1"/>
          </p:cNvSpPr>
          <p:nvPr/>
        </p:nvSpPr>
        <p:spPr bwMode="auto">
          <a:xfrm>
            <a:off x="6261100" y="208915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5251450" y="2101850"/>
            <a:ext cx="3111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5727700" y="1511300"/>
            <a:ext cx="3365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2" name="Oval 14"/>
          <p:cNvSpPr>
            <a:spLocks noChangeArrowheads="1"/>
          </p:cNvSpPr>
          <p:nvPr/>
        </p:nvSpPr>
        <p:spPr bwMode="auto">
          <a:xfrm>
            <a:off x="8286750" y="374015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Oval 15"/>
          <p:cNvSpPr>
            <a:spLocks noChangeArrowheads="1"/>
          </p:cNvSpPr>
          <p:nvPr/>
        </p:nvSpPr>
        <p:spPr bwMode="auto">
          <a:xfrm>
            <a:off x="9296400" y="374015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54" name="Oval 16"/>
          <p:cNvSpPr>
            <a:spLocks noChangeArrowheads="1"/>
          </p:cNvSpPr>
          <p:nvPr/>
        </p:nvSpPr>
        <p:spPr bwMode="auto">
          <a:xfrm>
            <a:off x="5734050" y="488315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55" name="Oval 17"/>
          <p:cNvSpPr>
            <a:spLocks noChangeArrowheads="1"/>
          </p:cNvSpPr>
          <p:nvPr/>
        </p:nvSpPr>
        <p:spPr bwMode="auto">
          <a:xfrm>
            <a:off x="4775200" y="602615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56" name="Oval 18"/>
          <p:cNvSpPr>
            <a:spLocks noChangeArrowheads="1"/>
          </p:cNvSpPr>
          <p:nvPr/>
        </p:nvSpPr>
        <p:spPr bwMode="auto">
          <a:xfrm>
            <a:off x="5734050" y="603885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6203950" y="4311650"/>
            <a:ext cx="3365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5232400" y="5454650"/>
            <a:ext cx="3365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7810500" y="4318000"/>
            <a:ext cx="3365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8737600" y="4324350"/>
            <a:ext cx="3365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61" name="Picture 60" descr="Untitled1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124200"/>
            <a:ext cx="3810000" cy="120817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in a Red-Black Tree Representation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914400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i="1" kern="0" dirty="0" smtClean="0">
                <a:solidFill>
                  <a:srgbClr val="0000FF"/>
                </a:solidFill>
                <a:latin typeface="Calibri" charset="0"/>
                <a:cs typeface="Calibri"/>
              </a:rPr>
              <a:t>For a 4-node whose parent is a 3-node</a:t>
            </a:r>
            <a:endParaRPr lang="en-US" i="1" kern="0" dirty="0">
              <a:solidFill>
                <a:srgbClr val="0000FF"/>
              </a:solidFill>
              <a:latin typeface="Calibri" charset="0"/>
              <a:cs typeface="Calibri"/>
            </a:endParaRPr>
          </a:p>
        </p:txBody>
      </p:sp>
      <p:sp>
        <p:nvSpPr>
          <p:cNvPr id="45" name="Rectangle 7"/>
          <p:cNvSpPr>
            <a:spLocks noChangeArrowheads="1"/>
          </p:cNvSpPr>
          <p:nvPr/>
        </p:nvSpPr>
        <p:spPr bwMode="auto">
          <a:xfrm>
            <a:off x="0" y="1752600"/>
            <a:ext cx="685800" cy="99060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pic>
        <p:nvPicPr>
          <p:cNvPr id="25" name="Picture 24" descr="Untitled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401"/>
            <a:ext cx="4061558" cy="1295400"/>
          </a:xfrm>
          <a:prstGeom prst="rect">
            <a:avLst/>
          </a:prstGeom>
        </p:spPr>
      </p:pic>
      <p:pic>
        <p:nvPicPr>
          <p:cNvPr id="8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583112" y="1371600"/>
            <a:ext cx="5170488" cy="5257800"/>
          </a:xfrm>
        </p:spPr>
      </p:pic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948237" y="314960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5697537" y="316230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5754687" y="201930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4770437" y="494030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4662487" y="601980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322887" y="601980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370887" y="360045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9412287" y="3600450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8561387" y="4140200"/>
            <a:ext cx="3365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9196387" y="4152900"/>
            <a:ext cx="3365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4572000" y="1371600"/>
            <a:ext cx="457200" cy="38100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in a Red-Black Tree Representation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8B95A-9A7B-DA44-BA63-95CD18F1E87C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914400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i="1" kern="0" dirty="0" smtClean="0">
                <a:solidFill>
                  <a:srgbClr val="0000FF"/>
                </a:solidFill>
                <a:latin typeface="Calibri" charset="0"/>
                <a:cs typeface="Calibri"/>
              </a:rPr>
              <a:t>For a 4-node whose parent is a 3-node</a:t>
            </a:r>
            <a:endParaRPr lang="en-US" i="1" kern="0" dirty="0">
              <a:solidFill>
                <a:srgbClr val="0000FF"/>
              </a:solidFill>
              <a:latin typeface="Calibri" charset="0"/>
              <a:cs typeface="Calibri"/>
            </a:endParaRPr>
          </a:p>
        </p:txBody>
      </p:sp>
      <p:sp>
        <p:nvSpPr>
          <p:cNvPr id="45" name="Rectangle 7"/>
          <p:cNvSpPr>
            <a:spLocks noChangeArrowheads="1"/>
          </p:cNvSpPr>
          <p:nvPr/>
        </p:nvSpPr>
        <p:spPr bwMode="auto">
          <a:xfrm>
            <a:off x="0" y="1752600"/>
            <a:ext cx="685800" cy="99060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pic>
        <p:nvPicPr>
          <p:cNvPr id="25" name="Picture 24" descr="Untitled3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0"/>
            <a:ext cx="3946576" cy="1295399"/>
          </a:xfrm>
          <a:prstGeom prst="rect">
            <a:avLst/>
          </a:prstGeom>
        </p:spPr>
      </p:pic>
      <p:pic>
        <p:nvPicPr>
          <p:cNvPr id="9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724400" y="1371600"/>
            <a:ext cx="5105400" cy="5108575"/>
          </a:xfrm>
        </p:spPr>
      </p:pic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5556250" y="2117725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5537200" y="3324225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6350000" y="3311525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8210550" y="3921125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9023350" y="3921125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4768850" y="5241925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5162550" y="5832475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6019800" y="5832475"/>
            <a:ext cx="311150" cy="311150"/>
          </a:xfrm>
          <a:prstGeom prst="ellipse">
            <a:avLst/>
          </a:prstGeom>
          <a:solidFill>
            <a:srgbClr val="FF0000">
              <a:alpha val="47058"/>
            </a:srgbClr>
          </a:solidFill>
          <a:ln w="317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143500" y="4632325"/>
            <a:ext cx="3365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588000" y="5248275"/>
            <a:ext cx="3365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8610600" y="4498975"/>
            <a:ext cx="3365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9461500" y="4518025"/>
            <a:ext cx="336550" cy="311150"/>
          </a:xfrm>
          <a:prstGeom prst="ellipse">
            <a:avLst/>
          </a:prstGeom>
          <a:solidFill>
            <a:schemeClr val="tx1">
              <a:alpha val="47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n>
                <a:solidFill>
                  <a:srgbClr val="000000"/>
                </a:solidFill>
              </a:ln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4572000" y="1371600"/>
            <a:ext cx="457200" cy="381000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57BCD1-BA9A-D544-9E2F-B9832A0924A7}" type="slidenum">
              <a:rPr lang="en-US">
                <a:ea typeface="ＭＳ Ｐゴシック" charset="-128"/>
                <a:cs typeface="ＭＳ Ｐゴシック" charset="-128"/>
              </a:rPr>
              <a:pPr/>
              <a:t>6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Traversing a 2-3 Tree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9220200" cy="2590800"/>
          </a:xfrm>
        </p:spPr>
        <p:txBody>
          <a:bodyPr/>
          <a:lstStyle/>
          <a:p>
            <a:r>
              <a:rPr lang="en-US">
                <a:latin typeface="Calibri" charset="0"/>
              </a:rPr>
              <a:t>Inorder traversal visits the nodes in a sorted search-key order</a:t>
            </a:r>
          </a:p>
          <a:p>
            <a:pPr lvl="1"/>
            <a:r>
              <a:rPr lang="en-US">
                <a:latin typeface="Calibri" charset="0"/>
              </a:rPr>
              <a:t>Leaf node: </a:t>
            </a:r>
          </a:p>
          <a:p>
            <a:pPr lvl="2"/>
            <a:r>
              <a:rPr lang="en-US">
                <a:latin typeface="Calibri" charset="0"/>
              </a:rPr>
              <a:t>Visit the data item(s)</a:t>
            </a:r>
          </a:p>
          <a:p>
            <a:pPr lvl="1"/>
            <a:r>
              <a:rPr lang="en-US">
                <a:latin typeface="Calibri" charset="0"/>
              </a:rPr>
              <a:t>2-node: </a:t>
            </a:r>
          </a:p>
          <a:p>
            <a:pPr lvl="2"/>
            <a:r>
              <a:rPr lang="en-US">
                <a:latin typeface="Calibri" charset="0"/>
              </a:rPr>
              <a:t>Visit its left subtree</a:t>
            </a:r>
          </a:p>
          <a:p>
            <a:pPr lvl="2"/>
            <a:r>
              <a:rPr lang="en-US">
                <a:latin typeface="Calibri" charset="0"/>
              </a:rPr>
              <a:t>Visit the data item</a:t>
            </a:r>
          </a:p>
          <a:p>
            <a:pPr lvl="2"/>
            <a:r>
              <a:rPr lang="en-US">
                <a:latin typeface="Calibri" charset="0"/>
              </a:rPr>
              <a:t>Visit its right subtree</a:t>
            </a:r>
          </a:p>
        </p:txBody>
      </p:sp>
      <p:pic>
        <p:nvPicPr>
          <p:cNvPr id="4711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652838"/>
            <a:ext cx="7239000" cy="297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0" y="1447800"/>
            <a:ext cx="4191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>
                <a:latin typeface="Calibri" charset="0"/>
                <a:cs typeface="Calibri"/>
              </a:rPr>
              <a:t>3-node: </a:t>
            </a: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Calibri" charset="0"/>
                <a:cs typeface="Calibri"/>
              </a:rPr>
              <a:t>Visit its left </a:t>
            </a:r>
            <a:r>
              <a:rPr lang="en-US" sz="1800" kern="0" dirty="0" err="1">
                <a:latin typeface="Calibri" charset="0"/>
                <a:cs typeface="Calibri"/>
              </a:rPr>
              <a:t>subtree</a:t>
            </a:r>
            <a:endParaRPr lang="en-US" sz="1800" kern="0" dirty="0">
              <a:latin typeface="Calibri" charset="0"/>
              <a:cs typeface="Calibri"/>
            </a:endParaRP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Calibri" charset="0"/>
                <a:cs typeface="Calibri"/>
              </a:rPr>
              <a:t>Visit the smaller data item </a:t>
            </a: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Calibri" charset="0"/>
                <a:cs typeface="Calibri"/>
              </a:rPr>
              <a:t>Visit its middle </a:t>
            </a:r>
            <a:r>
              <a:rPr lang="en-US" sz="1800" kern="0" dirty="0" err="1">
                <a:latin typeface="Calibri" charset="0"/>
                <a:cs typeface="Calibri"/>
              </a:rPr>
              <a:t>subtree</a:t>
            </a: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Calibri" charset="0"/>
                <a:cs typeface="Calibri"/>
              </a:rPr>
              <a:t>Visit the larger data item  </a:t>
            </a:r>
          </a:p>
          <a:p>
            <a:pPr marL="1143000" lvl="2" indent="-2286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Calibri" charset="0"/>
                <a:cs typeface="Calibri"/>
              </a:rPr>
              <a:t>Visit its right </a:t>
            </a:r>
            <a:r>
              <a:rPr lang="en-US" sz="1800" kern="0" dirty="0" err="1">
                <a:latin typeface="Calibri" charset="0"/>
                <a:cs typeface="Calibri"/>
              </a:rPr>
              <a:t>subtree</a:t>
            </a:r>
            <a:endParaRPr lang="en-US" sz="1800" kern="0" dirty="0">
              <a:latin typeface="Calibri" charset="0"/>
              <a:cs typeface="Calibri"/>
            </a:endParaRPr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1981200" y="4114800"/>
            <a:ext cx="6324600" cy="2287588"/>
            <a:chOff x="1981200" y="4114800"/>
            <a:chExt cx="6324600" cy="2287588"/>
          </a:xfrm>
        </p:grpSpPr>
        <p:cxnSp>
          <p:nvCxnSpPr>
            <p:cNvPr id="47114" name="Straight Arrow Connector 9"/>
            <p:cNvCxnSpPr>
              <a:cxnSpLocks noChangeShapeType="1"/>
            </p:cNvCxnSpPr>
            <p:nvPr/>
          </p:nvCxnSpPr>
          <p:spPr bwMode="auto">
            <a:xfrm rot="5400000" flipH="1" flipV="1">
              <a:off x="1752600" y="5638800"/>
              <a:ext cx="762000" cy="3048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15" name="Straight Arrow Connector 12"/>
            <p:cNvCxnSpPr>
              <a:cxnSpLocks noChangeShapeType="1"/>
            </p:cNvCxnSpPr>
            <p:nvPr/>
          </p:nvCxnSpPr>
          <p:spPr bwMode="auto">
            <a:xfrm rot="5400000" flipH="1" flipV="1">
              <a:off x="2781300" y="4457700"/>
              <a:ext cx="1981200" cy="12954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16" name="Straight Arrow Connector 13"/>
            <p:cNvCxnSpPr>
              <a:cxnSpLocks noChangeShapeType="1"/>
            </p:cNvCxnSpPr>
            <p:nvPr/>
          </p:nvCxnSpPr>
          <p:spPr bwMode="auto">
            <a:xfrm>
              <a:off x="2590800" y="6400800"/>
              <a:ext cx="304800" cy="158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17" name="Straight Arrow Connector 14"/>
            <p:cNvCxnSpPr>
              <a:cxnSpLocks noChangeShapeType="1"/>
            </p:cNvCxnSpPr>
            <p:nvPr/>
          </p:nvCxnSpPr>
          <p:spPr bwMode="auto">
            <a:xfrm rot="16200000" flipH="1">
              <a:off x="2171700" y="5829300"/>
              <a:ext cx="533400" cy="1524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18" name="Straight Arrow Connector 22"/>
            <p:cNvCxnSpPr>
              <a:cxnSpLocks noChangeShapeType="1"/>
            </p:cNvCxnSpPr>
            <p:nvPr/>
          </p:nvCxnSpPr>
          <p:spPr bwMode="auto">
            <a:xfrm rot="5400000">
              <a:off x="3429000" y="5105400"/>
              <a:ext cx="1981200" cy="1524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19" name="Straight Arrow Connector 23"/>
            <p:cNvCxnSpPr>
              <a:cxnSpLocks noChangeShapeType="1"/>
            </p:cNvCxnSpPr>
            <p:nvPr/>
          </p:nvCxnSpPr>
          <p:spPr bwMode="auto">
            <a:xfrm>
              <a:off x="6172200" y="6400800"/>
              <a:ext cx="304800" cy="158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20" name="Straight Arrow Connector 24"/>
            <p:cNvCxnSpPr>
              <a:cxnSpLocks noChangeShapeType="1"/>
            </p:cNvCxnSpPr>
            <p:nvPr/>
          </p:nvCxnSpPr>
          <p:spPr bwMode="auto">
            <a:xfrm>
              <a:off x="7391400" y="6400800"/>
              <a:ext cx="304800" cy="158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21" name="Straight Arrow Connector 25"/>
            <p:cNvCxnSpPr>
              <a:cxnSpLocks noChangeShapeType="1"/>
            </p:cNvCxnSpPr>
            <p:nvPr/>
          </p:nvCxnSpPr>
          <p:spPr bwMode="auto">
            <a:xfrm rot="5400000" flipH="1" flipV="1">
              <a:off x="7428706" y="5829300"/>
              <a:ext cx="686594" cy="79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22" name="Straight Arrow Connector 40"/>
            <p:cNvCxnSpPr>
              <a:cxnSpLocks noChangeShapeType="1"/>
            </p:cNvCxnSpPr>
            <p:nvPr/>
          </p:nvCxnSpPr>
          <p:spPr bwMode="auto">
            <a:xfrm rot="16200000" flipV="1">
              <a:off x="4267200" y="5029200"/>
              <a:ext cx="2057400" cy="228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23" name="Straight Arrow Connector 42"/>
            <p:cNvCxnSpPr>
              <a:cxnSpLocks noChangeShapeType="1"/>
            </p:cNvCxnSpPr>
            <p:nvPr/>
          </p:nvCxnSpPr>
          <p:spPr bwMode="auto">
            <a:xfrm rot="16200000" flipH="1">
              <a:off x="4686300" y="4838700"/>
              <a:ext cx="1981200" cy="6858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24" name="Straight Arrow Connector 51"/>
            <p:cNvCxnSpPr>
              <a:cxnSpLocks noChangeShapeType="1"/>
            </p:cNvCxnSpPr>
            <p:nvPr/>
          </p:nvCxnSpPr>
          <p:spPr bwMode="auto">
            <a:xfrm rot="16200000" flipH="1">
              <a:off x="7848600" y="5791201"/>
              <a:ext cx="533400" cy="3810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25" name="Straight Arrow Connector 66"/>
            <p:cNvCxnSpPr>
              <a:cxnSpLocks noChangeShapeType="1"/>
            </p:cNvCxnSpPr>
            <p:nvPr/>
          </p:nvCxnSpPr>
          <p:spPr bwMode="auto">
            <a:xfrm rot="5400000" flipH="1" flipV="1">
              <a:off x="4343400" y="5715000"/>
              <a:ext cx="762000" cy="3048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26" name="Straight Arrow Connector 67"/>
            <p:cNvCxnSpPr>
              <a:cxnSpLocks noChangeShapeType="1"/>
            </p:cNvCxnSpPr>
            <p:nvPr/>
          </p:nvCxnSpPr>
          <p:spPr bwMode="auto">
            <a:xfrm rot="16200000" flipH="1">
              <a:off x="4762500" y="5905500"/>
              <a:ext cx="533400" cy="1524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27" name="Straight Arrow Connector 77"/>
            <p:cNvCxnSpPr>
              <a:cxnSpLocks noChangeShapeType="1"/>
            </p:cNvCxnSpPr>
            <p:nvPr/>
          </p:nvCxnSpPr>
          <p:spPr bwMode="auto">
            <a:xfrm rot="5400000" flipH="1" flipV="1">
              <a:off x="6591300" y="5524500"/>
              <a:ext cx="685800" cy="6096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  <p:cxnSp>
          <p:nvCxnSpPr>
            <p:cNvPr id="47128" name="Straight Arrow Connector 78"/>
            <p:cNvCxnSpPr>
              <a:cxnSpLocks noChangeShapeType="1"/>
            </p:cNvCxnSpPr>
            <p:nvPr/>
          </p:nvCxnSpPr>
          <p:spPr bwMode="auto">
            <a:xfrm rot="5400000">
              <a:off x="6972300" y="5905500"/>
              <a:ext cx="533400" cy="158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D0B20B-1E3B-514B-8604-214CF0C9B1E4}" type="slidenum">
              <a:rPr lang="en-US">
                <a:ea typeface="ＭＳ Ｐゴシック" charset="-128"/>
                <a:cs typeface="ＭＳ Ｐゴシック" charset="-128"/>
              </a:rPr>
              <a:pPr/>
              <a:t>7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Searching a 2-3 Tree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libri" charset="0"/>
              </a:rPr>
              <a:t>Searching a 2-3 tree is similar to searching a binary search tree</a:t>
            </a:r>
          </a:p>
          <a:p>
            <a:pPr lvl="1">
              <a:defRPr/>
            </a:pPr>
            <a:r>
              <a:rPr lang="en-US" dirty="0">
                <a:latin typeface="Calibri" charset="0"/>
              </a:rPr>
              <a:t>For a 3-node, compare the searched key with the two values of the 3-node and select one of its three </a:t>
            </a:r>
            <a:r>
              <a:rPr lang="en-US" dirty="0" err="1">
                <a:latin typeface="Calibri" charset="0"/>
              </a:rPr>
              <a:t>subtrees</a:t>
            </a:r>
            <a:r>
              <a:rPr lang="en-US" dirty="0">
                <a:latin typeface="Calibri" charset="0"/>
              </a:rPr>
              <a:t> according to these </a:t>
            </a:r>
            <a:r>
              <a:rPr lang="en-US" dirty="0" smtClean="0">
                <a:latin typeface="Calibri" charset="0"/>
              </a:rPr>
              <a:t>comparisons</a:t>
            </a:r>
          </a:p>
          <a:p>
            <a:pPr lvl="7">
              <a:defRPr/>
            </a:pPr>
            <a:endParaRPr lang="en-US" dirty="0" smtClean="0">
              <a:latin typeface="Calibri" charset="0"/>
            </a:endParaRPr>
          </a:p>
          <a:p>
            <a:pPr>
              <a:defRPr/>
            </a:pPr>
            <a:r>
              <a:rPr lang="en-US" dirty="0" smtClean="0">
                <a:latin typeface="Calibri" charset="0"/>
                <a:sym typeface="Symbol" charset="2"/>
              </a:rPr>
              <a:t>Searching a 2-3 tree is </a:t>
            </a:r>
            <a:r>
              <a:rPr lang="en-US" dirty="0" err="1" smtClean="0">
                <a:latin typeface="Calibri" charset="0"/>
                <a:sym typeface="Symbol" charset="2"/>
              </a:rPr>
              <a:t>O(log</a:t>
            </a:r>
            <a:r>
              <a:rPr lang="en-US" dirty="0" smtClean="0">
                <a:latin typeface="Calibri" charset="0"/>
                <a:sym typeface="Symbol" charset="2"/>
              </a:rPr>
              <a:t> N)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</a:rPr>
              <a:t>Searching a </a:t>
            </a:r>
            <a:r>
              <a:rPr lang="en-US" dirty="0">
                <a:latin typeface="Calibri" charset="0"/>
              </a:rPr>
              <a:t>2-3 tree and the shortest</a:t>
            </a:r>
            <a:r>
              <a:rPr lang="en-US" dirty="0" smtClean="0">
                <a:latin typeface="Calibri" charset="0"/>
              </a:rPr>
              <a:t> BST has approximately </a:t>
            </a:r>
            <a:r>
              <a:rPr lang="en-US" dirty="0">
                <a:latin typeface="Calibri" charset="0"/>
              </a:rPr>
              <a:t>the same efficiency.</a:t>
            </a:r>
          </a:p>
          <a:p>
            <a:pPr lvl="2">
              <a:defRPr/>
            </a:pPr>
            <a:r>
              <a:rPr lang="en-US" dirty="0">
                <a:latin typeface="Calibri" charset="0"/>
              </a:rPr>
              <a:t>A binary search tree with N nodes cannot be shorter than  </a:t>
            </a:r>
            <a:r>
              <a:rPr lang="en-US" dirty="0" err="1">
                <a:latin typeface="Calibri" charset="0"/>
                <a:sym typeface="Symbol" charset="2"/>
              </a:rPr>
              <a:t></a:t>
            </a:r>
            <a:r>
              <a:rPr lang="en-US" dirty="0">
                <a:latin typeface="Calibri" charset="0"/>
              </a:rPr>
              <a:t>log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(</a:t>
            </a: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+1)</a:t>
            </a:r>
            <a:r>
              <a:rPr lang="en-US" dirty="0" err="1">
                <a:latin typeface="Calibri" charset="0"/>
                <a:sym typeface="Symbol" charset="2"/>
              </a:rPr>
              <a:t></a:t>
            </a:r>
          </a:p>
          <a:p>
            <a:pPr lvl="2">
              <a:defRPr/>
            </a:pPr>
            <a:r>
              <a:rPr lang="en-US" dirty="0">
                <a:latin typeface="Calibri" charset="0"/>
                <a:sym typeface="Symbol" charset="2"/>
              </a:rPr>
              <a:t>A 2-3 tree with N nodes cannot be taller than </a:t>
            </a:r>
            <a:r>
              <a:rPr lang="en-US" dirty="0" err="1">
                <a:latin typeface="Calibri" charset="0"/>
                <a:sym typeface="Symbol" charset="2"/>
              </a:rPr>
              <a:t></a:t>
            </a:r>
            <a:r>
              <a:rPr lang="en-US" dirty="0">
                <a:latin typeface="Calibri" charset="0"/>
              </a:rPr>
              <a:t>log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(</a:t>
            </a: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+1)</a:t>
            </a:r>
            <a:r>
              <a:rPr lang="en-US" dirty="0" err="1">
                <a:latin typeface="Calibri" charset="0"/>
                <a:sym typeface="Symbol" charset="2"/>
              </a:rPr>
              <a:t></a:t>
            </a:r>
            <a:endParaRPr lang="en-US" dirty="0" smtClean="0">
              <a:latin typeface="Calibri" charset="0"/>
              <a:sym typeface="Symbol" charset="2"/>
            </a:endParaRPr>
          </a:p>
          <a:p>
            <a:pPr lvl="1">
              <a:buFontTx/>
              <a:buNone/>
              <a:defRPr/>
            </a:pPr>
            <a:endParaRPr lang="en-US" dirty="0">
              <a:latin typeface="Calibri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257800" y="3884613"/>
            <a:ext cx="3733800" cy="2820987"/>
            <a:chOff x="1219200" y="3766494"/>
            <a:chExt cx="3733800" cy="2820460"/>
          </a:xfrm>
        </p:grpSpPr>
        <p:pic>
          <p:nvPicPr>
            <p:cNvPr id="48138" name="Picture 9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19200" y="3766494"/>
              <a:ext cx="3733800" cy="2558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139" name="TextBox 27"/>
            <p:cNvSpPr txBox="1">
              <a:spLocks noChangeArrowheads="1"/>
            </p:cNvSpPr>
            <p:nvPr/>
          </p:nvSpPr>
          <p:spPr bwMode="auto">
            <a:xfrm>
              <a:off x="1219200" y="6248400"/>
              <a:ext cx="37338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srgbClr val="0000FF"/>
                  </a:solidFill>
                  <a:latin typeface="Calibri" charset="0"/>
                  <a:ea typeface="Calibri" charset="0"/>
                  <a:cs typeface="Calibri" charset="0"/>
                </a:rPr>
                <a:t>A balanced binary search tree</a:t>
              </a:r>
            </a:p>
          </p:txBody>
        </p:sp>
      </p:grpSp>
      <p:grpSp>
        <p:nvGrpSpPr>
          <p:cNvPr id="48135" name="Group 13"/>
          <p:cNvGrpSpPr>
            <a:grpSpLocks/>
          </p:cNvGrpSpPr>
          <p:nvPr/>
        </p:nvGrpSpPr>
        <p:grpSpPr bwMode="auto">
          <a:xfrm>
            <a:off x="1143000" y="3989388"/>
            <a:ext cx="3505200" cy="2716212"/>
            <a:chOff x="5181600" y="3871407"/>
            <a:chExt cx="3505200" cy="2715547"/>
          </a:xfrm>
        </p:grpSpPr>
        <p:pic>
          <p:nvPicPr>
            <p:cNvPr id="48136" name="Picture 8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181600" y="3871407"/>
              <a:ext cx="3505200" cy="2529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137" name="TextBox 27"/>
            <p:cNvSpPr txBox="1">
              <a:spLocks noChangeArrowheads="1"/>
            </p:cNvSpPr>
            <p:nvPr/>
          </p:nvSpPr>
          <p:spPr bwMode="auto">
            <a:xfrm>
              <a:off x="5334000" y="6248400"/>
              <a:ext cx="3276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1">
                  <a:solidFill>
                    <a:srgbClr val="0000FF"/>
                  </a:solidFill>
                  <a:latin typeface="Calibri" charset="0"/>
                  <a:ea typeface="Calibri" charset="0"/>
                  <a:cs typeface="Calibri" charset="0"/>
                </a:rPr>
                <a:t>A 2-3 tree with the same elements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CS202 - Fundamental Structures of Computer Science II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5" name="Group 9"/>
          <p:cNvGrpSpPr>
            <a:grpSpLocks/>
          </p:cNvGrpSpPr>
          <p:nvPr/>
        </p:nvGrpSpPr>
        <p:grpSpPr bwMode="auto">
          <a:xfrm>
            <a:off x="228600" y="838200"/>
            <a:ext cx="6477000" cy="5867400"/>
            <a:chOff x="3429000" y="990600"/>
            <a:chExt cx="6477000" cy="5867400"/>
          </a:xfrm>
        </p:grpSpPr>
        <p:pic>
          <p:nvPicPr>
            <p:cNvPr id="49163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29000" y="1042804"/>
              <a:ext cx="6477000" cy="5815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164" name="Rectangle 7"/>
            <p:cNvSpPr>
              <a:spLocks noChangeArrowheads="1"/>
            </p:cNvSpPr>
            <p:nvPr/>
          </p:nvSpPr>
          <p:spPr bwMode="auto">
            <a:xfrm>
              <a:off x="4953000" y="4419600"/>
              <a:ext cx="4953000" cy="24384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49165" name="Rectangle 8"/>
            <p:cNvSpPr>
              <a:spLocks noChangeArrowheads="1"/>
            </p:cNvSpPr>
            <p:nvPr/>
          </p:nvSpPr>
          <p:spPr bwMode="auto">
            <a:xfrm>
              <a:off x="3429000" y="990600"/>
              <a:ext cx="609600" cy="3810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grpSp>
        <p:nvGrpSpPr>
          <p:cNvPr id="49156" name="Group 12"/>
          <p:cNvGrpSpPr>
            <a:grpSpLocks/>
          </p:cNvGrpSpPr>
          <p:nvPr/>
        </p:nvGrpSpPr>
        <p:grpSpPr bwMode="auto">
          <a:xfrm>
            <a:off x="4648200" y="685800"/>
            <a:ext cx="4967288" cy="2057400"/>
            <a:chOff x="1967204" y="2495550"/>
            <a:chExt cx="5271796" cy="2152650"/>
          </a:xfrm>
        </p:grpSpPr>
        <p:pic>
          <p:nvPicPr>
            <p:cNvPr id="49161" name="Picture 10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67204" y="2495550"/>
              <a:ext cx="5271796" cy="2152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162" name="Rectangle 11"/>
            <p:cNvSpPr>
              <a:spLocks noChangeArrowheads="1"/>
            </p:cNvSpPr>
            <p:nvPr/>
          </p:nvSpPr>
          <p:spPr bwMode="auto">
            <a:xfrm>
              <a:off x="2133600" y="2590800"/>
              <a:ext cx="1219200" cy="3810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491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Inserting into a 2-3 Tree </a:t>
            </a:r>
          </a:p>
        </p:txBody>
      </p:sp>
      <p:sp>
        <p:nvSpPr>
          <p:cNvPr id="49158" name="Content Placeholder 2"/>
          <p:cNvSpPr>
            <a:spLocks noGrp="1"/>
          </p:cNvSpPr>
          <p:nvPr>
            <p:ph idx="1"/>
          </p:nvPr>
        </p:nvSpPr>
        <p:spPr>
          <a:xfrm>
            <a:off x="2667000" y="3581400"/>
            <a:ext cx="5867400" cy="2133600"/>
          </a:xfrm>
        </p:spPr>
        <p:txBody>
          <a:bodyPr/>
          <a:lstStyle/>
          <a:p>
            <a:pPr>
              <a:buFontTx/>
              <a:buNone/>
            </a:pPr>
            <a:r>
              <a:rPr lang="en-US">
                <a:latin typeface="Calibri" charset="0"/>
              </a:rPr>
              <a:t>	Insert [ 39   38   37   36   35   34   33   32 ] into the trees given in the previous slide</a:t>
            </a:r>
          </a:p>
          <a:p>
            <a:pPr lvl="1"/>
            <a:r>
              <a:rPr lang="en-US">
                <a:latin typeface="Calibri" charset="0"/>
              </a:rPr>
              <a:t>While we insert items into a 2-3 tree, its shape is maintained</a:t>
            </a:r>
          </a:p>
        </p:txBody>
      </p:sp>
      <p:sp>
        <p:nvSpPr>
          <p:cNvPr id="491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491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74FCEE-504E-D943-8FB3-BB31E0999EA5}" type="slidenum">
              <a:rPr lang="en-US">
                <a:ea typeface="ＭＳ Ｐゴシック" charset="-128"/>
                <a:cs typeface="ＭＳ Ｐゴシック" charset="-128"/>
              </a:rPr>
              <a:pPr/>
              <a:t>8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</a:rPr>
              <a:t>Inserting into a 2-3 Tree -- Example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9296400" cy="533400"/>
          </a:xfrm>
        </p:spPr>
        <p:txBody>
          <a:bodyPr/>
          <a:lstStyle/>
          <a:p>
            <a:pPr>
              <a:buFontTx/>
              <a:buNone/>
            </a:pPr>
            <a:r>
              <a:rPr lang="en-US" sz="2200" dirty="0">
                <a:latin typeface="Calibri" charset="0"/>
              </a:rPr>
              <a:t>Starting from the following tree, insert [ 39   38   37   36   35   34   33   32 ]  </a:t>
            </a:r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CS202 - Fundamental Structures of Computer Science II</a:t>
            </a:r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557A9C-147A-FE48-A11A-369032558558}" type="slidenum">
              <a:rPr lang="en-US">
                <a:ea typeface="ＭＳ Ｐゴシック" charset="-128"/>
                <a:cs typeface="ＭＳ Ｐゴシック" charset="-128"/>
              </a:rPr>
              <a:pPr/>
              <a:t>9</a:t>
            </a:fld>
            <a:endParaRPr lang="en-US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0183" name="Text Box 8"/>
          <p:cNvSpPr txBox="1">
            <a:spLocks noChangeArrowheads="1"/>
          </p:cNvSpPr>
          <p:nvPr/>
        </p:nvSpPr>
        <p:spPr bwMode="auto">
          <a:xfrm>
            <a:off x="304800" y="4419600"/>
            <a:ext cx="1524000" cy="4619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b="1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Insert 39</a:t>
            </a:r>
          </a:p>
        </p:txBody>
      </p:sp>
      <p:grpSp>
        <p:nvGrpSpPr>
          <p:cNvPr id="50184" name="Group 25"/>
          <p:cNvGrpSpPr>
            <a:grpSpLocks/>
          </p:cNvGrpSpPr>
          <p:nvPr/>
        </p:nvGrpSpPr>
        <p:grpSpPr bwMode="auto">
          <a:xfrm>
            <a:off x="198438" y="1447800"/>
            <a:ext cx="4189412" cy="2836863"/>
            <a:chOff x="198821" y="1447800"/>
            <a:chExt cx="4189393" cy="2837319"/>
          </a:xfrm>
        </p:grpSpPr>
        <p:pic>
          <p:nvPicPr>
            <p:cNvPr id="50192" name="Picture 12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" y="1524000"/>
              <a:ext cx="4159614" cy="27611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193" name="Rectangle 13"/>
            <p:cNvSpPr>
              <a:spLocks noChangeArrowheads="1"/>
            </p:cNvSpPr>
            <p:nvPr/>
          </p:nvSpPr>
          <p:spPr bwMode="auto">
            <a:xfrm>
              <a:off x="198821" y="1447800"/>
              <a:ext cx="410779" cy="43366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</p:grp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600200" y="3581400"/>
            <a:ext cx="685800" cy="685800"/>
          </a:xfrm>
          <a:prstGeom prst="ellipse">
            <a:avLst/>
          </a:prstGeom>
          <a:solidFill>
            <a:srgbClr val="0000FF">
              <a:alpha val="20000"/>
            </a:srgbClr>
          </a:solidFill>
          <a:ln w="508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04800" y="4876800"/>
            <a:ext cx="5562600" cy="43021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/>
              <a:buChar char="•"/>
              <a:defRPr/>
            </a:pPr>
            <a:r>
              <a:rPr lang="en-US" sz="2200" kern="0" dirty="0">
                <a:solidFill>
                  <a:srgbClr val="0000FF"/>
                </a:solidFill>
                <a:latin typeface="Calibri"/>
                <a:cs typeface="Calibri"/>
              </a:rPr>
              <a:t>Find the node into which you can put 39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4572000" y="1524000"/>
            <a:ext cx="5054600" cy="4267200"/>
            <a:chOff x="4572000" y="1524000"/>
            <a:chExt cx="5054126" cy="4267200"/>
          </a:xfrm>
        </p:grpSpPr>
        <p:sp>
          <p:nvSpPr>
            <p:cNvPr id="23" name="TextBox 22"/>
            <p:cNvSpPr txBox="1"/>
            <p:nvPr/>
          </p:nvSpPr>
          <p:spPr>
            <a:xfrm>
              <a:off x="7238750" y="4648200"/>
              <a:ext cx="1752436" cy="11430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2200" b="1" kern="0" dirty="0">
                  <a:solidFill>
                    <a:srgbClr val="FF0000"/>
                  </a:solidFill>
                  <a:latin typeface="Calibri"/>
                  <a:cs typeface="Calibri"/>
                </a:rPr>
                <a:t>Insertion into a 2-node leaf is simple</a:t>
              </a:r>
            </a:p>
          </p:txBody>
        </p:sp>
        <p:grpSp>
          <p:nvGrpSpPr>
            <p:cNvPr id="50189" name="Group 27"/>
            <p:cNvGrpSpPr>
              <a:grpSpLocks/>
            </p:cNvGrpSpPr>
            <p:nvPr/>
          </p:nvGrpSpPr>
          <p:grpSpPr bwMode="auto">
            <a:xfrm>
              <a:off x="4572000" y="1524000"/>
              <a:ext cx="5054126" cy="2362200"/>
              <a:chOff x="4572000" y="1524000"/>
              <a:chExt cx="5054126" cy="2362200"/>
            </a:xfrm>
          </p:grpSpPr>
          <p:pic>
            <p:nvPicPr>
              <p:cNvPr id="50190" name="Picture 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5486400" y="1524000"/>
                <a:ext cx="4139726" cy="2362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0191" name="Right Arrow 26"/>
              <p:cNvSpPr>
                <a:spLocks noChangeArrowheads="1"/>
              </p:cNvSpPr>
              <p:nvPr/>
            </p:nvSpPr>
            <p:spPr bwMode="auto">
              <a:xfrm>
                <a:off x="4572000" y="2286000"/>
                <a:ext cx="762000" cy="4572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0000FF"/>
              </a:solidFill>
              <a:ln w="31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11288</TotalTime>
  <Words>2849</Words>
  <Application>Microsoft Office PowerPoint</Application>
  <PresentationFormat>A4 Paper (210x297 mm)</PresentationFormat>
  <Paragraphs>675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ＭＳ Ｐゴシック</vt:lpstr>
      <vt:lpstr>Arial</vt:lpstr>
      <vt:lpstr>Calibri</vt:lpstr>
      <vt:lpstr>Courier</vt:lpstr>
      <vt:lpstr>Lucida Grande</vt:lpstr>
      <vt:lpstr>Menlo</vt:lpstr>
      <vt:lpstr>Symbol</vt:lpstr>
      <vt:lpstr>Times New Roman</vt:lpstr>
      <vt:lpstr>Wingdings</vt:lpstr>
      <vt:lpstr>Default Design</vt:lpstr>
      <vt:lpstr>2-3 Trees &amp; Red-Black Trees</vt:lpstr>
      <vt:lpstr>2-3 Trees</vt:lpstr>
      <vt:lpstr>2-3 Trees</vt:lpstr>
      <vt:lpstr>2-3 Trees -- Example</vt:lpstr>
      <vt:lpstr>C++ Class for a 2-3 Tree Node</vt:lpstr>
      <vt:lpstr>Traversing a 2-3 Tree</vt:lpstr>
      <vt:lpstr>Searching a 2-3 Tree</vt:lpstr>
      <vt:lpstr>Inserting into a 2-3 Tree </vt:lpstr>
      <vt:lpstr>Inserting into a 2-3 Tree -- Example</vt:lpstr>
      <vt:lpstr>Inserting into a 2-3 Tree -- Example</vt:lpstr>
      <vt:lpstr>Inserting into a 2-3 Tree -- Example</vt:lpstr>
      <vt:lpstr>Inserting into a 2-3 Tree -- Example</vt:lpstr>
      <vt:lpstr>Inserting into a 2-3 Tree -- Example</vt:lpstr>
      <vt:lpstr>2-3 Trees -- Insertion Algorithm</vt:lpstr>
      <vt:lpstr>2-3 Trees -- Insertion Algorithm</vt:lpstr>
      <vt:lpstr>2-3 Trees -- Insertion Algorithm</vt:lpstr>
      <vt:lpstr>Deleting from a 2-3 tree</vt:lpstr>
      <vt:lpstr>Deleting from a 2-3 Tree -- Example</vt:lpstr>
      <vt:lpstr>Deleting from a 2-3 Tree -- Example</vt:lpstr>
      <vt:lpstr>Deleting from a 2-3 Tree -- Example</vt:lpstr>
      <vt:lpstr>2-3 Trees -- Deletion Algorithm</vt:lpstr>
      <vt:lpstr>2-3 Trees -- Deletion Operations</vt:lpstr>
      <vt:lpstr>2-3 Trees -- Deletion Operations</vt:lpstr>
      <vt:lpstr>2-3 Trees -- Deletion Operations</vt:lpstr>
      <vt:lpstr>2-3 Trees -- Analysis</vt:lpstr>
      <vt:lpstr>2-3-4 Trees</vt:lpstr>
      <vt:lpstr>2-3-4 Trees -- Example</vt:lpstr>
      <vt:lpstr>2-3-4 Trees</vt:lpstr>
      <vt:lpstr>C++ Class for a 2-3-4 Tree Node</vt:lpstr>
      <vt:lpstr>2-3-4 Trees -- Operations</vt:lpstr>
      <vt:lpstr>Inserting into a 2-3-4 Tree</vt:lpstr>
      <vt:lpstr>Inserting into a 2-3-4 Tree -- Example</vt:lpstr>
      <vt:lpstr>Inserting into a 2-3-4 Tree -- Example</vt:lpstr>
      <vt:lpstr>Inserting into a 2-3-4 Tree -- Example</vt:lpstr>
      <vt:lpstr>Inserting into a 2-3-4 Tree -- Example</vt:lpstr>
      <vt:lpstr>Inserting into a 2-3-4 Tree -- Example</vt:lpstr>
      <vt:lpstr>Inserting into a 2-3-4 Tree -- Example</vt:lpstr>
      <vt:lpstr>Splitting 4-nodes during insertion</vt:lpstr>
      <vt:lpstr>Splitting 4-nodes during insertion</vt:lpstr>
      <vt:lpstr>Splitting 4-nodes during insertion</vt:lpstr>
      <vt:lpstr>Splitting 4-nodes during insertion</vt:lpstr>
      <vt:lpstr>Deleting from a 2-3-4 tree</vt:lpstr>
      <vt:lpstr>Red-Black Trees</vt:lpstr>
      <vt:lpstr>Red-Black Trees</vt:lpstr>
      <vt:lpstr>Red-Black Trees -- Properties</vt:lpstr>
      <vt:lpstr>A 2-3-4 Tree and Its Corresponding Red-Black Tree</vt:lpstr>
      <vt:lpstr>C++ Class for a Red-Black Tree Node</vt:lpstr>
      <vt:lpstr>Splitting in a Red-Black Tree Representation</vt:lpstr>
      <vt:lpstr>Splitting in a Red-Black Tree Representation</vt:lpstr>
      <vt:lpstr>Splitting in a Red-Black Tree Representation</vt:lpstr>
      <vt:lpstr>Splitting in a Red-Black Tree Representation</vt:lpstr>
      <vt:lpstr>Splitting in a Red-Black Tree Representation</vt:lpstr>
    </vt:vector>
  </TitlesOfParts>
  <Company>Bilkent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CS202 - Fundamentals of Computer Science II</dc:title>
  <dc:creator>Ilyas Cicekli</dc:creator>
  <cp:lastModifiedBy>saksoy</cp:lastModifiedBy>
  <cp:revision>690</cp:revision>
  <cp:lastPrinted>2011-04-02T07:08:55Z</cp:lastPrinted>
  <dcterms:created xsi:type="dcterms:W3CDTF">2014-11-26T06:15:54Z</dcterms:created>
  <dcterms:modified xsi:type="dcterms:W3CDTF">2020-01-29T15:09:01Z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radev@cs.columbia.edu</vt:lpwstr>
  </property>
  <property fmtid="{D5CDD505-2E9C-101B-9397-08002B2CF9AE}" pid="8" name="HomePage">
    <vt:lpwstr>http://www.cs.columbia.edu/~radev/cs4705/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F:\html\cs4705</vt:lpwstr>
  </property>
</Properties>
</file>