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08" r:id="rId2"/>
    <p:sldId id="292" r:id="rId3"/>
    <p:sldId id="309" r:id="rId4"/>
    <p:sldId id="257" r:id="rId5"/>
    <p:sldId id="293" r:id="rId6"/>
    <p:sldId id="294" r:id="rId7"/>
    <p:sldId id="295" r:id="rId8"/>
    <p:sldId id="299" r:id="rId9"/>
    <p:sldId id="310" r:id="rId10"/>
    <p:sldId id="296" r:id="rId11"/>
    <p:sldId id="297" r:id="rId12"/>
    <p:sldId id="298" r:id="rId13"/>
    <p:sldId id="289" r:id="rId14"/>
    <p:sldId id="290" r:id="rId15"/>
    <p:sldId id="291" r:id="rId16"/>
    <p:sldId id="264" r:id="rId17"/>
    <p:sldId id="300" r:id="rId18"/>
    <p:sldId id="301" r:id="rId19"/>
    <p:sldId id="268" r:id="rId20"/>
    <p:sldId id="302" r:id="rId21"/>
    <p:sldId id="270" r:id="rId22"/>
    <p:sldId id="271" r:id="rId23"/>
    <p:sldId id="303" r:id="rId24"/>
    <p:sldId id="273" r:id="rId25"/>
    <p:sldId id="304" r:id="rId26"/>
    <p:sldId id="305" r:id="rId27"/>
    <p:sldId id="276" r:id="rId28"/>
    <p:sldId id="311" r:id="rId29"/>
    <p:sldId id="277" r:id="rId30"/>
    <p:sldId id="281" r:id="rId31"/>
    <p:sldId id="306" r:id="rId32"/>
    <p:sldId id="317" r:id="rId33"/>
    <p:sldId id="279" r:id="rId34"/>
    <p:sldId id="307" r:id="rId35"/>
    <p:sldId id="282" r:id="rId36"/>
    <p:sldId id="283" r:id="rId37"/>
    <p:sldId id="319" r:id="rId38"/>
    <p:sldId id="320" r:id="rId39"/>
    <p:sldId id="321" r:id="rId40"/>
    <p:sldId id="322" r:id="rId41"/>
    <p:sldId id="323" r:id="rId42"/>
    <p:sldId id="284" r:id="rId43"/>
    <p:sldId id="313" r:id="rId44"/>
    <p:sldId id="312" r:id="rId45"/>
    <p:sldId id="318" r:id="rId46"/>
    <p:sldId id="314" r:id="rId47"/>
    <p:sldId id="315" r:id="rId48"/>
    <p:sldId id="316" r:id="rId49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31" autoAdjust="0"/>
  </p:normalViewPr>
  <p:slideViewPr>
    <p:cSldViewPr>
      <p:cViewPr varScale="1">
        <p:scale>
          <a:sx n="95" d="100"/>
          <a:sy n="95" d="100"/>
        </p:scale>
        <p:origin x="-330" y="-10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345AD9D4-E389-4F44-8311-53902BB97187}" type="datetime4">
              <a:rPr lang="en-US" smtClean="0"/>
              <a:t>April 13, 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3AE9292-2E02-3E48-AB1A-E7D663DC0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9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0E795A-BAC2-479A-AB30-8EBF057EB5C1}" type="datetime4">
              <a:rPr lang="en-US" smtClean="0"/>
              <a:t>April 13, 2020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AFDA7-C3EB-3849-AA6D-109B6BB42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1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lec07-hashing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0991A7-B842-4BF4-8856-1D9B780DA4F7}" type="datetime4">
              <a:rPr lang="en-US" smtClean="0"/>
              <a:t>April 13,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DA7-C3EB-3849-AA6D-109B6BB42F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9437-FC67-5B45-A7E5-C8CD3853A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6905-942A-2F4E-BC36-AF391F45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9E03-004F-E646-8C7F-F36883810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A41-22F1-3A4E-9158-477DB14ED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0B49-A357-B044-854F-222878A1A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36E7-E49A-804B-B189-F144E8177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D6FC-8703-CF4A-8F5C-2647A7DD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CFA7-EE4C-6E42-9F46-C083399FF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5737-6BD4-2B4A-B96B-730674B40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1"/>
            <a:ext cx="8915400" cy="498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E32E-0276-5840-BE33-0D4813565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Hashing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CS202 - Fundamental Structures of Computer Science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Selecting Digits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b="1" dirty="0" smtClean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elect certain digits </a:t>
            </a:r>
            <a:r>
              <a:rPr lang="en-US" dirty="0" smtClean="0"/>
              <a:t>and combine to create the address. 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For example, suppose that we have </a:t>
            </a:r>
            <a:r>
              <a:rPr lang="tr-TR" dirty="0" smtClean="0"/>
              <a:t>11</a:t>
            </a:r>
            <a:r>
              <a:rPr lang="en-US" dirty="0" smtClean="0"/>
              <a:t>-digit </a:t>
            </a:r>
            <a:r>
              <a:rPr lang="tr-TR" dirty="0" smtClean="0"/>
              <a:t>Turkish nationality ID’s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Define a hash function that selects the 2</a:t>
            </a:r>
            <a:r>
              <a:rPr lang="en-US" baseline="30000" dirty="0" smtClean="0"/>
              <a:t>nd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most significant digits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						h(0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34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5678) = </a:t>
            </a:r>
            <a:r>
              <a:rPr lang="en-US" b="1" dirty="0" smtClean="0">
                <a:solidFill>
                  <a:srgbClr val="FF0000"/>
                </a:solidFill>
              </a:rPr>
              <a:t>37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						h(0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34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5678) = 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Define the table size as 100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Is this a good hash function?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No, since it does not place items uniformly.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05900" cy="498316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0000FF"/>
                </a:solidFill>
              </a:rPr>
              <a:t>Folding – </a:t>
            </a:r>
            <a:r>
              <a:rPr lang="en-US" sz="2800" dirty="0" smtClean="0"/>
              <a:t>select</a:t>
            </a:r>
            <a:r>
              <a:rPr lang="tr-TR" sz="2800" dirty="0" smtClean="0"/>
              <a:t>ing</a:t>
            </a:r>
            <a:r>
              <a:rPr lang="en-US" sz="2800" dirty="0" smtClean="0"/>
              <a:t> all digits and add</a:t>
            </a:r>
            <a:r>
              <a:rPr lang="tr-TR" sz="2800" dirty="0" smtClean="0"/>
              <a:t>ing</a:t>
            </a:r>
            <a:r>
              <a:rPr lang="en-US" sz="2800" dirty="0" smtClean="0"/>
              <a:t> them.</a:t>
            </a:r>
          </a:p>
          <a:p>
            <a:pPr lvl="4"/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For example, suppose previous nine-digit numbers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Define a hash function that selects all digits and adds them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/>
              <a:t>	h(033475678) = </a:t>
            </a:r>
            <a:r>
              <a:rPr lang="en-US" sz="2400" b="1" dirty="0" smtClean="0"/>
              <a:t>0 + 3 + 3 + 4 + 7 + 5 + 6 + 7 + 8 </a:t>
            </a:r>
            <a:r>
              <a:rPr lang="en-US" sz="2400" dirty="0" smtClean="0"/>
              <a:t>= 43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/>
              <a:t>	h(</a:t>
            </a:r>
            <a:r>
              <a:rPr lang="en-US" sz="2400" dirty="0" smtClean="0">
                <a:solidFill>
                  <a:srgbClr val="000000"/>
                </a:solidFill>
              </a:rPr>
              <a:t>023455</a:t>
            </a:r>
            <a:r>
              <a:rPr lang="en-US" sz="2400" dirty="0" smtClean="0"/>
              <a:t>678) = </a:t>
            </a:r>
            <a:r>
              <a:rPr lang="en-US" sz="2400" b="1" dirty="0" smtClean="0"/>
              <a:t>0 + 2 + 3 + 4 + 5 + 5 + 6 + 7 + 8 </a:t>
            </a:r>
            <a:r>
              <a:rPr lang="en-US" sz="2400" dirty="0" smtClean="0"/>
              <a:t>= 40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Define the table size as 82</a:t>
            </a:r>
          </a:p>
          <a:p>
            <a:pPr lvl="4"/>
            <a:endParaRPr lang="en-US" sz="1800" dirty="0" smtClean="0">
              <a:sym typeface="Symbol" charset="0"/>
            </a:endParaRPr>
          </a:p>
          <a:p>
            <a:r>
              <a:rPr lang="en-US" sz="2800" dirty="0" smtClean="0">
                <a:sym typeface="Symbol" charset="0"/>
              </a:rPr>
              <a:t>We can select a group of digits and add the digits in this group as well.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Modular arithmetic</a:t>
            </a:r>
            <a:r>
              <a:rPr lang="tr-TR" sz="2800" b="1" dirty="0" smtClean="0">
                <a:solidFill>
                  <a:srgbClr val="0000FF"/>
                </a:solidFill>
              </a:rPr>
              <a:t> – </a:t>
            </a:r>
            <a:r>
              <a:rPr lang="en-US" sz="2800" dirty="0" smtClean="0"/>
              <a:t>provides a simple and effective hash function.</a:t>
            </a:r>
          </a:p>
          <a:p>
            <a:pPr algn="ctr"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h(x</a:t>
            </a:r>
            <a:r>
              <a:rPr lang="en-US" sz="2800" b="1" dirty="0" smtClean="0">
                <a:solidFill>
                  <a:srgbClr val="C00000"/>
                </a:solidFill>
              </a:rPr>
              <a:t>) = </a:t>
            </a:r>
            <a:r>
              <a:rPr 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mod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b="1" dirty="0" err="1" smtClean="0">
                <a:solidFill>
                  <a:srgbClr val="C00000"/>
                </a:solidFill>
              </a:rPr>
              <a:t>tableSize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3"/>
            <a:endParaRPr lang="en-US" sz="1800" dirty="0" smtClean="0"/>
          </a:p>
          <a:p>
            <a:r>
              <a:rPr lang="en-US" sz="2800" dirty="0" smtClean="0"/>
              <a:t>The table size should be a prime number.</a:t>
            </a:r>
          </a:p>
          <a:p>
            <a:pPr lvl="1"/>
            <a:r>
              <a:rPr lang="en-US" sz="2400" b="1" i="1" dirty="0" smtClean="0"/>
              <a:t>Why? Think about it. 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We will use modular arithmetic as our hash function in the rest of our discussions.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Assume you hash the following with x mod 8: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64, 100, 128, 200, 300, 400, 500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9528"/>
              </p:ext>
            </p:extLst>
          </p:nvPr>
        </p:nvGraphicFramePr>
        <p:xfrm>
          <a:off x="3429000" y="2438400"/>
          <a:ext cx="2971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590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64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100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95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128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91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200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87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400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58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300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500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6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Now try it with x mod 7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64, 100, 128, 200, 300, 400, 500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8617"/>
              </p:ext>
            </p:extLst>
          </p:nvPr>
        </p:nvGraphicFramePr>
        <p:xfrm>
          <a:off x="3429000" y="2438400"/>
          <a:ext cx="2971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590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64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3352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100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128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4343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200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400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51816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300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500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95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5848"/>
              </p:ext>
            </p:extLst>
          </p:nvPr>
        </p:nvGraphicFramePr>
        <p:xfrm>
          <a:off x="1905000" y="1219200"/>
          <a:ext cx="6067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AutoShap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6067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1676400"/>
            <a:ext cx="9067800" cy="46783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If we are adding numbers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… 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to a table of size m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All values will be hashed into multiples of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/>
              <a:t>			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,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For example, if we are adding 64, 100, 128, 200, 300, 400, 500 to a table of size 8, all values will be hashed to 0 or 4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				gcd(64,100,128,200,300,400,500, </a:t>
            </a:r>
            <a:r>
              <a:rPr lang="en-US" sz="2400" b="1" dirty="0" smtClean="0"/>
              <a:t>8</a:t>
            </a:r>
            <a:r>
              <a:rPr lang="en-US" sz="2400" dirty="0" smtClean="0"/>
              <a:t>) = 4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When m is a prime 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,m) = 1, all values will be hashed to anywhere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				gcd(64,100,128,200,300,400,500,</a:t>
            </a:r>
            <a:r>
              <a:rPr lang="en-US" sz="2400" b="1" dirty="0" smtClean="0"/>
              <a:t>7</a:t>
            </a:r>
            <a:r>
              <a:rPr lang="en-US" sz="2400" dirty="0" smtClean="0"/>
              <a:t>) =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unless 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) = </a:t>
            </a:r>
            <a:r>
              <a:rPr lang="en-US" sz="2400" dirty="0" err="1" smtClean="0"/>
              <a:t>m</a:t>
            </a:r>
            <a:r>
              <a:rPr lang="en-US" sz="2400" dirty="0" smtClean="0"/>
              <a:t>, which is rare.</a:t>
            </a:r>
          </a:p>
        </p:txBody>
      </p:sp>
    </p:spTree>
    <p:extLst>
      <p:ext uri="{BB962C8B-B14F-4D97-AF65-F5344CB8AC3E}">
        <p14:creationId xmlns:p14="http://schemas.microsoft.com/office/powerpoint/2010/main" val="23719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77423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tr-TR" b="1" dirty="0" smtClean="0">
                <a:solidFill>
                  <a:srgbClr val="C00000"/>
                </a:solidFill>
              </a:rPr>
              <a:t>Collision resolution –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general </a:t>
            </a:r>
            <a:r>
              <a:rPr lang="en-US" dirty="0" err="1" smtClean="0"/>
              <a:t>approache</a:t>
            </a:r>
            <a:r>
              <a:rPr lang="tr-TR" dirty="0" smtClean="0"/>
              <a:t>s</a:t>
            </a:r>
            <a:endParaRPr lang="tr-TR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Open Addressing</a:t>
            </a:r>
            <a:endParaRPr lang="tr-TR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  <a:buNone/>
            </a:pPr>
            <a:r>
              <a:rPr lang="tr-TR" dirty="0" smtClean="0"/>
              <a:t>	</a:t>
            </a:r>
            <a:r>
              <a:rPr lang="en-US" dirty="0" smtClean="0"/>
              <a:t>	</a:t>
            </a:r>
            <a:r>
              <a:rPr lang="tr-TR" dirty="0" smtClean="0"/>
              <a:t>	</a:t>
            </a:r>
            <a:r>
              <a:rPr lang="en-US" dirty="0" smtClean="0"/>
              <a:t>Each entry holds one item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Chaining</a:t>
            </a:r>
            <a:endParaRPr lang="en-US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0"/>
              </a:spcBef>
              <a:buNone/>
            </a:pPr>
            <a:r>
              <a:rPr lang="tr-TR" dirty="0" smtClean="0"/>
              <a:t>			</a:t>
            </a:r>
            <a:r>
              <a:rPr lang="en-US" dirty="0" smtClean="0"/>
              <a:t>Each entry can hold more than </a:t>
            </a:r>
            <a:r>
              <a:rPr lang="en-US" dirty="0" smtClean="0"/>
              <a:t>one item  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tr-TR" sz="2800" dirty="0" smtClean="0"/>
              <a:t>		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Buckets </a:t>
            </a:r>
            <a:r>
              <a:rPr lang="en-US" sz="2800" dirty="0"/>
              <a:t>– hold certain number of </a:t>
            </a:r>
            <a:r>
              <a:rPr lang="en-US" sz="2800" dirty="0" smtClean="0"/>
              <a:t>items)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DEB2-ADC7-9C4E-994C-B8D133D5640A}" type="slidenum">
              <a:rPr lang="en-US"/>
              <a:pPr/>
              <a:t>16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99170" y="3471446"/>
            <a:ext cx="16068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Table </a:t>
            </a:r>
            <a:r>
              <a:rPr lang="en-US" sz="1600" i="1" dirty="0">
                <a:latin typeface="Times New Roman"/>
                <a:cs typeface="Times New Roman"/>
              </a:rPr>
              <a:t>size is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pen addressing </a:t>
            </a:r>
            <a:r>
              <a:rPr lang="tr-TR" dirty="0" smtClean="0"/>
              <a:t>– </a:t>
            </a:r>
            <a:r>
              <a:rPr lang="en-US" dirty="0" smtClean="0"/>
              <a:t>probes for some other empty location when a collision occurs.</a:t>
            </a:r>
            <a:endParaRPr lang="tr-TR" dirty="0" smtClean="0"/>
          </a:p>
          <a:p>
            <a:endParaRPr lang="tr-TR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Probe sequence</a:t>
            </a:r>
            <a:r>
              <a:rPr lang="tr-TR" b="1" dirty="0" smtClean="0">
                <a:solidFill>
                  <a:srgbClr val="0000FF"/>
                </a:solidFill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sequence of examined l</a:t>
            </a:r>
            <a:r>
              <a:rPr lang="en-US" dirty="0" err="1" smtClean="0"/>
              <a:t>ocations</a:t>
            </a:r>
            <a:r>
              <a:rPr lang="tr-TR" dirty="0" smtClean="0"/>
              <a:t>.</a:t>
            </a:r>
            <a:r>
              <a:rPr lang="tr-TR" b="1" dirty="0" smtClean="0"/>
              <a:t> </a:t>
            </a:r>
            <a:r>
              <a:rPr lang="tr-TR" dirty="0" smtClean="0"/>
              <a:t>D</a:t>
            </a:r>
            <a:r>
              <a:rPr lang="en-US" dirty="0" err="1" smtClean="0"/>
              <a:t>ifferent</a:t>
            </a:r>
            <a:r>
              <a:rPr lang="en-US" dirty="0" smtClean="0"/>
              <a:t> open-addressing schemes: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Linear Probing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Quadratic Probing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--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probing</a:t>
            </a:r>
            <a:r>
              <a:rPr lang="tr-TR" dirty="0" smtClean="0"/>
              <a:t>: </a:t>
            </a:r>
            <a:r>
              <a:rPr lang="en-US" dirty="0" smtClean="0"/>
              <a:t>search table sequentially starting from the original hash location.</a:t>
            </a:r>
          </a:p>
          <a:p>
            <a:pPr lvl="1"/>
            <a:r>
              <a:rPr lang="tr-TR" dirty="0" smtClean="0"/>
              <a:t>C</a:t>
            </a:r>
            <a:r>
              <a:rPr lang="en-US" dirty="0" smtClean="0"/>
              <a:t>heck next location</a:t>
            </a:r>
            <a:r>
              <a:rPr lang="tr-TR" dirty="0" smtClean="0"/>
              <a:t>,</a:t>
            </a:r>
            <a:r>
              <a:rPr lang="en-US" dirty="0" smtClean="0"/>
              <a:t> if location is occupied.</a:t>
            </a:r>
          </a:p>
          <a:p>
            <a:pPr lvl="1"/>
            <a:r>
              <a:rPr lang="tr-TR" dirty="0" smtClean="0"/>
              <a:t>W</a:t>
            </a:r>
            <a:r>
              <a:rPr lang="en-US" dirty="0" smtClean="0"/>
              <a:t>rap around from last </a:t>
            </a:r>
            <a:r>
              <a:rPr lang="tr-TR" dirty="0" smtClean="0"/>
              <a:t>to </a:t>
            </a:r>
            <a:r>
              <a:rPr lang="en-US" dirty="0" smtClean="0"/>
              <a:t>first table location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</a:t>
            </a:r>
            <a:r>
              <a:rPr lang="en-US" dirty="0" smtClean="0"/>
              <a:t>-- </a:t>
            </a:r>
            <a:r>
              <a:rPr lang="en-US" dirty="0"/>
              <a:t>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20, 30, 2, 13, 25, 24, 10, 9</a:t>
            </a:r>
            <a:endParaRPr lang="en-US" sz="2400" dirty="0"/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2+1, 2+2, 2+3=5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9+1, 9+2 mod 11 =0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CB56-5E54-B049-9AE0-644A5A846E32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677042" name="Group 178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257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Using balanced search trees (2-3, 2-3-4, red-black, and AVL trees), we implement </a:t>
            </a:r>
            <a:r>
              <a:rPr lang="en-US" b="1" dirty="0" smtClean="0">
                <a:solidFill>
                  <a:srgbClr val="C00000"/>
                </a:solidFill>
              </a:rPr>
              <a:t>table operations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in O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) time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retrieval, insertion, and deletion</a:t>
            </a:r>
          </a:p>
          <a:p>
            <a:pPr>
              <a:lnSpc>
                <a:spcPct val="120000"/>
              </a:lnSpc>
              <a:buNone/>
            </a:pPr>
            <a:endParaRPr lang="en-US" sz="353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Can we find a data structure so that we can perform these table operations </a:t>
            </a:r>
            <a:r>
              <a:rPr lang="en-US" b="1" dirty="0" smtClean="0">
                <a:solidFill>
                  <a:srgbClr val="C00000"/>
                </a:solidFill>
              </a:rPr>
              <a:t>even faster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e.g., in O(1) time</a:t>
            </a:r>
            <a:r>
              <a:rPr lang="en-US" dirty="0" smtClean="0"/>
              <a:t>)?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b="1" dirty="0" smtClean="0">
                <a:solidFill>
                  <a:srgbClr val="0000FF"/>
                </a:solidFill>
              </a:rPr>
              <a:t>H</a:t>
            </a:r>
            <a:r>
              <a:rPr lang="en-US" b="1" dirty="0" smtClean="0">
                <a:solidFill>
                  <a:srgbClr val="0000FF"/>
                </a:solidFill>
              </a:rPr>
              <a:t>ash </a:t>
            </a:r>
            <a:r>
              <a:rPr lang="tr-TR" b="1" dirty="0" smtClean="0">
                <a:solidFill>
                  <a:srgbClr val="0000FF"/>
                </a:solidFill>
              </a:rPr>
              <a:t>Tables</a:t>
            </a:r>
            <a:endParaRPr lang="en-US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>
                <a:solidFill>
                  <a:srgbClr val="0000FF"/>
                </a:solidFill>
                <a:sym typeface="Wingdings"/>
              </a:rPr>
              <a:t>					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sz="353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Clustering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One of the problems with linear probing is that table items tend to </a:t>
            </a:r>
            <a:r>
              <a:rPr lang="en-US" sz="2800" b="1" dirty="0" smtClean="0">
                <a:solidFill>
                  <a:srgbClr val="0000FF"/>
                </a:solidFill>
              </a:rPr>
              <a:t>cluster</a:t>
            </a:r>
            <a:r>
              <a:rPr lang="en-US" sz="2800" dirty="0" smtClean="0"/>
              <a:t> together in the hash table. </a:t>
            </a:r>
          </a:p>
          <a:p>
            <a:pPr lvl="1">
              <a:spcBef>
                <a:spcPts val="300"/>
              </a:spcBef>
            </a:pPr>
            <a:r>
              <a:rPr lang="tr-TR" sz="2400" dirty="0" smtClean="0"/>
              <a:t>i.e. </a:t>
            </a:r>
            <a:r>
              <a:rPr lang="en-US" sz="2400" dirty="0" smtClean="0"/>
              <a:t>table contains groups of consecutively occupied locations.</a:t>
            </a:r>
            <a:endParaRPr lang="en-US" sz="200" dirty="0" smtClean="0"/>
          </a:p>
          <a:p>
            <a:pPr lvl="5">
              <a:spcBef>
                <a:spcPts val="300"/>
              </a:spcBef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800" dirty="0" smtClean="0"/>
              <a:t>This phenomenon is called </a:t>
            </a:r>
            <a:r>
              <a:rPr lang="en-US" sz="2800" b="1" dirty="0" smtClean="0">
                <a:solidFill>
                  <a:srgbClr val="0000FF"/>
                </a:solidFill>
              </a:rPr>
              <a:t>primary clustering</a:t>
            </a:r>
            <a:r>
              <a:rPr lang="en-US" sz="28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Clusters can get close to one another, and merge into a larger cluster.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Thus, the one part of the table might be quite dense, even though another part has relatively few items.</a:t>
            </a:r>
            <a:endParaRPr lang="en-US" sz="600" dirty="0" smtClean="0"/>
          </a:p>
          <a:p>
            <a:pPr lvl="1">
              <a:spcBef>
                <a:spcPts val="300"/>
              </a:spcBef>
            </a:pPr>
            <a:r>
              <a:rPr lang="en-US" sz="2400" dirty="0" smtClean="0"/>
              <a:t>Primary clustering causes long probe searches, and therefore, decreases the overall efficiency.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  <a:r>
              <a:rPr lang="en-US" dirty="0" smtClean="0"/>
              <a:t> -- </a:t>
            </a:r>
            <a:r>
              <a:rPr lang="en-US" dirty="0"/>
              <a:t>Quadratic Probing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800" b="1" dirty="0" smtClean="0">
                <a:solidFill>
                  <a:srgbClr val="C00000"/>
                </a:solidFill>
              </a:rPr>
              <a:t>Quadratic probing: </a:t>
            </a:r>
            <a:r>
              <a:rPr lang="tr-TR" sz="2800" dirty="0" smtClean="0"/>
              <a:t>almost eliminates </a:t>
            </a:r>
            <a:r>
              <a:rPr lang="en-US" sz="2800" dirty="0" smtClean="0"/>
              <a:t>clustering problem</a:t>
            </a:r>
          </a:p>
          <a:p>
            <a:pPr lvl="4"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tr-TR" sz="2800" dirty="0" smtClean="0"/>
              <a:t>Approach: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tr-TR" sz="2400" dirty="0" smtClean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from the original hash location 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i</a:t>
            </a: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If </a:t>
            </a:r>
            <a:r>
              <a:rPr lang="en-US" sz="2400" dirty="0" smtClean="0"/>
              <a:t>location </a:t>
            </a:r>
            <a:r>
              <a:rPr lang="en-US" sz="2400" dirty="0"/>
              <a:t>is occupied, </a:t>
            </a:r>
            <a:r>
              <a:rPr lang="en-US" sz="2400" dirty="0" smtClean="0"/>
              <a:t>check locations 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+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1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 i+2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                            i+3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 i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+4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...</a:t>
            </a:r>
          </a:p>
          <a:p>
            <a:pPr lvl="1">
              <a:lnSpc>
                <a:spcPct val="110000"/>
              </a:lnSpc>
            </a:pPr>
            <a:r>
              <a:rPr lang="tr-TR" sz="2400" dirty="0" smtClean="0"/>
              <a:t>W</a:t>
            </a:r>
            <a:r>
              <a:rPr lang="en-US" sz="2400" dirty="0" smtClean="0"/>
              <a:t>rap </a:t>
            </a:r>
            <a:r>
              <a:rPr lang="en-US" sz="2400" dirty="0"/>
              <a:t>around </a:t>
            </a:r>
            <a:r>
              <a:rPr lang="tr-TR" sz="2400" dirty="0" smtClean="0"/>
              <a:t>table, </a:t>
            </a:r>
            <a:r>
              <a:rPr lang="en-US" sz="2400" dirty="0" smtClean="0"/>
              <a:t>if </a:t>
            </a:r>
            <a:r>
              <a:rPr lang="en-US" sz="2400" dirty="0"/>
              <a:t>necessary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F77-9E55-004D-BE4E-59861318E2D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  <a:r>
              <a:rPr lang="en-US" dirty="0" smtClean="0"/>
              <a:t> -- </a:t>
            </a:r>
            <a:r>
              <a:rPr lang="en-US" dirty="0"/>
              <a:t>Example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20, 30, 2, 13, 25, 24, 10, 9</a:t>
            </a:r>
            <a:endParaRPr lang="en-US" sz="2400" dirty="0"/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2+2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=6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9+2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11, </a:t>
            </a:r>
          </a:p>
          <a:p>
            <a:pPr lvl="2">
              <a:buFontTx/>
              <a:buNone/>
            </a:pPr>
            <a:r>
              <a:rPr lang="en-US" sz="2000" dirty="0">
                <a:sym typeface="Wingdings" charset="0"/>
              </a:rPr>
              <a:t>			9+3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 =7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6BB6-2EED-DF4A-B3C8-990B47D0DD36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680964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-- 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410700" cy="52577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Double hashing </a:t>
            </a:r>
            <a:r>
              <a:rPr lang="en-US" sz="2800" dirty="0" smtClean="0"/>
              <a:t>also reduces clustering.</a:t>
            </a:r>
            <a:endParaRPr lang="tr-TR" sz="28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Idea</a:t>
            </a:r>
            <a:r>
              <a:rPr lang="tr-TR" sz="2800" dirty="0" smtClean="0"/>
              <a:t>: </a:t>
            </a:r>
            <a:r>
              <a:rPr lang="en-US" sz="2800" dirty="0" smtClean="0"/>
              <a:t>increment using a </a:t>
            </a:r>
            <a:r>
              <a:rPr lang="en-US" sz="2800" b="1" dirty="0" smtClean="0">
                <a:solidFill>
                  <a:srgbClr val="0000FF"/>
                </a:solidFill>
              </a:rPr>
              <a:t>second hash function 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. </a:t>
            </a:r>
            <a:r>
              <a:rPr lang="tr-TR" sz="2800" dirty="0" smtClean="0"/>
              <a:t>S</a:t>
            </a:r>
            <a:r>
              <a:rPr lang="en-US" sz="2800" dirty="0" err="1" smtClean="0"/>
              <a:t>hould</a:t>
            </a:r>
            <a:r>
              <a:rPr lang="en-US" sz="2800" dirty="0" smtClean="0"/>
              <a:t> satisfy</a:t>
            </a:r>
            <a:r>
              <a:rPr lang="tr-TR" sz="2800" dirty="0" smtClean="0"/>
              <a:t>:</a:t>
            </a:r>
            <a:endParaRPr lang="en-US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 </a:t>
            </a:r>
            <a:r>
              <a:rPr lang="en-US" sz="2800" dirty="0" err="1" smtClean="0">
                <a:sym typeface="Symbol" charset="0"/>
              </a:rPr>
              <a:t></a:t>
            </a:r>
            <a:r>
              <a:rPr lang="en-US" sz="2800" dirty="0" smtClean="0">
                <a:sym typeface="Symbol" charset="0"/>
              </a:rPr>
              <a:t>0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err="1" smtClean="0">
                <a:sym typeface="Symbol" charset="0"/>
              </a:rPr>
              <a:t></a:t>
            </a: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dirty="0" smtClean="0"/>
              <a:t>P</a:t>
            </a:r>
            <a:r>
              <a:rPr lang="en-US" sz="2800" dirty="0" smtClean="0"/>
              <a:t>robe</a:t>
            </a:r>
            <a:r>
              <a:rPr lang="tr-TR" sz="2800" dirty="0" smtClean="0"/>
              <a:t>s</a:t>
            </a:r>
            <a:r>
              <a:rPr lang="en-US" sz="2800" dirty="0" smtClean="0"/>
              <a:t> following locations until it finds an unoccupied place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 + 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 + </a:t>
            </a:r>
            <a:r>
              <a:rPr lang="en-US" sz="2800" b="1" dirty="0" smtClean="0">
                <a:solidFill>
                  <a:srgbClr val="C00000"/>
                </a:solidFill>
              </a:rPr>
              <a:t>2*h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(key),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...</a:t>
            </a:r>
            <a:endParaRPr lang="en-US" sz="2800" baseline="-25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</a:t>
            </a:r>
            <a:r>
              <a:rPr lang="en-US" dirty="0" smtClean="0"/>
              <a:t>-- </a:t>
            </a:r>
            <a:r>
              <a:rPr lang="en-US" dirty="0"/>
              <a:t>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endParaRPr lang="tr-TR" sz="2400" dirty="0" smtClean="0"/>
          </a:p>
          <a:p>
            <a:pPr lvl="1">
              <a:buNone/>
            </a:pPr>
            <a:r>
              <a:rPr lang="tr-TR" sz="2400" dirty="0" smtClean="0"/>
              <a:t>				</a:t>
            </a:r>
            <a:r>
              <a:rPr lang="en-US" sz="2400" b="1" dirty="0" smtClean="0">
                <a:solidFill>
                  <a:srgbClr val="C0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(x</a:t>
            </a:r>
            <a:r>
              <a:rPr lang="en-US" sz="2400" b="1" dirty="0">
                <a:solidFill>
                  <a:srgbClr val="C00000"/>
                </a:solidFill>
              </a:rPr>
              <a:t>) = x mod 11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				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(x) = 7 – (x mod 7)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58, 14, 91</a:t>
            </a:r>
            <a:endParaRPr lang="en-US" sz="2400" dirty="0"/>
          </a:p>
          <a:p>
            <a:pPr lvl="2"/>
            <a:r>
              <a:rPr lang="en-US" sz="2000" dirty="0"/>
              <a:t>58 mod 11 =  3</a:t>
            </a:r>
          </a:p>
          <a:p>
            <a:pPr lvl="2"/>
            <a:r>
              <a:rPr lang="en-US" sz="2000" dirty="0"/>
              <a:t>14 mod 11 = 3 </a:t>
            </a:r>
            <a:r>
              <a:rPr lang="en-US" sz="2000" dirty="0">
                <a:sym typeface="Wingdings" charset="0"/>
              </a:rPr>
              <a:t> 3+7=10</a:t>
            </a:r>
            <a:endParaRPr lang="en-US" sz="2000" dirty="0"/>
          </a:p>
          <a:p>
            <a:pPr lvl="2"/>
            <a:r>
              <a:rPr lang="en-US" sz="2000" dirty="0"/>
              <a:t>91 mod 11 = 3 </a:t>
            </a:r>
            <a:r>
              <a:rPr lang="en-US" sz="2000" dirty="0">
                <a:sym typeface="Wingdings" charset="0"/>
              </a:rPr>
              <a:t> 3+7, 3+2*7 mod 11=6</a:t>
            </a: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5D2-A607-6A40-B780-0A87ED129317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Addressing -- Retrieval &amp; Deletion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smtClean="0">
                <a:solidFill>
                  <a:srgbClr val="0000FF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etriev</a:t>
            </a:r>
            <a:r>
              <a:rPr lang="tr-TR" b="1" dirty="0" smtClean="0">
                <a:solidFill>
                  <a:srgbClr val="0000FF"/>
                </a:solidFill>
              </a:rPr>
              <a:t>ing</a:t>
            </a:r>
            <a:r>
              <a:rPr lang="en-US" b="1" dirty="0" smtClean="0">
                <a:solidFill>
                  <a:srgbClr val="0000FF"/>
                </a:solidFill>
              </a:rPr>
              <a:t> an item </a:t>
            </a:r>
            <a:r>
              <a:rPr lang="en-US" dirty="0" smtClean="0"/>
              <a:t>with a given key</a:t>
            </a:r>
            <a:r>
              <a:rPr lang="tr-TR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(same as insertion)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robe the locations until we find the desired item or we reach to an empty location.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Deletions</a:t>
            </a:r>
            <a:r>
              <a:rPr lang="en-US" dirty="0" smtClean="0"/>
              <a:t> in open addressing cause complications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We CANNOT simply delete an item from the hash table because this new empty (a deleted) location causes to stop prematurely (incorrectly) indicating a failure during a retrieval.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Solution: We have to have three kinds of locations in a hash table: </a:t>
            </a:r>
            <a:r>
              <a:rPr lang="en-US" sz="2843" b="1" i="1" dirty="0" smtClean="0">
                <a:solidFill>
                  <a:srgbClr val="C00000"/>
                </a:solidFill>
              </a:rPr>
              <a:t>Occupied, Empty, Deleted</a:t>
            </a:r>
            <a:r>
              <a:rPr lang="en-US" sz="2843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A deleted location will be treated as an occupied location </a:t>
            </a:r>
            <a:r>
              <a:rPr lang="en-US" sz="2843" smtClean="0"/>
              <a:t>during retrieval.</a:t>
            </a:r>
            <a:endParaRPr lang="en-US" sz="2843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Another way to resolve collisions is to change the structure of the hash table.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In open-addressing, each location holds only one item.</a:t>
            </a:r>
          </a:p>
          <a:p>
            <a:pPr>
              <a:spcBef>
                <a:spcPts val="300"/>
              </a:spcBef>
            </a:pPr>
            <a:r>
              <a:rPr lang="tr-TR" sz="2800" b="1" dirty="0" smtClean="0">
                <a:solidFill>
                  <a:srgbClr val="0000FF"/>
                </a:solidFill>
              </a:rPr>
              <a:t>Idea 1</a:t>
            </a:r>
            <a:r>
              <a:rPr lang="tr-TR" sz="2800" dirty="0" smtClean="0"/>
              <a:t>: </a:t>
            </a:r>
            <a:r>
              <a:rPr lang="en-US" sz="2800" dirty="0" smtClean="0"/>
              <a:t>each location is itself an array called bucket</a:t>
            </a:r>
            <a:endParaRPr lang="tr-TR" sz="2800" dirty="0" smtClean="0"/>
          </a:p>
          <a:p>
            <a:pPr lvl="1">
              <a:spcBef>
                <a:spcPts val="300"/>
              </a:spcBef>
            </a:pPr>
            <a:r>
              <a:rPr lang="tr-TR" sz="2400" dirty="0" smtClean="0"/>
              <a:t>S</a:t>
            </a:r>
            <a:r>
              <a:rPr lang="en-US" sz="2400" dirty="0" smtClean="0"/>
              <a:t>tore items that are hashed into </a:t>
            </a:r>
            <a:r>
              <a:rPr lang="tr-TR" sz="2400" dirty="0" smtClean="0"/>
              <a:t>same </a:t>
            </a:r>
            <a:r>
              <a:rPr lang="en-US" sz="2400" dirty="0" smtClean="0"/>
              <a:t>location in this array.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Problem: What will be the size of the bucket?</a:t>
            </a:r>
          </a:p>
          <a:p>
            <a:pPr>
              <a:spcBef>
                <a:spcPts val="300"/>
              </a:spcBef>
            </a:pPr>
            <a:r>
              <a:rPr lang="tr-TR" sz="2800" b="1" dirty="0" smtClean="0">
                <a:solidFill>
                  <a:srgbClr val="0000FF"/>
                </a:solidFill>
              </a:rPr>
              <a:t>Idea 2: </a:t>
            </a:r>
            <a:r>
              <a:rPr lang="tr-TR" sz="2800" dirty="0" smtClean="0"/>
              <a:t>each location is itself a linked list.</a:t>
            </a:r>
            <a:r>
              <a:rPr lang="en-US" sz="2800" dirty="0" smtClean="0"/>
              <a:t> </a:t>
            </a:r>
            <a:r>
              <a:rPr lang="tr-TR" sz="2800" dirty="0" smtClean="0"/>
              <a:t>K</a:t>
            </a:r>
            <a:r>
              <a:rPr lang="en-US" sz="2800" dirty="0" err="1" smtClean="0"/>
              <a:t>nown</a:t>
            </a:r>
            <a:r>
              <a:rPr lang="en-US" sz="2800" dirty="0" smtClean="0"/>
              <a:t> </a:t>
            </a:r>
            <a:r>
              <a:rPr lang="tr-TR" sz="2800" dirty="0" smtClean="0"/>
              <a:t>as </a:t>
            </a:r>
            <a:r>
              <a:rPr lang="en-US" sz="2800" b="1" dirty="0" smtClean="0">
                <a:solidFill>
                  <a:srgbClr val="C00000"/>
                </a:solidFill>
              </a:rPr>
              <a:t>separate-chaining</a:t>
            </a:r>
            <a:r>
              <a:rPr lang="en-US" sz="28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tr-TR" sz="2400" dirty="0" smtClean="0"/>
              <a:t>E</a:t>
            </a:r>
            <a:r>
              <a:rPr lang="en-US" sz="2400" dirty="0" smtClean="0"/>
              <a:t>ach entry (of the hash table) is a pointer to a linked list (the chain) of the items that the hash function has mapped into that location.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48C3-7C63-0A4B-BECF-CDD53DBA4BD8}" type="slidenum">
              <a:rPr lang="en-US"/>
              <a:pPr/>
              <a:t>27</a:t>
            </a:fld>
            <a:endParaRPr lang="en-US"/>
          </a:p>
        </p:txBody>
      </p:sp>
      <p:pic>
        <p:nvPicPr>
          <p:cNvPr id="686083" name="Picture 3" descr="Carrano1249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1534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Hashing Analysis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-- </a:t>
            </a:r>
            <a:r>
              <a:rPr lang="en-US" dirty="0"/>
              <a:t>Analysis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An </a:t>
            </a:r>
            <a:r>
              <a:rPr lang="en-US" sz="2800" dirty="0"/>
              <a:t>analysis of the average-case efficiency of hashing involves </a:t>
            </a:r>
            <a:r>
              <a:rPr lang="en-US" sz="2800" dirty="0" smtClean="0"/>
              <a:t>the </a:t>
            </a:r>
            <a:r>
              <a:rPr lang="en-US" sz="2800" b="1" dirty="0"/>
              <a:t>load factor </a:t>
            </a:r>
            <a:r>
              <a:rPr lang="en-US" sz="2800" b="1" i="1" dirty="0" smtClean="0">
                <a:sym typeface="Symbol" charset="0"/>
              </a:rPr>
              <a:t></a:t>
            </a:r>
            <a:r>
              <a:rPr lang="tr-TR" sz="2800" b="1" i="1" dirty="0" smtClean="0">
                <a:sym typeface="Symbol" charset="0"/>
              </a:rPr>
              <a:t>:</a:t>
            </a:r>
            <a:endParaRPr lang="en-US" sz="2800" b="1" i="1" dirty="0" smtClean="0">
              <a:sym typeface="Symbol" charset="0"/>
            </a:endParaRPr>
          </a:p>
          <a:p>
            <a:pPr lvl="1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00FF"/>
                </a:solidFill>
                <a:sym typeface="Symbol" charset="0"/>
              </a:rPr>
              <a:t></a:t>
            </a:r>
            <a:r>
              <a:rPr lang="en-US" sz="2400" b="1" i="1" dirty="0">
                <a:solidFill>
                  <a:srgbClr val="0000FF"/>
                </a:solidFill>
                <a:sym typeface="Symbol" charset="0"/>
              </a:rPr>
              <a:t>= (current number of items) / </a:t>
            </a:r>
            <a:r>
              <a:rPr lang="en-US" sz="2400" b="1" i="1" dirty="0" err="1" smtClean="0">
                <a:solidFill>
                  <a:srgbClr val="0000FF"/>
                </a:solidFill>
                <a:sym typeface="Symbol" charset="0"/>
              </a:rPr>
              <a:t>tableSize</a:t>
            </a:r>
            <a:endParaRPr lang="en-US" sz="2400" b="1" i="1" dirty="0" smtClean="0">
              <a:solidFill>
                <a:srgbClr val="0000FF"/>
              </a:solidFill>
              <a:sym typeface="Symbol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b="1" i="1" dirty="0" smtClean="0">
                <a:sym typeface="Symbol" charset="0"/>
              </a:rPr>
              <a:t> </a:t>
            </a:r>
            <a:r>
              <a:rPr lang="en-US" sz="2800" dirty="0" smtClean="0">
                <a:sym typeface="Symbol" charset="0"/>
              </a:rPr>
              <a:t>measures </a:t>
            </a:r>
            <a:r>
              <a:rPr lang="en-US" sz="2800" dirty="0">
                <a:sym typeface="Symbol" charset="0"/>
              </a:rPr>
              <a:t>how full a hash table is.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tr-TR" sz="2400" dirty="0" smtClean="0">
                <a:sym typeface="Symbol" charset="0"/>
              </a:rPr>
              <a:t>H</a:t>
            </a:r>
            <a:r>
              <a:rPr lang="en-US" sz="2400" dirty="0" smtClean="0">
                <a:sym typeface="Symbol" charset="0"/>
              </a:rPr>
              <a:t>ash </a:t>
            </a:r>
            <a:r>
              <a:rPr lang="en-US" sz="2400" dirty="0">
                <a:sym typeface="Symbol" charset="0"/>
              </a:rPr>
              <a:t>table should </a:t>
            </a:r>
            <a:r>
              <a:rPr lang="en-US" sz="2400" dirty="0" smtClean="0">
                <a:sym typeface="Symbol" charset="0"/>
              </a:rPr>
              <a:t>not be too loaded if we want to </a:t>
            </a:r>
            <a:r>
              <a:rPr lang="en-US" sz="2400" dirty="0">
                <a:sym typeface="Symbol" charset="0"/>
              </a:rPr>
              <a:t>get better performance from</a:t>
            </a:r>
            <a:r>
              <a:rPr lang="en-US" sz="2400" dirty="0" smtClean="0">
                <a:sym typeface="Symbol" charset="0"/>
              </a:rPr>
              <a:t> hashing</a:t>
            </a:r>
            <a:r>
              <a:rPr lang="en-US" sz="2400" dirty="0">
                <a:sym typeface="Symbol" charset="0"/>
              </a:rPr>
              <a:t>.</a:t>
            </a:r>
            <a:endParaRPr lang="en-US" sz="2400" dirty="0" smtClean="0">
              <a:sym typeface="Symbol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 smtClean="0">
                <a:sym typeface="Symbol" charset="0"/>
              </a:rPr>
              <a:t>In average case analyses, we assume that the hash function uniformly distributes keys in the hash table.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 smtClean="0">
                <a:sym typeface="Symbol" charset="0"/>
              </a:rPr>
              <a:t>Unsuccessful </a:t>
            </a:r>
            <a:r>
              <a:rPr lang="en-US" sz="2800" dirty="0">
                <a:sym typeface="Symbol" charset="0"/>
              </a:rPr>
              <a:t>searches generally require more time than successful searches</a:t>
            </a:r>
            <a:r>
              <a:rPr lang="en-US" sz="2800" dirty="0" smtClean="0">
                <a:sym typeface="Symbol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7EFD-3E23-3C44-BF4F-5C7D5F7E30B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Hash Tables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 hash tables, we have </a:t>
            </a:r>
          </a:p>
          <a:p>
            <a:pPr lvl="1">
              <a:lnSpc>
                <a:spcPct val="120000"/>
              </a:lnSpc>
            </a:pPr>
            <a:endParaRPr lang="tr-TR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(index ranges 0 … n – 1) and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array location is called a </a:t>
            </a:r>
            <a:r>
              <a:rPr lang="en-US" b="1" i="1" dirty="0" smtClean="0">
                <a:solidFill>
                  <a:srgbClr val="0000FF"/>
                </a:solidFill>
              </a:rPr>
              <a:t>bucket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endParaRPr lang="tr-TR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An address calculator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hash function</a:t>
            </a:r>
            <a:r>
              <a:rPr lang="en-US" dirty="0" smtClean="0"/>
              <a:t>), which maps a search key into an array index between 0 … n – 1 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Separate Chaining – </a:t>
            </a:r>
            <a:r>
              <a:rPr lang="en-US" sz="2800" dirty="0" smtClean="0"/>
              <a:t>approximate </a:t>
            </a:r>
            <a:r>
              <a:rPr lang="en-US" sz="2800" dirty="0"/>
              <a:t>average number of comparisons (probes)</a:t>
            </a:r>
            <a:r>
              <a:rPr lang="en-US" sz="2800" dirty="0" smtClean="0"/>
              <a:t> that </a:t>
            </a:r>
            <a:r>
              <a:rPr lang="en-US" sz="2800" dirty="0"/>
              <a:t>a search requires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30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30480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3052279" y="3200400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graphicFrame>
        <p:nvGraphicFramePr>
          <p:cNvPr id="691207" name="Object 7"/>
          <p:cNvGraphicFramePr>
            <a:graphicFrameLocks noChangeAspect="1"/>
          </p:cNvGraphicFramePr>
          <p:nvPr/>
        </p:nvGraphicFramePr>
        <p:xfrm>
          <a:off x="1905000" y="3276600"/>
          <a:ext cx="381000" cy="34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5" name="Equation" r:id="rId3" imgW="4876800" imgH="4470400" progId="Equation.3">
                  <p:embed/>
                </p:oleObj>
              </mc:Choice>
              <mc:Fallback>
                <p:oleObj name="Equation" r:id="rId3" imgW="4876800" imgH="44704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81000" cy="34688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8" name="Object 8"/>
          <p:cNvGraphicFramePr>
            <a:graphicFrameLocks noChangeAspect="1"/>
          </p:cNvGraphicFramePr>
          <p:nvPr/>
        </p:nvGraphicFramePr>
        <p:xfrm>
          <a:off x="1847850" y="2133600"/>
          <a:ext cx="89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6" name="Equation" r:id="rId5" imgW="7315200" imgH="8102600" progId="Equation.3">
                  <p:embed/>
                </p:oleObj>
              </mc:Choice>
              <mc:Fallback>
                <p:oleObj name="Equation" r:id="rId5" imgW="7315200" imgH="8102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133600"/>
                        <a:ext cx="895350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3886200"/>
            <a:ext cx="9220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 is the most efficient collision resolution scheme.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But it requires more storage (needs storage for pointers).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 easily performs the deletion operation. Deletion is more difficult in open-addressing.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2127" y="4876800"/>
            <a:ext cx="4273873" cy="10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Linear Probing – </a:t>
            </a:r>
            <a:r>
              <a:rPr lang="en-US" sz="2800" dirty="0" smtClean="0"/>
              <a:t>approximate average number of comparisons (probes) that a search requires :</a:t>
            </a:r>
            <a:endParaRPr lang="en-US" sz="2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31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6482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4648200" y="35769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4495800"/>
            <a:ext cx="5791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Insert and search cost depend on length of cluster.</a:t>
            </a:r>
            <a:endParaRPr lang="tr-TR" sz="2800" dirty="0" smtClean="0">
              <a:latin typeface="Calibri"/>
              <a:cs typeface="Calibri"/>
            </a:endParaRPr>
          </a:p>
          <a:p>
            <a:pPr marL="800100" lvl="1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Average length of cluster = </a:t>
            </a:r>
            <a:r>
              <a:rPr lang="en-US" sz="2000" b="1" i="1" dirty="0" smtClean="0">
                <a:sym typeface="Symbol" charset="0"/>
              </a:rPr>
              <a:t></a:t>
            </a:r>
            <a:r>
              <a:rPr lang="en-US" sz="2000" dirty="0" smtClean="0">
                <a:latin typeface="Calibri"/>
                <a:cs typeface="Calibri"/>
              </a:rPr>
              <a:t> = N / M.</a:t>
            </a:r>
            <a:endParaRPr lang="tr-TR" sz="2000" dirty="0" smtClean="0">
              <a:latin typeface="Calibri"/>
              <a:cs typeface="Calibri"/>
            </a:endParaRPr>
          </a:p>
          <a:p>
            <a:pPr marL="800100" lvl="1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Worst case:  all keys hash to the same cluster.</a:t>
            </a: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057400" y="2209800"/>
          <a:ext cx="181207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8" name="Equation" r:id="rId4" imgW="7315200" imgH="4013200" progId="Equation.3">
                  <p:embed/>
                </p:oleObj>
              </mc:Choice>
              <mc:Fallback>
                <p:oleObj name="Equation" r:id="rId4" imgW="7315200" imgH="401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1812073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2057400" y="3352800"/>
          <a:ext cx="2209800" cy="104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9" name="Equation" r:id="rId6" imgW="7315200" imgH="3467100" progId="Equation.3">
                  <p:embed/>
                </p:oleObj>
              </mc:Choice>
              <mc:Fallback>
                <p:oleObj name="Equation" r:id="rId6" imgW="7315200" imgH="3467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209800" cy="104549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Linear Probing – </a:t>
            </a:r>
            <a:r>
              <a:rPr lang="en-US" sz="2800" dirty="0" smtClean="0"/>
              <a:t>approximate average number of comparisons (probes) that a search requires :</a:t>
            </a:r>
            <a:endParaRPr lang="en-US" sz="2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32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6482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4648200" y="35769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4495800"/>
            <a:ext cx="9220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As </a:t>
            </a:r>
            <a:r>
              <a:rPr lang="tr-TR" sz="2800" dirty="0" smtClean="0">
                <a:latin typeface="Calibri"/>
                <a:cs typeface="Calibri"/>
                <a:sym typeface="Symbol" charset="0"/>
              </a:rPr>
              <a:t>load factor</a:t>
            </a:r>
            <a:r>
              <a:rPr lang="en-US" sz="2800" b="1" i="1" dirty="0" smtClean="0">
                <a:sym typeface="Symbol" charset="0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increases, number of collisions increases, causing increased search times.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To maintain efficiency, it is important to prevent the hash table</a:t>
            </a:r>
            <a:r>
              <a:rPr lang="tr-TR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from filling up.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057400" y="2209800"/>
          <a:ext cx="181207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98" name="Equation" r:id="rId3" imgW="7315200" imgH="4013200" progId="Equation.3">
                  <p:embed/>
                </p:oleObj>
              </mc:Choice>
              <mc:Fallback>
                <p:oleObj name="Equation" r:id="rId3" imgW="7315200" imgH="401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1812073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2057400" y="3352800"/>
          <a:ext cx="2209800" cy="104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99" name="Equation" r:id="rId5" imgW="7315200" imgH="3467100" progId="Equation.3">
                  <p:embed/>
                </p:oleObj>
              </mc:Choice>
              <mc:Fallback>
                <p:oleObj name="Equation" r:id="rId5" imgW="7315200" imgH="346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209800" cy="104549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  <a:r>
              <a:rPr lang="en-US" dirty="0" smtClean="0"/>
              <a:t> -- Analysis</a:t>
            </a:r>
            <a:endParaRPr lang="en-US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6962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Find the </a:t>
            </a:r>
            <a:r>
              <a:rPr lang="en-US" sz="2200" dirty="0"/>
              <a:t>average number of probes for a </a:t>
            </a:r>
            <a:r>
              <a:rPr lang="en-US" sz="2200" dirty="0" smtClean="0"/>
              <a:t>successful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search </a:t>
            </a:r>
            <a:r>
              <a:rPr lang="en-US" sz="2200" dirty="0"/>
              <a:t>and an unsuccessful search for this hash table</a:t>
            </a:r>
            <a:r>
              <a:rPr lang="en-US" sz="2200" dirty="0" smtClean="0"/>
              <a:t>? Use the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following hash function: </a:t>
            </a:r>
            <a:r>
              <a:rPr lang="en-US" sz="2200" b="1" dirty="0" err="1" smtClean="0">
                <a:solidFill>
                  <a:srgbClr val="C00000"/>
                </a:solidFill>
              </a:rPr>
              <a:t>h(x</a:t>
            </a:r>
            <a:r>
              <a:rPr lang="en-US" sz="2200" b="1" dirty="0" smtClean="0">
                <a:solidFill>
                  <a:srgbClr val="C00000"/>
                </a:solidFill>
              </a:rPr>
              <a:t>) = </a:t>
            </a:r>
            <a:r>
              <a:rPr lang="en-US" sz="2200" b="1" dirty="0" err="1" smtClean="0">
                <a:solidFill>
                  <a:srgbClr val="C00000"/>
                </a:solidFill>
              </a:rPr>
              <a:t>x</a:t>
            </a:r>
            <a:r>
              <a:rPr lang="en-US" sz="2200" b="1" dirty="0" smtClean="0">
                <a:solidFill>
                  <a:srgbClr val="C00000"/>
                </a:solidFill>
              </a:rPr>
              <a:t> mod 11</a:t>
            </a:r>
          </a:p>
          <a:p>
            <a:pPr>
              <a:spcBef>
                <a:spcPts val="0"/>
              </a:spcBef>
              <a:buNone/>
            </a:pPr>
            <a:endParaRPr lang="en-US" sz="1400" b="1" i="1" u="sng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i="1" u="sng" dirty="0" smtClean="0">
                <a:solidFill>
                  <a:srgbClr val="C00000"/>
                </a:solidFill>
              </a:rPr>
              <a:t>Successful Search</a:t>
            </a:r>
            <a:r>
              <a:rPr lang="en-US" sz="2200" b="1" i="1" dirty="0" smtClean="0">
                <a:solidFill>
                  <a:srgbClr val="C00000"/>
                </a:solidFill>
              </a:rPr>
              <a:t>: </a:t>
            </a:r>
            <a:r>
              <a:rPr lang="en-US" sz="2200" b="1" i="1" dirty="0" smtClean="0"/>
              <a:t>Try 20, 30, 2, 13, 25, 24, 10, 9</a:t>
            </a:r>
            <a:endParaRPr lang="en-US" sz="2200" b="1" i="1" dirty="0"/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/>
              <a:t>20:</a:t>
            </a:r>
            <a:r>
              <a:rPr lang="en-US" sz="2200" dirty="0" smtClean="0"/>
              <a:t> 9  </a:t>
            </a:r>
            <a:r>
              <a:rPr lang="tr-TR" sz="2200" dirty="0" smtClean="0"/>
              <a:t>                      </a:t>
            </a:r>
            <a:r>
              <a:rPr lang="en-US" sz="2200" b="1" dirty="0" smtClean="0"/>
              <a:t>30: </a:t>
            </a:r>
            <a:r>
              <a:rPr lang="en-US" sz="2200" dirty="0" smtClean="0"/>
              <a:t>8             </a:t>
            </a:r>
            <a:r>
              <a:rPr lang="tr-TR" sz="2200" dirty="0" smtClean="0"/>
              <a:t>     </a:t>
            </a:r>
            <a:r>
              <a:rPr lang="en-US" sz="2200" dirty="0" smtClean="0"/>
              <a:t>  </a:t>
            </a:r>
            <a:r>
              <a:rPr lang="en-US" sz="2200" b="1" dirty="0" smtClean="0"/>
              <a:t> 2: </a:t>
            </a:r>
            <a:r>
              <a:rPr lang="en-US" sz="2200" dirty="0" smtClean="0"/>
              <a:t>2                   </a:t>
            </a:r>
            <a:r>
              <a:rPr lang="en-US" sz="2200" b="1" dirty="0" smtClean="0"/>
              <a:t>13: </a:t>
            </a:r>
            <a:r>
              <a:rPr lang="en-US" sz="2200" dirty="0" smtClean="0"/>
              <a:t>2,3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/>
              <a:t>25:</a:t>
            </a:r>
            <a:r>
              <a:rPr lang="en-US" sz="2200" dirty="0" smtClean="0"/>
              <a:t> 3,</a:t>
            </a:r>
            <a:r>
              <a:rPr lang="tr-TR" sz="2200" dirty="0" smtClean="0"/>
              <a:t> </a:t>
            </a:r>
            <a:r>
              <a:rPr lang="en-US" sz="2200" dirty="0" smtClean="0"/>
              <a:t>4              </a:t>
            </a:r>
            <a:r>
              <a:rPr lang="tr-TR" sz="2200" dirty="0" smtClean="0"/>
              <a:t>      </a:t>
            </a:r>
            <a:r>
              <a:rPr lang="en-US" sz="2200" b="1" dirty="0" smtClean="0"/>
              <a:t>24: </a:t>
            </a:r>
            <a:r>
              <a:rPr lang="en-US" sz="2200" dirty="0" smtClean="0"/>
              <a:t>2,</a:t>
            </a:r>
            <a:r>
              <a:rPr lang="tr-TR" sz="2200" dirty="0" smtClean="0"/>
              <a:t>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   </a:t>
            </a:r>
            <a:r>
              <a:rPr lang="tr-TR" sz="2200" dirty="0" smtClean="0"/>
              <a:t> </a:t>
            </a:r>
            <a:r>
              <a:rPr lang="en-US" sz="2200" dirty="0" smtClean="0"/>
              <a:t>  </a:t>
            </a:r>
            <a:r>
              <a:rPr lang="en-US" sz="2200" b="1" dirty="0" smtClean="0"/>
              <a:t>10:</a:t>
            </a:r>
            <a:r>
              <a:rPr lang="tr-TR" sz="2200" b="1" dirty="0" smtClean="0"/>
              <a:t> </a:t>
            </a:r>
            <a:r>
              <a:rPr lang="en-US" sz="2200" dirty="0" smtClean="0"/>
              <a:t>10                </a:t>
            </a:r>
            <a:r>
              <a:rPr lang="tr-TR" sz="2200" dirty="0" smtClean="0"/>
              <a:t>  </a:t>
            </a:r>
            <a:r>
              <a:rPr lang="en-US" sz="2200" b="1" dirty="0" smtClean="0"/>
              <a:t>9: </a:t>
            </a:r>
            <a:r>
              <a:rPr lang="en-US" sz="2200" dirty="0" smtClean="0"/>
              <a:t>9,</a:t>
            </a:r>
            <a:r>
              <a:rPr lang="tr-TR" sz="2200" dirty="0" smtClean="0"/>
              <a:t> </a:t>
            </a:r>
            <a:r>
              <a:rPr lang="en-US" sz="2200" dirty="0" smtClean="0"/>
              <a:t>10,</a:t>
            </a:r>
            <a:r>
              <a:rPr lang="tr-TR" sz="2200" dirty="0" smtClean="0"/>
              <a:t> </a:t>
            </a:r>
            <a:r>
              <a:rPr lang="en-US" sz="2200" dirty="0" smtClean="0"/>
              <a:t>0</a:t>
            </a:r>
            <a:endParaRPr lang="en-US" sz="2200" dirty="0" smtClean="0">
              <a:sym typeface="Wingdings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200" i="1" dirty="0" smtClean="0"/>
              <a:t>Avg. no of probes </a:t>
            </a:r>
            <a:r>
              <a:rPr lang="en-US" sz="2200" i="1" dirty="0"/>
              <a:t>= (1+1+1+2+2+4+1+3)/</a:t>
            </a:r>
            <a:r>
              <a:rPr lang="en-US" sz="2200" i="1" dirty="0" smtClean="0"/>
              <a:t>8 = 1.9</a:t>
            </a:r>
          </a:p>
          <a:p>
            <a:pPr>
              <a:spcBef>
                <a:spcPts val="0"/>
              </a:spcBef>
              <a:buNone/>
            </a:pPr>
            <a:endParaRPr lang="en-US" sz="1400" b="1" i="1" u="sng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i="1" u="sng" dirty="0" smtClean="0">
                <a:solidFill>
                  <a:srgbClr val="C00000"/>
                </a:solidFill>
              </a:rPr>
              <a:t>Unsuccessful Search</a:t>
            </a:r>
            <a:r>
              <a:rPr lang="en-US" sz="2200" b="1" i="1" dirty="0" smtClean="0">
                <a:solidFill>
                  <a:srgbClr val="C00000"/>
                </a:solidFill>
              </a:rPr>
              <a:t>: </a:t>
            </a:r>
            <a:r>
              <a:rPr lang="en-US" sz="2200" b="1" i="1" dirty="0" smtClean="0"/>
              <a:t>Try 0</a:t>
            </a:r>
            <a:r>
              <a:rPr lang="en-US" sz="2200" b="1" i="1" dirty="0"/>
              <a:t>, 1</a:t>
            </a:r>
            <a:r>
              <a:rPr lang="en-US" sz="2200" b="1" i="1" dirty="0" smtClean="0"/>
              <a:t>, 35, 3</a:t>
            </a:r>
            <a:r>
              <a:rPr lang="en-US" sz="2200" b="1" i="1" dirty="0"/>
              <a:t>, 4</a:t>
            </a:r>
            <a:r>
              <a:rPr lang="en-US" sz="2200" b="1" i="1" dirty="0" smtClean="0"/>
              <a:t>, 5, 6, 7, 8, </a:t>
            </a:r>
            <a:r>
              <a:rPr lang="en-US" sz="2200" b="1" i="1" dirty="0" smtClean="0"/>
              <a:t>31, 32</a:t>
            </a:r>
            <a:endParaRPr lang="en-US" sz="2200" b="1" i="1" u="sng" dirty="0" smtClean="0"/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0</a:t>
            </a:r>
            <a:r>
              <a:rPr lang="en-US" sz="2200" dirty="0"/>
              <a:t>: </a:t>
            </a:r>
            <a:r>
              <a:rPr lang="en-US" sz="2200" dirty="0" smtClean="0"/>
              <a:t>0</a:t>
            </a:r>
            <a:r>
              <a:rPr lang="en-US" sz="2200" dirty="0" smtClean="0"/>
              <a:t>, 1                 </a:t>
            </a:r>
            <a:r>
              <a:rPr lang="en-US" sz="2200" dirty="0" smtClean="0"/>
              <a:t>1</a:t>
            </a:r>
            <a:r>
              <a:rPr lang="en-US" sz="2200" dirty="0" smtClean="0"/>
              <a:t>: 1                          </a:t>
            </a:r>
            <a:r>
              <a:rPr lang="en-US" sz="2200" dirty="0" smtClean="0"/>
              <a:t>35: 2,</a:t>
            </a:r>
            <a:r>
              <a:rPr lang="tr-TR" sz="2200" dirty="0" smtClean="0"/>
              <a:t>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3</a:t>
            </a:r>
            <a:r>
              <a:rPr lang="en-US" sz="2200" dirty="0"/>
              <a:t>: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6        4</a:t>
            </a:r>
            <a:r>
              <a:rPr lang="en-US" sz="2200" dirty="0"/>
              <a:t>: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   </a:t>
            </a:r>
            <a:r>
              <a:rPr lang="en-US" sz="2200" dirty="0" smtClean="0"/>
              <a:t>             </a:t>
            </a:r>
            <a:r>
              <a:rPr lang="tr-TR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smtClean="0"/>
              <a:t>5</a:t>
            </a:r>
            <a:r>
              <a:rPr lang="en-US" sz="2200" dirty="0"/>
              <a:t>: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6</a:t>
            </a:r>
            <a:r>
              <a:rPr lang="en-US" sz="2200" dirty="0" smtClean="0"/>
              <a:t>: 6                   </a:t>
            </a:r>
            <a:r>
              <a:rPr lang="tr-TR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smtClean="0"/>
              <a:t>7</a:t>
            </a:r>
            <a:r>
              <a:rPr lang="en-US" sz="2200" dirty="0"/>
              <a:t>: </a:t>
            </a:r>
            <a:r>
              <a:rPr lang="en-US" sz="2200" dirty="0" smtClean="0"/>
              <a:t>7   </a:t>
            </a:r>
            <a:r>
              <a:rPr lang="en-US" sz="2200" dirty="0" smtClean="0"/>
              <a:t>                </a:t>
            </a:r>
            <a:r>
              <a:rPr lang="tr-TR" sz="2200" dirty="0" smtClean="0"/>
              <a:t> </a:t>
            </a:r>
            <a:r>
              <a:rPr lang="en-US" sz="2200" dirty="0" smtClean="0"/>
              <a:t>       </a:t>
            </a:r>
            <a:r>
              <a:rPr lang="en-US" sz="2200" dirty="0" smtClean="0"/>
              <a:t>8</a:t>
            </a:r>
            <a:r>
              <a:rPr lang="en-US" sz="2200" dirty="0"/>
              <a:t>: </a:t>
            </a:r>
            <a:r>
              <a:rPr lang="en-US" sz="2200" dirty="0" smtClean="0"/>
              <a:t>8,</a:t>
            </a:r>
            <a:r>
              <a:rPr lang="tr-TR" sz="2200" dirty="0" smtClean="0"/>
              <a:t> </a:t>
            </a:r>
            <a:r>
              <a:rPr lang="en-US" sz="2200" dirty="0" smtClean="0"/>
              <a:t>9,</a:t>
            </a:r>
            <a:r>
              <a:rPr lang="tr-TR" sz="2200" dirty="0" smtClean="0"/>
              <a:t> </a:t>
            </a:r>
            <a:r>
              <a:rPr lang="en-US" sz="2200" dirty="0" smtClean="0"/>
              <a:t>10,</a:t>
            </a:r>
            <a:r>
              <a:rPr lang="tr-TR" sz="2200" dirty="0" smtClean="0"/>
              <a:t> </a:t>
            </a:r>
            <a:r>
              <a:rPr lang="en-US" sz="2200" dirty="0" smtClean="0"/>
              <a:t>0,</a:t>
            </a:r>
            <a:r>
              <a:rPr lang="tr-TR" sz="2200" dirty="0" smtClean="0"/>
              <a:t> </a:t>
            </a:r>
            <a:r>
              <a:rPr lang="en-US" sz="2200" dirty="0" smtClean="0"/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31: 9, 10, 0, 1    32</a:t>
            </a:r>
            <a:r>
              <a:rPr lang="en-US" sz="2200" dirty="0"/>
              <a:t>: 10</a:t>
            </a:r>
            <a:r>
              <a:rPr lang="en-US" sz="2200" dirty="0" smtClean="0"/>
              <a:t>, 0, 1</a:t>
            </a:r>
            <a:endParaRPr lang="en-US" sz="2200" dirty="0"/>
          </a:p>
          <a:p>
            <a:pPr lvl="1">
              <a:spcBef>
                <a:spcPts val="0"/>
              </a:spcBef>
              <a:buNone/>
            </a:pPr>
            <a:r>
              <a:rPr lang="en-US" sz="2200" i="1" dirty="0" smtClean="0"/>
              <a:t>Avg. no of probes =(</a:t>
            </a:r>
            <a:r>
              <a:rPr lang="en-US" sz="2200" i="1" dirty="0" smtClean="0"/>
              <a:t>2+1+5+4+3+2+1+1+5+4+3</a:t>
            </a:r>
            <a:r>
              <a:rPr lang="en-US" sz="2200" i="1" dirty="0" smtClean="0"/>
              <a:t>)/</a:t>
            </a:r>
            <a:r>
              <a:rPr lang="en-US" sz="2200" i="1" dirty="0" smtClean="0"/>
              <a:t>11 </a:t>
            </a:r>
            <a:r>
              <a:rPr lang="en-US" sz="2200" i="1" dirty="0" smtClean="0"/>
              <a:t>= </a:t>
            </a:r>
            <a:r>
              <a:rPr lang="en-US" sz="2200" i="1" dirty="0" smtClean="0"/>
              <a:t>2.8</a:t>
            </a:r>
            <a:endParaRPr lang="en-US" sz="2200" i="1" dirty="0" smtClean="0"/>
          </a:p>
          <a:p>
            <a:pPr>
              <a:spcBef>
                <a:spcPts val="0"/>
              </a:spcBef>
              <a:buFontTx/>
              <a:buNone/>
            </a:pPr>
            <a:endParaRPr lang="en-US" sz="2200" i="1" dirty="0" smtClean="0"/>
          </a:p>
          <a:p>
            <a:pPr>
              <a:spcBef>
                <a:spcPts val="0"/>
              </a:spcBef>
            </a:pPr>
            <a:endParaRPr lang="en-US" sz="2200" b="1" i="1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C09-73D0-6342-A060-6B9AC1F379B8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689156" name="Group 4"/>
          <p:cNvGraphicFramePr>
            <a:graphicFrameLocks noGrp="1"/>
          </p:cNvGraphicFramePr>
          <p:nvPr/>
        </p:nvGraphicFramePr>
        <p:xfrm>
          <a:off x="8001000" y="16002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91821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Quadratic Probing &amp; Double Hashing -- Analysis </a:t>
            </a:r>
            <a:endParaRPr lang="en-US" sz="3600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The approximate average number of comparisons (probes)  that a search requires is given as follows:</a:t>
            </a:r>
            <a:endParaRPr lang="en-US" sz="2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34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6019800" y="26670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6019800" y="42627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5181600"/>
            <a:ext cx="9220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On average, both methods require fewer comparisons than</a:t>
            </a:r>
            <a:r>
              <a:rPr lang="tr-TR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linear probing.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717828" name="Object 4"/>
          <p:cNvGraphicFramePr>
            <a:graphicFrameLocks noChangeAspect="1"/>
          </p:cNvGraphicFramePr>
          <p:nvPr/>
        </p:nvGraphicFramePr>
        <p:xfrm>
          <a:off x="990600" y="2463800"/>
          <a:ext cx="434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2" name="Equation" r:id="rId3" imgW="7315200" imgH="1625600" progId="Equation.3">
                  <p:embed/>
                </p:oleObj>
              </mc:Choice>
              <mc:Fallback>
                <p:oleObj name="Equation" r:id="rId3" imgW="7315200" imgH="162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63800"/>
                        <a:ext cx="4343400" cy="965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/>
          <p:cNvGraphicFramePr>
            <a:graphicFrameLocks noChangeAspect="1"/>
          </p:cNvGraphicFramePr>
          <p:nvPr/>
        </p:nvGraphicFramePr>
        <p:xfrm>
          <a:off x="1066800" y="3987800"/>
          <a:ext cx="863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3" name="Equation" r:id="rId5" imgW="7315200" imgH="8102600" progId="Equation.3">
                  <p:embed/>
                </p:oleObj>
              </mc:Choice>
              <mc:Fallback>
                <p:oleObj name="Equation" r:id="rId5" imgW="7315200" imgH="810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87800"/>
                        <a:ext cx="863600" cy="965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91821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relative efficiency of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four </a:t>
            </a:r>
            <a:r>
              <a:rPr lang="en-US" dirty="0">
                <a:solidFill>
                  <a:schemeClr val="tx1"/>
                </a:solidFill>
              </a:rPr>
              <a:t>collision-resolution methods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93251" name="Picture 3" descr="Carrano1250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772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Constitutes a Good Hash Function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9105900" cy="52577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000" dirty="0" smtClean="0"/>
              <a:t>A hash function should be </a:t>
            </a:r>
            <a:r>
              <a:rPr lang="en-US" sz="3000" b="1" dirty="0" smtClean="0">
                <a:solidFill>
                  <a:srgbClr val="C00000"/>
                </a:solidFill>
              </a:rPr>
              <a:t>easy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rgbClr val="C00000"/>
                </a:solidFill>
              </a:rPr>
              <a:t>fast</a:t>
            </a:r>
            <a:r>
              <a:rPr lang="en-US" sz="3000" dirty="0" smtClean="0"/>
              <a:t> to compute.</a:t>
            </a:r>
          </a:p>
          <a:p>
            <a:pPr marL="2628900" lvl="5" indent="-457200">
              <a:spcBef>
                <a:spcPts val="0"/>
              </a:spcBef>
            </a:pPr>
            <a:endParaRPr lang="en-US" sz="1800" dirty="0" smtClean="0"/>
          </a:p>
          <a:p>
            <a:pPr marL="457200" indent="-457200">
              <a:spcBef>
                <a:spcPts val="0"/>
              </a:spcBef>
            </a:pPr>
            <a:r>
              <a:rPr lang="en-US" sz="3000" dirty="0" smtClean="0"/>
              <a:t>A </a:t>
            </a:r>
            <a:r>
              <a:rPr lang="en-US" sz="3000" dirty="0"/>
              <a:t>hash function should </a:t>
            </a:r>
            <a:r>
              <a:rPr lang="en-US" sz="3000" b="1" dirty="0">
                <a:solidFill>
                  <a:srgbClr val="C00000"/>
                </a:solidFill>
              </a:rPr>
              <a:t>scatter the data evenly </a:t>
            </a:r>
            <a:r>
              <a:rPr lang="en-US" sz="3000" dirty="0"/>
              <a:t>throughout the hash table.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600" dirty="0"/>
              <a:t>How well does the hash function scatter random data?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600" dirty="0"/>
              <a:t>How well does the hash function scatter non-random data</a:t>
            </a:r>
            <a:r>
              <a:rPr lang="en-US" sz="2600" dirty="0" smtClean="0"/>
              <a:t>?</a:t>
            </a:r>
          </a:p>
          <a:p>
            <a:pPr marL="2571750" lvl="5" indent="-342900">
              <a:spcBef>
                <a:spcPts val="0"/>
              </a:spcBef>
            </a:pPr>
            <a:endParaRPr lang="en-US" sz="1800" dirty="0" smtClean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Two general principles :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The hash function should use entire key in the calculation.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If a hash function uses modulo arithmetic, the table size should be prime.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ACD7-7AE7-5240-A610-26887F076BA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 Hash Functions for Strings</a:t>
            </a:r>
            <a:endParaRPr lang="tr-T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EF053-1CB1-4B75-AD9E-5BCFBC1B3C12}" type="slidenum">
              <a:rPr lang="en-US"/>
              <a:pPr/>
              <a:t>38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Function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533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Add up the ASCII values </a:t>
            </a:r>
            <a:r>
              <a:rPr lang="en-US" sz="2400" dirty="0" smtClean="0"/>
              <a:t>of all  characters of the key.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81724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hash(const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int hasVal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	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	hashVal += key[i]; 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hashVal % 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990600" y="510540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08050" y="4191000"/>
            <a:ext cx="842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Simple to implement and fast.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However, if the table size is large, the function does not distribute the keys well.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e.g. Table size =10000, key length &lt;= 8, the hash function can assume values only between 0 and 1016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E262B-1179-43FC-B686-F8D9E90A3300}" type="slidenum">
              <a:rPr lang="en-US"/>
              <a:pPr/>
              <a:t>39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6096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FF0000"/>
                </a:solidFill>
              </a:rPr>
              <a:t>Examine only the first 3 characters of the key.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30200" y="1981201"/>
            <a:ext cx="9245600" cy="1484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(key[0]+27 * key[1] + 729*key[2]) % tableSize; 	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77850" y="3886200"/>
            <a:ext cx="858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dirty="0"/>
              <a:t>In theory, </a:t>
            </a:r>
            <a:r>
              <a:rPr lang="en-US" b="1" dirty="0"/>
              <a:t>26</a:t>
            </a:r>
            <a:r>
              <a:rPr lang="en-US" dirty="0"/>
              <a:t> * </a:t>
            </a:r>
            <a:r>
              <a:rPr lang="en-US" b="1" dirty="0"/>
              <a:t>26</a:t>
            </a:r>
            <a:r>
              <a:rPr lang="en-US" dirty="0"/>
              <a:t> * </a:t>
            </a:r>
            <a:r>
              <a:rPr lang="en-US" b="1" dirty="0"/>
              <a:t>26</a:t>
            </a:r>
            <a:r>
              <a:rPr lang="en-US" dirty="0"/>
              <a:t> = </a:t>
            </a:r>
            <a:r>
              <a:rPr lang="en-US" b="1" dirty="0"/>
              <a:t>17576</a:t>
            </a:r>
            <a:r>
              <a:rPr lang="en-US" dirty="0"/>
              <a:t> different words can be generated. However, English is not random, only  </a:t>
            </a:r>
            <a:r>
              <a:rPr lang="en-US" b="1" dirty="0"/>
              <a:t>2851</a:t>
            </a:r>
            <a:r>
              <a:rPr lang="en-US" dirty="0"/>
              <a:t> different combinations are possible.</a:t>
            </a:r>
            <a:r>
              <a:rPr lang="en-US" sz="1600" dirty="0">
                <a:latin typeface="Arial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dirty="0"/>
              <a:t>Thus, this function although easily computable, is also not appropriate if the hash table is reasonably large.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r>
              <a:rPr lang="en-US" dirty="0" smtClean="0"/>
              <a:t> -- </a:t>
            </a:r>
            <a:r>
              <a:rPr lang="en-US" dirty="0"/>
              <a:t>Address Calculator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C001-4BE8-584F-9DD9-16B33BF063FF}" type="slidenum">
              <a:rPr lang="en-US"/>
              <a:pPr/>
              <a:t>4</a:t>
            </a:fld>
            <a:endParaRPr lang="en-US"/>
          </a:p>
        </p:txBody>
      </p:sp>
      <p:pic>
        <p:nvPicPr>
          <p:cNvPr id="665603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674000" y="38100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7239000" y="56196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AEE9A3-7BC5-4611-BAB5-B8A88418D829}" type="slidenum">
              <a:rPr lang="en-US"/>
              <a:pPr/>
              <a:t>40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3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90600" y="2133601"/>
            <a:ext cx="8172450" cy="3681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   int hashVal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   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= 37 * hashVal + key[i];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</a:t>
            </a:r>
          </a:p>
          <a:p>
            <a:pPr algn="l"/>
            <a:r>
              <a:rPr lang="en-US" sz="1800">
                <a:latin typeface="Courier New" pitchFamily="49" charset="0"/>
              </a:rPr>
              <a:t>   hashVal %=tableSize;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   if (hashVal &lt; 0)   /* in case overflows occurs */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+= tableSize; 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>
                <a:latin typeface="Courier New" pitchFamily="49" charset="0"/>
              </a:rPr>
              <a:t>   return hashVal; 		</a:t>
            </a:r>
          </a:p>
          <a:p>
            <a:pPr algn="l"/>
            <a:r>
              <a:rPr lang="en-US" sz="1800">
                <a:latin typeface="Courier New" pitchFamily="49" charset="0"/>
              </a:rPr>
              <a:t>};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85900" y="1143000"/>
          <a:ext cx="6604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34" name="Equation" r:id="rId3" imgW="7315200" imgH="1270000" progId="Equation.3">
                  <p:embed/>
                </p:oleObj>
              </mc:Choice>
              <mc:Fallback>
                <p:oleObj name="Equation" r:id="rId3" imgW="73152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143000"/>
                        <a:ext cx="66040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84FBB-3905-4935-AE3D-588E469A780A}" type="slidenum">
              <a:rPr lang="en-US"/>
              <a:pPr/>
              <a:t>41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for strings: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34973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925367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l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314040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i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987672" y="2019301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2044981" y="2701926"/>
            <a:ext cx="15475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KeySize = 3; 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760266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3162697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3549650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580320" y="1222375"/>
            <a:ext cx="380530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98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914140" y="1206500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108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332050" y="1214438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105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75700" y="3246438"/>
            <a:ext cx="8714542" cy="46384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charset="0"/>
              </a:rPr>
              <a:t>hash(“ali”) = (105 * 1  +  108*37  +   98*37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% 10,007 = 8172  </a:t>
            </a:r>
            <a:endParaRPr lang="en-US" baseline="30000">
              <a:latin typeface="Arial" charset="0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2575927" y="2354263"/>
            <a:ext cx="101531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0    1   2</a:t>
            </a: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613283" y="2517775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4262064" y="2322513"/>
            <a:ext cx="2330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i</a:t>
            </a:r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783542" y="1366838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4432876" y="1163638"/>
            <a:ext cx="72036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key[i]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3160977" y="4076700"/>
            <a:ext cx="1246850" cy="151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hash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function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6122458" y="39338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122458" y="41497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6122458" y="43656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6122458" y="5013325"/>
            <a:ext cx="1246850" cy="215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>
                <a:latin typeface="Arial" charset="0"/>
              </a:rPr>
              <a:t>ali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6122458" y="5734050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6122459" y="4581525"/>
            <a:ext cx="1248569" cy="4318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6122459" y="5229226"/>
            <a:ext cx="1248569" cy="5048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4" name="Line 28"/>
          <p:cNvSpPr>
            <a:spLocks noChangeShapeType="1"/>
          </p:cNvSpPr>
          <p:nvPr/>
        </p:nvSpPr>
        <p:spPr bwMode="auto">
          <a:xfrm>
            <a:off x="1910690" y="4797425"/>
            <a:ext cx="12485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5" name="Line 29"/>
          <p:cNvSpPr>
            <a:spLocks noChangeShapeType="1"/>
          </p:cNvSpPr>
          <p:nvPr/>
        </p:nvSpPr>
        <p:spPr bwMode="auto">
          <a:xfrm>
            <a:off x="4407827" y="4797425"/>
            <a:ext cx="779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6" name="Line 30"/>
          <p:cNvSpPr>
            <a:spLocks noChangeShapeType="1"/>
          </p:cNvSpPr>
          <p:nvPr/>
        </p:nvSpPr>
        <p:spPr bwMode="auto">
          <a:xfrm>
            <a:off x="5186892" y="47974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>
            <a:off x="5186892" y="5084763"/>
            <a:ext cx="93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7362879" y="3884613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7369758" y="4111625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7368038" y="4318000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7392658" y="4945063"/>
            <a:ext cx="57930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8172</a:t>
            </a:r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7388148" y="5699125"/>
            <a:ext cx="1673512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10,006 (TableSize)</a:t>
            </a:r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1677324" y="4456113"/>
            <a:ext cx="56647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“ali”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 versus Search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dirty="0" smtClean="0"/>
              <a:t> most </a:t>
            </a:r>
            <a:r>
              <a:rPr lang="en-US" dirty="0"/>
              <a:t>of</a:t>
            </a:r>
            <a:r>
              <a:rPr lang="en-US" dirty="0" smtClean="0"/>
              <a:t> the operations</a:t>
            </a:r>
            <a:r>
              <a:rPr lang="en-US" dirty="0"/>
              <a:t>, the hash table performs better than search trees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traversing </a:t>
            </a:r>
            <a:r>
              <a:rPr lang="en-US" dirty="0"/>
              <a:t>the data in the hash table in a sorted order is very difficult.</a:t>
            </a:r>
          </a:p>
          <a:p>
            <a:pPr lvl="1"/>
            <a:r>
              <a:rPr lang="en-US" dirty="0"/>
              <a:t>For similar operations, the hash table will not be good </a:t>
            </a:r>
            <a:r>
              <a:rPr lang="en-US" dirty="0" smtClean="0"/>
              <a:t>choice (e.g., finding </a:t>
            </a:r>
            <a:r>
              <a:rPr lang="en-US" dirty="0"/>
              <a:t>all the items in a certain </a:t>
            </a:r>
            <a:r>
              <a:rPr lang="en-US" dirty="0" smtClean="0"/>
              <a:t>range).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C405-2A92-A442-A863-53E3DE3A459F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Performance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either chaining or open addressing: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 - O(1) expected, O(n) worst case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 - O(1) expected, O(n) worst case</a:t>
            </a:r>
          </a:p>
          <a:p>
            <a:pPr lvl="1"/>
            <a:r>
              <a:rPr lang="tr-TR" dirty="0" smtClean="0"/>
              <a:t> </a:t>
            </a:r>
            <a:r>
              <a:rPr lang="tr-TR" b="1" dirty="0" smtClean="0">
                <a:solidFill>
                  <a:srgbClr val="0000FF"/>
                </a:solidFill>
              </a:rPr>
              <a:t>Delete</a:t>
            </a:r>
            <a:r>
              <a:rPr lang="tr-TR" dirty="0" smtClean="0"/>
              <a:t> - O(1) expected, O(n) worst case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Successor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tr-TR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 expected</a:t>
            </a:r>
            <a:r>
              <a:rPr lang="tr-TR" dirty="0" smtClean="0"/>
              <a:t> and worst case</a:t>
            </a:r>
          </a:p>
          <a:p>
            <a:r>
              <a:rPr lang="en-US" dirty="0" smtClean="0"/>
              <a:t>Pragmatically, a hash table is often the best data structure</a:t>
            </a:r>
            <a:r>
              <a:rPr lang="tr-TR" dirty="0" smtClean="0"/>
              <a:t> </a:t>
            </a:r>
            <a:r>
              <a:rPr lang="en-US" dirty="0" smtClean="0"/>
              <a:t>to maintain a dictionary</a:t>
            </a:r>
            <a:r>
              <a:rPr lang="tr-TR" dirty="0" smtClean="0"/>
              <a:t>/table</a:t>
            </a:r>
            <a:r>
              <a:rPr lang="en-US" dirty="0" smtClean="0"/>
              <a:t>. However, the worst-case time is</a:t>
            </a:r>
            <a:r>
              <a:rPr lang="tr-TR" dirty="0" smtClean="0"/>
              <a:t> unpredictable.</a:t>
            </a:r>
          </a:p>
          <a:p>
            <a:r>
              <a:rPr lang="en-US" dirty="0" smtClean="0"/>
              <a:t>The best worst-case bounds come from balanced binary</a:t>
            </a:r>
            <a:r>
              <a:rPr lang="tr-TR" dirty="0" smtClean="0"/>
              <a:t> trees.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applications of hash tables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implement Table ADT, Dictionary ADT</a:t>
            </a:r>
          </a:p>
          <a:p>
            <a:r>
              <a:rPr lang="tr-TR" dirty="0" smtClean="0"/>
              <a:t>Compilers</a:t>
            </a:r>
          </a:p>
          <a:p>
            <a:r>
              <a:rPr lang="tr-TR" dirty="0" smtClean="0"/>
              <a:t>Spelling checkers</a:t>
            </a:r>
          </a:p>
          <a:p>
            <a:r>
              <a:rPr lang="tr-TR" dirty="0" smtClean="0"/>
              <a:t>Games</a:t>
            </a:r>
          </a:p>
          <a:p>
            <a:r>
              <a:rPr lang="tr-TR" dirty="0" smtClean="0"/>
              <a:t>Substring Pattern Matching</a:t>
            </a:r>
          </a:p>
          <a:p>
            <a:r>
              <a:rPr lang="tr-TR" dirty="0" smtClean="0"/>
              <a:t>Searching</a:t>
            </a:r>
          </a:p>
          <a:p>
            <a:r>
              <a:rPr lang="tr-TR" dirty="0" smtClean="0"/>
              <a:t>Document comparison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Applications of 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use hash tables to implement the </a:t>
            </a:r>
            <a:r>
              <a:rPr lang="en-US" i="1" dirty="0" smtClean="0"/>
              <a:t>symbol table</a:t>
            </a:r>
            <a:r>
              <a:rPr lang="en-US" dirty="0" smtClean="0"/>
              <a:t> (a data structure to keep track of declared variables).</a:t>
            </a:r>
          </a:p>
          <a:p>
            <a:r>
              <a:rPr lang="en-US" dirty="0" smtClean="0"/>
              <a:t>Game programs use hash tables to keep track of positions it has encountered (</a:t>
            </a:r>
            <a:r>
              <a:rPr lang="en-US" i="1" dirty="0" smtClean="0"/>
              <a:t>transposition 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Online spelling checkers.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Substring Pattern Matching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Input: A text string t and a pattern string p.</a:t>
            </a:r>
          </a:p>
          <a:p>
            <a:r>
              <a:rPr lang="en-US" sz="2800" dirty="0" smtClean="0"/>
              <a:t>Problem: Does t contain the pattern p as a substring, and if</a:t>
            </a:r>
            <a:r>
              <a:rPr lang="tr-TR" sz="2800" dirty="0" smtClean="0"/>
              <a:t> so where?</a:t>
            </a:r>
          </a:p>
          <a:p>
            <a:r>
              <a:rPr lang="tr-TR" sz="2800" dirty="0" err="1" smtClean="0"/>
              <a:t>e</a:t>
            </a:r>
            <a:r>
              <a:rPr lang="en-US" sz="2800" dirty="0" smtClean="0"/>
              <a:t>.g: Is</a:t>
            </a:r>
            <a:r>
              <a:rPr lang="tr-TR" sz="2800" dirty="0" smtClean="0"/>
              <a:t> </a:t>
            </a:r>
            <a:r>
              <a:rPr lang="tr-TR" sz="2800" i="1" dirty="0" smtClean="0"/>
              <a:t>Bilkent </a:t>
            </a:r>
            <a:r>
              <a:rPr lang="tr-TR" sz="2800" dirty="0" smtClean="0"/>
              <a:t>in the news?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Brute Force: </a:t>
            </a:r>
            <a:r>
              <a:rPr lang="en-US" sz="2800" dirty="0" smtClean="0"/>
              <a:t>search for the presence of pattern</a:t>
            </a:r>
            <a:r>
              <a:rPr lang="tr-TR" sz="2800" dirty="0" smtClean="0"/>
              <a:t> </a:t>
            </a:r>
            <a:r>
              <a:rPr lang="en-US" sz="2800" dirty="0" smtClean="0"/>
              <a:t>string p in text t overlays the pattern string at every position in</a:t>
            </a:r>
            <a:r>
              <a:rPr lang="tr-TR" sz="2800" dirty="0" smtClean="0"/>
              <a:t> the text. </a:t>
            </a:r>
            <a:r>
              <a:rPr lang="tr-TR" sz="2800" dirty="0" smtClean="0">
                <a:sym typeface="Wingdings" pitchFamily="2" charset="2"/>
              </a:rPr>
              <a:t> O(mn)              (m: size of pattern, n: size of text)</a:t>
            </a:r>
          </a:p>
          <a:p>
            <a:r>
              <a:rPr lang="tr-TR" sz="2800" b="1" dirty="0" smtClean="0">
                <a:solidFill>
                  <a:srgbClr val="C00000"/>
                </a:solidFill>
                <a:sym typeface="Wingdings" pitchFamily="2" charset="2"/>
              </a:rPr>
              <a:t>Via Hashing: </a:t>
            </a:r>
            <a:r>
              <a:rPr lang="tr-TR" sz="2800" dirty="0" smtClean="0"/>
              <a:t>c</a:t>
            </a:r>
            <a:r>
              <a:rPr lang="en-US" sz="2800" dirty="0" err="1" smtClean="0"/>
              <a:t>ompute</a:t>
            </a:r>
            <a:r>
              <a:rPr lang="en-US" sz="2800" dirty="0" smtClean="0"/>
              <a:t> a given hash function on both the</a:t>
            </a:r>
            <a:r>
              <a:rPr lang="tr-TR" sz="2800" dirty="0" smtClean="0"/>
              <a:t> </a:t>
            </a:r>
            <a:r>
              <a:rPr lang="en-US" sz="2800" dirty="0" smtClean="0"/>
              <a:t>pattern string p and the m-character substring starting from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position of t.</a:t>
            </a:r>
            <a:r>
              <a:rPr lang="tr-TR" sz="2800" dirty="0" smtClean="0"/>
              <a:t> </a:t>
            </a:r>
            <a:r>
              <a:rPr lang="tr-TR" sz="2800" dirty="0" smtClean="0">
                <a:sym typeface="Wingdings" pitchFamily="2" charset="2"/>
              </a:rPr>
              <a:t> O(n)</a:t>
            </a:r>
            <a:endParaRPr lang="tr-TR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Hashing, Hashing, and 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Udi</a:t>
            </a:r>
            <a:r>
              <a:rPr lang="en-US" dirty="0" smtClean="0"/>
              <a:t> </a:t>
            </a:r>
            <a:r>
              <a:rPr lang="en-US" dirty="0" err="1" smtClean="0"/>
              <a:t>Manber</a:t>
            </a:r>
            <a:r>
              <a:rPr lang="en-US" dirty="0" smtClean="0"/>
              <a:t> says that the three most important algorithms at</a:t>
            </a:r>
            <a:r>
              <a:rPr lang="tr-TR" dirty="0" smtClean="0"/>
              <a:t> </a:t>
            </a:r>
            <a:r>
              <a:rPr lang="en-US" dirty="0" smtClean="0"/>
              <a:t>Yahoo are hashing, hashing, and hashing.</a:t>
            </a:r>
          </a:p>
          <a:p>
            <a:r>
              <a:rPr lang="en-US" dirty="0" smtClean="0"/>
              <a:t>Hashing has a variety of clever applications beyond just</a:t>
            </a:r>
            <a:r>
              <a:rPr lang="tr-TR" dirty="0" smtClean="0"/>
              <a:t> </a:t>
            </a:r>
            <a:r>
              <a:rPr lang="en-US" dirty="0" smtClean="0"/>
              <a:t>speeding up search, by giving you a short but distinctive</a:t>
            </a:r>
            <a:r>
              <a:rPr lang="tr-TR" dirty="0" smtClean="0"/>
              <a:t> </a:t>
            </a:r>
            <a:r>
              <a:rPr lang="en-US" dirty="0" smtClean="0"/>
              <a:t>representation of a larger document.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Is this new document different from the rest in a large</a:t>
            </a:r>
            <a:r>
              <a:rPr lang="tr-TR" i="1" dirty="0" smtClean="0"/>
              <a:t> database</a:t>
            </a:r>
            <a:r>
              <a:rPr lang="en-US" i="1" dirty="0" smtClean="0"/>
              <a:t>? – Hash the new document, and compare it to</a:t>
            </a:r>
            <a:r>
              <a:rPr lang="tr-TR" i="1" dirty="0" smtClean="0"/>
              <a:t> </a:t>
            </a:r>
            <a:r>
              <a:rPr lang="en-US" dirty="0" smtClean="0"/>
              <a:t>the hash codes of </a:t>
            </a:r>
            <a:r>
              <a:rPr lang="tr-TR" dirty="0" smtClean="0"/>
              <a:t>database</a:t>
            </a:r>
            <a:r>
              <a:rPr lang="en-US" dirty="0" smtClean="0"/>
              <a:t>.</a:t>
            </a:r>
          </a:p>
          <a:p>
            <a:endParaRPr lang="tr-TR" i="1" dirty="0" smtClean="0"/>
          </a:p>
          <a:p>
            <a:r>
              <a:rPr lang="en-US" i="1" dirty="0" smtClean="0"/>
              <a:t>How can I convince you that a file isn’t changed? – Check</a:t>
            </a:r>
            <a:r>
              <a:rPr lang="tr-TR" i="1" dirty="0" smtClean="0"/>
              <a:t> </a:t>
            </a:r>
            <a:r>
              <a:rPr lang="en-US" dirty="0" smtClean="0"/>
              <a:t>if the cryptographic hash code of the file you give me</a:t>
            </a:r>
            <a:r>
              <a:rPr lang="tr-TR" dirty="0" smtClean="0"/>
              <a:t> </a:t>
            </a:r>
            <a:r>
              <a:rPr lang="en-US" dirty="0" smtClean="0"/>
              <a:t>today is the same as that of the original. Any changes</a:t>
            </a:r>
            <a:r>
              <a:rPr lang="tr-TR" dirty="0" smtClean="0"/>
              <a:t> </a:t>
            </a:r>
            <a:r>
              <a:rPr lang="en-US" dirty="0" smtClean="0"/>
              <a:t>to the file will change the hash code.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029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hash function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tells us where to place an item in array called a </a:t>
            </a:r>
            <a:r>
              <a:rPr lang="en-US" b="1" dirty="0" smtClean="0">
                <a:solidFill>
                  <a:srgbClr val="0000FF"/>
                </a:solidFill>
              </a:rPr>
              <a:t>hash table</a:t>
            </a:r>
            <a:r>
              <a:rPr lang="en-US" dirty="0" smtClean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This method is known as </a:t>
            </a:r>
            <a:r>
              <a:rPr lang="en-US" b="1" dirty="0" smtClean="0">
                <a:solidFill>
                  <a:srgbClr val="0000FF"/>
                </a:solidFill>
              </a:rPr>
              <a:t>hashing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 smtClean="0"/>
              <a:t>H</a:t>
            </a:r>
            <a:r>
              <a:rPr lang="en-US" dirty="0" smtClean="0"/>
              <a:t>ash function </a:t>
            </a:r>
            <a:r>
              <a:rPr lang="en-US" b="1" dirty="0" smtClean="0">
                <a:solidFill>
                  <a:srgbClr val="C00000"/>
                </a:solidFill>
              </a:rPr>
              <a:t>maps a search key into an integer </a:t>
            </a:r>
            <a:r>
              <a:rPr lang="en-US" dirty="0" smtClean="0"/>
              <a:t>between 0 and n – 1.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 can have different hash functions.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tr-TR" dirty="0" smtClean="0"/>
              <a:t>H</a:t>
            </a:r>
            <a:r>
              <a:rPr lang="en-US" dirty="0" smtClean="0"/>
              <a:t>ash function </a:t>
            </a:r>
            <a:r>
              <a:rPr lang="tr-TR" dirty="0" smtClean="0"/>
              <a:t>depends </a:t>
            </a:r>
            <a:r>
              <a:rPr lang="en-US" dirty="0" smtClean="0"/>
              <a:t>on </a:t>
            </a:r>
            <a:r>
              <a:rPr lang="tr-TR" dirty="0" smtClean="0"/>
              <a:t>key type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string, ...)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E.g., </a:t>
            </a:r>
            <a:r>
              <a:rPr lang="en-US" b="1" dirty="0" err="1" smtClean="0">
                <a:solidFill>
                  <a:srgbClr val="C00000"/>
                </a:solidFill>
              </a:rPr>
              <a:t>h(x</a:t>
            </a:r>
            <a:r>
              <a:rPr lang="en-US" b="1" dirty="0" smtClean="0">
                <a:solidFill>
                  <a:srgbClr val="C00000"/>
                </a:solidFill>
              </a:rPr>
              <a:t>) = 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C00000"/>
                </a:solidFill>
              </a:rPr>
              <a:t> mod </a:t>
            </a:r>
            <a:r>
              <a:rPr lang="en-US" b="1" dirty="0" err="1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is an integer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perfect hash function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maps each search key into a unique location of the hash table.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perfect hash function is possible if we know all search keys in advance.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 practice </a:t>
            </a:r>
            <a:r>
              <a:rPr lang="en-US" dirty="0" smtClean="0"/>
              <a:t>we </a:t>
            </a:r>
            <a:r>
              <a:rPr lang="en-US" dirty="0" smtClean="0"/>
              <a:t>do not know all search </a:t>
            </a:r>
            <a:r>
              <a:rPr lang="en-US" dirty="0" smtClean="0"/>
              <a:t>keys, </a:t>
            </a:r>
            <a:r>
              <a:rPr lang="en-US" dirty="0" smtClean="0"/>
              <a:t>and thus, a</a:t>
            </a:r>
            <a:r>
              <a:rPr lang="tr-TR" dirty="0" smtClean="0"/>
              <a:t> </a:t>
            </a:r>
            <a:r>
              <a:rPr lang="en-US" dirty="0" smtClean="0"/>
              <a:t>hash function can map more than one key into the same location.</a:t>
            </a:r>
          </a:p>
          <a:p>
            <a:pPr lvl="8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Collisions</a:t>
            </a:r>
            <a:r>
              <a:rPr lang="tr-TR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occur when a hash function maps more than one item into the same array location.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 have to resolve the collisions using a certain mechanism.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We can design different hash functions.</a:t>
            </a:r>
          </a:p>
          <a:p>
            <a:pPr lvl="8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But a </a:t>
            </a:r>
            <a:r>
              <a:rPr lang="en-US" b="1" dirty="0" smtClean="0">
                <a:solidFill>
                  <a:srgbClr val="0000FF"/>
                </a:solidFill>
              </a:rPr>
              <a:t>good hash function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should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 easy and fast to compute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place items uniformly (evenly) throughout the hash table.</a:t>
            </a:r>
          </a:p>
          <a:p>
            <a:pPr lvl="8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We will consider only </a:t>
            </a:r>
            <a:r>
              <a:rPr lang="tr-TR" b="1" dirty="0" smtClean="0">
                <a:solidFill>
                  <a:srgbClr val="0000FF"/>
                </a:solidFill>
              </a:rPr>
              <a:t>integer </a:t>
            </a:r>
            <a:r>
              <a:rPr lang="en-US" b="1" dirty="0" smtClean="0">
                <a:solidFill>
                  <a:srgbClr val="0000FF"/>
                </a:solidFill>
              </a:rPr>
              <a:t>hash functions </a:t>
            </a:r>
            <a:endParaRPr lang="tr-TR" b="1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tr-TR" dirty="0" smtClean="0"/>
              <a:t>O</a:t>
            </a:r>
            <a:r>
              <a:rPr lang="en-US" dirty="0" smtClean="0"/>
              <a:t>n a computer, everything is represented with bits</a:t>
            </a:r>
            <a:r>
              <a:rPr lang="tr-TR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tr-TR" dirty="0" smtClean="0"/>
              <a:t>They </a:t>
            </a:r>
            <a:r>
              <a:rPr lang="en-US" dirty="0" smtClean="0"/>
              <a:t>can be converted into integers.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1001010101001010000110…. remember?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182100" cy="5181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smtClean="0"/>
              <a:t>I</a:t>
            </a:r>
            <a:r>
              <a:rPr lang="en-US" dirty="0" smtClean="0"/>
              <a:t>f search keys are strings, think of them as integers, and apply a hash function </a:t>
            </a:r>
            <a:r>
              <a:rPr lang="tr-TR" dirty="0" smtClean="0"/>
              <a:t>for </a:t>
            </a:r>
            <a:r>
              <a:rPr lang="en-US" dirty="0" smtClean="0"/>
              <a:t>integers.</a:t>
            </a:r>
          </a:p>
          <a:p>
            <a:pPr lvl="5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For example, strings can be encoded using ASCII codes of characters. </a:t>
            </a:r>
            <a:endParaRPr lang="tr-T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Consider the string “NOTE”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ASCII code of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4Eh (</a:t>
            </a:r>
            <a:r>
              <a:rPr lang="en-US" dirty="0" smtClean="0">
                <a:solidFill>
                  <a:srgbClr val="FF0000"/>
                </a:solidFill>
              </a:rPr>
              <a:t>01001110</a:t>
            </a:r>
            <a:r>
              <a:rPr lang="en-US" dirty="0" smtClean="0"/>
              <a:t>),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/>
              <a:t> is 4Fh (</a:t>
            </a:r>
            <a:r>
              <a:rPr lang="en-US" dirty="0" smtClean="0">
                <a:solidFill>
                  <a:srgbClr val="008000"/>
                </a:solidFill>
              </a:rPr>
              <a:t>01001111</a:t>
            </a:r>
            <a:r>
              <a:rPr lang="en-US" dirty="0" smtClean="0"/>
              <a:t>), </a:t>
            </a:r>
            <a:endParaRPr lang="tr-T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smtClean="0"/>
              <a:t>                           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/>
              <a:t> is 54h(</a:t>
            </a:r>
            <a:r>
              <a:rPr lang="en-US" dirty="0" smtClean="0">
                <a:solidFill>
                  <a:srgbClr val="0000FF"/>
                </a:solidFill>
              </a:rPr>
              <a:t>01010100</a:t>
            </a:r>
            <a:r>
              <a:rPr lang="en-US" dirty="0" smtClean="0"/>
              <a:t>), </a:t>
            </a:r>
            <a:r>
              <a:rPr lang="tr-TR" dirty="0" smtClean="0"/>
              <a:t>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/>
              <a:t> is 45h (01000101)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Concatenate four binary numbers to get a new binary number</a:t>
            </a:r>
          </a:p>
          <a:p>
            <a:pPr lvl="1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01001110</a:t>
            </a:r>
            <a:r>
              <a:rPr lang="en-US" dirty="0" smtClean="0">
                <a:solidFill>
                  <a:srgbClr val="008000"/>
                </a:solidFill>
              </a:rPr>
              <a:t>01001111</a:t>
            </a:r>
            <a:r>
              <a:rPr lang="en-US" dirty="0" smtClean="0">
                <a:solidFill>
                  <a:srgbClr val="0000FF"/>
                </a:solidFill>
              </a:rPr>
              <a:t>01010100</a:t>
            </a:r>
            <a:r>
              <a:rPr lang="en-US" dirty="0" smtClean="0"/>
              <a:t>01000101</a:t>
            </a:r>
            <a:r>
              <a:rPr lang="en-US" dirty="0" smtClean="0">
                <a:sym typeface="Wingdings" charset="0"/>
              </a:rPr>
              <a:t>= 4E4F5445h = </a:t>
            </a:r>
            <a:r>
              <a:rPr lang="en-US" b="1" dirty="0" smtClean="0">
                <a:sym typeface="Wingdings" charset="0"/>
              </a:rPr>
              <a:t>1313821765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 smtClean="0">
              <a:sym typeface="Wingding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to Design a Hash Function?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146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5700" y="46482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40700" y="64578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Three possibilities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Selecting digits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Folding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Modular Arithmetic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Or, their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14392</TotalTime>
  <Words>3208</Words>
  <Application>Microsoft Office PowerPoint</Application>
  <PresentationFormat>A4 Paper (210x297 mm)</PresentationFormat>
  <Paragraphs>567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Hashing</vt:lpstr>
      <vt:lpstr>Hashing</vt:lpstr>
      <vt:lpstr>Hash Tables</vt:lpstr>
      <vt:lpstr>Hash Function -- Address Calculator</vt:lpstr>
      <vt:lpstr>Hashing</vt:lpstr>
      <vt:lpstr>Collisions</vt:lpstr>
      <vt:lpstr>Hash Functions</vt:lpstr>
      <vt:lpstr>Everything is an Integer</vt:lpstr>
      <vt:lpstr>How to Design a Hash Function?</vt:lpstr>
      <vt:lpstr>Hash Functions -- Selecting Digits </vt:lpstr>
      <vt:lpstr>Hash Functions -- Folding</vt:lpstr>
      <vt:lpstr>Hash Functions -- Modular Arithmetic</vt:lpstr>
      <vt:lpstr>Why Primes?</vt:lpstr>
      <vt:lpstr>Why Primes?</vt:lpstr>
      <vt:lpstr>Rationale</vt:lpstr>
      <vt:lpstr>Collision Resolution</vt:lpstr>
      <vt:lpstr>Open Addressing</vt:lpstr>
      <vt:lpstr>Open Addressing -- Linear Probing</vt:lpstr>
      <vt:lpstr>Linear Probing -- Example</vt:lpstr>
      <vt:lpstr>Linear Probing -- Clustering Problem</vt:lpstr>
      <vt:lpstr>Open Addressing -- Quadratic Probing</vt:lpstr>
      <vt:lpstr>Quadratic Probing -- Example</vt:lpstr>
      <vt:lpstr>Open Addressing -- Double Hashing</vt:lpstr>
      <vt:lpstr>Double Hashing -- Example</vt:lpstr>
      <vt:lpstr>Open Addressing -- Retrieval &amp; Deletion </vt:lpstr>
      <vt:lpstr>Separate Chaining</vt:lpstr>
      <vt:lpstr>Separate Chaining</vt:lpstr>
      <vt:lpstr>Hashing Analysis</vt:lpstr>
      <vt:lpstr>Hashing -- Analysis</vt:lpstr>
      <vt:lpstr>Separate Chaining -- Analysis</vt:lpstr>
      <vt:lpstr>Linear Probing -- Analysis</vt:lpstr>
      <vt:lpstr>Linear Probing -- Analysis</vt:lpstr>
      <vt:lpstr>Linear Probing -- Analysis</vt:lpstr>
      <vt:lpstr>Quadratic Probing &amp; Double Hashing -- Analysis </vt:lpstr>
      <vt:lpstr>The relative efficiency of four collision-resolution methods</vt:lpstr>
      <vt:lpstr>What Constitutes a Good Hash Function</vt:lpstr>
      <vt:lpstr>Example: Hash Functions for Strings</vt:lpstr>
      <vt:lpstr>Hash Function 1</vt:lpstr>
      <vt:lpstr>Hash Function 2</vt:lpstr>
      <vt:lpstr>Hash Function 3</vt:lpstr>
      <vt:lpstr>Hash function for strings:</vt:lpstr>
      <vt:lpstr>Hash Table versus Search Trees</vt:lpstr>
      <vt:lpstr>Performance</vt:lpstr>
      <vt:lpstr>Other applications of hash tables</vt:lpstr>
      <vt:lpstr>Applications of Hashing</vt:lpstr>
      <vt:lpstr>Substring Pattern Matching</vt:lpstr>
      <vt:lpstr>Hashing, Hashing, and Hashing</vt:lpstr>
      <vt:lpstr>Document Comparison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653</cp:revision>
  <cp:lastPrinted>1999-09-09T03:15:50Z</cp:lastPrinted>
  <dcterms:created xsi:type="dcterms:W3CDTF">2014-12-05T06:09:42Z</dcterms:created>
  <dcterms:modified xsi:type="dcterms:W3CDTF">2020-04-13T12:34:58Z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