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309" r:id="rId2"/>
    <p:sldId id="310" r:id="rId3"/>
    <p:sldId id="311" r:id="rId4"/>
    <p:sldId id="312" r:id="rId5"/>
    <p:sldId id="313" r:id="rId6"/>
    <p:sldId id="256" r:id="rId7"/>
    <p:sldId id="257" r:id="rId8"/>
    <p:sldId id="259" r:id="rId9"/>
    <p:sldId id="260" r:id="rId10"/>
    <p:sldId id="261" r:id="rId11"/>
    <p:sldId id="264" r:id="rId12"/>
    <p:sldId id="262" r:id="rId13"/>
    <p:sldId id="263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314" r:id="rId23"/>
    <p:sldId id="315" r:id="rId24"/>
    <p:sldId id="273" r:id="rId25"/>
    <p:sldId id="274" r:id="rId26"/>
    <p:sldId id="275" r:id="rId27"/>
    <p:sldId id="276" r:id="rId28"/>
    <p:sldId id="277" r:id="rId29"/>
    <p:sldId id="279" r:id="rId30"/>
    <p:sldId id="316" r:id="rId31"/>
    <p:sldId id="280" r:id="rId32"/>
    <p:sldId id="278" r:id="rId33"/>
    <p:sldId id="281" r:id="rId34"/>
    <p:sldId id="282" r:id="rId35"/>
    <p:sldId id="317" r:id="rId36"/>
    <p:sldId id="283" r:id="rId37"/>
    <p:sldId id="284" r:id="rId38"/>
    <p:sldId id="285" r:id="rId39"/>
    <p:sldId id="318" r:id="rId40"/>
    <p:sldId id="286" r:id="rId41"/>
    <p:sldId id="287" r:id="rId42"/>
    <p:sldId id="288" r:id="rId43"/>
    <p:sldId id="319" r:id="rId44"/>
    <p:sldId id="289" r:id="rId45"/>
    <p:sldId id="324" r:id="rId46"/>
    <p:sldId id="290" r:id="rId47"/>
    <p:sldId id="291" r:id="rId48"/>
    <p:sldId id="292" r:id="rId49"/>
    <p:sldId id="293" r:id="rId50"/>
    <p:sldId id="320" r:id="rId51"/>
    <p:sldId id="294" r:id="rId52"/>
    <p:sldId id="295" r:id="rId53"/>
    <p:sldId id="321" r:id="rId54"/>
    <p:sldId id="296" r:id="rId55"/>
    <p:sldId id="297" r:id="rId56"/>
    <p:sldId id="322" r:id="rId57"/>
    <p:sldId id="298" r:id="rId58"/>
    <p:sldId id="299" r:id="rId59"/>
    <p:sldId id="300" r:id="rId60"/>
    <p:sldId id="325" r:id="rId61"/>
    <p:sldId id="301" r:id="rId62"/>
    <p:sldId id="326" r:id="rId63"/>
    <p:sldId id="329" r:id="rId64"/>
    <p:sldId id="328" r:id="rId65"/>
    <p:sldId id="302" r:id="rId66"/>
    <p:sldId id="323" r:id="rId67"/>
    <p:sldId id="303" r:id="rId68"/>
    <p:sldId id="304" r:id="rId69"/>
    <p:sldId id="305" r:id="rId70"/>
    <p:sldId id="306" r:id="rId71"/>
    <p:sldId id="307" r:id="rId72"/>
    <p:sldId id="308" r:id="rId73"/>
  </p:sldIdLst>
  <p:sldSz cx="9906000" cy="6858000" type="A4"/>
  <p:notesSz cx="6858000" cy="9926638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8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8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8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8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8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-8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-8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-8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-8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8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5" autoAdjust="0"/>
    <p:restoredTop sz="95354" autoAdjust="0"/>
  </p:normalViewPr>
  <p:slideViewPr>
    <p:cSldViewPr>
      <p:cViewPr varScale="1">
        <p:scale>
          <a:sx n="96" d="100"/>
          <a:sy n="96" d="100"/>
        </p:scale>
        <p:origin x="-426" y="-102"/>
      </p:cViewPr>
      <p:guideLst>
        <p:guide orient="horz" pos="168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410"/>
    </p:cViewPr>
  </p:sorterViewPr>
  <p:notesViewPr>
    <p:cSldViewPr>
      <p:cViewPr varScale="1">
        <p:scale>
          <a:sx n="51" d="100"/>
          <a:sy n="51" d="100"/>
        </p:scale>
        <p:origin x="-1356" y="-78"/>
      </p:cViewPr>
      <p:guideLst>
        <p:guide orient="horz" pos="312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algn="l" defTabSz="89693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lec08-graphs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3975" y="0"/>
            <a:ext cx="29702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45545FE-EFBA-4786-88F7-251B4354FB4F}" type="datetime4">
              <a:rPr lang="en-US" smtClean="0"/>
              <a:t>May 3, 2020</a:t>
            </a:fld>
            <a:endParaRPr lang="en-US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7688"/>
            <a:ext cx="29702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algn="l" defTabSz="89693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3975" y="9437688"/>
            <a:ext cx="29702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9EBCD98-21D5-442D-9776-2FCBA4FF8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535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lec08-graphs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7788" y="0"/>
            <a:ext cx="29702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792F3BF-3CA9-4C0F-A0E0-B869A20DC363}" type="datetime4">
              <a:rPr lang="en-US" smtClean="0"/>
              <a:t>May 3, 2020</a:t>
            </a:fld>
            <a:endParaRPr lang="en-US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18050"/>
            <a:ext cx="502920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702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7788" y="9429750"/>
            <a:ext cx="29702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276C2F6-B76C-4D56-8AEC-8D9095596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94411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lec08-graphs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A801614A-B483-453A-A6D2-5FE2C6D5198E}" type="datetime4">
              <a:rPr lang="en-US" smtClean="0"/>
              <a:t>May 3, 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76C2F6-B76C-4D56-8AEC-8D909559629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5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1200" smtClean="0"/>
              <a:t>lec08-graphs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45A3E32B-DDEC-41C5-84D7-E4F9C88E017B}" type="datetime4">
              <a:rPr lang="en-US" sz="1200" smtClean="0"/>
              <a:t>May 3, 2020</a:t>
            </a:fld>
            <a:endParaRPr lang="en-US" sz="1200" smtClean="0"/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696FDFA0-2548-4560-95B2-8D45BB2A25B9}" type="slidenum">
              <a:rPr lang="en-US" sz="1200" smtClean="0"/>
              <a:pPr/>
              <a:t>6</a:t>
            </a:fld>
            <a:endParaRPr lang="en-US" sz="1200" smtClean="0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Times New Roman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79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1200" smtClean="0"/>
              <a:t>lec08-graphs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5F247B95-1D01-455B-9A36-4912F6B03B68}" type="datetime4">
              <a:rPr lang="en-US" sz="1200" smtClean="0"/>
              <a:t>May 3, 2020</a:t>
            </a:fld>
            <a:endParaRPr lang="en-US" sz="1200" smtClean="0"/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517FFE1C-6052-470C-B76A-0D11AB149645}" type="slidenum">
              <a:rPr lang="en-US" sz="1200" smtClean="0"/>
              <a:pPr/>
              <a:t>49</a:t>
            </a:fld>
            <a:endParaRPr lang="en-US" sz="1200" smtClean="0"/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Times New Roman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6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4CC81-A21B-468F-A1CF-20B49D28E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7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037F4-67B5-4E4F-9BA1-941A65766C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4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0450" y="152400"/>
            <a:ext cx="23431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8770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C3413-18A5-4837-A43B-7F45F9F245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0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31ADF-05C1-4771-A46F-7A4E50AD9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9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6FA32-4105-4F38-AC47-798A61B012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5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DA20C-2945-4A55-A1F9-19705EE891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6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3E678-8A95-4F14-8128-E00392F97B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6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80A18-995F-46F9-BCF4-210F27E68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3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D723F-F1A6-46BB-82AF-48B829729C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9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3685A-A171-4433-A7D4-3707A492A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6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914CB-90AB-48B5-9475-47BA6EF9A9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3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9296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4350" y="6477000"/>
            <a:ext cx="3714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Times New Roman" pitchFamily="18" charset="0"/>
              </a:defRPr>
            </a:lvl1pPr>
          </a:lstStyle>
          <a:p>
            <a:pPr>
              <a:defRPr/>
            </a:pPr>
            <a:fld id="{D205C627-D4F0-4206-A964-26E8BB1B74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mtClean="0"/>
              <a:t>Graphs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2E3DD784-0464-4D7B-B44C-71707D0EBCBB}" type="slidenum">
              <a:rPr lang="en-US" sz="800" smtClean="0"/>
              <a:pPr/>
              <a:t>1</a:t>
            </a:fld>
            <a:endParaRPr lang="en-US" sz="800" smtClean="0"/>
          </a:p>
        </p:txBody>
      </p:sp>
      <p:sp>
        <p:nvSpPr>
          <p:cNvPr id="9" name="Title 6"/>
          <p:cNvSpPr txBox="1">
            <a:spLocks/>
          </p:cNvSpPr>
          <p:nvPr/>
        </p:nvSpPr>
        <p:spPr bwMode="auto">
          <a:xfrm>
            <a:off x="666750" y="5791200"/>
            <a:ext cx="8420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1050" kern="0" dirty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Initially prepared by Dr. </a:t>
            </a:r>
            <a:r>
              <a:rPr lang="tr-TR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İ</a:t>
            </a:r>
            <a:r>
              <a:rPr lang="en-US" sz="1050" kern="0" dirty="0" err="1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lyas</a:t>
            </a:r>
            <a:r>
              <a:rPr lang="en-US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 </a:t>
            </a:r>
            <a:r>
              <a:rPr lang="tr-TR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Çiç</a:t>
            </a:r>
            <a:r>
              <a:rPr lang="en-US" sz="1050" kern="0" dirty="0" err="1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ekli</a:t>
            </a:r>
            <a:r>
              <a:rPr lang="en-US" sz="1050" kern="0" dirty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; improved by various Bilkent CS202 instructors.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20CAABB7-1B70-44BE-9195-AE51C11CA1F7}" type="slidenum">
              <a:rPr lang="en-US" sz="800" smtClean="0"/>
              <a:pPr/>
              <a:t>10</a:t>
            </a:fld>
            <a:endParaRPr lang="en-US" sz="800" smtClean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Directed Graphs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If edge pair is ordered</a:t>
            </a:r>
            <a:r>
              <a:rPr lang="tr-TR" smtClean="0"/>
              <a:t>,</a:t>
            </a:r>
            <a:r>
              <a:rPr lang="en-US" smtClean="0"/>
              <a:t> then graph is called a </a:t>
            </a:r>
            <a:r>
              <a:rPr lang="en-US" b="1" smtClean="0">
                <a:solidFill>
                  <a:srgbClr val="C00000"/>
                </a:solidFill>
              </a:rPr>
              <a:t>directed graph </a:t>
            </a:r>
            <a:r>
              <a:rPr lang="en-US" b="1" smtClean="0"/>
              <a:t>(</a:t>
            </a:r>
            <a:r>
              <a:rPr lang="en-US" smtClean="0"/>
              <a:t>also called</a:t>
            </a:r>
            <a:r>
              <a:rPr lang="en-US" b="1" smtClean="0"/>
              <a:t> </a:t>
            </a:r>
            <a:r>
              <a:rPr lang="en-US" i="1" smtClean="0"/>
              <a:t>digraphs)</a:t>
            </a:r>
            <a:r>
              <a:rPr lang="en-US" b="1" smtClean="0"/>
              <a:t> </a:t>
            </a:r>
            <a:r>
              <a:rPr lang="en-US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Each edge in a directed graph has a direction</a:t>
            </a:r>
            <a:r>
              <a:rPr lang="tr-TR" sz="2000" smtClean="0"/>
              <a:t>. C</a:t>
            </a:r>
            <a:r>
              <a:rPr lang="en-US" sz="2000" smtClean="0"/>
              <a:t>alled a </a:t>
            </a:r>
            <a:r>
              <a:rPr lang="en-US" sz="2000" b="1" smtClean="0">
                <a:solidFill>
                  <a:srgbClr val="C00000"/>
                </a:solidFill>
              </a:rPr>
              <a:t>directed edge</a:t>
            </a:r>
            <a:r>
              <a:rPr lang="en-US" sz="2000" smtClean="0"/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tr-TR" smtClean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mtClean="0"/>
              <a:t>Definitions given for undirected graphs apply also to directed graphs, with changes that account for direction.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tr-TR" smtClean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mtClean="0"/>
              <a:t>Vertex w is </a:t>
            </a:r>
            <a:r>
              <a:rPr lang="en-US" b="1" i="1" smtClean="0">
                <a:solidFill>
                  <a:srgbClr val="C00000"/>
                </a:solidFill>
              </a:rPr>
              <a:t>adjacent to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v  iff (v,w) </a:t>
            </a:r>
            <a:r>
              <a:rPr lang="en-US" smtClean="0">
                <a:sym typeface="Symbol" charset="2"/>
              </a:rPr>
              <a:t></a:t>
            </a:r>
            <a:r>
              <a:rPr lang="en-US" smtClean="0"/>
              <a:t> E.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000" smtClean="0"/>
              <a:t>i.e. There is a direct edge from  v to w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000" smtClean="0"/>
              <a:t>w is </a:t>
            </a:r>
            <a:r>
              <a:rPr lang="en-US" sz="2000" b="1" smtClean="0">
                <a:solidFill>
                  <a:srgbClr val="C00000"/>
                </a:solidFill>
              </a:rPr>
              <a:t>successor</a:t>
            </a:r>
            <a:r>
              <a:rPr lang="en-US" sz="2000" smtClean="0"/>
              <a:t> of v</a:t>
            </a:r>
            <a:endParaRPr lang="tr-TR" sz="2000" smtClean="0"/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000" smtClean="0"/>
              <a:t>v is </a:t>
            </a:r>
            <a:r>
              <a:rPr lang="en-US" sz="2000" b="1" smtClean="0">
                <a:solidFill>
                  <a:srgbClr val="C00000"/>
                </a:solidFill>
              </a:rPr>
              <a:t>predecessor</a:t>
            </a:r>
            <a:r>
              <a:rPr lang="en-US" sz="2000" smtClean="0"/>
              <a:t> of w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tr-TR" smtClean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mtClean="0"/>
              <a:t>A </a:t>
            </a:r>
            <a:r>
              <a:rPr lang="en-US" b="1" smtClean="0">
                <a:solidFill>
                  <a:srgbClr val="C00000"/>
                </a:solidFill>
              </a:rPr>
              <a:t>directed path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between two vertices is a sequence of directed edges that begins at one vertex and ends at another vertex.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1800" smtClean="0"/>
              <a:t>i.e. w</a:t>
            </a:r>
            <a:r>
              <a:rPr lang="en-US" sz="1800" baseline="-25000" smtClean="0"/>
              <a:t>1</a:t>
            </a:r>
            <a:r>
              <a:rPr lang="en-US" sz="1800" smtClean="0"/>
              <a:t>, w</a:t>
            </a:r>
            <a:r>
              <a:rPr lang="en-US" sz="1800" baseline="-25000" smtClean="0"/>
              <a:t>2</a:t>
            </a:r>
            <a:r>
              <a:rPr lang="en-US" sz="1800" smtClean="0"/>
              <a:t>, …, w</a:t>
            </a:r>
            <a:r>
              <a:rPr lang="en-US" sz="1800" baseline="-25000" smtClean="0"/>
              <a:t>N</a:t>
            </a:r>
            <a:r>
              <a:rPr lang="en-US" sz="1800" smtClean="0"/>
              <a:t> is a path if (w</a:t>
            </a:r>
            <a:r>
              <a:rPr lang="en-US" sz="1800" baseline="-25000" smtClean="0"/>
              <a:t>i</a:t>
            </a:r>
            <a:r>
              <a:rPr lang="en-US" sz="1800" smtClean="0"/>
              <a:t>, w</a:t>
            </a:r>
            <a:r>
              <a:rPr lang="en-US" sz="1800" baseline="-25000" smtClean="0"/>
              <a:t>i+1</a:t>
            </a:r>
            <a:r>
              <a:rPr lang="en-US" sz="1800" smtClean="0"/>
              <a:t>) </a:t>
            </a:r>
            <a:r>
              <a:rPr lang="en-US" sz="1800" smtClean="0">
                <a:sym typeface="Symbol" charset="2"/>
              </a:rPr>
              <a:t></a:t>
            </a:r>
            <a:r>
              <a:rPr lang="en-US" sz="1800" smtClean="0"/>
              <a:t> E for 1 </a:t>
            </a:r>
            <a:r>
              <a:rPr lang="en-US" sz="1800" smtClean="0">
                <a:sym typeface="Symbol" charset="2"/>
              </a:rPr>
              <a:t> i </a:t>
            </a:r>
            <a:r>
              <a:rPr lang="en-US" sz="1800" smtClean="0"/>
              <a:t>. N-1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37329EB1-A74F-48A0-B154-95DB242C28B6}" type="slidenum">
              <a:rPr lang="en-US" sz="800" smtClean="0"/>
              <a:pPr/>
              <a:t>11</a:t>
            </a:fld>
            <a:endParaRPr lang="en-US" sz="800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Directed Graphs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</a:t>
            </a:r>
            <a:r>
              <a:rPr lang="en-US" b="1" smtClean="0">
                <a:solidFill>
                  <a:srgbClr val="C00000"/>
                </a:solidFill>
              </a:rPr>
              <a:t>cycle</a:t>
            </a:r>
            <a:r>
              <a:rPr lang="en-US" smtClean="0"/>
              <a:t> in a directed graph is a path of length </a:t>
            </a:r>
            <a:r>
              <a:rPr lang="tr-TR" smtClean="0"/>
              <a:t>&gt;= </a:t>
            </a:r>
            <a:r>
              <a:rPr lang="en-US" smtClean="0"/>
              <a:t>1 such that  w</a:t>
            </a:r>
            <a:r>
              <a:rPr lang="en-US" baseline="-25000" smtClean="0"/>
              <a:t>1</a:t>
            </a:r>
            <a:r>
              <a:rPr lang="en-US" smtClean="0"/>
              <a:t> = w</a:t>
            </a:r>
            <a:r>
              <a:rPr lang="en-US" baseline="-25000" smtClean="0"/>
              <a:t>N</a:t>
            </a:r>
            <a:r>
              <a:rPr lang="en-US" smtClean="0"/>
              <a:t>.</a:t>
            </a:r>
          </a:p>
          <a:p>
            <a:pPr lvl="1"/>
            <a:r>
              <a:rPr lang="en-US" sz="1800" smtClean="0"/>
              <a:t>This cycle is simple if the path is simple.</a:t>
            </a:r>
          </a:p>
          <a:p>
            <a:pPr lvl="1"/>
            <a:r>
              <a:rPr lang="en-US" sz="1800" smtClean="0"/>
              <a:t>For undirected graphs, the edges must be distinct</a:t>
            </a:r>
          </a:p>
          <a:p>
            <a:endParaRPr lang="tr-TR" smtClean="0"/>
          </a:p>
          <a:p>
            <a:r>
              <a:rPr lang="en-US" smtClean="0"/>
              <a:t>A </a:t>
            </a:r>
            <a:r>
              <a:rPr lang="en-US" b="1" smtClean="0">
                <a:solidFill>
                  <a:srgbClr val="C00000"/>
                </a:solidFill>
              </a:rPr>
              <a:t>directed acyclic graph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(</a:t>
            </a:r>
            <a:r>
              <a:rPr lang="en-US" i="1" smtClean="0"/>
              <a:t>DAG</a:t>
            </a:r>
            <a:r>
              <a:rPr lang="en-US" smtClean="0"/>
              <a:t>) is a directed graph </a:t>
            </a:r>
            <a:r>
              <a:rPr lang="tr-TR" smtClean="0"/>
              <a:t>with </a:t>
            </a:r>
            <a:r>
              <a:rPr lang="en-US" smtClean="0"/>
              <a:t>no cycles.</a:t>
            </a:r>
          </a:p>
          <a:p>
            <a:endParaRPr lang="tr-TR" smtClean="0"/>
          </a:p>
          <a:p>
            <a:r>
              <a:rPr lang="en-US" smtClean="0"/>
              <a:t>An undirected graph is </a:t>
            </a:r>
            <a:r>
              <a:rPr lang="en-US" b="1" smtClean="0">
                <a:solidFill>
                  <a:srgbClr val="C00000"/>
                </a:solidFill>
              </a:rPr>
              <a:t>connected</a:t>
            </a:r>
            <a:r>
              <a:rPr lang="en-US" smtClean="0"/>
              <a:t> if there is a path from every vertex to every other vertex. </a:t>
            </a:r>
            <a:endParaRPr lang="tr-TR" smtClean="0"/>
          </a:p>
          <a:p>
            <a:pPr lvl="1"/>
            <a:r>
              <a:rPr lang="en-US" sz="2000" smtClean="0"/>
              <a:t>A directed graph with this property is called </a:t>
            </a:r>
            <a:r>
              <a:rPr lang="en-US" sz="2000" b="1" smtClean="0">
                <a:solidFill>
                  <a:srgbClr val="C00000"/>
                </a:solidFill>
              </a:rPr>
              <a:t>strongly connected</a:t>
            </a:r>
            <a:r>
              <a:rPr lang="en-US" sz="2000" smtClean="0"/>
              <a:t>.</a:t>
            </a:r>
          </a:p>
          <a:p>
            <a:pPr lvl="1"/>
            <a:r>
              <a:rPr lang="en-US" sz="2000" smtClean="0"/>
              <a:t>If a directed graph is not strongly connected, but the underlying graph (without direction to arcs) is connected then the graph is </a:t>
            </a:r>
            <a:r>
              <a:rPr lang="en-US" sz="2000" b="1" smtClean="0">
                <a:solidFill>
                  <a:srgbClr val="C00000"/>
                </a:solidFill>
              </a:rPr>
              <a:t>weakly connected</a:t>
            </a:r>
            <a:r>
              <a:rPr lang="en-US" sz="2000" smtClean="0"/>
              <a:t>.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FF902082-78C3-46FC-8814-F854D3D865E8}" type="slidenum">
              <a:rPr lang="en-US" sz="800" smtClean="0"/>
              <a:pPr/>
              <a:t>12</a:t>
            </a:fld>
            <a:endParaRPr lang="en-US" sz="800" smtClean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Directed Graph – An Example</a:t>
            </a:r>
          </a:p>
        </p:txBody>
      </p:sp>
      <p:grpSp>
        <p:nvGrpSpPr>
          <p:cNvPr id="15366" name="Group 16"/>
          <p:cNvGrpSpPr>
            <a:grpSpLocks/>
          </p:cNvGrpSpPr>
          <p:nvPr/>
        </p:nvGrpSpPr>
        <p:grpSpPr bwMode="auto">
          <a:xfrm>
            <a:off x="609600" y="1143000"/>
            <a:ext cx="6337300" cy="1584325"/>
            <a:chOff x="384" y="720"/>
            <a:chExt cx="3992" cy="998"/>
          </a:xfrm>
        </p:grpSpPr>
        <p:sp>
          <p:nvSpPr>
            <p:cNvPr id="15368" name="Line 4"/>
            <p:cNvSpPr>
              <a:spLocks noChangeShapeType="1"/>
            </p:cNvSpPr>
            <p:nvPr/>
          </p:nvSpPr>
          <p:spPr bwMode="auto">
            <a:xfrm>
              <a:off x="1609" y="992"/>
              <a:ext cx="635" cy="45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5369" name="Line 5"/>
            <p:cNvSpPr>
              <a:spLocks noChangeShapeType="1"/>
            </p:cNvSpPr>
            <p:nvPr/>
          </p:nvSpPr>
          <p:spPr bwMode="auto">
            <a:xfrm>
              <a:off x="1654" y="901"/>
              <a:ext cx="145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5370" name="Line 6"/>
            <p:cNvSpPr>
              <a:spLocks noChangeShapeType="1"/>
            </p:cNvSpPr>
            <p:nvPr/>
          </p:nvSpPr>
          <p:spPr bwMode="auto">
            <a:xfrm>
              <a:off x="3450" y="1019"/>
              <a:ext cx="590" cy="40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5371" name="Line 7"/>
            <p:cNvSpPr>
              <a:spLocks noChangeShapeType="1"/>
            </p:cNvSpPr>
            <p:nvPr/>
          </p:nvSpPr>
          <p:spPr bwMode="auto">
            <a:xfrm flipH="1">
              <a:off x="747" y="1536"/>
              <a:ext cx="145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5372" name="Line 8"/>
            <p:cNvSpPr>
              <a:spLocks noChangeShapeType="1"/>
            </p:cNvSpPr>
            <p:nvPr/>
          </p:nvSpPr>
          <p:spPr bwMode="auto">
            <a:xfrm flipH="1">
              <a:off x="2561" y="1536"/>
              <a:ext cx="145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5373" name="Line 9"/>
            <p:cNvSpPr>
              <a:spLocks noChangeShapeType="1"/>
            </p:cNvSpPr>
            <p:nvPr/>
          </p:nvSpPr>
          <p:spPr bwMode="auto">
            <a:xfrm flipH="1">
              <a:off x="702" y="992"/>
              <a:ext cx="635" cy="42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5374" name="Oval 10"/>
            <p:cNvSpPr>
              <a:spLocks noChangeArrowheads="1"/>
            </p:cNvSpPr>
            <p:nvPr/>
          </p:nvSpPr>
          <p:spPr bwMode="auto">
            <a:xfrm>
              <a:off x="1291" y="720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1</a:t>
              </a:r>
            </a:p>
          </p:txBody>
        </p:sp>
        <p:sp>
          <p:nvSpPr>
            <p:cNvPr id="15375" name="Oval 11"/>
            <p:cNvSpPr>
              <a:spLocks noChangeArrowheads="1"/>
            </p:cNvSpPr>
            <p:nvPr/>
          </p:nvSpPr>
          <p:spPr bwMode="auto">
            <a:xfrm>
              <a:off x="2198" y="1352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4</a:t>
              </a:r>
            </a:p>
          </p:txBody>
        </p:sp>
        <p:sp>
          <p:nvSpPr>
            <p:cNvPr id="15376" name="Oval 12"/>
            <p:cNvSpPr>
              <a:spLocks noChangeArrowheads="1"/>
            </p:cNvSpPr>
            <p:nvPr/>
          </p:nvSpPr>
          <p:spPr bwMode="auto">
            <a:xfrm>
              <a:off x="3105" y="720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2</a:t>
              </a:r>
            </a:p>
          </p:txBody>
        </p:sp>
        <p:sp>
          <p:nvSpPr>
            <p:cNvPr id="15377" name="Oval 13"/>
            <p:cNvSpPr>
              <a:spLocks noChangeArrowheads="1"/>
            </p:cNvSpPr>
            <p:nvPr/>
          </p:nvSpPr>
          <p:spPr bwMode="auto">
            <a:xfrm>
              <a:off x="4013" y="1352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5</a:t>
              </a:r>
            </a:p>
          </p:txBody>
        </p:sp>
        <p:sp>
          <p:nvSpPr>
            <p:cNvPr id="15378" name="Oval 14"/>
            <p:cNvSpPr>
              <a:spLocks noChangeArrowheads="1"/>
            </p:cNvSpPr>
            <p:nvPr/>
          </p:nvSpPr>
          <p:spPr bwMode="auto">
            <a:xfrm>
              <a:off x="384" y="1354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3</a:t>
              </a:r>
            </a:p>
          </p:txBody>
        </p:sp>
      </p:grpSp>
      <p:sp>
        <p:nvSpPr>
          <p:cNvPr id="15367" name="Text Box 15"/>
          <p:cNvSpPr txBox="1">
            <a:spLocks noChangeArrowheads="1"/>
          </p:cNvSpPr>
          <p:nvPr/>
        </p:nvSpPr>
        <p:spPr bwMode="auto">
          <a:xfrm>
            <a:off x="614363" y="2819400"/>
            <a:ext cx="5989637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The graph G= (V,E) has 5 vertices and 6 edges:</a:t>
            </a:r>
          </a:p>
          <a:p>
            <a:pPr algn="l" eaLnBrk="1" hangingPunct="1"/>
            <a:r>
              <a:rPr lang="en-US"/>
              <a:t>   V = {1,2,3,4,5}</a:t>
            </a:r>
          </a:p>
          <a:p>
            <a:pPr algn="l" eaLnBrk="1" hangingPunct="1"/>
            <a:r>
              <a:rPr lang="en-US"/>
              <a:t>   E = { (1,2),(1,4),(2,5),(4,5),(3,1),(4,3) }</a:t>
            </a:r>
          </a:p>
          <a:p>
            <a:pPr algn="l" eaLnBrk="1" hangingPunct="1"/>
            <a:r>
              <a:rPr lang="en-US"/>
              <a:t> </a:t>
            </a:r>
          </a:p>
          <a:p>
            <a:pPr algn="l" eaLnBrk="1" hangingPunct="1">
              <a:buFontTx/>
              <a:buChar char="•"/>
            </a:pPr>
            <a:r>
              <a:rPr lang="en-US"/>
              <a:t>  </a:t>
            </a:r>
            <a:r>
              <a:rPr lang="en-US" sz="2000" i="1"/>
              <a:t>Adjacent:</a:t>
            </a:r>
          </a:p>
          <a:p>
            <a:pPr lvl="1" algn="l" eaLnBrk="1" hangingPunct="1"/>
            <a:r>
              <a:rPr lang="en-US" sz="2000"/>
              <a:t>2 is adjacent to 1, but 1 is NOT adjacent to 2</a:t>
            </a:r>
          </a:p>
          <a:p>
            <a:pPr algn="l" eaLnBrk="1" hangingPunct="1">
              <a:buFontTx/>
              <a:buChar char="•"/>
            </a:pPr>
            <a:r>
              <a:rPr lang="en-US" sz="2000"/>
              <a:t>  </a:t>
            </a:r>
            <a:r>
              <a:rPr lang="en-US" sz="2000" i="1"/>
              <a:t>Path:</a:t>
            </a:r>
          </a:p>
          <a:p>
            <a:pPr lvl="1" algn="l" eaLnBrk="1" hangingPunct="1"/>
            <a:r>
              <a:rPr lang="en-US" sz="2000"/>
              <a:t>1,2,5 ( a directed path),     </a:t>
            </a:r>
          </a:p>
          <a:p>
            <a:pPr algn="l" eaLnBrk="1" hangingPunct="1">
              <a:buFontTx/>
              <a:buChar char="•"/>
            </a:pPr>
            <a:r>
              <a:rPr lang="en-US" sz="2000"/>
              <a:t>  </a:t>
            </a:r>
            <a:r>
              <a:rPr lang="en-US" sz="2000" i="1"/>
              <a:t>Cycle:</a:t>
            </a:r>
          </a:p>
          <a:p>
            <a:pPr algn="l" eaLnBrk="1" hangingPunct="1"/>
            <a:r>
              <a:rPr lang="en-US" sz="2000"/>
              <a:t>       1,4,3,1 (a directed cycle),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7062EFDD-7256-4EEC-9E7E-773F20075F56}" type="slidenum">
              <a:rPr lang="en-US" sz="800" smtClean="0"/>
              <a:pPr/>
              <a:t>13</a:t>
            </a:fld>
            <a:endParaRPr lang="en-US" sz="800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Weighted Graph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296400" cy="990600"/>
          </a:xfrm>
        </p:spPr>
        <p:txBody>
          <a:bodyPr/>
          <a:lstStyle/>
          <a:p>
            <a:r>
              <a:rPr lang="en-US" smtClean="0"/>
              <a:t>We can label the edges of a graph with numeric values, the graph is called a </a:t>
            </a:r>
            <a:r>
              <a:rPr lang="en-US" b="1" smtClean="0">
                <a:solidFill>
                  <a:srgbClr val="C00000"/>
                </a:solidFill>
              </a:rPr>
              <a:t>weighted graph</a:t>
            </a:r>
            <a:r>
              <a:rPr lang="en-US" smtClean="0"/>
              <a:t>.</a:t>
            </a:r>
          </a:p>
        </p:txBody>
      </p:sp>
      <p:grpSp>
        <p:nvGrpSpPr>
          <p:cNvPr id="16391" name="Group 5"/>
          <p:cNvGrpSpPr>
            <a:grpSpLocks/>
          </p:cNvGrpSpPr>
          <p:nvPr/>
        </p:nvGrpSpPr>
        <p:grpSpPr bwMode="auto">
          <a:xfrm>
            <a:off x="304800" y="2362200"/>
            <a:ext cx="6337300" cy="1584325"/>
            <a:chOff x="816" y="960"/>
            <a:chExt cx="3992" cy="998"/>
          </a:xfrm>
        </p:grpSpPr>
        <p:sp>
          <p:nvSpPr>
            <p:cNvPr id="16418" name="Line 6"/>
            <p:cNvSpPr>
              <a:spLocks noChangeShapeType="1"/>
            </p:cNvSpPr>
            <p:nvPr/>
          </p:nvSpPr>
          <p:spPr bwMode="auto">
            <a:xfrm>
              <a:off x="2041" y="1232"/>
              <a:ext cx="635" cy="45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6419" name="Line 7"/>
            <p:cNvSpPr>
              <a:spLocks noChangeShapeType="1"/>
            </p:cNvSpPr>
            <p:nvPr/>
          </p:nvSpPr>
          <p:spPr bwMode="auto">
            <a:xfrm>
              <a:off x="2086" y="1141"/>
              <a:ext cx="145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6420" name="Line 8"/>
            <p:cNvSpPr>
              <a:spLocks noChangeShapeType="1"/>
            </p:cNvSpPr>
            <p:nvPr/>
          </p:nvSpPr>
          <p:spPr bwMode="auto">
            <a:xfrm>
              <a:off x="3882" y="1259"/>
              <a:ext cx="590" cy="40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6421" name="Line 9"/>
            <p:cNvSpPr>
              <a:spLocks noChangeShapeType="1"/>
            </p:cNvSpPr>
            <p:nvPr/>
          </p:nvSpPr>
          <p:spPr bwMode="auto">
            <a:xfrm flipH="1">
              <a:off x="1179" y="1776"/>
              <a:ext cx="145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6422" name="Line 10"/>
            <p:cNvSpPr>
              <a:spLocks noChangeShapeType="1"/>
            </p:cNvSpPr>
            <p:nvPr/>
          </p:nvSpPr>
          <p:spPr bwMode="auto">
            <a:xfrm flipH="1">
              <a:off x="2993" y="1776"/>
              <a:ext cx="145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6423" name="Line 11"/>
            <p:cNvSpPr>
              <a:spLocks noChangeShapeType="1"/>
            </p:cNvSpPr>
            <p:nvPr/>
          </p:nvSpPr>
          <p:spPr bwMode="auto">
            <a:xfrm flipH="1">
              <a:off x="1134" y="1232"/>
              <a:ext cx="635" cy="42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6424" name="Oval 12"/>
            <p:cNvSpPr>
              <a:spLocks noChangeArrowheads="1"/>
            </p:cNvSpPr>
            <p:nvPr/>
          </p:nvSpPr>
          <p:spPr bwMode="auto">
            <a:xfrm>
              <a:off x="1723" y="960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1</a:t>
              </a:r>
            </a:p>
          </p:txBody>
        </p:sp>
        <p:sp>
          <p:nvSpPr>
            <p:cNvPr id="16425" name="Oval 13"/>
            <p:cNvSpPr>
              <a:spLocks noChangeArrowheads="1"/>
            </p:cNvSpPr>
            <p:nvPr/>
          </p:nvSpPr>
          <p:spPr bwMode="auto">
            <a:xfrm>
              <a:off x="2630" y="1592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4</a:t>
              </a:r>
            </a:p>
          </p:txBody>
        </p:sp>
        <p:sp>
          <p:nvSpPr>
            <p:cNvPr id="16426" name="Oval 14"/>
            <p:cNvSpPr>
              <a:spLocks noChangeArrowheads="1"/>
            </p:cNvSpPr>
            <p:nvPr/>
          </p:nvSpPr>
          <p:spPr bwMode="auto">
            <a:xfrm>
              <a:off x="3537" y="960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2</a:t>
              </a:r>
            </a:p>
          </p:txBody>
        </p:sp>
        <p:sp>
          <p:nvSpPr>
            <p:cNvPr id="16427" name="Oval 15"/>
            <p:cNvSpPr>
              <a:spLocks noChangeArrowheads="1"/>
            </p:cNvSpPr>
            <p:nvPr/>
          </p:nvSpPr>
          <p:spPr bwMode="auto">
            <a:xfrm>
              <a:off x="4445" y="1592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5</a:t>
              </a:r>
            </a:p>
          </p:txBody>
        </p:sp>
        <p:sp>
          <p:nvSpPr>
            <p:cNvPr id="16428" name="Oval 16"/>
            <p:cNvSpPr>
              <a:spLocks noChangeArrowheads="1"/>
            </p:cNvSpPr>
            <p:nvPr/>
          </p:nvSpPr>
          <p:spPr bwMode="auto">
            <a:xfrm>
              <a:off x="816" y="1594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3</a:t>
              </a:r>
            </a:p>
          </p:txBody>
        </p:sp>
      </p:grpSp>
      <p:grpSp>
        <p:nvGrpSpPr>
          <p:cNvPr id="16392" name="Group 17"/>
          <p:cNvGrpSpPr>
            <a:grpSpLocks/>
          </p:cNvGrpSpPr>
          <p:nvPr/>
        </p:nvGrpSpPr>
        <p:grpSpPr bwMode="auto">
          <a:xfrm>
            <a:off x="533400" y="4572000"/>
            <a:ext cx="6337300" cy="1584325"/>
            <a:chOff x="384" y="720"/>
            <a:chExt cx="3992" cy="998"/>
          </a:xfrm>
        </p:grpSpPr>
        <p:sp>
          <p:nvSpPr>
            <p:cNvPr id="16407" name="Line 18"/>
            <p:cNvSpPr>
              <a:spLocks noChangeShapeType="1"/>
            </p:cNvSpPr>
            <p:nvPr/>
          </p:nvSpPr>
          <p:spPr bwMode="auto">
            <a:xfrm>
              <a:off x="1609" y="992"/>
              <a:ext cx="635" cy="45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6408" name="Line 19"/>
            <p:cNvSpPr>
              <a:spLocks noChangeShapeType="1"/>
            </p:cNvSpPr>
            <p:nvPr/>
          </p:nvSpPr>
          <p:spPr bwMode="auto">
            <a:xfrm>
              <a:off x="1654" y="901"/>
              <a:ext cx="145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6409" name="Line 20"/>
            <p:cNvSpPr>
              <a:spLocks noChangeShapeType="1"/>
            </p:cNvSpPr>
            <p:nvPr/>
          </p:nvSpPr>
          <p:spPr bwMode="auto">
            <a:xfrm>
              <a:off x="3450" y="1019"/>
              <a:ext cx="590" cy="40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6410" name="Line 21"/>
            <p:cNvSpPr>
              <a:spLocks noChangeShapeType="1"/>
            </p:cNvSpPr>
            <p:nvPr/>
          </p:nvSpPr>
          <p:spPr bwMode="auto">
            <a:xfrm flipH="1">
              <a:off x="747" y="1536"/>
              <a:ext cx="145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6411" name="Line 22"/>
            <p:cNvSpPr>
              <a:spLocks noChangeShapeType="1"/>
            </p:cNvSpPr>
            <p:nvPr/>
          </p:nvSpPr>
          <p:spPr bwMode="auto">
            <a:xfrm flipH="1">
              <a:off x="2561" y="1536"/>
              <a:ext cx="145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6412" name="Line 23"/>
            <p:cNvSpPr>
              <a:spLocks noChangeShapeType="1"/>
            </p:cNvSpPr>
            <p:nvPr/>
          </p:nvSpPr>
          <p:spPr bwMode="auto">
            <a:xfrm flipH="1">
              <a:off x="702" y="992"/>
              <a:ext cx="635" cy="42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6413" name="Oval 24"/>
            <p:cNvSpPr>
              <a:spLocks noChangeArrowheads="1"/>
            </p:cNvSpPr>
            <p:nvPr/>
          </p:nvSpPr>
          <p:spPr bwMode="auto">
            <a:xfrm>
              <a:off x="1291" y="720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1</a:t>
              </a:r>
            </a:p>
          </p:txBody>
        </p:sp>
        <p:sp>
          <p:nvSpPr>
            <p:cNvPr id="16414" name="Oval 25"/>
            <p:cNvSpPr>
              <a:spLocks noChangeArrowheads="1"/>
            </p:cNvSpPr>
            <p:nvPr/>
          </p:nvSpPr>
          <p:spPr bwMode="auto">
            <a:xfrm>
              <a:off x="2198" y="1352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4</a:t>
              </a:r>
            </a:p>
          </p:txBody>
        </p:sp>
        <p:sp>
          <p:nvSpPr>
            <p:cNvPr id="16415" name="Oval 26"/>
            <p:cNvSpPr>
              <a:spLocks noChangeArrowheads="1"/>
            </p:cNvSpPr>
            <p:nvPr/>
          </p:nvSpPr>
          <p:spPr bwMode="auto">
            <a:xfrm>
              <a:off x="3105" y="720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2</a:t>
              </a:r>
            </a:p>
          </p:txBody>
        </p:sp>
        <p:sp>
          <p:nvSpPr>
            <p:cNvPr id="16416" name="Oval 27"/>
            <p:cNvSpPr>
              <a:spLocks noChangeArrowheads="1"/>
            </p:cNvSpPr>
            <p:nvPr/>
          </p:nvSpPr>
          <p:spPr bwMode="auto">
            <a:xfrm>
              <a:off x="4013" y="1352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5</a:t>
              </a:r>
            </a:p>
          </p:txBody>
        </p:sp>
        <p:sp>
          <p:nvSpPr>
            <p:cNvPr id="16417" name="Oval 28"/>
            <p:cNvSpPr>
              <a:spLocks noChangeArrowheads="1"/>
            </p:cNvSpPr>
            <p:nvPr/>
          </p:nvSpPr>
          <p:spPr bwMode="auto">
            <a:xfrm>
              <a:off x="384" y="1354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3</a:t>
              </a:r>
            </a:p>
          </p:txBody>
        </p:sp>
      </p:grpSp>
      <p:sp>
        <p:nvSpPr>
          <p:cNvPr id="16393" name="Text Box 29"/>
          <p:cNvSpPr txBox="1">
            <a:spLocks noChangeArrowheads="1"/>
          </p:cNvSpPr>
          <p:nvPr/>
        </p:nvSpPr>
        <p:spPr bwMode="auto">
          <a:xfrm>
            <a:off x="3244850" y="2286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16394" name="Text Box 30"/>
          <p:cNvSpPr txBox="1">
            <a:spLocks noChangeArrowheads="1"/>
          </p:cNvSpPr>
          <p:nvPr/>
        </p:nvSpPr>
        <p:spPr bwMode="auto">
          <a:xfrm>
            <a:off x="4495800" y="3276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16395" name="Text Box 31"/>
          <p:cNvSpPr txBox="1">
            <a:spLocks noChangeArrowheads="1"/>
          </p:cNvSpPr>
          <p:nvPr/>
        </p:nvSpPr>
        <p:spPr bwMode="auto">
          <a:xfrm>
            <a:off x="898525" y="27844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16396" name="Text Box 32"/>
          <p:cNvSpPr txBox="1">
            <a:spLocks noChangeArrowheads="1"/>
          </p:cNvSpPr>
          <p:nvPr/>
        </p:nvSpPr>
        <p:spPr bwMode="auto">
          <a:xfrm>
            <a:off x="1736725" y="3241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16397" name="Text Box 33"/>
          <p:cNvSpPr txBox="1">
            <a:spLocks noChangeArrowheads="1"/>
          </p:cNvSpPr>
          <p:nvPr/>
        </p:nvSpPr>
        <p:spPr bwMode="auto">
          <a:xfrm>
            <a:off x="27432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16398" name="Text Box 34"/>
          <p:cNvSpPr txBox="1">
            <a:spLocks noChangeArrowheads="1"/>
          </p:cNvSpPr>
          <p:nvPr/>
        </p:nvSpPr>
        <p:spPr bwMode="auto">
          <a:xfrm>
            <a:off x="5410200" y="2743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16399" name="Text Box 35"/>
          <p:cNvSpPr txBox="1">
            <a:spLocks noChangeArrowheads="1"/>
          </p:cNvSpPr>
          <p:nvPr/>
        </p:nvSpPr>
        <p:spPr bwMode="auto">
          <a:xfrm>
            <a:off x="1066800" y="5029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16400" name="Text Box 36"/>
          <p:cNvSpPr txBox="1">
            <a:spLocks noChangeArrowheads="1"/>
          </p:cNvSpPr>
          <p:nvPr/>
        </p:nvSpPr>
        <p:spPr bwMode="auto">
          <a:xfrm>
            <a:off x="1965325" y="548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16401" name="Text Box 37"/>
          <p:cNvSpPr txBox="1">
            <a:spLocks noChangeArrowheads="1"/>
          </p:cNvSpPr>
          <p:nvPr/>
        </p:nvSpPr>
        <p:spPr bwMode="auto">
          <a:xfrm>
            <a:off x="3625850" y="4495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16402" name="Text Box 38"/>
          <p:cNvSpPr txBox="1">
            <a:spLocks noChangeArrowheads="1"/>
          </p:cNvSpPr>
          <p:nvPr/>
        </p:nvSpPr>
        <p:spPr bwMode="auto">
          <a:xfrm>
            <a:off x="4495800" y="548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16403" name="Text Box 39"/>
          <p:cNvSpPr txBox="1">
            <a:spLocks noChangeArrowheads="1"/>
          </p:cNvSpPr>
          <p:nvPr/>
        </p:nvSpPr>
        <p:spPr bwMode="auto">
          <a:xfrm>
            <a:off x="2971800" y="5029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16404" name="Text Box 40"/>
          <p:cNvSpPr txBox="1">
            <a:spLocks noChangeArrowheads="1"/>
          </p:cNvSpPr>
          <p:nvPr/>
        </p:nvSpPr>
        <p:spPr bwMode="auto">
          <a:xfrm>
            <a:off x="5638800" y="4953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16405" name="Text Box 41"/>
          <p:cNvSpPr txBox="1">
            <a:spLocks noChangeArrowheads="1"/>
          </p:cNvSpPr>
          <p:nvPr/>
        </p:nvSpPr>
        <p:spPr bwMode="auto">
          <a:xfrm>
            <a:off x="5867400" y="2438400"/>
            <a:ext cx="3819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/>
            <a:r>
              <a:rPr lang="en-US" b="1">
                <a:solidFill>
                  <a:srgbClr val="C00000"/>
                </a:solidFill>
              </a:rPr>
              <a:t>Weighted</a:t>
            </a:r>
            <a:r>
              <a:rPr lang="en-US" b="1"/>
              <a:t> (Undirect) Graph</a:t>
            </a:r>
          </a:p>
        </p:txBody>
      </p:sp>
      <p:sp>
        <p:nvSpPr>
          <p:cNvPr id="16406" name="Text Box 42"/>
          <p:cNvSpPr txBox="1">
            <a:spLocks noChangeArrowheads="1"/>
          </p:cNvSpPr>
          <p:nvPr/>
        </p:nvSpPr>
        <p:spPr bwMode="auto">
          <a:xfrm>
            <a:off x="6019800" y="4724400"/>
            <a:ext cx="3579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/>
            <a:r>
              <a:rPr lang="en-US" b="1">
                <a:solidFill>
                  <a:srgbClr val="C00000"/>
                </a:solidFill>
              </a:rPr>
              <a:t>Weighted Directed </a:t>
            </a:r>
            <a:r>
              <a:rPr lang="en-US" b="1"/>
              <a:t>Graph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747D6F7A-8BAF-4749-A785-5CE6F0E3EBE7}" type="slidenum">
              <a:rPr lang="en-US" sz="800" smtClean="0"/>
              <a:pPr/>
              <a:t>14</a:t>
            </a:fld>
            <a:endParaRPr lang="en-US" sz="80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Implementations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two most common implementations of a graph are:</a:t>
            </a:r>
            <a:endParaRPr lang="tr-TR" smtClean="0"/>
          </a:p>
          <a:p>
            <a:endParaRPr lang="en-US" smtClean="0"/>
          </a:p>
          <a:p>
            <a:pPr lvl="1"/>
            <a:r>
              <a:rPr lang="en-US" sz="2400" b="1" i="1" smtClean="0">
                <a:solidFill>
                  <a:srgbClr val="C00000"/>
                </a:solidFill>
              </a:rPr>
              <a:t>Adjacency Matrix</a:t>
            </a:r>
          </a:p>
          <a:p>
            <a:pPr lvl="2"/>
            <a:r>
              <a:rPr lang="en-US" sz="2400" smtClean="0"/>
              <a:t>A two dimensional array</a:t>
            </a:r>
            <a:endParaRPr lang="tr-TR" sz="2400" smtClean="0"/>
          </a:p>
          <a:p>
            <a:pPr lvl="2"/>
            <a:endParaRPr lang="en-US" sz="2400" b="1" i="1" smtClean="0"/>
          </a:p>
          <a:p>
            <a:pPr lvl="1"/>
            <a:r>
              <a:rPr lang="en-US" sz="2400" b="1" i="1" smtClean="0">
                <a:solidFill>
                  <a:srgbClr val="C00000"/>
                </a:solidFill>
              </a:rPr>
              <a:t>Adjacency List</a:t>
            </a:r>
          </a:p>
          <a:p>
            <a:pPr lvl="2"/>
            <a:r>
              <a:rPr lang="en-US" sz="2400" smtClean="0"/>
              <a:t>For each vertex we keep a list of adjacent vertices</a:t>
            </a:r>
            <a:endParaRPr lang="en-US" sz="2400" b="1" i="1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5F5A892F-75B3-4C01-8020-6D276D955FDF}" type="slidenum">
              <a:rPr lang="en-US" sz="800" smtClean="0"/>
              <a:pPr/>
              <a:t>15</a:t>
            </a:fld>
            <a:endParaRPr lang="en-US" sz="800" smtClean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Adjacency Matrix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 </a:t>
            </a:r>
            <a:r>
              <a:rPr lang="en-US" b="1" smtClean="0">
                <a:solidFill>
                  <a:srgbClr val="C00000"/>
                </a:solidFill>
              </a:rPr>
              <a:t>adjacency matrix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for a graph with </a:t>
            </a:r>
            <a:r>
              <a:rPr lang="en-US" i="1" smtClean="0"/>
              <a:t>n</a:t>
            </a:r>
            <a:r>
              <a:rPr lang="en-US" smtClean="0"/>
              <a:t> vertices is an </a:t>
            </a:r>
            <a:r>
              <a:rPr lang="en-US" b="1" i="1" smtClean="0"/>
              <a:t>n</a:t>
            </a:r>
            <a:r>
              <a:rPr lang="en-US" b="1" smtClean="0"/>
              <a:t> by </a:t>
            </a:r>
            <a:r>
              <a:rPr lang="en-US" b="1" i="1" smtClean="0"/>
              <a:t>n</a:t>
            </a:r>
            <a:r>
              <a:rPr lang="en-US" b="1" smtClean="0"/>
              <a:t> array </a:t>
            </a:r>
            <a:r>
              <a:rPr lang="en-US" b="1" i="1" smtClean="0"/>
              <a:t>matrix </a:t>
            </a:r>
            <a:r>
              <a:rPr lang="en-US" smtClean="0"/>
              <a:t>such that </a:t>
            </a:r>
            <a:endParaRPr lang="tr-TR" smtClean="0"/>
          </a:p>
          <a:p>
            <a:pPr lvl="1"/>
            <a:r>
              <a:rPr lang="en-US" sz="2000" i="1" smtClean="0"/>
              <a:t>matrix[i][j]</a:t>
            </a:r>
            <a:r>
              <a:rPr lang="en-US" sz="2000" smtClean="0"/>
              <a:t> is 1 (true) if there is an edge from vertex </a:t>
            </a:r>
            <a:r>
              <a:rPr lang="en-US" sz="2000" i="1" smtClean="0"/>
              <a:t>i</a:t>
            </a:r>
            <a:r>
              <a:rPr lang="en-US" sz="2000" smtClean="0"/>
              <a:t> to vertex </a:t>
            </a:r>
            <a:r>
              <a:rPr lang="en-US" sz="2000" i="1" smtClean="0"/>
              <a:t>j</a:t>
            </a:r>
            <a:endParaRPr lang="tr-TR" sz="2000" i="1" smtClean="0"/>
          </a:p>
          <a:p>
            <a:pPr lvl="1"/>
            <a:r>
              <a:rPr lang="en-US" sz="2000" smtClean="0"/>
              <a:t>0 (false) otherwise.</a:t>
            </a:r>
          </a:p>
          <a:p>
            <a:pPr>
              <a:spcBef>
                <a:spcPts val="1800"/>
              </a:spcBef>
            </a:pPr>
            <a:r>
              <a:rPr lang="en-US" smtClean="0"/>
              <a:t>When the graph is </a:t>
            </a:r>
            <a:r>
              <a:rPr lang="en-US" b="1" smtClean="0">
                <a:solidFill>
                  <a:srgbClr val="C00000"/>
                </a:solidFill>
              </a:rPr>
              <a:t>weighted</a:t>
            </a:r>
            <a:r>
              <a:rPr lang="tr-TR" b="1" smtClean="0">
                <a:solidFill>
                  <a:srgbClr val="C00000"/>
                </a:solidFill>
              </a:rPr>
              <a:t>:</a:t>
            </a:r>
          </a:p>
          <a:p>
            <a:pPr lvl="1"/>
            <a:r>
              <a:rPr lang="en-US" sz="2000" i="1" smtClean="0"/>
              <a:t>matrix[i][j]</a:t>
            </a:r>
            <a:r>
              <a:rPr lang="en-US" sz="2000" smtClean="0"/>
              <a:t> </a:t>
            </a:r>
            <a:r>
              <a:rPr lang="tr-TR" sz="2000" smtClean="0"/>
              <a:t>is </a:t>
            </a:r>
            <a:r>
              <a:rPr lang="en-US" sz="2000" smtClean="0">
                <a:solidFill>
                  <a:srgbClr val="0000FF"/>
                </a:solidFill>
              </a:rPr>
              <a:t>weight that labels</a:t>
            </a:r>
            <a:r>
              <a:rPr lang="tr-TR" sz="2000" smtClean="0">
                <a:solidFill>
                  <a:srgbClr val="0000FF"/>
                </a:solidFill>
              </a:rPr>
              <a:t> </a:t>
            </a:r>
            <a:r>
              <a:rPr lang="en-US" sz="2000" smtClean="0">
                <a:solidFill>
                  <a:srgbClr val="0000FF"/>
                </a:solidFill>
              </a:rPr>
              <a:t>edge</a:t>
            </a:r>
            <a:r>
              <a:rPr lang="en-US" sz="2000" smtClean="0"/>
              <a:t> from vertex </a:t>
            </a:r>
            <a:r>
              <a:rPr lang="en-US" sz="2000" i="1" smtClean="0"/>
              <a:t>i</a:t>
            </a:r>
            <a:r>
              <a:rPr lang="en-US" sz="2000" smtClean="0"/>
              <a:t> to vertex </a:t>
            </a:r>
            <a:r>
              <a:rPr lang="en-US" sz="2000" i="1" smtClean="0"/>
              <a:t>j</a:t>
            </a:r>
            <a:r>
              <a:rPr lang="en-US" sz="2000" smtClean="0"/>
              <a:t> instead of simply 1, </a:t>
            </a:r>
            <a:endParaRPr lang="tr-TR" sz="2000" smtClean="0"/>
          </a:p>
          <a:p>
            <a:pPr lvl="1"/>
            <a:r>
              <a:rPr lang="en-US" sz="2000" i="1" smtClean="0"/>
              <a:t>matrix[i][j]</a:t>
            </a:r>
            <a:r>
              <a:rPr lang="en-US" sz="2000" smtClean="0"/>
              <a:t> </a:t>
            </a:r>
            <a:r>
              <a:rPr lang="en-US" sz="2000" smtClean="0">
                <a:solidFill>
                  <a:srgbClr val="0000FF"/>
                </a:solidFill>
              </a:rPr>
              <a:t>equal</a:t>
            </a:r>
            <a:r>
              <a:rPr lang="tr-TR" sz="2000" smtClean="0">
                <a:solidFill>
                  <a:srgbClr val="0000FF"/>
                </a:solidFill>
              </a:rPr>
              <a:t>s</a:t>
            </a:r>
            <a:r>
              <a:rPr lang="en-US" sz="2000" smtClean="0">
                <a:solidFill>
                  <a:srgbClr val="0000FF"/>
                </a:solidFill>
              </a:rPr>
              <a:t> to </a:t>
            </a:r>
            <a:r>
              <a:rPr lang="en-US" sz="2000" smtClean="0">
                <a:solidFill>
                  <a:srgbClr val="0000FF"/>
                </a:solidFill>
                <a:sym typeface="Symbol" charset="2"/>
              </a:rPr>
              <a:t> </a:t>
            </a:r>
            <a:r>
              <a:rPr lang="en-US" sz="2000" smtClean="0">
                <a:solidFill>
                  <a:srgbClr val="0000FF"/>
                </a:solidFill>
              </a:rPr>
              <a:t>instead of 0 </a:t>
            </a:r>
            <a:r>
              <a:rPr lang="en-US" sz="2000" smtClean="0"/>
              <a:t>when there is no edge from vertex </a:t>
            </a:r>
            <a:r>
              <a:rPr lang="en-US" sz="2000" i="1" smtClean="0"/>
              <a:t>i</a:t>
            </a:r>
            <a:r>
              <a:rPr lang="en-US" sz="2000" smtClean="0"/>
              <a:t> to </a:t>
            </a:r>
            <a:r>
              <a:rPr lang="en-US" sz="2000" i="1" smtClean="0"/>
              <a:t>j</a:t>
            </a:r>
            <a:endParaRPr lang="en-US" sz="2000" smtClean="0"/>
          </a:p>
          <a:p>
            <a:pPr>
              <a:spcBef>
                <a:spcPts val="1800"/>
              </a:spcBef>
            </a:pPr>
            <a:r>
              <a:rPr lang="en-US" smtClean="0"/>
              <a:t>Adjacency matrix for an undirected graph is symmetrical.</a:t>
            </a:r>
          </a:p>
          <a:p>
            <a:pPr lvl="1"/>
            <a:r>
              <a:rPr lang="en-US" sz="1800" smtClean="0"/>
              <a:t>i.e. </a:t>
            </a:r>
            <a:r>
              <a:rPr lang="en-US" sz="1800" i="1" smtClean="0"/>
              <a:t>matrix[i][j]</a:t>
            </a:r>
            <a:r>
              <a:rPr lang="en-US" sz="1800" smtClean="0"/>
              <a:t> is equal to </a:t>
            </a:r>
            <a:r>
              <a:rPr lang="en-US" sz="1800" i="1" smtClean="0"/>
              <a:t>matrix[j][i]</a:t>
            </a:r>
          </a:p>
          <a:p>
            <a:pPr>
              <a:spcBef>
                <a:spcPts val="1800"/>
              </a:spcBef>
            </a:pPr>
            <a:r>
              <a:rPr lang="en-US" smtClean="0"/>
              <a:t>Space requirement </a:t>
            </a:r>
            <a:r>
              <a:rPr lang="en-US" b="1" smtClean="0">
                <a:solidFill>
                  <a:srgbClr val="0000FF"/>
                </a:solidFill>
              </a:rPr>
              <a:t>O(|V|</a:t>
            </a:r>
            <a:r>
              <a:rPr lang="en-US" b="1" baseline="30000" smtClean="0">
                <a:solidFill>
                  <a:srgbClr val="0000FF"/>
                </a:solidFill>
              </a:rPr>
              <a:t>2</a:t>
            </a:r>
            <a:r>
              <a:rPr lang="en-US" b="1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sz="2000" smtClean="0"/>
              <a:t>Acceptable if the graph is dense.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EA83EC71-FEFF-4870-A5E2-ACC0B4C52210}" type="slidenum">
              <a:rPr lang="en-US" sz="800" smtClean="0"/>
              <a:pPr/>
              <a:t>16</a:t>
            </a:fld>
            <a:endParaRPr lang="en-US" sz="800" smtClean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Adjacency Matrix – Example1</a:t>
            </a:r>
          </a:p>
        </p:txBody>
      </p:sp>
      <p:grpSp>
        <p:nvGrpSpPr>
          <p:cNvPr id="19462" name="Group 7"/>
          <p:cNvGrpSpPr>
            <a:grpSpLocks/>
          </p:cNvGrpSpPr>
          <p:nvPr/>
        </p:nvGrpSpPr>
        <p:grpSpPr bwMode="auto">
          <a:xfrm>
            <a:off x="381000" y="1219200"/>
            <a:ext cx="8267700" cy="4895850"/>
            <a:chOff x="240" y="768"/>
            <a:chExt cx="5208" cy="3084"/>
          </a:xfrm>
        </p:grpSpPr>
        <p:pic>
          <p:nvPicPr>
            <p:cNvPr id="19463" name="Picture 3" descr="Carrano1306.pct                                                000C8834 The Brain                      B3A96F87: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816"/>
              <a:ext cx="4680" cy="3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4" name="Text Box 4"/>
            <p:cNvSpPr txBox="1">
              <a:spLocks noChangeArrowheads="1"/>
            </p:cNvSpPr>
            <p:nvPr/>
          </p:nvSpPr>
          <p:spPr bwMode="auto">
            <a:xfrm>
              <a:off x="240" y="768"/>
              <a:ext cx="119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pPr algn="l"/>
              <a:r>
                <a:rPr lang="en-US" sz="2000"/>
                <a:t>A directed graph</a:t>
              </a:r>
            </a:p>
          </p:txBody>
        </p:sp>
        <p:sp>
          <p:nvSpPr>
            <p:cNvPr id="19465" name="Text Box 5"/>
            <p:cNvSpPr txBox="1">
              <a:spLocks noChangeArrowheads="1"/>
            </p:cNvSpPr>
            <p:nvPr/>
          </p:nvSpPr>
          <p:spPr bwMode="auto">
            <a:xfrm>
              <a:off x="2064" y="768"/>
              <a:ext cx="141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pPr algn="l"/>
              <a:r>
                <a:rPr lang="en-US" sz="2000"/>
                <a:t>Its adjacency matrix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E1EBE90E-481B-43AF-92E3-0B96BF671B0D}" type="slidenum">
              <a:rPr lang="en-US" sz="800" smtClean="0"/>
              <a:pPr/>
              <a:t>17</a:t>
            </a:fld>
            <a:endParaRPr lang="en-US" sz="800" smtClean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Adjacency Matrix – Example2</a:t>
            </a:r>
          </a:p>
        </p:txBody>
      </p:sp>
      <p:pic>
        <p:nvPicPr>
          <p:cNvPr id="20486" name="Picture 4" descr="Carrano1307.pct 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8610600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533400" y="2667000"/>
            <a:ext cx="381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/>
            <a:endParaRPr lang="tr-TR" sz="2000"/>
          </a:p>
        </p:txBody>
      </p:sp>
      <p:sp>
        <p:nvSpPr>
          <p:cNvPr id="20488" name="Text Box 6"/>
          <p:cNvSpPr txBox="1">
            <a:spLocks noChangeArrowheads="1"/>
          </p:cNvSpPr>
          <p:nvPr/>
        </p:nvSpPr>
        <p:spPr bwMode="auto">
          <a:xfrm>
            <a:off x="5562600" y="2590800"/>
            <a:ext cx="381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/>
            <a:endParaRPr lang="tr-TR" sz="2000"/>
          </a:p>
        </p:txBody>
      </p:sp>
      <p:sp>
        <p:nvSpPr>
          <p:cNvPr id="20489" name="Text Box 7"/>
          <p:cNvSpPr txBox="1">
            <a:spLocks noChangeArrowheads="1"/>
          </p:cNvSpPr>
          <p:nvPr/>
        </p:nvSpPr>
        <p:spPr bwMode="auto">
          <a:xfrm>
            <a:off x="1143000" y="2057400"/>
            <a:ext cx="3433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/>
            <a:r>
              <a:rPr lang="en-US" sz="2000"/>
              <a:t>An Undirected Weighted Graph</a:t>
            </a:r>
          </a:p>
        </p:txBody>
      </p:sp>
      <p:sp>
        <p:nvSpPr>
          <p:cNvPr id="20490" name="Text Box 8"/>
          <p:cNvSpPr txBox="1">
            <a:spLocks noChangeArrowheads="1"/>
          </p:cNvSpPr>
          <p:nvPr/>
        </p:nvSpPr>
        <p:spPr bwMode="auto">
          <a:xfrm>
            <a:off x="6477000" y="1981200"/>
            <a:ext cx="2338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/>
            <a:r>
              <a:rPr lang="en-US" sz="2000"/>
              <a:t>Its Adjacency Matrix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4439D427-76E1-4E55-9B5F-8942485ECD1A}" type="slidenum">
              <a:rPr lang="en-US" sz="800" smtClean="0"/>
              <a:pPr/>
              <a:t>18</a:t>
            </a:fld>
            <a:endParaRPr lang="en-US" sz="800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Adjacency List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 </a:t>
            </a:r>
            <a:r>
              <a:rPr lang="en-US" b="1" smtClean="0">
                <a:solidFill>
                  <a:srgbClr val="C00000"/>
                </a:solidFill>
              </a:rPr>
              <a:t>adjacency list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for a graph with </a:t>
            </a:r>
            <a:r>
              <a:rPr lang="en-US" i="1" smtClean="0"/>
              <a:t>n</a:t>
            </a:r>
            <a:r>
              <a:rPr lang="en-US" smtClean="0"/>
              <a:t> vertices numbered 0,1,...,n-1 consists of </a:t>
            </a:r>
            <a:r>
              <a:rPr lang="en-US" i="1" smtClean="0"/>
              <a:t>n</a:t>
            </a:r>
            <a:r>
              <a:rPr lang="en-US" smtClean="0"/>
              <a:t> linked lists. The </a:t>
            </a:r>
            <a:r>
              <a:rPr lang="en-US" i="1" smtClean="0"/>
              <a:t>i</a:t>
            </a:r>
            <a:r>
              <a:rPr lang="en-US" i="1" baseline="30000" smtClean="0"/>
              <a:t>th</a:t>
            </a:r>
            <a:r>
              <a:rPr lang="en-US" smtClean="0"/>
              <a:t> linked list has a node for vertex </a:t>
            </a:r>
            <a:r>
              <a:rPr lang="en-US" i="1" smtClean="0"/>
              <a:t>j</a:t>
            </a:r>
            <a:r>
              <a:rPr lang="en-US" smtClean="0"/>
              <a:t> if and only if the graph contains an edge from vertex </a:t>
            </a:r>
            <a:r>
              <a:rPr lang="en-US" i="1" smtClean="0"/>
              <a:t>i</a:t>
            </a:r>
            <a:r>
              <a:rPr lang="en-US" smtClean="0"/>
              <a:t> to vertex </a:t>
            </a:r>
            <a:r>
              <a:rPr lang="en-US" i="1" smtClean="0"/>
              <a:t>j</a:t>
            </a:r>
            <a:r>
              <a:rPr lang="en-US" smtClean="0"/>
              <a:t>.</a:t>
            </a:r>
          </a:p>
          <a:p>
            <a:r>
              <a:rPr lang="en-US" smtClean="0"/>
              <a:t>Adjacency list is a better solution if the graph is sparse.</a:t>
            </a:r>
          </a:p>
          <a:p>
            <a:r>
              <a:rPr lang="en-US" smtClean="0"/>
              <a:t>Space requirement is </a:t>
            </a:r>
            <a:r>
              <a:rPr lang="en-US" b="1" smtClean="0">
                <a:solidFill>
                  <a:srgbClr val="0000FF"/>
                </a:solidFill>
              </a:rPr>
              <a:t>O(|E| + |V|), </a:t>
            </a:r>
            <a:r>
              <a:rPr lang="en-US" smtClean="0"/>
              <a:t>which is linear in the size of the graph. </a:t>
            </a:r>
          </a:p>
          <a:p>
            <a:r>
              <a:rPr lang="en-US" smtClean="0"/>
              <a:t>In an undirected graph each edge (v,</a:t>
            </a:r>
            <a:r>
              <a:rPr lang="tr-TR" smtClean="0"/>
              <a:t> </a:t>
            </a:r>
            <a:r>
              <a:rPr lang="en-US" smtClean="0"/>
              <a:t>w) appears in two lists.   </a:t>
            </a:r>
          </a:p>
          <a:p>
            <a:pPr lvl="1"/>
            <a:r>
              <a:rPr lang="en-US" sz="1800" smtClean="0"/>
              <a:t>Space requirement is doubled. 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89015A52-2757-451A-B46D-C4E538332D72}" type="slidenum">
              <a:rPr lang="en-US" sz="800" smtClean="0"/>
              <a:pPr/>
              <a:t>19</a:t>
            </a:fld>
            <a:endParaRPr lang="en-US" sz="800" smtClean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Adjacency List – Example1</a:t>
            </a:r>
          </a:p>
        </p:txBody>
      </p:sp>
      <p:grpSp>
        <p:nvGrpSpPr>
          <p:cNvPr id="22534" name="Group 9"/>
          <p:cNvGrpSpPr>
            <a:grpSpLocks/>
          </p:cNvGrpSpPr>
          <p:nvPr/>
        </p:nvGrpSpPr>
        <p:grpSpPr bwMode="auto">
          <a:xfrm>
            <a:off x="533400" y="1066800"/>
            <a:ext cx="7772400" cy="5075238"/>
            <a:chOff x="336" y="672"/>
            <a:chExt cx="4896" cy="3197"/>
          </a:xfrm>
        </p:grpSpPr>
        <p:pic>
          <p:nvPicPr>
            <p:cNvPr id="22535" name="Picture 3" descr="Carrano1308.pct                                                000C8834 The Brain                      B3A96F87: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768"/>
              <a:ext cx="4224" cy="3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6" name="Text Box 7"/>
            <p:cNvSpPr txBox="1">
              <a:spLocks noChangeArrowheads="1"/>
            </p:cNvSpPr>
            <p:nvPr/>
          </p:nvSpPr>
          <p:spPr bwMode="auto">
            <a:xfrm>
              <a:off x="336" y="672"/>
              <a:ext cx="119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pPr algn="l"/>
              <a:r>
                <a:rPr lang="en-US" sz="2000"/>
                <a:t>A directed graph</a:t>
              </a:r>
            </a:p>
          </p:txBody>
        </p:sp>
        <p:sp>
          <p:nvSpPr>
            <p:cNvPr id="22537" name="Text Box 8"/>
            <p:cNvSpPr txBox="1">
              <a:spLocks noChangeArrowheads="1"/>
            </p:cNvSpPr>
            <p:nvPr/>
          </p:nvSpPr>
          <p:spPr bwMode="auto">
            <a:xfrm>
              <a:off x="2256" y="672"/>
              <a:ext cx="1287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pPr algn="l"/>
              <a:r>
                <a:rPr lang="en-US" sz="2000"/>
                <a:t>Its Adjacency List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Graphs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Graphs are one of the unifying themes of computer science.</a:t>
            </a:r>
          </a:p>
          <a:p>
            <a:r>
              <a:rPr lang="en-US" smtClean="0"/>
              <a:t>A graph G = (V</a:t>
            </a:r>
            <a:r>
              <a:rPr lang="tr-TR" smtClean="0"/>
              <a:t>, </a:t>
            </a:r>
            <a:r>
              <a:rPr lang="en-US" smtClean="0"/>
              <a:t>E) is defined by a set of </a:t>
            </a:r>
            <a:r>
              <a:rPr lang="en-US" i="1" smtClean="0"/>
              <a:t>vertices V , and</a:t>
            </a:r>
            <a:r>
              <a:rPr lang="tr-TR" i="1" smtClean="0"/>
              <a:t> </a:t>
            </a:r>
            <a:r>
              <a:rPr lang="en-US" smtClean="0"/>
              <a:t>a set of </a:t>
            </a:r>
            <a:r>
              <a:rPr lang="en-US" i="1" smtClean="0"/>
              <a:t>edges E consisting of ordered or unordered pairs of</a:t>
            </a:r>
            <a:r>
              <a:rPr lang="tr-TR" i="1" smtClean="0"/>
              <a:t> </a:t>
            </a:r>
            <a:r>
              <a:rPr lang="tr-TR" smtClean="0"/>
              <a:t>vertices from V .</a:t>
            </a:r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24423BDB-EE47-4176-9D54-68BC9AED5340}" type="slidenum">
              <a:rPr lang="en-US" sz="800" smtClean="0"/>
              <a:pPr/>
              <a:t>2</a:t>
            </a:fld>
            <a:endParaRPr lang="en-US" sz="80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550919BE-0BCA-4E8F-A31E-C35DC40B2AF9}" type="slidenum">
              <a:rPr lang="en-US" sz="800" smtClean="0"/>
              <a:pPr/>
              <a:t>20</a:t>
            </a:fld>
            <a:endParaRPr lang="en-US" sz="800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Adjacency List – Example2</a:t>
            </a:r>
          </a:p>
        </p:txBody>
      </p:sp>
      <p:grpSp>
        <p:nvGrpSpPr>
          <p:cNvPr id="23558" name="Group 9"/>
          <p:cNvGrpSpPr>
            <a:grpSpLocks/>
          </p:cNvGrpSpPr>
          <p:nvPr/>
        </p:nvGrpSpPr>
        <p:grpSpPr bwMode="auto">
          <a:xfrm>
            <a:off x="457200" y="2057400"/>
            <a:ext cx="8534400" cy="3252788"/>
            <a:chOff x="288" y="1296"/>
            <a:chExt cx="5376" cy="2049"/>
          </a:xfrm>
        </p:grpSpPr>
        <p:grpSp>
          <p:nvGrpSpPr>
            <p:cNvPr id="23559" name="Group 6"/>
            <p:cNvGrpSpPr>
              <a:grpSpLocks/>
            </p:cNvGrpSpPr>
            <p:nvPr/>
          </p:nvGrpSpPr>
          <p:grpSpPr bwMode="auto">
            <a:xfrm>
              <a:off x="288" y="1536"/>
              <a:ext cx="5376" cy="1809"/>
              <a:chOff x="288" y="1536"/>
              <a:chExt cx="5376" cy="1809"/>
            </a:xfrm>
          </p:grpSpPr>
          <p:pic>
            <p:nvPicPr>
              <p:cNvPr id="23562" name="Picture 3" descr="Carrano1309.pct                                                000C8834 The Brain                      B3A96F87: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" y="1584"/>
                <a:ext cx="5328" cy="17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63" name="Text Box 4"/>
              <p:cNvSpPr txBox="1">
                <a:spLocks noChangeArrowheads="1"/>
              </p:cNvSpPr>
              <p:nvPr/>
            </p:nvSpPr>
            <p:spPr bwMode="auto">
              <a:xfrm>
                <a:off x="288" y="1584"/>
                <a:ext cx="240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9pPr>
              </a:lstStyle>
              <a:p>
                <a:pPr algn="l"/>
                <a:endParaRPr lang="tr-TR" sz="2000"/>
              </a:p>
            </p:txBody>
          </p:sp>
          <p:sp>
            <p:nvSpPr>
              <p:cNvPr id="23564" name="Text Box 5"/>
              <p:cNvSpPr txBox="1">
                <a:spLocks noChangeArrowheads="1"/>
              </p:cNvSpPr>
              <p:nvPr/>
            </p:nvSpPr>
            <p:spPr bwMode="auto">
              <a:xfrm>
                <a:off x="2496" y="1536"/>
                <a:ext cx="240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-84" charset="0"/>
                  </a:defRPr>
                </a:lvl9pPr>
              </a:lstStyle>
              <a:p>
                <a:pPr algn="l"/>
                <a:endParaRPr lang="tr-TR" sz="2000"/>
              </a:p>
            </p:txBody>
          </p:sp>
        </p:grpSp>
        <p:sp>
          <p:nvSpPr>
            <p:cNvPr id="23560" name="Text Box 7"/>
            <p:cNvSpPr txBox="1">
              <a:spLocks noChangeArrowheads="1"/>
            </p:cNvSpPr>
            <p:nvPr/>
          </p:nvSpPr>
          <p:spPr bwMode="auto">
            <a:xfrm>
              <a:off x="432" y="1296"/>
              <a:ext cx="21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pPr algn="l"/>
              <a:r>
                <a:rPr lang="en-US" sz="2000"/>
                <a:t>An Undirected Weighted Graph</a:t>
              </a:r>
            </a:p>
          </p:txBody>
        </p:sp>
        <p:sp>
          <p:nvSpPr>
            <p:cNvPr id="23561" name="Text Box 8"/>
            <p:cNvSpPr txBox="1">
              <a:spLocks noChangeArrowheads="1"/>
            </p:cNvSpPr>
            <p:nvPr/>
          </p:nvSpPr>
          <p:spPr bwMode="auto">
            <a:xfrm>
              <a:off x="3120" y="1296"/>
              <a:ext cx="12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pPr algn="l"/>
              <a:r>
                <a:rPr lang="en-US" sz="2000"/>
                <a:t>Its Adjacency List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4224A9A5-D2FF-4591-95B8-74FF536AD661}" type="slidenum">
              <a:rPr lang="en-US" sz="800" smtClean="0"/>
              <a:pPr/>
              <a:t>21</a:t>
            </a:fld>
            <a:endParaRPr lang="en-US" sz="800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Adjacency Matrix vs Adjacency List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smtClean="0"/>
              <a:t>Two common graph operations:</a:t>
            </a:r>
          </a:p>
          <a:p>
            <a:pPr marL="800100" lvl="1" indent="-342900">
              <a:buFontTx/>
              <a:buAutoNum type="arabicPeriod"/>
            </a:pPr>
            <a:r>
              <a:rPr lang="en-US" sz="1800" b="1" smtClean="0">
                <a:solidFill>
                  <a:srgbClr val="C00000"/>
                </a:solidFill>
              </a:rPr>
              <a:t>Determine whether there is an edge </a:t>
            </a:r>
            <a:r>
              <a:rPr lang="en-US" sz="1800" smtClean="0"/>
              <a:t>from vertex i to vertex j.</a:t>
            </a:r>
          </a:p>
          <a:p>
            <a:pPr marL="800100" lvl="1" indent="-342900">
              <a:buFontTx/>
              <a:buAutoNum type="arabicPeriod"/>
            </a:pPr>
            <a:r>
              <a:rPr lang="en-US" sz="1800" b="1" smtClean="0">
                <a:solidFill>
                  <a:srgbClr val="C00000"/>
                </a:solidFill>
              </a:rPr>
              <a:t>Find all vertices adjacent</a:t>
            </a:r>
            <a:r>
              <a:rPr lang="en-US" sz="1800" smtClean="0">
                <a:solidFill>
                  <a:srgbClr val="C00000"/>
                </a:solidFill>
              </a:rPr>
              <a:t> </a:t>
            </a:r>
            <a:r>
              <a:rPr lang="en-US" sz="1800" smtClean="0"/>
              <a:t>to a given vertex i.</a:t>
            </a:r>
          </a:p>
          <a:p>
            <a:pPr marL="457200" indent="-457200"/>
            <a:endParaRPr lang="en-US" smtClean="0"/>
          </a:p>
          <a:p>
            <a:pPr marL="457200" indent="-457200"/>
            <a:r>
              <a:rPr lang="en-US" smtClean="0"/>
              <a:t>An adjacency matrix supports operation 1 more efficiently.</a:t>
            </a:r>
          </a:p>
          <a:p>
            <a:pPr marL="457200" indent="-457200"/>
            <a:r>
              <a:rPr lang="en-US" smtClean="0"/>
              <a:t>An adjacency list supports operation 2 more efficiently.</a:t>
            </a:r>
          </a:p>
          <a:p>
            <a:pPr marL="457200" indent="-457200"/>
            <a:endParaRPr lang="en-US" smtClean="0"/>
          </a:p>
          <a:p>
            <a:pPr marL="457200" indent="-457200"/>
            <a:r>
              <a:rPr lang="en-US" smtClean="0"/>
              <a:t>An adjacency list often requires less space than an adjacency matrix.</a:t>
            </a:r>
          </a:p>
          <a:p>
            <a:pPr marL="800100" lvl="1" indent="-342900"/>
            <a:r>
              <a:rPr lang="en-US" sz="1800" smtClean="0"/>
              <a:t>Adjacency Matrix: Space requirement is O(|V|</a:t>
            </a:r>
            <a:r>
              <a:rPr lang="en-US" sz="1800" baseline="30000" smtClean="0"/>
              <a:t>2</a:t>
            </a:r>
            <a:r>
              <a:rPr lang="en-US" sz="1800" smtClean="0"/>
              <a:t>)</a:t>
            </a:r>
          </a:p>
          <a:p>
            <a:pPr marL="800100" lvl="1" indent="-342900"/>
            <a:r>
              <a:rPr lang="en-US" sz="1800" smtClean="0"/>
              <a:t>Adjacency List : Space requirement is O(|E| + |V|), which is linear in the size of the graph.</a:t>
            </a:r>
          </a:p>
          <a:p>
            <a:pPr marL="800100" lvl="1" indent="-342900"/>
            <a:r>
              <a:rPr lang="en-US" sz="1800" smtClean="0"/>
              <a:t>Adjacency matrix is better if the graph is dense (too many edges)</a:t>
            </a:r>
          </a:p>
          <a:p>
            <a:pPr marL="800100" lvl="1" indent="-342900"/>
            <a:r>
              <a:rPr lang="en-US" sz="1800" smtClean="0"/>
              <a:t>Adjacency list is better if the graph is sparse (few edges)</a:t>
            </a:r>
          </a:p>
          <a:p>
            <a:pPr marL="457200" indent="-457200"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Tradeoffs Between Adjacency Lists and</a:t>
            </a:r>
            <a:br>
              <a:rPr lang="en-US" smtClean="0"/>
            </a:br>
            <a:r>
              <a:rPr lang="tr-TR" smtClean="0"/>
              <a:t>Adjacency Matrices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Faster to test if (x; y) exists? </a:t>
            </a:r>
          </a:p>
          <a:p>
            <a:r>
              <a:rPr lang="en-US" dirty="0" smtClean="0"/>
              <a:t>Faster to find vertex degree? </a:t>
            </a:r>
          </a:p>
          <a:p>
            <a:r>
              <a:rPr lang="en-US" dirty="0" smtClean="0"/>
              <a:t>Less memory on sparse graphs? </a:t>
            </a:r>
          </a:p>
          <a:p>
            <a:r>
              <a:rPr lang="en-US" dirty="0" smtClean="0"/>
              <a:t>Less memory on dense graphs? </a:t>
            </a:r>
          </a:p>
          <a:p>
            <a:r>
              <a:rPr lang="tr-TR" dirty="0" smtClean="0"/>
              <a:t>Edge insertion or deletion? </a:t>
            </a:r>
          </a:p>
          <a:p>
            <a:r>
              <a:rPr lang="en-US" dirty="0" smtClean="0"/>
              <a:t>Faster to traverse the graph? </a:t>
            </a:r>
          </a:p>
          <a:p>
            <a:r>
              <a:rPr lang="en-US" dirty="0" smtClean="0"/>
              <a:t>Better for most problems? </a:t>
            </a:r>
            <a:endParaRPr lang="tr-TR" dirty="0" smtClean="0"/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79A46068-B42A-4357-AB5F-6CF47CDBDFBE}" type="slidenum">
              <a:rPr lang="en-US" sz="800" smtClean="0"/>
              <a:pPr/>
              <a:t>22</a:t>
            </a:fld>
            <a:endParaRPr lang="en-US" sz="80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Tradeoffs Between Adjacency Lists and</a:t>
            </a:r>
            <a:br>
              <a:rPr lang="en-US" smtClean="0"/>
            </a:br>
            <a:r>
              <a:rPr lang="tr-TR" smtClean="0"/>
              <a:t>Adjacency Matrices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Faster to test if (x; y) exists? </a:t>
            </a:r>
            <a:r>
              <a:rPr lang="tr-TR" dirty="0" smtClean="0"/>
              <a:t>	</a:t>
            </a:r>
            <a:r>
              <a:rPr lang="en-US" b="1" dirty="0" smtClean="0">
                <a:solidFill>
                  <a:srgbClr val="0000FF"/>
                </a:solidFill>
              </a:rPr>
              <a:t>matrices</a:t>
            </a:r>
          </a:p>
          <a:p>
            <a:r>
              <a:rPr lang="en-US" dirty="0" smtClean="0"/>
              <a:t>Faster to find vertex degree? </a:t>
            </a:r>
            <a:r>
              <a:rPr lang="tr-TR" dirty="0" smtClean="0"/>
              <a:t>	</a:t>
            </a:r>
            <a:r>
              <a:rPr lang="en-US" b="1" dirty="0" smtClean="0">
                <a:solidFill>
                  <a:srgbClr val="0000FF"/>
                </a:solidFill>
              </a:rPr>
              <a:t>lists</a:t>
            </a:r>
          </a:p>
          <a:p>
            <a:r>
              <a:rPr lang="en-US" dirty="0" smtClean="0"/>
              <a:t>Less memory on sparse graphs? </a:t>
            </a:r>
            <a:r>
              <a:rPr lang="tr-TR" dirty="0" smtClean="0"/>
              <a:t>	</a:t>
            </a:r>
            <a:r>
              <a:rPr lang="en-US" b="1" dirty="0" smtClean="0">
                <a:solidFill>
                  <a:srgbClr val="0000FF"/>
                </a:solidFill>
              </a:rPr>
              <a:t>lists </a:t>
            </a:r>
            <a:r>
              <a:rPr lang="tr-TR" b="1" dirty="0" smtClean="0">
                <a:solidFill>
                  <a:srgbClr val="0000FF"/>
                </a:solidFill>
              </a:rPr>
              <a:t>– </a:t>
            </a:r>
            <a:r>
              <a:rPr lang="en-US" b="1" dirty="0" smtClean="0">
                <a:solidFill>
                  <a:srgbClr val="0000FF"/>
                </a:solidFill>
              </a:rPr>
              <a:t>(m+ n) vs. (n</a:t>
            </a:r>
            <a:r>
              <a:rPr lang="en-US" b="1" baseline="30000" dirty="0" smtClean="0">
                <a:solidFill>
                  <a:srgbClr val="0000FF"/>
                </a:solidFill>
              </a:rPr>
              <a:t>2</a:t>
            </a:r>
            <a:r>
              <a:rPr lang="en-US" b="1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dirty="0" smtClean="0"/>
              <a:t>Less memory </a:t>
            </a:r>
            <a:r>
              <a:rPr lang="en-US" smtClean="0"/>
              <a:t>on dense graphs</a:t>
            </a:r>
            <a:r>
              <a:rPr lang="en-US" dirty="0" smtClean="0"/>
              <a:t>? </a:t>
            </a:r>
            <a:r>
              <a:rPr lang="tr-TR" dirty="0" smtClean="0"/>
              <a:t>	</a:t>
            </a:r>
            <a:r>
              <a:rPr lang="en-US" b="1" dirty="0" smtClean="0">
                <a:solidFill>
                  <a:srgbClr val="0000FF"/>
                </a:solidFill>
              </a:rPr>
              <a:t>matrices (small win)</a:t>
            </a:r>
          </a:p>
          <a:p>
            <a:r>
              <a:rPr lang="tr-TR" dirty="0" smtClean="0"/>
              <a:t>Edge insertion or deletion? 	</a:t>
            </a:r>
            <a:r>
              <a:rPr lang="tr-TR" b="1" dirty="0" smtClean="0">
                <a:solidFill>
                  <a:srgbClr val="0000FF"/>
                </a:solidFill>
              </a:rPr>
              <a:t>matrices O(1)</a:t>
            </a:r>
          </a:p>
          <a:p>
            <a:r>
              <a:rPr lang="en-US" dirty="0" smtClean="0"/>
              <a:t>Faster to traverse the graph? </a:t>
            </a:r>
            <a:r>
              <a:rPr lang="tr-TR" dirty="0" smtClean="0"/>
              <a:t>	</a:t>
            </a:r>
            <a:r>
              <a:rPr lang="en-US" b="1" dirty="0" smtClean="0">
                <a:solidFill>
                  <a:srgbClr val="0000FF"/>
                </a:solidFill>
              </a:rPr>
              <a:t>lists </a:t>
            </a:r>
            <a:r>
              <a:rPr lang="tr-TR" b="1" dirty="0" smtClean="0">
                <a:solidFill>
                  <a:srgbClr val="0000FF"/>
                </a:solidFill>
              </a:rPr>
              <a:t>– (</a:t>
            </a:r>
            <a:r>
              <a:rPr lang="en-US" b="1" dirty="0" smtClean="0">
                <a:solidFill>
                  <a:srgbClr val="0000FF"/>
                </a:solidFill>
              </a:rPr>
              <a:t>m</a:t>
            </a:r>
            <a:r>
              <a:rPr lang="tr-TR" b="1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+ n</a:t>
            </a:r>
            <a:r>
              <a:rPr lang="tr-TR" b="1" dirty="0" smtClean="0">
                <a:solidFill>
                  <a:srgbClr val="0000FF"/>
                </a:solidFill>
              </a:rPr>
              <a:t>)</a:t>
            </a:r>
            <a:r>
              <a:rPr lang="en-US" b="1" dirty="0" smtClean="0">
                <a:solidFill>
                  <a:srgbClr val="0000FF"/>
                </a:solidFill>
              </a:rPr>
              <a:t> vs. </a:t>
            </a:r>
            <a:r>
              <a:rPr lang="tr-TR" b="1" dirty="0" smtClean="0">
                <a:solidFill>
                  <a:srgbClr val="0000FF"/>
                </a:solidFill>
              </a:rPr>
              <a:t>(</a:t>
            </a:r>
            <a:r>
              <a:rPr lang="en-US" b="1" dirty="0" smtClean="0">
                <a:solidFill>
                  <a:srgbClr val="0000FF"/>
                </a:solidFill>
              </a:rPr>
              <a:t>n</a:t>
            </a:r>
            <a:r>
              <a:rPr lang="en-US" b="1" baseline="30000" dirty="0" smtClean="0">
                <a:solidFill>
                  <a:srgbClr val="0000FF"/>
                </a:solidFill>
              </a:rPr>
              <a:t>2</a:t>
            </a:r>
            <a:r>
              <a:rPr lang="tr-TR" b="1" dirty="0" smtClean="0">
                <a:solidFill>
                  <a:srgbClr val="0000FF"/>
                </a:solidFill>
              </a:rPr>
              <a:t>)</a:t>
            </a:r>
            <a:endParaRPr lang="en-US" b="1" baseline="30000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Better for most problems? </a:t>
            </a:r>
            <a:r>
              <a:rPr lang="tr-TR" dirty="0" smtClean="0"/>
              <a:t>		</a:t>
            </a:r>
            <a:r>
              <a:rPr lang="en-US" b="1" dirty="0" smtClean="0">
                <a:solidFill>
                  <a:srgbClr val="0000FF"/>
                </a:solidFill>
              </a:rPr>
              <a:t>lists</a:t>
            </a:r>
            <a:endParaRPr lang="tr-TR" b="1" dirty="0" smtClean="0">
              <a:solidFill>
                <a:srgbClr val="0000FF"/>
              </a:solidFill>
            </a:endParaRP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CE0AD19F-AB9D-4EBC-B6B6-F9028E2ACF6D}" type="slidenum">
              <a:rPr lang="en-US" sz="800" smtClean="0"/>
              <a:pPr/>
              <a:t>23</a:t>
            </a:fld>
            <a:endParaRPr lang="en-US" sz="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9830DD3A-80E9-4F6E-A947-C02E76309C81}" type="slidenum">
              <a:rPr lang="en-US" sz="800" smtClean="0"/>
              <a:pPr/>
              <a:t>24</a:t>
            </a:fld>
            <a:endParaRPr lang="en-US" sz="800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Traversals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</a:t>
            </a:r>
            <a:r>
              <a:rPr lang="en-US" b="1" smtClean="0">
                <a:solidFill>
                  <a:srgbClr val="C00000"/>
                </a:solidFill>
              </a:rPr>
              <a:t>graph-traversal</a:t>
            </a:r>
            <a:r>
              <a:rPr lang="en-US" smtClean="0"/>
              <a:t> algorithm starts from a vertex v, </a:t>
            </a:r>
            <a:r>
              <a:rPr lang="en-US" b="1" smtClean="0">
                <a:solidFill>
                  <a:srgbClr val="C00000"/>
                </a:solidFill>
              </a:rPr>
              <a:t>visits all of the vertices </a:t>
            </a:r>
            <a:r>
              <a:rPr lang="en-US" smtClean="0"/>
              <a:t>that can be reachable from the vertex v.</a:t>
            </a:r>
          </a:p>
          <a:p>
            <a:pPr lvl="1"/>
            <a:r>
              <a:rPr lang="en-US" sz="2000" smtClean="0"/>
              <a:t>A graph-traversal algorithm visits all vertices if and only if the graph is connected.</a:t>
            </a:r>
          </a:p>
          <a:p>
            <a:pPr>
              <a:spcBef>
                <a:spcPts val="1800"/>
              </a:spcBef>
            </a:pPr>
            <a:r>
              <a:rPr lang="en-US" smtClean="0"/>
              <a:t>A </a:t>
            </a:r>
            <a:r>
              <a:rPr lang="en-US" b="1" smtClean="0">
                <a:solidFill>
                  <a:srgbClr val="C00000"/>
                </a:solidFill>
              </a:rPr>
              <a:t>connected component </a:t>
            </a:r>
            <a:r>
              <a:rPr lang="en-US" smtClean="0"/>
              <a:t>is the subset of vertices visited during a traversal algorithm that begins at a given vertex.</a:t>
            </a:r>
          </a:p>
          <a:p>
            <a:pPr>
              <a:spcBef>
                <a:spcPts val="1800"/>
              </a:spcBef>
            </a:pPr>
            <a:r>
              <a:rPr lang="en-US" smtClean="0"/>
              <a:t>A graph-traversal algorithm must </a:t>
            </a:r>
            <a:r>
              <a:rPr lang="en-US" b="1" smtClean="0">
                <a:solidFill>
                  <a:srgbClr val="C00000"/>
                </a:solidFill>
              </a:rPr>
              <a:t>mark each vertex </a:t>
            </a:r>
            <a:r>
              <a:rPr lang="en-US" smtClean="0"/>
              <a:t>during a visit and must never visit a vertex more than once.</a:t>
            </a:r>
          </a:p>
          <a:p>
            <a:pPr lvl="1"/>
            <a:r>
              <a:rPr lang="en-US" sz="1800" smtClean="0"/>
              <a:t>Thus, if a graph contains a cycle, the graph-traversal algorithm can avoid infinite loop.</a:t>
            </a:r>
          </a:p>
          <a:p>
            <a:pPr>
              <a:spcBef>
                <a:spcPts val="1800"/>
              </a:spcBef>
            </a:pPr>
            <a:r>
              <a:rPr lang="en-US" smtClean="0"/>
              <a:t>We look at two graph-traversal algorithms:</a:t>
            </a:r>
          </a:p>
          <a:p>
            <a:pPr lvl="1"/>
            <a:r>
              <a:rPr lang="en-US" sz="2400" b="1" smtClean="0">
                <a:solidFill>
                  <a:srgbClr val="C00000"/>
                </a:solidFill>
              </a:rPr>
              <a:t>Depth-First Traversal</a:t>
            </a:r>
          </a:p>
          <a:p>
            <a:pPr lvl="1"/>
            <a:r>
              <a:rPr lang="en-US" sz="2400" b="1" smtClean="0">
                <a:solidFill>
                  <a:srgbClr val="C00000"/>
                </a:solidFill>
              </a:rPr>
              <a:t>Breadth-First Traversal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7E7D5E73-B5DD-4508-9493-CE04841BE2D7}" type="slidenum">
              <a:rPr lang="en-US" sz="800" smtClean="0"/>
              <a:pPr/>
              <a:t>25</a:t>
            </a:fld>
            <a:endParaRPr lang="en-US" sz="800" smtClean="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Depth-First Traversal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For a given vertex v, </a:t>
            </a:r>
            <a:r>
              <a:rPr lang="en-US" b="1" smtClean="0">
                <a:solidFill>
                  <a:srgbClr val="C00000"/>
                </a:solidFill>
              </a:rPr>
              <a:t>depth-first traversal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algorithm proceeds along a path from v as deeply into the graph as possible before backing up. </a:t>
            </a:r>
          </a:p>
          <a:p>
            <a:endParaRPr lang="tr-TR" smtClean="0"/>
          </a:p>
          <a:p>
            <a:r>
              <a:rPr lang="en-US" smtClean="0"/>
              <a:t>That is, after visiting a vertex v, the algorithm visits (if possible) an unvisited adjacent vertex to vertex v.</a:t>
            </a:r>
          </a:p>
          <a:p>
            <a:endParaRPr lang="tr-TR" smtClean="0"/>
          </a:p>
          <a:p>
            <a:r>
              <a:rPr lang="en-US" smtClean="0"/>
              <a:t>The depth-first traversal algorithm does not completely specify the order in which it should visit the vertices adjacent to v.</a:t>
            </a:r>
          </a:p>
          <a:p>
            <a:pPr lvl="1"/>
            <a:r>
              <a:rPr lang="en-US" sz="2400" smtClean="0"/>
              <a:t>We may visit the vertices adjacent to v in sorted order.</a:t>
            </a:r>
          </a:p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10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BAB9F14F-0499-4380-A512-D6E6689F42C4}" type="slidenum">
              <a:rPr lang="en-US" sz="800" smtClean="0"/>
              <a:pPr/>
              <a:t>26</a:t>
            </a:fld>
            <a:endParaRPr lang="en-US" sz="80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Depth-First Traversal – Example 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228600" y="1219200"/>
          <a:ext cx="4452938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Bitmap Image" r:id="rId3" imgW="3296110" imgH="3610479" progId="Paint.Picture">
                  <p:embed/>
                </p:oleObj>
              </mc:Choice>
              <mc:Fallback>
                <p:oleObj name="Bitmap Image" r:id="rId3" imgW="3296110" imgH="3610479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19200"/>
                        <a:ext cx="4452938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4"/>
          <p:cNvSpPr txBox="1">
            <a:spLocks noChangeArrowheads="1"/>
          </p:cNvSpPr>
          <p:nvPr/>
        </p:nvSpPr>
        <p:spPr bwMode="auto">
          <a:xfrm>
            <a:off x="5029200" y="1524000"/>
            <a:ext cx="4310063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>
              <a:buFontTx/>
              <a:buChar char="•"/>
            </a:pPr>
            <a:r>
              <a:rPr lang="en-US" sz="2000"/>
              <a:t> A depth-first traversal of the </a:t>
            </a:r>
          </a:p>
          <a:p>
            <a:pPr algn="l"/>
            <a:r>
              <a:rPr lang="en-US" sz="2000"/>
              <a:t>graph starting from vertex v.</a:t>
            </a:r>
          </a:p>
          <a:p>
            <a:pPr algn="l"/>
            <a:endParaRPr lang="en-US" sz="2000"/>
          </a:p>
          <a:p>
            <a:pPr algn="l">
              <a:buFontTx/>
              <a:buChar char="•"/>
            </a:pPr>
            <a:r>
              <a:rPr lang="en-US" sz="2000"/>
              <a:t> Visit a vertex, then visit a vertex</a:t>
            </a:r>
          </a:p>
          <a:p>
            <a:pPr algn="l"/>
            <a:r>
              <a:rPr lang="en-US" sz="2000"/>
              <a:t>adjacent to that vertex.</a:t>
            </a:r>
          </a:p>
          <a:p>
            <a:pPr algn="l"/>
            <a:endParaRPr lang="en-US" sz="2000"/>
          </a:p>
          <a:p>
            <a:pPr algn="l">
              <a:buFontTx/>
              <a:buChar char="•"/>
            </a:pPr>
            <a:r>
              <a:rPr lang="en-US" sz="2000"/>
              <a:t> If there is no unvisited vertex adjacent </a:t>
            </a:r>
          </a:p>
          <a:p>
            <a:pPr algn="l"/>
            <a:r>
              <a:rPr lang="en-US" sz="2000"/>
              <a:t>to visited vertex, back up to the previous</a:t>
            </a:r>
          </a:p>
          <a:p>
            <a:pPr algn="l"/>
            <a:r>
              <a:rPr lang="en-US" sz="2000"/>
              <a:t>step.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B56721B3-50A8-4F8C-A5DC-20A0EA241D33}" type="slidenum">
              <a:rPr lang="en-US" sz="800" smtClean="0"/>
              <a:pPr/>
              <a:t>27</a:t>
            </a:fld>
            <a:endParaRPr lang="en-US" sz="800" smtClean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 Depth-First Traversal Algorithm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915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b="1" smtClean="0">
                <a:solidFill>
                  <a:srgbClr val="C00000"/>
                </a:solidFill>
                <a:latin typeface="Courier New" pitchFamily="-84" charset="0"/>
              </a:rPr>
              <a:t>dft</a:t>
            </a:r>
            <a:r>
              <a:rPr lang="en-US" sz="1600" smtClean="0">
                <a:latin typeface="Courier New" pitchFamily="-84" charset="0"/>
              </a:rPr>
              <a:t>(in v:Vertex) {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// Traverses a graph beginning at vertex v 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// by using depth-first strategy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// Recursive Version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</a:t>
            </a:r>
            <a:r>
              <a:rPr lang="en-US" sz="1600" b="1" smtClean="0">
                <a:solidFill>
                  <a:srgbClr val="0000FF"/>
                </a:solidFill>
                <a:latin typeface="Courier New" pitchFamily="-84" charset="0"/>
              </a:rPr>
              <a:t>Mark v</a:t>
            </a:r>
            <a:r>
              <a:rPr lang="en-US" sz="1600" smtClean="0">
                <a:latin typeface="Courier New" pitchFamily="-84" charset="0"/>
              </a:rPr>
              <a:t> as visited;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</a:t>
            </a:r>
            <a:r>
              <a:rPr lang="en-US" sz="1600" b="1" smtClean="0">
                <a:latin typeface="Courier New" pitchFamily="-84" charset="0"/>
              </a:rPr>
              <a:t>for</a:t>
            </a:r>
            <a:r>
              <a:rPr lang="en-US" sz="1600" smtClean="0">
                <a:latin typeface="Courier New" pitchFamily="-84" charset="0"/>
              </a:rPr>
              <a:t> (each unvisited vertex u adjacent to v)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	</a:t>
            </a:r>
            <a:r>
              <a:rPr lang="en-US" sz="1600" b="1" smtClean="0">
                <a:solidFill>
                  <a:srgbClr val="C00000"/>
                </a:solidFill>
                <a:latin typeface="Courier New" pitchFamily="-84" charset="0"/>
              </a:rPr>
              <a:t>dft</a:t>
            </a:r>
            <a:r>
              <a:rPr lang="en-US" sz="1600" smtClean="0">
                <a:latin typeface="Courier New" pitchFamily="-84" charset="0"/>
              </a:rPr>
              <a:t>(u)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07E15AC3-A7AB-45C6-BC99-7C8644D271F1}" type="slidenum">
              <a:rPr lang="en-US" sz="800" smtClean="0"/>
              <a:pPr/>
              <a:t>28</a:t>
            </a:fld>
            <a:endParaRPr lang="en-US" sz="800" smtClean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Depth-First Traversal Algorithm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8763000" cy="510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b="1" smtClean="0">
                <a:solidFill>
                  <a:srgbClr val="C00000"/>
                </a:solidFill>
                <a:latin typeface="Courier New" pitchFamily="-84" charset="0"/>
              </a:rPr>
              <a:t>dft</a:t>
            </a:r>
            <a:r>
              <a:rPr lang="en-US" sz="1600" smtClean="0">
                <a:latin typeface="Courier New" pitchFamily="-84" charset="0"/>
              </a:rPr>
              <a:t>(in v:Vertex)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// Traverses a graph beginning at vertex v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// by using depth-first strategy: Iterative Version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</a:t>
            </a:r>
            <a:r>
              <a:rPr lang="en-US" sz="1600" b="1" smtClean="0">
                <a:solidFill>
                  <a:srgbClr val="00B050"/>
                </a:solidFill>
                <a:latin typeface="Courier New" pitchFamily="-84" charset="0"/>
              </a:rPr>
              <a:t>s.createStack</a:t>
            </a:r>
            <a:r>
              <a:rPr lang="en-US" sz="1600" smtClean="0">
                <a:latin typeface="Courier New" pitchFamily="-84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// push v into the stack and mark 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</a:t>
            </a:r>
            <a:r>
              <a:rPr lang="en-US" sz="1600" b="1" smtClean="0">
                <a:solidFill>
                  <a:srgbClr val="00B050"/>
                </a:solidFill>
                <a:latin typeface="Courier New" pitchFamily="-84" charset="0"/>
              </a:rPr>
              <a:t>s.push</a:t>
            </a:r>
            <a:r>
              <a:rPr lang="en-US" sz="1600" smtClean="0">
                <a:latin typeface="Courier New" pitchFamily="-84" charset="0"/>
              </a:rPr>
              <a:t>(v);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</a:t>
            </a:r>
            <a:r>
              <a:rPr lang="en-US" sz="1600" b="1" smtClean="0">
                <a:solidFill>
                  <a:srgbClr val="0000FF"/>
                </a:solidFill>
                <a:latin typeface="Courier New" pitchFamily="-84" charset="0"/>
              </a:rPr>
              <a:t>Mark v</a:t>
            </a:r>
            <a:r>
              <a:rPr lang="en-US" sz="1600" smtClean="0">
                <a:latin typeface="Courier New" pitchFamily="-84" charset="0"/>
              </a:rPr>
              <a:t> as visited;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</a:t>
            </a:r>
            <a:r>
              <a:rPr lang="en-US" sz="1600" b="1" smtClean="0">
                <a:latin typeface="Courier New" pitchFamily="-84" charset="0"/>
              </a:rPr>
              <a:t>while</a:t>
            </a:r>
            <a:r>
              <a:rPr lang="en-US" sz="1600" smtClean="0">
                <a:latin typeface="Courier New" pitchFamily="-84" charset="0"/>
              </a:rPr>
              <a:t> (!s.isEmpty())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   </a:t>
            </a:r>
            <a:r>
              <a:rPr lang="en-US" sz="1600" b="1" smtClean="0">
                <a:latin typeface="Courier New" pitchFamily="-84" charset="0"/>
              </a:rPr>
              <a:t>if</a:t>
            </a:r>
            <a:r>
              <a:rPr lang="en-US" sz="1600" smtClean="0">
                <a:latin typeface="Courier New" pitchFamily="-84" charset="0"/>
              </a:rPr>
              <a:t> (no unvisited vertices are adjacent to the vertex on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       the top of stack)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      </a:t>
            </a:r>
            <a:r>
              <a:rPr lang="en-US" sz="1600" b="1" smtClean="0">
                <a:solidFill>
                  <a:srgbClr val="00B050"/>
                </a:solidFill>
                <a:latin typeface="Courier New" pitchFamily="-84" charset="0"/>
              </a:rPr>
              <a:t>s.pop</a:t>
            </a:r>
            <a:r>
              <a:rPr lang="en-US" sz="1600" smtClean="0">
                <a:latin typeface="Courier New" pitchFamily="-84" charset="0"/>
              </a:rPr>
              <a:t>();  // backtrack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   </a:t>
            </a:r>
            <a:r>
              <a:rPr lang="en-US" sz="1600" b="1" smtClean="0">
                <a:latin typeface="Courier New" pitchFamily="-84" charset="0"/>
              </a:rPr>
              <a:t>else</a:t>
            </a:r>
            <a:r>
              <a:rPr lang="en-US" sz="1600" smtClean="0">
                <a:latin typeface="Courier New" pitchFamily="-84" charset="0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      Select an unvisited vertex u adjacent to the vertex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         on the top of the stack;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      </a:t>
            </a:r>
            <a:r>
              <a:rPr lang="en-US" sz="1600" b="1" smtClean="0">
                <a:solidFill>
                  <a:srgbClr val="00B050"/>
                </a:solidFill>
                <a:latin typeface="Courier New" pitchFamily="-84" charset="0"/>
              </a:rPr>
              <a:t>s.push</a:t>
            </a:r>
            <a:r>
              <a:rPr lang="en-US" sz="1600" smtClean="0">
                <a:latin typeface="Courier New" pitchFamily="-84" charset="0"/>
              </a:rPr>
              <a:t>(u);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      </a:t>
            </a:r>
            <a:r>
              <a:rPr lang="en-US" sz="1600" b="1" smtClean="0">
                <a:solidFill>
                  <a:srgbClr val="0000FF"/>
                </a:solidFill>
                <a:latin typeface="Courier New" pitchFamily="-84" charset="0"/>
              </a:rPr>
              <a:t>Mark u</a:t>
            </a:r>
            <a:r>
              <a:rPr lang="en-US" sz="1600" smtClean="0">
                <a:latin typeface="Courier New" pitchFamily="-84" charset="0"/>
              </a:rPr>
              <a:t> as visited;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C0CBC4A1-0E35-4ADD-9E98-B654D71EF57D}" type="slidenum">
              <a:rPr lang="en-US" sz="800" smtClean="0"/>
              <a:pPr/>
              <a:t>29</a:t>
            </a:fld>
            <a:endParaRPr lang="en-US" sz="800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Trace of Iterative DFT – starting from vertex a</a:t>
            </a:r>
          </a:p>
        </p:txBody>
      </p:sp>
      <p:grpSp>
        <p:nvGrpSpPr>
          <p:cNvPr id="31750" name="Group 14"/>
          <p:cNvGrpSpPr>
            <a:grpSpLocks/>
          </p:cNvGrpSpPr>
          <p:nvPr/>
        </p:nvGrpSpPr>
        <p:grpSpPr bwMode="auto">
          <a:xfrm>
            <a:off x="381000" y="1295400"/>
            <a:ext cx="5029200" cy="3352800"/>
            <a:chOff x="240" y="479"/>
            <a:chExt cx="3168" cy="3559"/>
          </a:xfrm>
        </p:grpSpPr>
        <p:pic>
          <p:nvPicPr>
            <p:cNvPr id="31751" name="Picture 3" descr="Carrano1311.pct                                                000C8834 The Brain                      B3A96F87: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816"/>
              <a:ext cx="3168" cy="3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2" name="Text Box 5"/>
            <p:cNvSpPr txBox="1">
              <a:spLocks noChangeArrowheads="1"/>
            </p:cNvSpPr>
            <p:nvPr/>
          </p:nvSpPr>
          <p:spPr bwMode="auto">
            <a:xfrm>
              <a:off x="720" y="624"/>
              <a:ext cx="11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1753" name="Text Box 6"/>
            <p:cNvSpPr txBox="1">
              <a:spLocks noChangeArrowheads="1"/>
            </p:cNvSpPr>
            <p:nvPr/>
          </p:nvSpPr>
          <p:spPr bwMode="auto">
            <a:xfrm>
              <a:off x="240" y="1568"/>
              <a:ext cx="11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1754" name="Text Box 7"/>
            <p:cNvSpPr txBox="1">
              <a:spLocks noChangeArrowheads="1"/>
            </p:cNvSpPr>
            <p:nvPr/>
          </p:nvSpPr>
          <p:spPr bwMode="auto">
            <a:xfrm>
              <a:off x="1248" y="3312"/>
              <a:ext cx="11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1755" name="Text Box 8"/>
            <p:cNvSpPr txBox="1">
              <a:spLocks noChangeArrowheads="1"/>
            </p:cNvSpPr>
            <p:nvPr/>
          </p:nvSpPr>
          <p:spPr bwMode="auto">
            <a:xfrm>
              <a:off x="3216" y="1496"/>
              <a:ext cx="11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1756" name="Text Box 9"/>
            <p:cNvSpPr txBox="1">
              <a:spLocks noChangeArrowheads="1"/>
            </p:cNvSpPr>
            <p:nvPr/>
          </p:nvSpPr>
          <p:spPr bwMode="auto">
            <a:xfrm>
              <a:off x="1728" y="1786"/>
              <a:ext cx="11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1757" name="Text Box 10"/>
            <p:cNvSpPr txBox="1">
              <a:spLocks noChangeArrowheads="1"/>
            </p:cNvSpPr>
            <p:nvPr/>
          </p:nvSpPr>
          <p:spPr bwMode="auto">
            <a:xfrm>
              <a:off x="1920" y="2731"/>
              <a:ext cx="11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1758" name="Text Box 11"/>
            <p:cNvSpPr txBox="1">
              <a:spLocks noChangeArrowheads="1"/>
            </p:cNvSpPr>
            <p:nvPr/>
          </p:nvSpPr>
          <p:spPr bwMode="auto">
            <a:xfrm>
              <a:off x="2688" y="2149"/>
              <a:ext cx="11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1759" name="Text Box 12"/>
            <p:cNvSpPr txBox="1">
              <a:spLocks noChangeArrowheads="1"/>
            </p:cNvSpPr>
            <p:nvPr/>
          </p:nvSpPr>
          <p:spPr bwMode="auto">
            <a:xfrm>
              <a:off x="2304" y="1060"/>
              <a:ext cx="11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1760" name="Text Box 13"/>
            <p:cNvSpPr txBox="1">
              <a:spLocks noChangeArrowheads="1"/>
            </p:cNvSpPr>
            <p:nvPr/>
          </p:nvSpPr>
          <p:spPr bwMode="auto">
            <a:xfrm>
              <a:off x="1584" y="479"/>
              <a:ext cx="11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Road Networks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modeling a road network, the vertices may represent the</a:t>
            </a:r>
            <a:r>
              <a:rPr lang="tr-TR" smtClean="0"/>
              <a:t> </a:t>
            </a:r>
            <a:r>
              <a:rPr lang="en-US" smtClean="0"/>
              <a:t>cities or junctions, certain pairs of which are connected by</a:t>
            </a:r>
            <a:r>
              <a:rPr lang="tr-TR" smtClean="0"/>
              <a:t> roads/edges.</a:t>
            </a:r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9E4AC4EE-52A3-45D1-AA8C-9028AAB79BF3}" type="slidenum">
              <a:rPr lang="en-US" sz="800" smtClean="0"/>
              <a:pPr/>
              <a:t>3</a:t>
            </a:fld>
            <a:endParaRPr lang="en-US" sz="800" smtClean="0"/>
          </a:p>
        </p:txBody>
      </p:sp>
      <p:pic>
        <p:nvPicPr>
          <p:cNvPr id="61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14600"/>
            <a:ext cx="5638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E520AE6E-5F24-4B26-988A-7624676C925E}" type="slidenum">
              <a:rPr lang="en-US" sz="800" smtClean="0"/>
              <a:pPr/>
              <a:t>30</a:t>
            </a:fld>
            <a:endParaRPr lang="en-US" sz="800" smtClean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Trace of Iterative DFT – starting from vertex a</a:t>
            </a:r>
          </a:p>
        </p:txBody>
      </p:sp>
      <p:pic>
        <p:nvPicPr>
          <p:cNvPr id="32774" name="Picture 4" descr="Carrano1312.pct 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066800"/>
            <a:ext cx="31877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75" name="Group 14"/>
          <p:cNvGrpSpPr>
            <a:grpSpLocks/>
          </p:cNvGrpSpPr>
          <p:nvPr/>
        </p:nvGrpSpPr>
        <p:grpSpPr bwMode="auto">
          <a:xfrm>
            <a:off x="381000" y="1295400"/>
            <a:ext cx="5029200" cy="3352800"/>
            <a:chOff x="240" y="479"/>
            <a:chExt cx="3168" cy="3559"/>
          </a:xfrm>
        </p:grpSpPr>
        <p:pic>
          <p:nvPicPr>
            <p:cNvPr id="32776" name="Picture 3" descr="Carrano1311.pct                                                000C8834 The Brain                      B3A96F87: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816"/>
              <a:ext cx="3168" cy="3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7" name="Text Box 5"/>
            <p:cNvSpPr txBox="1">
              <a:spLocks noChangeArrowheads="1"/>
            </p:cNvSpPr>
            <p:nvPr/>
          </p:nvSpPr>
          <p:spPr bwMode="auto">
            <a:xfrm>
              <a:off x="720" y="62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1</a:t>
              </a:r>
            </a:p>
          </p:txBody>
        </p:sp>
        <p:sp>
          <p:nvSpPr>
            <p:cNvPr id="32778" name="Text Box 6"/>
            <p:cNvSpPr txBox="1">
              <a:spLocks noChangeArrowheads="1"/>
            </p:cNvSpPr>
            <p:nvPr/>
          </p:nvSpPr>
          <p:spPr bwMode="auto">
            <a:xfrm>
              <a:off x="240" y="156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9</a:t>
              </a:r>
            </a:p>
          </p:txBody>
        </p:sp>
        <p:sp>
          <p:nvSpPr>
            <p:cNvPr id="32779" name="Text Box 7"/>
            <p:cNvSpPr txBox="1">
              <a:spLocks noChangeArrowheads="1"/>
            </p:cNvSpPr>
            <p:nvPr/>
          </p:nvSpPr>
          <p:spPr bwMode="auto">
            <a:xfrm>
              <a:off x="1248" y="331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7</a:t>
              </a:r>
            </a:p>
          </p:txBody>
        </p:sp>
        <p:sp>
          <p:nvSpPr>
            <p:cNvPr id="32780" name="Text Box 8"/>
            <p:cNvSpPr txBox="1">
              <a:spLocks noChangeArrowheads="1"/>
            </p:cNvSpPr>
            <p:nvPr/>
          </p:nvSpPr>
          <p:spPr bwMode="auto">
            <a:xfrm>
              <a:off x="3216" y="149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8</a:t>
              </a:r>
            </a:p>
          </p:txBody>
        </p:sp>
        <p:sp>
          <p:nvSpPr>
            <p:cNvPr id="32781" name="Text Box 9"/>
            <p:cNvSpPr txBox="1">
              <a:spLocks noChangeArrowheads="1"/>
            </p:cNvSpPr>
            <p:nvPr/>
          </p:nvSpPr>
          <p:spPr bwMode="auto">
            <a:xfrm>
              <a:off x="1728" y="178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6</a:t>
              </a:r>
            </a:p>
          </p:txBody>
        </p:sp>
        <p:sp>
          <p:nvSpPr>
            <p:cNvPr id="32782" name="Text Box 10"/>
            <p:cNvSpPr txBox="1">
              <a:spLocks noChangeArrowheads="1"/>
            </p:cNvSpPr>
            <p:nvPr/>
          </p:nvSpPr>
          <p:spPr bwMode="auto">
            <a:xfrm>
              <a:off x="1920" y="273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5</a:t>
              </a:r>
            </a:p>
          </p:txBody>
        </p:sp>
        <p:sp>
          <p:nvSpPr>
            <p:cNvPr id="32783" name="Text Box 11"/>
            <p:cNvSpPr txBox="1">
              <a:spLocks noChangeArrowheads="1"/>
            </p:cNvSpPr>
            <p:nvPr/>
          </p:nvSpPr>
          <p:spPr bwMode="auto">
            <a:xfrm>
              <a:off x="2688" y="214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4</a:t>
              </a:r>
            </a:p>
          </p:txBody>
        </p:sp>
        <p:sp>
          <p:nvSpPr>
            <p:cNvPr id="32784" name="Text Box 12"/>
            <p:cNvSpPr txBox="1">
              <a:spLocks noChangeArrowheads="1"/>
            </p:cNvSpPr>
            <p:nvPr/>
          </p:nvSpPr>
          <p:spPr bwMode="auto">
            <a:xfrm>
              <a:off x="2304" y="106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3</a:t>
              </a:r>
            </a:p>
          </p:txBody>
        </p:sp>
        <p:sp>
          <p:nvSpPr>
            <p:cNvPr id="32785" name="Text Box 13"/>
            <p:cNvSpPr txBox="1">
              <a:spLocks noChangeArrowheads="1"/>
            </p:cNvSpPr>
            <p:nvPr/>
          </p:nvSpPr>
          <p:spPr bwMode="auto">
            <a:xfrm>
              <a:off x="1584" y="47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8724CD38-EED9-4526-99FC-93EB4D003B9C}" type="slidenum">
              <a:rPr lang="en-US" sz="800" smtClean="0"/>
              <a:pPr/>
              <a:t>31</a:t>
            </a:fld>
            <a:endParaRPr lang="en-US" sz="800" smtClean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</a:t>
            </a:r>
            <a:r>
              <a:rPr lang="tr-TR" smtClean="0"/>
              <a:t>d</a:t>
            </a:r>
            <a:r>
              <a:rPr lang="en-US" smtClean="0"/>
              <a:t>th-First Traversal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After visiting a given vertex v, the </a:t>
            </a:r>
            <a:r>
              <a:rPr lang="en-US" b="1" smtClean="0">
                <a:solidFill>
                  <a:srgbClr val="C00000"/>
                </a:solidFill>
              </a:rPr>
              <a:t>breadth-first traversal </a:t>
            </a:r>
            <a:r>
              <a:rPr lang="en-US" smtClean="0"/>
              <a:t>algorithm visits every vertex adjacent to v that it can before visiting any other vertex.</a:t>
            </a:r>
            <a:endParaRPr lang="tr-TR" smtClean="0"/>
          </a:p>
          <a:p>
            <a:endParaRPr lang="en-US" smtClean="0"/>
          </a:p>
          <a:p>
            <a:r>
              <a:rPr lang="en-US" smtClean="0"/>
              <a:t>The brea</a:t>
            </a:r>
            <a:r>
              <a:rPr lang="tr-TR" smtClean="0"/>
              <a:t>d</a:t>
            </a:r>
            <a:r>
              <a:rPr lang="en-US" smtClean="0"/>
              <a:t>th-first traversal algorithm does not completely specify the order in which it should visit the vertices adjacent to v.</a:t>
            </a:r>
          </a:p>
          <a:p>
            <a:pPr lvl="1"/>
            <a:r>
              <a:rPr lang="en-US" sz="2400" smtClean="0"/>
              <a:t>We may visit the vertices adjacent to v in sorted order.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20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1E3B5118-411E-4007-B96C-4953DAEA9AD0}" type="slidenum">
              <a:rPr lang="en-US" sz="800" smtClean="0"/>
              <a:pPr/>
              <a:t>32</a:t>
            </a:fld>
            <a:endParaRPr lang="en-US" sz="800" smtClean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</a:t>
            </a:r>
            <a:r>
              <a:rPr lang="tr-TR" smtClean="0"/>
              <a:t>d</a:t>
            </a:r>
            <a:r>
              <a:rPr lang="en-US" smtClean="0"/>
              <a:t>th-First Traversal – Example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457200" y="1295400"/>
          <a:ext cx="4332288" cy="487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Bitmap Image" r:id="rId3" imgW="3247619" imgH="3657143" progId="Paint.Picture">
                  <p:embed/>
                </p:oleObj>
              </mc:Choice>
              <mc:Fallback>
                <p:oleObj name="Bitmap Image" r:id="rId3" imgW="3247619" imgH="3657143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4332288" cy="487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4"/>
          <p:cNvSpPr txBox="1">
            <a:spLocks noChangeArrowheads="1"/>
          </p:cNvSpPr>
          <p:nvPr/>
        </p:nvSpPr>
        <p:spPr bwMode="auto">
          <a:xfrm>
            <a:off x="5029200" y="1524000"/>
            <a:ext cx="39306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>
              <a:buFontTx/>
              <a:buChar char="•"/>
            </a:pPr>
            <a:r>
              <a:rPr lang="en-US" sz="2000"/>
              <a:t> A brea</a:t>
            </a:r>
            <a:r>
              <a:rPr lang="tr-TR" sz="2000"/>
              <a:t>d</a:t>
            </a:r>
            <a:r>
              <a:rPr lang="en-US" sz="2000"/>
              <a:t>th-first traversal of the </a:t>
            </a:r>
          </a:p>
          <a:p>
            <a:pPr algn="l"/>
            <a:r>
              <a:rPr lang="en-US" sz="2000"/>
              <a:t>graph starting from vertex v.</a:t>
            </a:r>
          </a:p>
          <a:p>
            <a:pPr algn="l"/>
            <a:endParaRPr lang="en-US" sz="2000"/>
          </a:p>
          <a:p>
            <a:pPr algn="l">
              <a:buFontTx/>
              <a:buChar char="•"/>
            </a:pPr>
            <a:r>
              <a:rPr lang="en-US" sz="2000"/>
              <a:t> Visit a vertex, then visit all vertices</a:t>
            </a:r>
          </a:p>
          <a:p>
            <a:pPr algn="l"/>
            <a:r>
              <a:rPr lang="en-US" sz="2000"/>
              <a:t>adjacent to that vertex.</a:t>
            </a:r>
          </a:p>
          <a:p>
            <a:pPr algn="l"/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F5039D22-0A71-46AD-A14E-B07EC183B1E9}" type="slidenum">
              <a:rPr lang="en-US" sz="800" smtClean="0"/>
              <a:pPr/>
              <a:t>33</a:t>
            </a:fld>
            <a:endParaRPr lang="en-US" sz="800" smtClean="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Brea</a:t>
            </a:r>
            <a:r>
              <a:rPr lang="tr-TR" smtClean="0"/>
              <a:t>d</a:t>
            </a:r>
            <a:r>
              <a:rPr lang="en-US" smtClean="0"/>
              <a:t>th-First Traversal Algorithm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9916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b="1" smtClean="0">
                <a:solidFill>
                  <a:srgbClr val="C00000"/>
                </a:solidFill>
                <a:latin typeface="Courier New" pitchFamily="-84" charset="0"/>
              </a:rPr>
              <a:t>bft</a:t>
            </a:r>
            <a:r>
              <a:rPr lang="en-US" sz="1600" smtClean="0">
                <a:latin typeface="Courier New" pitchFamily="-84" charset="0"/>
              </a:rPr>
              <a:t>(in v:Vertex) {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// Traverses a graph beginning at vertex v 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// by using brea</a:t>
            </a:r>
            <a:r>
              <a:rPr lang="tr-TR" sz="1600" smtClean="0">
                <a:latin typeface="Courier New" pitchFamily="-84" charset="0"/>
              </a:rPr>
              <a:t>d</a:t>
            </a:r>
            <a:r>
              <a:rPr lang="en-US" sz="1600" smtClean="0">
                <a:latin typeface="Courier New" pitchFamily="-84" charset="0"/>
              </a:rPr>
              <a:t>th-first strategy: Iterative Version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</a:t>
            </a:r>
            <a:r>
              <a:rPr lang="en-US" sz="1600" b="1" smtClean="0">
                <a:solidFill>
                  <a:srgbClr val="00B050"/>
                </a:solidFill>
                <a:latin typeface="Courier New" pitchFamily="-84" charset="0"/>
              </a:rPr>
              <a:t>q.createQueue</a:t>
            </a:r>
            <a:r>
              <a:rPr lang="en-US" sz="1600" smtClean="0">
                <a:latin typeface="Courier New" pitchFamily="-84" charset="0"/>
              </a:rPr>
              <a:t>();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// add v to the queue and mark it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</a:t>
            </a:r>
            <a:r>
              <a:rPr lang="en-US" sz="1600" b="1" smtClean="0">
                <a:solidFill>
                  <a:srgbClr val="0000FF"/>
                </a:solidFill>
                <a:latin typeface="Courier New" pitchFamily="-84" charset="0"/>
              </a:rPr>
              <a:t>Mark v</a:t>
            </a:r>
            <a:r>
              <a:rPr lang="en-US" sz="1600" smtClean="0">
                <a:latin typeface="Courier New" pitchFamily="-84" charset="0"/>
              </a:rPr>
              <a:t> as visited;	</a:t>
            </a:r>
            <a:endParaRPr lang="tr-TR" sz="1600" smtClean="0">
              <a:latin typeface="Courier New" pitchFamily="-84" charset="0"/>
            </a:endParaRPr>
          </a:p>
          <a:p>
            <a:pPr>
              <a:buFontTx/>
              <a:buNone/>
            </a:pPr>
            <a:r>
              <a:rPr lang="tr-TR" sz="1600" b="1" smtClean="0">
                <a:solidFill>
                  <a:srgbClr val="00B050"/>
                </a:solidFill>
                <a:latin typeface="Courier New" pitchFamily="-84" charset="0"/>
              </a:rPr>
              <a:t>   </a:t>
            </a:r>
            <a:r>
              <a:rPr lang="en-US" sz="1600" b="1" smtClean="0">
                <a:solidFill>
                  <a:srgbClr val="00B050"/>
                </a:solidFill>
                <a:latin typeface="Courier New" pitchFamily="-84" charset="0"/>
              </a:rPr>
              <a:t>q.enqueue</a:t>
            </a:r>
            <a:r>
              <a:rPr lang="en-US" sz="1600" smtClean="0">
                <a:latin typeface="Courier New" pitchFamily="-84" charset="0"/>
              </a:rPr>
              <a:t>(v);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</a:t>
            </a:r>
            <a:r>
              <a:rPr lang="en-US" sz="1600" b="1" smtClean="0">
                <a:latin typeface="Courier New" pitchFamily="-84" charset="0"/>
              </a:rPr>
              <a:t>while</a:t>
            </a:r>
            <a:r>
              <a:rPr lang="en-US" sz="1600" smtClean="0">
                <a:latin typeface="Courier New" pitchFamily="-84" charset="0"/>
              </a:rPr>
              <a:t> (!q.isEmpty()) {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   </a:t>
            </a:r>
            <a:r>
              <a:rPr lang="en-US" sz="1600" b="1" smtClean="0">
                <a:solidFill>
                  <a:srgbClr val="00B050"/>
                </a:solidFill>
                <a:latin typeface="Courier New" pitchFamily="-84" charset="0"/>
              </a:rPr>
              <a:t>q.dequeue</a:t>
            </a:r>
            <a:r>
              <a:rPr lang="en-US" sz="1600" smtClean="0">
                <a:latin typeface="Courier New" pitchFamily="-84" charset="0"/>
              </a:rPr>
              <a:t>(w);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   </a:t>
            </a:r>
            <a:r>
              <a:rPr lang="en-US" sz="1600" b="1" smtClean="0">
                <a:latin typeface="Courier New" pitchFamily="-84" charset="0"/>
              </a:rPr>
              <a:t>for</a:t>
            </a:r>
            <a:r>
              <a:rPr lang="en-US" sz="1600" smtClean="0">
                <a:latin typeface="Courier New" pitchFamily="-84" charset="0"/>
              </a:rPr>
              <a:t> (each unvisited vertex u adjacent to w) {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      </a:t>
            </a:r>
            <a:r>
              <a:rPr lang="en-US" sz="1600" b="1" smtClean="0">
                <a:solidFill>
                  <a:srgbClr val="0000FF"/>
                </a:solidFill>
                <a:latin typeface="Courier New" pitchFamily="-84" charset="0"/>
              </a:rPr>
              <a:t>Mark u</a:t>
            </a:r>
            <a:r>
              <a:rPr lang="en-US" sz="1600" smtClean="0">
                <a:latin typeface="Courier New" pitchFamily="-84" charset="0"/>
              </a:rPr>
              <a:t> as visited;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      </a:t>
            </a:r>
            <a:r>
              <a:rPr lang="en-US" sz="1600" b="1" smtClean="0">
                <a:solidFill>
                  <a:srgbClr val="00B050"/>
                </a:solidFill>
                <a:latin typeface="Courier New" pitchFamily="-84" charset="0"/>
              </a:rPr>
              <a:t>q.enqueue</a:t>
            </a:r>
            <a:r>
              <a:rPr lang="en-US" sz="1600" smtClean="0">
                <a:latin typeface="Courier New" pitchFamily="-84" charset="0"/>
              </a:rPr>
              <a:t>(u);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   }	   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}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}</a:t>
            </a:r>
          </a:p>
          <a:p>
            <a:pPr>
              <a:buFontTx/>
              <a:buNone/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5994878A-95A0-4473-931D-AABCCC5517AC}" type="slidenum">
              <a:rPr lang="en-US" sz="800" smtClean="0"/>
              <a:pPr/>
              <a:t>34</a:t>
            </a:fld>
            <a:endParaRPr lang="en-US" sz="800" smtClean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Trace of Iterative BFT – starting from vertex a</a:t>
            </a:r>
          </a:p>
        </p:txBody>
      </p:sp>
      <p:grpSp>
        <p:nvGrpSpPr>
          <p:cNvPr id="35846" name="Group 3"/>
          <p:cNvGrpSpPr>
            <a:grpSpLocks/>
          </p:cNvGrpSpPr>
          <p:nvPr/>
        </p:nvGrpSpPr>
        <p:grpSpPr bwMode="auto">
          <a:xfrm>
            <a:off x="381000" y="1557338"/>
            <a:ext cx="5029200" cy="3395662"/>
            <a:chOff x="240" y="775"/>
            <a:chExt cx="3168" cy="3263"/>
          </a:xfrm>
        </p:grpSpPr>
        <p:pic>
          <p:nvPicPr>
            <p:cNvPr id="35847" name="Picture 4" descr="Carrano1311.pct                                                000C8834 The Brain                      B3A96F87: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059"/>
              <a:ext cx="3168" cy="2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48" name="Text Box 5"/>
            <p:cNvSpPr txBox="1">
              <a:spLocks noChangeArrowheads="1"/>
            </p:cNvSpPr>
            <p:nvPr/>
          </p:nvSpPr>
          <p:spPr bwMode="auto">
            <a:xfrm>
              <a:off x="720" y="919"/>
              <a:ext cx="11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5849" name="Text Box 6"/>
            <p:cNvSpPr txBox="1">
              <a:spLocks noChangeArrowheads="1"/>
            </p:cNvSpPr>
            <p:nvPr/>
          </p:nvSpPr>
          <p:spPr bwMode="auto">
            <a:xfrm>
              <a:off x="240" y="1803"/>
              <a:ext cx="11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5850" name="Text Box 7"/>
            <p:cNvSpPr txBox="1">
              <a:spLocks noChangeArrowheads="1"/>
            </p:cNvSpPr>
            <p:nvPr/>
          </p:nvSpPr>
          <p:spPr bwMode="auto">
            <a:xfrm>
              <a:off x="1248" y="3390"/>
              <a:ext cx="11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5851" name="Text Box 8"/>
            <p:cNvSpPr txBox="1">
              <a:spLocks noChangeArrowheads="1"/>
            </p:cNvSpPr>
            <p:nvPr/>
          </p:nvSpPr>
          <p:spPr bwMode="auto">
            <a:xfrm>
              <a:off x="3216" y="1679"/>
              <a:ext cx="11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5852" name="Text Box 9"/>
            <p:cNvSpPr txBox="1">
              <a:spLocks noChangeArrowheads="1"/>
            </p:cNvSpPr>
            <p:nvPr/>
          </p:nvSpPr>
          <p:spPr bwMode="auto">
            <a:xfrm>
              <a:off x="1728" y="1928"/>
              <a:ext cx="11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5853" name="Text Box 10"/>
            <p:cNvSpPr txBox="1">
              <a:spLocks noChangeArrowheads="1"/>
            </p:cNvSpPr>
            <p:nvPr/>
          </p:nvSpPr>
          <p:spPr bwMode="auto">
            <a:xfrm>
              <a:off x="1920" y="2814"/>
              <a:ext cx="11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5854" name="Text Box 11"/>
            <p:cNvSpPr txBox="1">
              <a:spLocks noChangeArrowheads="1"/>
            </p:cNvSpPr>
            <p:nvPr/>
          </p:nvSpPr>
          <p:spPr bwMode="auto">
            <a:xfrm>
              <a:off x="2688" y="2317"/>
              <a:ext cx="11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5855" name="Text Box 12"/>
            <p:cNvSpPr txBox="1">
              <a:spLocks noChangeArrowheads="1"/>
            </p:cNvSpPr>
            <p:nvPr/>
          </p:nvSpPr>
          <p:spPr bwMode="auto">
            <a:xfrm>
              <a:off x="2304" y="1307"/>
              <a:ext cx="11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  <p:sp>
          <p:nvSpPr>
            <p:cNvPr id="35856" name="Text Box 13"/>
            <p:cNvSpPr txBox="1">
              <a:spLocks noChangeArrowheads="1"/>
            </p:cNvSpPr>
            <p:nvPr/>
          </p:nvSpPr>
          <p:spPr bwMode="auto">
            <a:xfrm>
              <a:off x="1584" y="775"/>
              <a:ext cx="11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endParaRPr lang="tr-TR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629DC8E2-756C-4A5E-8C2F-7F571240A69A}" type="slidenum">
              <a:rPr lang="en-US" sz="800" smtClean="0"/>
              <a:pPr/>
              <a:t>35</a:t>
            </a:fld>
            <a:endParaRPr lang="en-US" sz="800" smtClean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Trace of Iterative BFT – starting from vertex a</a:t>
            </a:r>
          </a:p>
        </p:txBody>
      </p:sp>
      <p:grpSp>
        <p:nvGrpSpPr>
          <p:cNvPr id="36870" name="Group 3"/>
          <p:cNvGrpSpPr>
            <a:grpSpLocks/>
          </p:cNvGrpSpPr>
          <p:nvPr/>
        </p:nvGrpSpPr>
        <p:grpSpPr bwMode="auto">
          <a:xfrm>
            <a:off x="381000" y="1557338"/>
            <a:ext cx="5029200" cy="3395662"/>
            <a:chOff x="240" y="775"/>
            <a:chExt cx="3168" cy="3263"/>
          </a:xfrm>
        </p:grpSpPr>
        <p:pic>
          <p:nvPicPr>
            <p:cNvPr id="36879" name="Picture 4" descr="Carrano1311.pct                                                000C8834 The Brain                      B3A96F87: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059"/>
              <a:ext cx="3168" cy="2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80" name="Text Box 5"/>
            <p:cNvSpPr txBox="1">
              <a:spLocks noChangeArrowheads="1"/>
            </p:cNvSpPr>
            <p:nvPr/>
          </p:nvSpPr>
          <p:spPr bwMode="auto">
            <a:xfrm>
              <a:off x="720" y="91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1</a:t>
              </a:r>
            </a:p>
          </p:txBody>
        </p:sp>
        <p:sp>
          <p:nvSpPr>
            <p:cNvPr id="36881" name="Text Box 6"/>
            <p:cNvSpPr txBox="1">
              <a:spLocks noChangeArrowheads="1"/>
            </p:cNvSpPr>
            <p:nvPr/>
          </p:nvSpPr>
          <p:spPr bwMode="auto">
            <a:xfrm>
              <a:off x="240" y="180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4</a:t>
              </a:r>
            </a:p>
          </p:txBody>
        </p:sp>
        <p:sp>
          <p:nvSpPr>
            <p:cNvPr id="36882" name="Text Box 7"/>
            <p:cNvSpPr txBox="1">
              <a:spLocks noChangeArrowheads="1"/>
            </p:cNvSpPr>
            <p:nvPr/>
          </p:nvSpPr>
          <p:spPr bwMode="auto">
            <a:xfrm>
              <a:off x="1248" y="339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3</a:t>
              </a:r>
            </a:p>
          </p:txBody>
        </p:sp>
        <p:sp>
          <p:nvSpPr>
            <p:cNvPr id="36883" name="Text Box 8"/>
            <p:cNvSpPr txBox="1">
              <a:spLocks noChangeArrowheads="1"/>
            </p:cNvSpPr>
            <p:nvPr/>
          </p:nvSpPr>
          <p:spPr bwMode="auto">
            <a:xfrm>
              <a:off x="3216" y="167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9</a:t>
              </a:r>
            </a:p>
          </p:txBody>
        </p:sp>
        <p:sp>
          <p:nvSpPr>
            <p:cNvPr id="36884" name="Text Box 9"/>
            <p:cNvSpPr txBox="1">
              <a:spLocks noChangeArrowheads="1"/>
            </p:cNvSpPr>
            <p:nvPr/>
          </p:nvSpPr>
          <p:spPr bwMode="auto">
            <a:xfrm>
              <a:off x="1728" y="192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6</a:t>
              </a:r>
            </a:p>
          </p:txBody>
        </p:sp>
        <p:sp>
          <p:nvSpPr>
            <p:cNvPr id="36885" name="Text Box 10"/>
            <p:cNvSpPr txBox="1">
              <a:spLocks noChangeArrowheads="1"/>
            </p:cNvSpPr>
            <p:nvPr/>
          </p:nvSpPr>
          <p:spPr bwMode="auto">
            <a:xfrm>
              <a:off x="1920" y="281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7</a:t>
              </a:r>
            </a:p>
          </p:txBody>
        </p:sp>
        <p:sp>
          <p:nvSpPr>
            <p:cNvPr id="36886" name="Text Box 11"/>
            <p:cNvSpPr txBox="1">
              <a:spLocks noChangeArrowheads="1"/>
            </p:cNvSpPr>
            <p:nvPr/>
          </p:nvSpPr>
          <p:spPr bwMode="auto">
            <a:xfrm>
              <a:off x="2688" y="231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8</a:t>
              </a:r>
            </a:p>
          </p:txBody>
        </p:sp>
        <p:sp>
          <p:nvSpPr>
            <p:cNvPr id="36887" name="Text Box 12"/>
            <p:cNvSpPr txBox="1">
              <a:spLocks noChangeArrowheads="1"/>
            </p:cNvSpPr>
            <p:nvPr/>
          </p:nvSpPr>
          <p:spPr bwMode="auto">
            <a:xfrm>
              <a:off x="2304" y="130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5</a:t>
              </a:r>
            </a:p>
          </p:txBody>
        </p:sp>
        <p:sp>
          <p:nvSpPr>
            <p:cNvPr id="36888" name="Text Box 13"/>
            <p:cNvSpPr txBox="1">
              <a:spLocks noChangeArrowheads="1"/>
            </p:cNvSpPr>
            <p:nvPr/>
          </p:nvSpPr>
          <p:spPr bwMode="auto">
            <a:xfrm>
              <a:off x="1584" y="77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r>
                <a:rPr lang="en-US" sz="1800"/>
                <a:t>2</a:t>
              </a:r>
            </a:p>
          </p:txBody>
        </p:sp>
      </p:grpSp>
      <p:pic>
        <p:nvPicPr>
          <p:cNvPr id="36871" name="Picture 14" descr="Carrano1313.pct 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90600"/>
            <a:ext cx="287496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872" name="Straight Connector 18"/>
          <p:cNvCxnSpPr>
            <a:cxnSpLocks noChangeShapeType="1"/>
          </p:cNvCxnSpPr>
          <p:nvPr/>
        </p:nvCxnSpPr>
        <p:spPr bwMode="auto">
          <a:xfrm>
            <a:off x="6400800" y="1524000"/>
            <a:ext cx="3048000" cy="1588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3" name="Straight Connector 19"/>
          <p:cNvCxnSpPr>
            <a:cxnSpLocks noChangeShapeType="1"/>
          </p:cNvCxnSpPr>
          <p:nvPr/>
        </p:nvCxnSpPr>
        <p:spPr bwMode="auto">
          <a:xfrm>
            <a:off x="6400800" y="2589213"/>
            <a:ext cx="3048000" cy="1587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4" name="Straight Connector 20"/>
          <p:cNvCxnSpPr>
            <a:cxnSpLocks noChangeShapeType="1"/>
          </p:cNvCxnSpPr>
          <p:nvPr/>
        </p:nvCxnSpPr>
        <p:spPr bwMode="auto">
          <a:xfrm>
            <a:off x="6477000" y="3503613"/>
            <a:ext cx="3048000" cy="1587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5" name="Straight Connector 21"/>
          <p:cNvCxnSpPr>
            <a:cxnSpLocks noChangeShapeType="1"/>
          </p:cNvCxnSpPr>
          <p:nvPr/>
        </p:nvCxnSpPr>
        <p:spPr bwMode="auto">
          <a:xfrm>
            <a:off x="6477000" y="4113213"/>
            <a:ext cx="3048000" cy="1587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6" name="Straight Connector 22"/>
          <p:cNvCxnSpPr>
            <a:cxnSpLocks noChangeShapeType="1"/>
          </p:cNvCxnSpPr>
          <p:nvPr/>
        </p:nvCxnSpPr>
        <p:spPr bwMode="auto">
          <a:xfrm>
            <a:off x="6477000" y="4343400"/>
            <a:ext cx="3048000" cy="1588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7" name="Straight Connector 23"/>
          <p:cNvCxnSpPr>
            <a:cxnSpLocks noChangeShapeType="1"/>
          </p:cNvCxnSpPr>
          <p:nvPr/>
        </p:nvCxnSpPr>
        <p:spPr bwMode="auto">
          <a:xfrm>
            <a:off x="6477000" y="4876800"/>
            <a:ext cx="3048000" cy="1588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8" name="Straight Connector 24"/>
          <p:cNvCxnSpPr>
            <a:cxnSpLocks noChangeShapeType="1"/>
          </p:cNvCxnSpPr>
          <p:nvPr/>
        </p:nvCxnSpPr>
        <p:spPr bwMode="auto">
          <a:xfrm>
            <a:off x="6477000" y="6000750"/>
            <a:ext cx="3048000" cy="1588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5E2483D9-1DBB-4A39-A8B8-BD4DA69C460A}" type="slidenum">
              <a:rPr lang="en-US" sz="800" smtClean="0"/>
              <a:pPr/>
              <a:t>36</a:t>
            </a:fld>
            <a:endParaRPr lang="en-US" sz="800" smtClean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Topological Sorting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directed graph without cycles has a natural order.</a:t>
            </a:r>
          </a:p>
          <a:p>
            <a:pPr lvl="1"/>
            <a:r>
              <a:rPr lang="en-US" sz="1800" smtClean="0"/>
              <a:t>That is, vertex a precedes vertex b, which precedes c</a:t>
            </a:r>
          </a:p>
          <a:p>
            <a:pPr lvl="1"/>
            <a:r>
              <a:rPr lang="en-US" sz="1800" smtClean="0"/>
              <a:t>For example, the prerequisite structure for the courses. </a:t>
            </a:r>
          </a:p>
          <a:p>
            <a:pPr lvl="1"/>
            <a:endParaRPr lang="en-US" sz="1800" smtClean="0"/>
          </a:p>
          <a:p>
            <a:r>
              <a:rPr lang="en-US" smtClean="0"/>
              <a:t>In which order we should visit the vertices of a directed graph without cycles so that we can visit vertex v after we visit its predecessors.</a:t>
            </a:r>
          </a:p>
          <a:p>
            <a:pPr lvl="1"/>
            <a:r>
              <a:rPr lang="en-US" sz="2400" smtClean="0"/>
              <a:t>This is a linear order, and it is known as </a:t>
            </a:r>
            <a:r>
              <a:rPr lang="en-US" sz="2400" b="1" smtClean="0">
                <a:solidFill>
                  <a:srgbClr val="C00000"/>
                </a:solidFill>
              </a:rPr>
              <a:t>topological order</a:t>
            </a:r>
            <a:r>
              <a:rPr lang="en-US" sz="2400" smtClean="0"/>
              <a:t>.</a:t>
            </a:r>
          </a:p>
          <a:p>
            <a:endParaRPr lang="tr-TR" smtClean="0"/>
          </a:p>
          <a:p>
            <a:r>
              <a:rPr lang="en-US" smtClean="0"/>
              <a:t>For a given graph, there may be more than one topological order.</a:t>
            </a:r>
          </a:p>
          <a:p>
            <a:endParaRPr lang="en-US" smtClean="0"/>
          </a:p>
          <a:p>
            <a:r>
              <a:rPr lang="en-US" smtClean="0"/>
              <a:t>Arranging the vertices into a topological order is called         </a:t>
            </a:r>
            <a:r>
              <a:rPr lang="en-US" b="1" smtClean="0">
                <a:solidFill>
                  <a:srgbClr val="C00000"/>
                </a:solidFill>
              </a:rPr>
              <a:t>topological sorting</a:t>
            </a:r>
            <a:r>
              <a:rPr lang="en-US" smtClean="0"/>
              <a:t>.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B0CA9F30-8C6D-4EF6-8C4F-4138820574ED}" type="slidenum">
              <a:rPr lang="en-US" sz="800" smtClean="0"/>
              <a:pPr/>
              <a:t>37</a:t>
            </a:fld>
            <a:endParaRPr lang="en-US" sz="800" smtClean="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Topological Order – Example </a:t>
            </a:r>
          </a:p>
        </p:txBody>
      </p:sp>
      <p:pic>
        <p:nvPicPr>
          <p:cNvPr id="38918" name="Picture 3" descr="Carrano1314.pct 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5334000" cy="381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Text Box 4"/>
          <p:cNvSpPr txBox="1">
            <a:spLocks noChangeArrowheads="1"/>
          </p:cNvSpPr>
          <p:nvPr/>
        </p:nvSpPr>
        <p:spPr bwMode="auto">
          <a:xfrm>
            <a:off x="6400800" y="1524000"/>
            <a:ext cx="2805113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/>
            <a:r>
              <a:rPr lang="en-US" sz="2000"/>
              <a:t>Some Topological Orders</a:t>
            </a:r>
          </a:p>
          <a:p>
            <a:pPr algn="l"/>
            <a:r>
              <a:rPr lang="en-US" sz="2000"/>
              <a:t>for this graph: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   a, g ,d, b, e, c, f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   a, b, g, d, e, f, c</a:t>
            </a:r>
          </a:p>
          <a:p>
            <a:pPr algn="l"/>
            <a:endParaRPr lang="en-US"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42F6E03F-B5BD-4CE1-93D8-ED48A4F57999}" type="slidenum">
              <a:rPr lang="en-US" sz="800" smtClean="0"/>
              <a:pPr/>
              <a:t>38</a:t>
            </a:fld>
            <a:endParaRPr lang="en-US" sz="800" smtClean="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Topological Order – Example (cont.)</a:t>
            </a:r>
          </a:p>
        </p:txBody>
      </p:sp>
      <p:pic>
        <p:nvPicPr>
          <p:cNvPr id="39942" name="Picture 3" descr="Carrano1315.pct 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447800"/>
            <a:ext cx="7353300" cy="279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Text Box 4"/>
          <p:cNvSpPr txBox="1">
            <a:spLocks noChangeArrowheads="1"/>
          </p:cNvSpPr>
          <p:nvPr/>
        </p:nvSpPr>
        <p:spPr bwMode="auto">
          <a:xfrm>
            <a:off x="838200" y="4800600"/>
            <a:ext cx="39497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/>
            <a:r>
              <a:rPr lang="en-US" sz="2000">
                <a:latin typeface="Arial" charset="0"/>
              </a:rPr>
              <a:t>The graph arranged according to </a:t>
            </a:r>
          </a:p>
          <a:p>
            <a:pPr algn="l"/>
            <a:r>
              <a:rPr lang="en-US" sz="2000">
                <a:latin typeface="Arial" charset="0"/>
              </a:rPr>
              <a:t>the topological orders </a:t>
            </a:r>
          </a:p>
          <a:p>
            <a:pPr lvl="1" algn="l">
              <a:buFontTx/>
              <a:buAutoNum type="alphaLcParenBoth"/>
            </a:pPr>
            <a:r>
              <a:rPr lang="en-US" sz="2000" i="1">
                <a:latin typeface="Arial" charset="0"/>
              </a:rPr>
              <a:t>a, g, d, b, e, c, f</a:t>
            </a:r>
            <a:r>
              <a:rPr lang="en-US" sz="2000">
                <a:latin typeface="Arial" charset="0"/>
              </a:rPr>
              <a:t>   and </a:t>
            </a:r>
          </a:p>
          <a:p>
            <a:pPr lvl="1" algn="l">
              <a:buFontTx/>
              <a:buAutoNum type="alphaLcParenBoth"/>
            </a:pPr>
            <a:r>
              <a:rPr lang="en-US" sz="2000" i="1">
                <a:latin typeface="Arial" charset="0"/>
              </a:rPr>
              <a:t>a, b, g, d, e, f, c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Applications of Topological Sorting</a:t>
            </a:r>
          </a:p>
        </p:txBody>
      </p:sp>
      <p:sp>
        <p:nvSpPr>
          <p:cNvPr id="40963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4419600" cy="5105400"/>
          </a:xfrm>
        </p:spPr>
        <p:txBody>
          <a:bodyPr/>
          <a:lstStyle/>
          <a:p>
            <a:r>
              <a:rPr lang="tr-TR" smtClean="0"/>
              <a:t>Course prerequisites – which courses should you take next semester?</a:t>
            </a:r>
          </a:p>
          <a:p>
            <a:r>
              <a:rPr lang="tr-TR" smtClean="0"/>
              <a:t>Project scheduling (PERT)</a:t>
            </a:r>
          </a:p>
          <a:p>
            <a:r>
              <a:rPr lang="tr-TR" smtClean="0"/>
              <a:t>Processors: Instruction scheduling </a:t>
            </a:r>
          </a:p>
          <a:p>
            <a:r>
              <a:rPr lang="tr-TR" smtClean="0"/>
              <a:t>Spreadsheets</a:t>
            </a:r>
          </a:p>
          <a:p>
            <a:r>
              <a:rPr lang="tr-TR" smtClean="0"/>
              <a:t>Makefiles</a:t>
            </a:r>
          </a:p>
          <a:p>
            <a:endParaRPr lang="tr-TR" smtClean="0"/>
          </a:p>
          <a:p>
            <a:endParaRPr lang="tr-TR" smtClean="0"/>
          </a:p>
          <a:p>
            <a:pPr lvl="1">
              <a:buFontTx/>
              <a:buNone/>
            </a:pPr>
            <a:endParaRPr lang="tr-TR" smtClean="0"/>
          </a:p>
        </p:txBody>
      </p:sp>
      <p:sp>
        <p:nvSpPr>
          <p:cNvPr id="4096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409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4845DB3C-DB9B-4AB7-B119-228271FDCD8B}" type="slidenum">
              <a:rPr lang="en-US" sz="800" smtClean="0"/>
              <a:pPr/>
              <a:t>39</a:t>
            </a:fld>
            <a:endParaRPr lang="en-US" sz="800" smtClean="0"/>
          </a:p>
        </p:txBody>
      </p:sp>
      <p:pic>
        <p:nvPicPr>
          <p:cNvPr id="40967" name="Picture 2" descr="http://upload.wikimedia.org/wikipedia/commons/thumb/3/37/Pert_chart_colored.svg/309px-Pert_chart_colore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286000"/>
            <a:ext cx="3429000" cy="20970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838200"/>
            <a:ext cx="3429000" cy="1368425"/>
          </a:xfrm>
          <a:prstGeom prst="rect">
            <a:avLst/>
          </a:prstGeom>
          <a:noFill/>
          <a:ln w="31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9" name="Picture 5" descr="http://upload.wikimedia.org/wikipedia/commons/thumb/b/b9/Subroutine_in_Excel.PNG/400px-Subroutine_in_Exce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495800"/>
            <a:ext cx="3429000" cy="22479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0" name="Picture 7" descr="http://upload.wikimedia.org/wikipedia/commons/7/7d/Makefile-grap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8" y="4495800"/>
            <a:ext cx="2757487" cy="22479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1" name="Picture 9" descr="http://www.cse.msu.edu/~enbody/postrisc/postrisc2_files/image16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4495800"/>
            <a:ext cx="2590800" cy="2209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Electronic Circuits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an electronic circuit, with junctions as vertices a</a:t>
            </a:r>
            <a:r>
              <a:rPr lang="tr-TR" smtClean="0"/>
              <a:t>nd components as edges.</a:t>
            </a:r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4CDBF674-E3B3-4AE4-9603-D15779489590}" type="slidenum">
              <a:rPr lang="en-US" sz="800" smtClean="0"/>
              <a:pPr/>
              <a:t>4</a:t>
            </a:fld>
            <a:endParaRPr lang="en-US" sz="800" smtClean="0"/>
          </a:p>
        </p:txBody>
      </p:sp>
      <p:pic>
        <p:nvPicPr>
          <p:cNvPr id="71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67000"/>
            <a:ext cx="67437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FD6B587C-3B1B-41EA-99E7-A4E57E1DCAF2}" type="slidenum">
              <a:rPr lang="en-US" sz="800" smtClean="0"/>
              <a:pPr/>
              <a:t>40</a:t>
            </a:fld>
            <a:endParaRPr lang="en-US" sz="800" smtClean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Topological Sorting Algorithm1 – topSort1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b="1" smtClean="0">
                <a:solidFill>
                  <a:srgbClr val="C00000"/>
                </a:solidFill>
                <a:latin typeface="Courier New" pitchFamily="-84" charset="0"/>
              </a:rPr>
              <a:t>topSort1</a:t>
            </a:r>
            <a:r>
              <a:rPr lang="en-US" sz="2000" smtClean="0">
                <a:latin typeface="Courier New" pitchFamily="-84" charset="0"/>
              </a:rPr>
              <a:t>(in theGraph:Graph, out aList:List) {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-84" charset="0"/>
              </a:rPr>
              <a:t>// Arranges the vertices in graph theGraph into a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-84" charset="0"/>
              </a:rPr>
              <a:t>// toplogical order and places them in list aList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-84" charset="0"/>
              </a:rPr>
              <a:t>	n = number of vertices in theGraph;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-84" charset="0"/>
              </a:rPr>
              <a:t>	</a:t>
            </a:r>
            <a:r>
              <a:rPr lang="en-US" sz="2000" b="1" smtClean="0">
                <a:latin typeface="Courier New" pitchFamily="-84" charset="0"/>
              </a:rPr>
              <a:t>for</a:t>
            </a:r>
            <a:r>
              <a:rPr lang="en-US" sz="2000" smtClean="0">
                <a:latin typeface="Courier New" pitchFamily="-84" charset="0"/>
              </a:rPr>
              <a:t> (step=1 through n) {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-84" charset="0"/>
              </a:rPr>
              <a:t>	   select a vertex v that has no successors;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-84" charset="0"/>
              </a:rPr>
              <a:t>	   </a:t>
            </a:r>
            <a:r>
              <a:rPr lang="en-US" sz="2000" b="1" smtClean="0">
                <a:solidFill>
                  <a:srgbClr val="00B050"/>
                </a:solidFill>
                <a:latin typeface="Courier New" pitchFamily="-84" charset="0"/>
              </a:rPr>
              <a:t>aList.insert</a:t>
            </a:r>
            <a:r>
              <a:rPr lang="en-US" sz="2000" smtClean="0">
                <a:latin typeface="Courier New" pitchFamily="-84" charset="0"/>
              </a:rPr>
              <a:t>(1,v);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-84" charset="0"/>
              </a:rPr>
              <a:t>	   Delete from theGraph vertex v and its edges;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-84" charset="0"/>
              </a:rPr>
              <a:t>	}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-84" charset="0"/>
              </a:rPr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4E52AEBC-283F-4E9D-873A-50FF4A3449B3}" type="slidenum">
              <a:rPr lang="en-US" sz="800" smtClean="0"/>
              <a:pPr/>
              <a:t>41</a:t>
            </a:fld>
            <a:endParaRPr lang="en-US" sz="800" smtClean="0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Trace of topSort1</a:t>
            </a:r>
          </a:p>
        </p:txBody>
      </p:sp>
      <p:pic>
        <p:nvPicPr>
          <p:cNvPr id="43014" name="Picture 3" descr="Carrano1316.pct 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"/>
            <a:ext cx="8382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B693DA1F-8074-4BFC-880E-DC8BFA6A784E}" type="slidenum">
              <a:rPr lang="en-US" sz="800" smtClean="0"/>
              <a:pPr/>
              <a:t>42</a:t>
            </a:fld>
            <a:endParaRPr lang="en-US" sz="800" smtClean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Topological Sorting Algorithm – topSort2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b="1" smtClean="0">
                <a:solidFill>
                  <a:srgbClr val="C00000"/>
                </a:solidFill>
                <a:latin typeface="Courier New" pitchFamily="-84" charset="0"/>
              </a:rPr>
              <a:t>topSort2</a:t>
            </a:r>
            <a:r>
              <a:rPr lang="en-US" sz="1400" smtClean="0">
                <a:latin typeface="Courier New" pitchFamily="-84" charset="0"/>
              </a:rPr>
              <a:t>(in theGraph:Graph, out aList:List)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-84" charset="0"/>
              </a:rPr>
              <a:t>// Arranges the vertices in graph theGraph into a</a:t>
            </a:r>
            <a:r>
              <a:rPr lang="tr-TR" sz="1400" smtClean="0">
                <a:latin typeface="Courier New" pitchFamily="-84" charset="0"/>
              </a:rPr>
              <a:t> </a:t>
            </a:r>
            <a:r>
              <a:rPr lang="en-US" sz="1400" smtClean="0">
                <a:latin typeface="Courier New" pitchFamily="-84" charset="0"/>
              </a:rPr>
              <a:t>top</a:t>
            </a:r>
            <a:r>
              <a:rPr lang="tr-TR" sz="1400" smtClean="0">
                <a:latin typeface="Courier New" pitchFamily="-84" charset="0"/>
              </a:rPr>
              <a:t>o</a:t>
            </a:r>
            <a:r>
              <a:rPr lang="en-US" sz="1400" smtClean="0">
                <a:latin typeface="Courier New" pitchFamily="-84" charset="0"/>
              </a:rPr>
              <a:t>logical order and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-84" charset="0"/>
              </a:rPr>
              <a:t>// places them in list aList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-84" charset="0"/>
              </a:rPr>
              <a:t>	</a:t>
            </a:r>
            <a:r>
              <a:rPr lang="en-US" sz="1400" b="1" smtClean="0">
                <a:solidFill>
                  <a:srgbClr val="00B050"/>
                </a:solidFill>
                <a:latin typeface="Courier New" pitchFamily="-84" charset="0"/>
              </a:rPr>
              <a:t>s.createStack</a:t>
            </a:r>
            <a:r>
              <a:rPr lang="en-US" sz="1400" smtClean="0">
                <a:latin typeface="Courier New" pitchFamily="-84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-84" charset="0"/>
              </a:rPr>
              <a:t>	</a:t>
            </a:r>
            <a:r>
              <a:rPr lang="en-US" sz="1400" b="1" smtClean="0">
                <a:latin typeface="Courier New" pitchFamily="-84" charset="0"/>
              </a:rPr>
              <a:t>for</a:t>
            </a:r>
            <a:r>
              <a:rPr lang="en-US" sz="1400" smtClean="0">
                <a:latin typeface="Courier New" pitchFamily="-84" charset="0"/>
              </a:rPr>
              <a:t> (all vertices v in the graph)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-84" charset="0"/>
              </a:rPr>
              <a:t>	   if (v has no predecessors)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-84" charset="0"/>
              </a:rPr>
              <a:t>	      </a:t>
            </a:r>
            <a:r>
              <a:rPr lang="en-US" sz="1400" b="1" smtClean="0">
                <a:solidFill>
                  <a:srgbClr val="00B050"/>
                </a:solidFill>
                <a:latin typeface="Courier New" pitchFamily="-84" charset="0"/>
              </a:rPr>
              <a:t>s.push</a:t>
            </a:r>
            <a:r>
              <a:rPr lang="en-US" sz="1400" smtClean="0">
                <a:latin typeface="Courier New" pitchFamily="-84" charset="0"/>
              </a:rPr>
              <a:t>(v);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-84" charset="0"/>
              </a:rPr>
              <a:t>	      </a:t>
            </a:r>
            <a:r>
              <a:rPr lang="en-US" sz="1400" b="1" smtClean="0">
                <a:solidFill>
                  <a:srgbClr val="0000FF"/>
                </a:solidFill>
                <a:latin typeface="Courier New" pitchFamily="-84" charset="0"/>
              </a:rPr>
              <a:t>Mark v</a:t>
            </a:r>
            <a:r>
              <a:rPr lang="en-US" sz="1400" smtClean="0">
                <a:latin typeface="Courier New" pitchFamily="-84" charset="0"/>
              </a:rPr>
              <a:t> as visited;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-84" charset="0"/>
              </a:rPr>
              <a:t>	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-84" charset="0"/>
              </a:rPr>
              <a:t>	</a:t>
            </a:r>
            <a:r>
              <a:rPr lang="en-US" sz="1400" b="1" smtClean="0">
                <a:latin typeface="Courier New" pitchFamily="-84" charset="0"/>
              </a:rPr>
              <a:t>while</a:t>
            </a:r>
            <a:r>
              <a:rPr lang="en-US" sz="1400" smtClean="0">
                <a:latin typeface="Courier New" pitchFamily="-84" charset="0"/>
              </a:rPr>
              <a:t> (!s.isEmpty())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-84" charset="0"/>
              </a:rPr>
              <a:t>	   </a:t>
            </a:r>
            <a:r>
              <a:rPr lang="en-US" sz="1400" b="1" smtClean="0">
                <a:latin typeface="Courier New" pitchFamily="-84" charset="0"/>
              </a:rPr>
              <a:t>if</a:t>
            </a:r>
            <a:r>
              <a:rPr lang="en-US" sz="1400" smtClean="0">
                <a:latin typeface="Courier New" pitchFamily="-84" charset="0"/>
              </a:rPr>
              <a:t> (all vertices adjacent to the vertex on the top of stack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-84" charset="0"/>
              </a:rPr>
              <a:t>	         have been visited)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-84" charset="0"/>
              </a:rPr>
              <a:t>	      </a:t>
            </a:r>
            <a:r>
              <a:rPr lang="en-US" sz="1400" b="1" smtClean="0">
                <a:solidFill>
                  <a:srgbClr val="00B050"/>
                </a:solidFill>
                <a:latin typeface="Courier New" pitchFamily="-84" charset="0"/>
              </a:rPr>
              <a:t>s.pop</a:t>
            </a:r>
            <a:r>
              <a:rPr lang="en-US" sz="1400" smtClean="0">
                <a:latin typeface="Courier New" pitchFamily="-84" charset="0"/>
              </a:rPr>
              <a:t>(v);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-84" charset="0"/>
              </a:rPr>
              <a:t>	      </a:t>
            </a:r>
            <a:r>
              <a:rPr lang="en-US" sz="1400" b="1" smtClean="0">
                <a:solidFill>
                  <a:srgbClr val="00B050"/>
                </a:solidFill>
                <a:latin typeface="Courier New" pitchFamily="-84" charset="0"/>
              </a:rPr>
              <a:t>aList.insert</a:t>
            </a:r>
            <a:r>
              <a:rPr lang="en-US" sz="1400" smtClean="0">
                <a:latin typeface="Courier New" pitchFamily="-84" charset="0"/>
              </a:rPr>
              <a:t>(1,v);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-84" charset="0"/>
              </a:rPr>
              <a:t>	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-84" charset="0"/>
              </a:rPr>
              <a:t>	   </a:t>
            </a:r>
            <a:r>
              <a:rPr lang="en-US" sz="1400" b="1" smtClean="0">
                <a:latin typeface="Courier New" pitchFamily="-84" charset="0"/>
              </a:rPr>
              <a:t>else</a:t>
            </a:r>
            <a:r>
              <a:rPr lang="en-US" sz="1400" smtClean="0">
                <a:latin typeface="Courier New" pitchFamily="-84" charset="0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-84" charset="0"/>
              </a:rPr>
              <a:t>	       Select an unvisited vertex u adjacent to the vertex on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-84" charset="0"/>
              </a:rPr>
              <a:t>	          the top of the stack;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-84" charset="0"/>
              </a:rPr>
              <a:t>	       </a:t>
            </a:r>
            <a:r>
              <a:rPr lang="en-US" sz="1400" b="1" smtClean="0">
                <a:solidFill>
                  <a:srgbClr val="00B050"/>
                </a:solidFill>
                <a:latin typeface="Courier New" pitchFamily="-84" charset="0"/>
              </a:rPr>
              <a:t>s.push</a:t>
            </a:r>
            <a:r>
              <a:rPr lang="en-US" sz="1400" smtClean="0">
                <a:latin typeface="Courier New" pitchFamily="-84" charset="0"/>
              </a:rPr>
              <a:t>(u);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-84" charset="0"/>
              </a:rPr>
              <a:t>	       </a:t>
            </a:r>
            <a:r>
              <a:rPr lang="en-US" sz="1400" b="1" smtClean="0">
                <a:solidFill>
                  <a:srgbClr val="0000FF"/>
                </a:solidFill>
                <a:latin typeface="Courier New" pitchFamily="-84" charset="0"/>
              </a:rPr>
              <a:t>Mark u</a:t>
            </a:r>
            <a:r>
              <a:rPr lang="en-US" sz="1400" smtClean="0">
                <a:latin typeface="Courier New" pitchFamily="-84" charset="0"/>
              </a:rPr>
              <a:t> as visited;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-84" charset="0"/>
              </a:rPr>
              <a:t>	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-84" charset="0"/>
              </a:rPr>
              <a:t>	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smtClean="0">
                <a:latin typeface="Courier New" pitchFamily="-84" charset="0"/>
              </a:rPr>
              <a:t>}</a:t>
            </a:r>
            <a:endParaRPr lang="en-US" sz="1600" smtClean="0">
              <a:latin typeface="Courier New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84CF588A-2C69-43A6-A983-D165CC91F5E6}" type="slidenum">
              <a:rPr lang="en-US" sz="800" smtClean="0"/>
              <a:pPr/>
              <a:t>43</a:t>
            </a:fld>
            <a:endParaRPr lang="en-US" sz="800" smtClean="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tr-TR" smtClean="0"/>
              <a:t>Remember: </a:t>
            </a:r>
            <a:r>
              <a:rPr lang="en-US" smtClean="0"/>
              <a:t>Iterative Depth-First Traversal Algorithm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8763000" cy="510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b="1" smtClean="0">
                <a:solidFill>
                  <a:srgbClr val="C00000"/>
                </a:solidFill>
                <a:latin typeface="Courier New" pitchFamily="-84" charset="0"/>
              </a:rPr>
              <a:t>dft</a:t>
            </a:r>
            <a:r>
              <a:rPr lang="en-US" sz="1600" smtClean="0">
                <a:latin typeface="Courier New" pitchFamily="-84" charset="0"/>
              </a:rPr>
              <a:t>(in v:Vertex)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// Traverses a graph beginning at vertex v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// by using depth-first strategy: Iterative Version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</a:t>
            </a:r>
            <a:r>
              <a:rPr lang="en-US" sz="1600" b="1" smtClean="0">
                <a:solidFill>
                  <a:srgbClr val="00B050"/>
                </a:solidFill>
                <a:latin typeface="Courier New" pitchFamily="-84" charset="0"/>
              </a:rPr>
              <a:t>s.createStack</a:t>
            </a:r>
            <a:r>
              <a:rPr lang="en-US" sz="1600" smtClean="0">
                <a:latin typeface="Courier New" pitchFamily="-84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// push v into the stack and mark 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</a:t>
            </a:r>
            <a:r>
              <a:rPr lang="en-US" sz="1600" b="1" smtClean="0">
                <a:solidFill>
                  <a:srgbClr val="00B050"/>
                </a:solidFill>
                <a:latin typeface="Courier New" pitchFamily="-84" charset="0"/>
              </a:rPr>
              <a:t>s.push</a:t>
            </a:r>
            <a:r>
              <a:rPr lang="en-US" sz="1600" smtClean="0">
                <a:latin typeface="Courier New" pitchFamily="-84" charset="0"/>
              </a:rPr>
              <a:t>(v);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</a:t>
            </a:r>
            <a:r>
              <a:rPr lang="en-US" sz="1600" b="1" smtClean="0">
                <a:solidFill>
                  <a:srgbClr val="0000FF"/>
                </a:solidFill>
                <a:latin typeface="Courier New" pitchFamily="-84" charset="0"/>
              </a:rPr>
              <a:t>Mark v</a:t>
            </a:r>
            <a:r>
              <a:rPr lang="en-US" sz="1600" smtClean="0">
                <a:latin typeface="Courier New" pitchFamily="-84" charset="0"/>
              </a:rPr>
              <a:t> as visited;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</a:t>
            </a:r>
            <a:r>
              <a:rPr lang="en-US" sz="1600" b="1" smtClean="0">
                <a:latin typeface="Courier New" pitchFamily="-84" charset="0"/>
              </a:rPr>
              <a:t>while</a:t>
            </a:r>
            <a:r>
              <a:rPr lang="en-US" sz="1600" smtClean="0">
                <a:latin typeface="Courier New" pitchFamily="-84" charset="0"/>
              </a:rPr>
              <a:t> (!s.isEmpty())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   </a:t>
            </a:r>
            <a:r>
              <a:rPr lang="en-US" sz="1600" b="1" smtClean="0">
                <a:latin typeface="Courier New" pitchFamily="-84" charset="0"/>
              </a:rPr>
              <a:t>if</a:t>
            </a:r>
            <a:r>
              <a:rPr lang="en-US" sz="1600" smtClean="0">
                <a:latin typeface="Courier New" pitchFamily="-84" charset="0"/>
              </a:rPr>
              <a:t> (no unvisited vertices are adjacent to the vertex on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       the top of stack)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      </a:t>
            </a:r>
            <a:r>
              <a:rPr lang="en-US" sz="1600" b="1" smtClean="0">
                <a:solidFill>
                  <a:srgbClr val="00B050"/>
                </a:solidFill>
                <a:latin typeface="Courier New" pitchFamily="-84" charset="0"/>
              </a:rPr>
              <a:t>s.pop</a:t>
            </a:r>
            <a:r>
              <a:rPr lang="en-US" sz="1600" smtClean="0">
                <a:latin typeface="Courier New" pitchFamily="-84" charset="0"/>
              </a:rPr>
              <a:t>();  // backtrack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   </a:t>
            </a:r>
            <a:r>
              <a:rPr lang="en-US" sz="1600" b="1" smtClean="0">
                <a:latin typeface="Courier New" pitchFamily="-84" charset="0"/>
              </a:rPr>
              <a:t>else</a:t>
            </a:r>
            <a:r>
              <a:rPr lang="en-US" sz="1600" smtClean="0">
                <a:latin typeface="Courier New" pitchFamily="-84" charset="0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      Select an unvisited vertex u adjacent to the vertex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         on the top of the stack;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      </a:t>
            </a:r>
            <a:r>
              <a:rPr lang="en-US" sz="1600" b="1" smtClean="0">
                <a:solidFill>
                  <a:srgbClr val="00B050"/>
                </a:solidFill>
                <a:latin typeface="Courier New" pitchFamily="-84" charset="0"/>
              </a:rPr>
              <a:t>s.push</a:t>
            </a:r>
            <a:r>
              <a:rPr lang="en-US" sz="1600" smtClean="0">
                <a:latin typeface="Courier New" pitchFamily="-84" charset="0"/>
              </a:rPr>
              <a:t>(u);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      </a:t>
            </a:r>
            <a:r>
              <a:rPr lang="en-US" sz="1600" b="1" smtClean="0">
                <a:solidFill>
                  <a:srgbClr val="0000FF"/>
                </a:solidFill>
                <a:latin typeface="Courier New" pitchFamily="-84" charset="0"/>
              </a:rPr>
              <a:t>Mark u</a:t>
            </a:r>
            <a:r>
              <a:rPr lang="en-US" sz="1600" smtClean="0">
                <a:latin typeface="Courier New" pitchFamily="-84" charset="0"/>
              </a:rPr>
              <a:t> as visited;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-84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A9839ADF-88BA-4A3A-846D-8418A9C3DE51}" type="slidenum">
              <a:rPr lang="en-US" sz="800" smtClean="0"/>
              <a:pPr/>
              <a:t>44</a:t>
            </a:fld>
            <a:endParaRPr lang="en-US" sz="800" smtClean="0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Trace of topSort2</a:t>
            </a:r>
          </a:p>
        </p:txBody>
      </p:sp>
      <p:pic>
        <p:nvPicPr>
          <p:cNvPr id="46087" name="Picture 4" descr="Carrano1314.pct 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752600"/>
            <a:ext cx="35560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A9839ADF-88BA-4A3A-846D-8418A9C3DE51}" type="slidenum">
              <a:rPr lang="en-US" sz="800" smtClean="0"/>
              <a:pPr/>
              <a:t>45</a:t>
            </a:fld>
            <a:endParaRPr lang="en-US" sz="800" smtClean="0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Trace of topSort2</a:t>
            </a:r>
          </a:p>
        </p:txBody>
      </p:sp>
      <p:pic>
        <p:nvPicPr>
          <p:cNvPr id="46086" name="Picture 3" descr="Carrano1317.pct 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6477000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Picture 4" descr="Carrano1314.pct 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752600"/>
            <a:ext cx="35560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13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56D93651-1BDD-4EB0-897C-9471A9070847}" type="slidenum">
              <a:rPr lang="en-US" sz="800" smtClean="0"/>
              <a:pPr/>
              <a:t>46</a:t>
            </a:fld>
            <a:endParaRPr lang="en-US" sz="800" smtClean="0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Spanning Trees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tree is a special kind of undirected graph. </a:t>
            </a:r>
          </a:p>
          <a:p>
            <a:r>
              <a:rPr lang="en-US" smtClean="0"/>
              <a:t>That is, a </a:t>
            </a:r>
            <a:r>
              <a:rPr lang="en-US" b="1" smtClean="0">
                <a:solidFill>
                  <a:srgbClr val="C00000"/>
                </a:solidFill>
              </a:rPr>
              <a:t>tree</a:t>
            </a:r>
            <a:r>
              <a:rPr lang="en-US" smtClean="0"/>
              <a:t> is a connected undirected graph without cycles.</a:t>
            </a:r>
          </a:p>
          <a:p>
            <a:r>
              <a:rPr lang="en-US" smtClean="0"/>
              <a:t>All trees are graphs, not all graphs are trees.</a:t>
            </a:r>
            <a:r>
              <a:rPr lang="tr-TR" smtClean="0"/>
              <a:t> </a:t>
            </a:r>
            <a:r>
              <a:rPr lang="tr-TR" b="1" smtClean="0">
                <a:solidFill>
                  <a:srgbClr val="C00000"/>
                </a:solidFill>
              </a:rPr>
              <a:t>Why?</a:t>
            </a:r>
            <a:endParaRPr lang="en-US" b="1" smtClean="0">
              <a:solidFill>
                <a:srgbClr val="C00000"/>
              </a:solidFill>
            </a:endParaRPr>
          </a:p>
          <a:p>
            <a:r>
              <a:rPr lang="en-US" smtClean="0"/>
              <a:t>A </a:t>
            </a:r>
            <a:r>
              <a:rPr lang="en-US" b="1" smtClean="0">
                <a:solidFill>
                  <a:srgbClr val="C00000"/>
                </a:solidFill>
              </a:rPr>
              <a:t>spanning tree </a:t>
            </a:r>
            <a:r>
              <a:rPr lang="en-US" smtClean="0"/>
              <a:t>of a connected undirected graph G is a sub-graph of G that contains all of G’s vertices and enough of its edges to form a tree.</a:t>
            </a:r>
          </a:p>
          <a:p>
            <a:r>
              <a:rPr lang="en-US" smtClean="0"/>
              <a:t>There may be several spanning trees for a given graph.</a:t>
            </a:r>
          </a:p>
          <a:p>
            <a:r>
              <a:rPr lang="en-US" smtClean="0"/>
              <a:t>If we have a connected undirected graph with cycles, and we remove edges until there are no cycles to obtain a spanning 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09494FC1-C42F-47FE-94BD-776EA51D8DBB}" type="slidenum">
              <a:rPr lang="en-US" sz="800" smtClean="0"/>
              <a:pPr/>
              <a:t>47</a:t>
            </a:fld>
            <a:endParaRPr lang="en-US" sz="800" smtClean="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Spanning Tree</a:t>
            </a:r>
          </a:p>
        </p:txBody>
      </p:sp>
      <p:pic>
        <p:nvPicPr>
          <p:cNvPr id="48134" name="Picture 3" descr="Carrano1318.pct 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7061200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5" name="Text Box 4"/>
          <p:cNvSpPr txBox="1">
            <a:spLocks noChangeArrowheads="1"/>
          </p:cNvSpPr>
          <p:nvPr/>
        </p:nvSpPr>
        <p:spPr bwMode="auto">
          <a:xfrm>
            <a:off x="990600" y="5562600"/>
            <a:ext cx="5916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/>
            <a:r>
              <a:rPr lang="en-US"/>
              <a:t>Remove dashed lines to obtain a spanning tree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36EBF45A-93FB-48DE-AFFF-C566DE718AE4}" type="slidenum">
              <a:rPr lang="en-US" sz="800" smtClean="0"/>
              <a:pPr/>
              <a:t>48</a:t>
            </a:fld>
            <a:endParaRPr lang="en-US" sz="800" smtClean="0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Cycles?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296400" cy="2209800"/>
          </a:xfrm>
        </p:spPr>
        <p:txBody>
          <a:bodyPr/>
          <a:lstStyle/>
          <a:p>
            <a:pPr marL="457200" indent="-457200">
              <a:buFontTx/>
              <a:buNone/>
            </a:pPr>
            <a:r>
              <a:rPr lang="en-US" sz="2000" dirty="0" smtClean="0"/>
              <a:t>Observations about graphs:</a:t>
            </a:r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A connected undirected graph that has n vertices must have at leas</a:t>
            </a:r>
            <a:r>
              <a:rPr lang="tr-TR" sz="2000" dirty="0" smtClean="0"/>
              <a:t>t</a:t>
            </a:r>
            <a:r>
              <a:rPr lang="en-US" sz="2000" dirty="0" smtClean="0"/>
              <a:t> n-1 edges.</a:t>
            </a:r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A connected undirected graph that has n vertices and exactly n-1 edges cannot contain a cycle.</a:t>
            </a:r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A connected undirected graph that has n vertices and more than n-1 edges must contain a cycle.</a:t>
            </a:r>
          </a:p>
        </p:txBody>
      </p:sp>
      <p:pic>
        <p:nvPicPr>
          <p:cNvPr id="49159" name="Picture 4" descr="Carrano1319.pct 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4800"/>
            <a:ext cx="56388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Text Box 5"/>
          <p:cNvSpPr txBox="1">
            <a:spLocks noChangeArrowheads="1"/>
          </p:cNvSpPr>
          <p:nvPr/>
        </p:nvSpPr>
        <p:spPr bwMode="auto">
          <a:xfrm>
            <a:off x="6400800" y="4343400"/>
            <a:ext cx="30448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/>
            <a:r>
              <a:rPr lang="en-US" sz="2000"/>
              <a:t>Connected graphs that each </a:t>
            </a:r>
          </a:p>
          <a:p>
            <a:pPr algn="l"/>
            <a:r>
              <a:rPr lang="en-US" sz="2000"/>
              <a:t>have four vertices and </a:t>
            </a:r>
          </a:p>
          <a:p>
            <a:pPr algn="l"/>
            <a:r>
              <a:rPr lang="en-US" sz="2000"/>
              <a:t>three edges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F3102849-078E-4FCF-A62B-BEA57BA268DD}" type="slidenum">
              <a:rPr lang="en-US" sz="800" smtClean="0"/>
              <a:pPr/>
              <a:t>49</a:t>
            </a:fld>
            <a:endParaRPr lang="en-US" sz="800" smtClean="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Spanning Tree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b="1" smtClean="0">
                <a:solidFill>
                  <a:srgbClr val="C00000"/>
                </a:solidFill>
                <a:latin typeface="Courier New" pitchFamily="-84" charset="0"/>
              </a:rPr>
              <a:t>dfsTree</a:t>
            </a:r>
            <a:r>
              <a:rPr lang="en-US" sz="2000" smtClean="0">
                <a:latin typeface="Courier New" pitchFamily="-84" charset="0"/>
              </a:rPr>
              <a:t>(in v:vertex) {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-84" charset="0"/>
              </a:rPr>
              <a:t>// Forms a spanning tree for a connected undirected graph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-84" charset="0"/>
              </a:rPr>
              <a:t>// beginning at vertex v by using depth-first search;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-84" charset="0"/>
              </a:rPr>
              <a:t>// Recursive Version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-84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itchFamily="-84" charset="0"/>
              </a:rPr>
              <a:t>Mark v </a:t>
            </a:r>
            <a:r>
              <a:rPr lang="en-US" sz="2000" smtClean="0">
                <a:latin typeface="Courier New" pitchFamily="-84" charset="0"/>
              </a:rPr>
              <a:t>as visited;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-84" charset="0"/>
              </a:rPr>
              <a:t>	</a:t>
            </a:r>
            <a:r>
              <a:rPr lang="en-US" sz="2000" b="1" smtClean="0">
                <a:latin typeface="Courier New" pitchFamily="-84" charset="0"/>
              </a:rPr>
              <a:t>for</a:t>
            </a:r>
            <a:r>
              <a:rPr lang="en-US" sz="2000" smtClean="0">
                <a:latin typeface="Courier New" pitchFamily="-84" charset="0"/>
              </a:rPr>
              <a:t> (each unvisited vertex u adjacent to v) {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-84" charset="0"/>
              </a:rPr>
              <a:t>	   </a:t>
            </a:r>
            <a:r>
              <a:rPr lang="en-US" sz="2000" b="1" smtClean="0">
                <a:solidFill>
                  <a:srgbClr val="0000FF"/>
                </a:solidFill>
                <a:latin typeface="Courier New" pitchFamily="-84" charset="0"/>
              </a:rPr>
              <a:t>Mark the edge </a:t>
            </a:r>
            <a:r>
              <a:rPr lang="en-US" sz="2000" smtClean="0">
                <a:latin typeface="Courier New" pitchFamily="-84" charset="0"/>
              </a:rPr>
              <a:t>from u tu v;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-84" charset="0"/>
              </a:rPr>
              <a:t>	   </a:t>
            </a:r>
            <a:r>
              <a:rPr lang="en-US" sz="2000" b="1" smtClean="0">
                <a:solidFill>
                  <a:srgbClr val="C00000"/>
                </a:solidFill>
                <a:latin typeface="Courier New" pitchFamily="-84" charset="0"/>
              </a:rPr>
              <a:t>dfsTree</a:t>
            </a:r>
            <a:r>
              <a:rPr lang="en-US" sz="2000" smtClean="0">
                <a:latin typeface="Courier New" pitchFamily="-84" charset="0"/>
              </a:rPr>
              <a:t>(u);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-84" charset="0"/>
              </a:rPr>
              <a:t>	}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-8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Applications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Social networks (facebook ...)</a:t>
            </a:r>
          </a:p>
          <a:p>
            <a:r>
              <a:rPr lang="tr-TR" smtClean="0"/>
              <a:t>Courses with prerequisites</a:t>
            </a:r>
          </a:p>
          <a:p>
            <a:r>
              <a:rPr lang="tr-TR" smtClean="0"/>
              <a:t>Computer networks</a:t>
            </a:r>
          </a:p>
          <a:p>
            <a:r>
              <a:rPr lang="tr-TR" smtClean="0"/>
              <a:t>Google maps</a:t>
            </a:r>
          </a:p>
          <a:p>
            <a:r>
              <a:rPr lang="tr-TR" smtClean="0"/>
              <a:t>Airline flight schedules</a:t>
            </a:r>
          </a:p>
          <a:p>
            <a:r>
              <a:rPr lang="tr-TR" smtClean="0"/>
              <a:t>Computer games </a:t>
            </a:r>
          </a:p>
          <a:p>
            <a:r>
              <a:rPr lang="tr-TR" smtClean="0"/>
              <a:t>WWW documents</a:t>
            </a:r>
          </a:p>
          <a:p>
            <a:r>
              <a:rPr lang="tr-TR" smtClean="0"/>
              <a:t>... (so many to list!)</a:t>
            </a:r>
          </a:p>
          <a:p>
            <a:endParaRPr lang="tr-TR" smtClean="0"/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66A28A8F-5F83-41FB-94F2-4AB27C1601E8}" type="slidenum">
              <a:rPr lang="en-US" sz="800" smtClean="0"/>
              <a:pPr/>
              <a:t>5</a:t>
            </a:fld>
            <a:endParaRPr lang="en-US" sz="800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280D2258-15E2-4EA4-83E0-15B17913102B}" type="slidenum">
              <a:rPr lang="en-US" sz="800" smtClean="0"/>
              <a:pPr/>
              <a:t>50</a:t>
            </a:fld>
            <a:endParaRPr lang="en-US" sz="800" smtClean="0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tr-TR" smtClean="0"/>
              <a:t>Remember: </a:t>
            </a:r>
            <a:r>
              <a:rPr lang="en-US" smtClean="0"/>
              <a:t>Recursive Depth-First Traversal Algorithm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915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b="1" smtClean="0">
                <a:solidFill>
                  <a:srgbClr val="C00000"/>
                </a:solidFill>
                <a:latin typeface="Courier New" pitchFamily="-84" charset="0"/>
              </a:rPr>
              <a:t>dft</a:t>
            </a:r>
            <a:r>
              <a:rPr lang="en-US" sz="1600" smtClean="0">
                <a:latin typeface="Courier New" pitchFamily="-84" charset="0"/>
              </a:rPr>
              <a:t>(in v:Vertex) {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// Traverses a graph beginning at vertex v 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// by using depth-first strategy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// Recursive Version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</a:t>
            </a:r>
            <a:r>
              <a:rPr lang="en-US" sz="1600" b="1" smtClean="0">
                <a:solidFill>
                  <a:srgbClr val="0000FF"/>
                </a:solidFill>
                <a:latin typeface="Courier New" pitchFamily="-84" charset="0"/>
              </a:rPr>
              <a:t>Mark v</a:t>
            </a:r>
            <a:r>
              <a:rPr lang="en-US" sz="1600" smtClean="0">
                <a:latin typeface="Courier New" pitchFamily="-84" charset="0"/>
              </a:rPr>
              <a:t> as visited;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</a:t>
            </a:r>
            <a:r>
              <a:rPr lang="en-US" sz="1600" b="1" smtClean="0">
                <a:latin typeface="Courier New" pitchFamily="-84" charset="0"/>
              </a:rPr>
              <a:t>for</a:t>
            </a:r>
            <a:r>
              <a:rPr lang="en-US" sz="1600" smtClean="0">
                <a:latin typeface="Courier New" pitchFamily="-84" charset="0"/>
              </a:rPr>
              <a:t> (each unvisited vertex u adjacent to v)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	</a:t>
            </a:r>
            <a:r>
              <a:rPr lang="en-US" sz="1600" b="1" smtClean="0">
                <a:solidFill>
                  <a:srgbClr val="C00000"/>
                </a:solidFill>
                <a:latin typeface="Courier New" pitchFamily="-84" charset="0"/>
              </a:rPr>
              <a:t>dft</a:t>
            </a:r>
            <a:r>
              <a:rPr lang="en-US" sz="1600" smtClean="0">
                <a:latin typeface="Courier New" pitchFamily="-84" charset="0"/>
              </a:rPr>
              <a:t>(u)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BAF4E433-E03F-48FE-A2EA-7A4D3CDE0627}" type="slidenum">
              <a:rPr lang="en-US" sz="800" smtClean="0"/>
              <a:pPr/>
              <a:t>51</a:t>
            </a:fld>
            <a:endParaRPr lang="en-US" sz="800" smtClean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Spanning Tree – Example </a:t>
            </a:r>
          </a:p>
        </p:txBody>
      </p:sp>
      <p:pic>
        <p:nvPicPr>
          <p:cNvPr id="52230" name="Picture 3" descr="Carrano1320.pct 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8382000" cy="268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Text Box 4"/>
          <p:cNvSpPr txBox="1">
            <a:spLocks noChangeArrowheads="1"/>
          </p:cNvSpPr>
          <p:nvPr/>
        </p:nvSpPr>
        <p:spPr bwMode="auto">
          <a:xfrm>
            <a:off x="762000" y="4953000"/>
            <a:ext cx="485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/>
            <a:r>
              <a:rPr lang="en-US" sz="2000">
                <a:latin typeface="Arial" charset="0"/>
              </a:rPr>
              <a:t>The DFS spanning tree rooted at vertex </a:t>
            </a:r>
            <a:r>
              <a:rPr lang="en-US" sz="2000" i="1">
                <a:latin typeface="Arial" charset="0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30D4EB65-5C76-4809-B780-C9D1459B4A74}" type="slidenum">
              <a:rPr lang="en-US" sz="800" smtClean="0"/>
              <a:pPr/>
              <a:t>52</a:t>
            </a:fld>
            <a:endParaRPr lang="en-US" sz="800" smtClean="0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BFS Spanning tree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rgbClr val="C00000"/>
                </a:solidFill>
                <a:latin typeface="Courier New" pitchFamily="-84" charset="0"/>
              </a:rPr>
              <a:t>bfsTree</a:t>
            </a:r>
            <a:r>
              <a:rPr lang="en-US" sz="1800" smtClean="0">
                <a:latin typeface="Courier New" pitchFamily="-84" charset="0"/>
              </a:rPr>
              <a:t>(in v:vertex)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-84" charset="0"/>
              </a:rPr>
              <a:t>// Forms a spanning tree for a connected undirected graph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-84" charset="0"/>
              </a:rPr>
              <a:t>// beginning at vertex v by using brea</a:t>
            </a:r>
            <a:r>
              <a:rPr lang="tr-TR" sz="1800" smtClean="0">
                <a:latin typeface="Courier New" pitchFamily="-84" charset="0"/>
              </a:rPr>
              <a:t>d</a:t>
            </a:r>
            <a:r>
              <a:rPr lang="en-US" sz="1800" smtClean="0">
                <a:latin typeface="Courier New" pitchFamily="-84" charset="0"/>
              </a:rPr>
              <a:t>th-first search;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-84" charset="0"/>
              </a:rPr>
              <a:t>// Iterative Version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-84" charset="0"/>
              </a:rPr>
              <a:t>	</a:t>
            </a:r>
            <a:r>
              <a:rPr lang="en-US" sz="1800" b="1" smtClean="0">
                <a:solidFill>
                  <a:srgbClr val="00B050"/>
                </a:solidFill>
                <a:latin typeface="Courier New" pitchFamily="-84" charset="0"/>
              </a:rPr>
              <a:t>q.createQueue</a:t>
            </a:r>
            <a:r>
              <a:rPr lang="en-US" sz="1800" smtClean="0">
                <a:latin typeface="Courier New" pitchFamily="-84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-84" charset="0"/>
              </a:rPr>
              <a:t>	</a:t>
            </a:r>
            <a:r>
              <a:rPr lang="en-US" sz="1800" b="1" smtClean="0">
                <a:solidFill>
                  <a:srgbClr val="00B050"/>
                </a:solidFill>
                <a:latin typeface="Courier New" pitchFamily="-84" charset="0"/>
              </a:rPr>
              <a:t>q.enqueue</a:t>
            </a:r>
            <a:r>
              <a:rPr lang="en-US" sz="1800" smtClean="0">
                <a:latin typeface="Courier New" pitchFamily="-84" charset="0"/>
              </a:rPr>
              <a:t>(v);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-84" charset="0"/>
              </a:rPr>
              <a:t>	</a:t>
            </a:r>
            <a:r>
              <a:rPr lang="en-US" sz="1800" b="1" smtClean="0">
                <a:solidFill>
                  <a:srgbClr val="0000FF"/>
                </a:solidFill>
                <a:latin typeface="Courier New" pitchFamily="-84" charset="0"/>
              </a:rPr>
              <a:t>Mark v</a:t>
            </a:r>
            <a:r>
              <a:rPr lang="en-US" sz="1800" smtClean="0">
                <a:latin typeface="Courier New" pitchFamily="-84" charset="0"/>
              </a:rPr>
              <a:t> as visited;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-84" charset="0"/>
              </a:rPr>
              <a:t>	</a:t>
            </a:r>
            <a:r>
              <a:rPr lang="en-US" sz="1800" b="1" smtClean="0">
                <a:latin typeface="Courier New" pitchFamily="-84" charset="0"/>
              </a:rPr>
              <a:t>while</a:t>
            </a:r>
            <a:r>
              <a:rPr lang="en-US" sz="1800" smtClean="0">
                <a:latin typeface="Courier New" pitchFamily="-84" charset="0"/>
              </a:rPr>
              <a:t> (!q.isEmpty())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-84" charset="0"/>
              </a:rPr>
              <a:t>	   </a:t>
            </a:r>
            <a:r>
              <a:rPr lang="en-US" sz="1800" b="1" smtClean="0">
                <a:solidFill>
                  <a:srgbClr val="00B050"/>
                </a:solidFill>
                <a:latin typeface="Courier New" pitchFamily="-84" charset="0"/>
              </a:rPr>
              <a:t>q.dequeue</a:t>
            </a:r>
            <a:r>
              <a:rPr lang="en-US" sz="1800" smtClean="0">
                <a:latin typeface="Courier New" pitchFamily="-84" charset="0"/>
              </a:rPr>
              <a:t>(w);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-84" charset="0"/>
              </a:rPr>
              <a:t>	   </a:t>
            </a:r>
            <a:r>
              <a:rPr lang="en-US" sz="1800" b="1" smtClean="0">
                <a:latin typeface="Courier New" pitchFamily="-84" charset="0"/>
              </a:rPr>
              <a:t>for</a:t>
            </a:r>
            <a:r>
              <a:rPr lang="en-US" sz="1800" smtClean="0">
                <a:latin typeface="Courier New" pitchFamily="-84" charset="0"/>
              </a:rPr>
              <a:t> (each unvisited vertex u adjacent to w)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-84" charset="0"/>
              </a:rPr>
              <a:t>	      </a:t>
            </a:r>
            <a:r>
              <a:rPr lang="en-US" sz="1800" b="1" smtClean="0">
                <a:solidFill>
                  <a:srgbClr val="0000FF"/>
                </a:solidFill>
                <a:latin typeface="Courier New" pitchFamily="-84" charset="0"/>
              </a:rPr>
              <a:t>Mark u </a:t>
            </a:r>
            <a:r>
              <a:rPr lang="en-US" sz="1800" smtClean="0">
                <a:latin typeface="Courier New" pitchFamily="-84" charset="0"/>
              </a:rPr>
              <a:t>as visited;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-84" charset="0"/>
              </a:rPr>
              <a:t>	      </a:t>
            </a:r>
            <a:r>
              <a:rPr lang="en-US" sz="1800" b="1" smtClean="0">
                <a:solidFill>
                  <a:srgbClr val="0000FF"/>
                </a:solidFill>
                <a:latin typeface="Courier New" pitchFamily="-84" charset="0"/>
              </a:rPr>
              <a:t>Mark edge </a:t>
            </a:r>
            <a:r>
              <a:rPr lang="en-US" sz="1800" smtClean="0">
                <a:latin typeface="Courier New" pitchFamily="-84" charset="0"/>
              </a:rPr>
              <a:t>between w and u;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-84" charset="0"/>
              </a:rPr>
              <a:t>	      </a:t>
            </a:r>
            <a:r>
              <a:rPr lang="en-US" sz="1800" b="1" smtClean="0">
                <a:solidFill>
                  <a:srgbClr val="00B050"/>
                </a:solidFill>
                <a:latin typeface="Courier New" pitchFamily="-84" charset="0"/>
              </a:rPr>
              <a:t>q.enqueue</a:t>
            </a:r>
            <a:r>
              <a:rPr lang="en-US" sz="1800" smtClean="0">
                <a:latin typeface="Courier New" pitchFamily="-84" charset="0"/>
              </a:rPr>
              <a:t>(u);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-84" charset="0"/>
              </a:rPr>
              <a:t>	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-84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-84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smtClean="0">
              <a:latin typeface="Courier New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454ED6DC-A0ED-47C1-9AAE-1D2C351E03E9}" type="slidenum">
              <a:rPr lang="en-US" sz="800" smtClean="0"/>
              <a:pPr/>
              <a:t>53</a:t>
            </a:fld>
            <a:endParaRPr lang="en-US" sz="800" smtClean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tr-TR" smtClean="0"/>
              <a:t>Remember: </a:t>
            </a:r>
            <a:r>
              <a:rPr lang="en-US" smtClean="0"/>
              <a:t>Iterative Brea</a:t>
            </a:r>
            <a:r>
              <a:rPr lang="tr-TR" smtClean="0"/>
              <a:t>d</a:t>
            </a:r>
            <a:r>
              <a:rPr lang="en-US" smtClean="0"/>
              <a:t>th-First Traversal Algorithm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9916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b="1" smtClean="0">
                <a:solidFill>
                  <a:srgbClr val="C00000"/>
                </a:solidFill>
                <a:latin typeface="Courier New" pitchFamily="-84" charset="0"/>
              </a:rPr>
              <a:t>bft</a:t>
            </a:r>
            <a:r>
              <a:rPr lang="en-US" sz="1600" smtClean="0">
                <a:latin typeface="Courier New" pitchFamily="-84" charset="0"/>
              </a:rPr>
              <a:t>(in v:Vertex) {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// Traverses a graph beginning at vertex v 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// by using brea</a:t>
            </a:r>
            <a:r>
              <a:rPr lang="tr-TR" sz="1600" smtClean="0">
                <a:latin typeface="Courier New" pitchFamily="-84" charset="0"/>
              </a:rPr>
              <a:t>d</a:t>
            </a:r>
            <a:r>
              <a:rPr lang="en-US" sz="1600" smtClean="0">
                <a:latin typeface="Courier New" pitchFamily="-84" charset="0"/>
              </a:rPr>
              <a:t>th-first strategy: Iterative Version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</a:t>
            </a:r>
            <a:r>
              <a:rPr lang="en-US" sz="1600" b="1" smtClean="0">
                <a:solidFill>
                  <a:srgbClr val="00B050"/>
                </a:solidFill>
                <a:latin typeface="Courier New" pitchFamily="-84" charset="0"/>
              </a:rPr>
              <a:t>q.createQueue</a:t>
            </a:r>
            <a:r>
              <a:rPr lang="en-US" sz="1600" smtClean="0">
                <a:latin typeface="Courier New" pitchFamily="-84" charset="0"/>
              </a:rPr>
              <a:t>();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// add v to the queue and mark it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</a:t>
            </a:r>
            <a:r>
              <a:rPr lang="en-US" sz="1600" b="1" smtClean="0">
                <a:solidFill>
                  <a:srgbClr val="00B050"/>
                </a:solidFill>
                <a:latin typeface="Courier New" pitchFamily="-84" charset="0"/>
              </a:rPr>
              <a:t>q.enqueue</a:t>
            </a:r>
            <a:r>
              <a:rPr lang="en-US" sz="1600" smtClean="0">
                <a:latin typeface="Courier New" pitchFamily="-84" charset="0"/>
              </a:rPr>
              <a:t>(v);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</a:t>
            </a:r>
            <a:r>
              <a:rPr lang="en-US" sz="1600" b="1" smtClean="0">
                <a:solidFill>
                  <a:srgbClr val="0000FF"/>
                </a:solidFill>
                <a:latin typeface="Courier New" pitchFamily="-84" charset="0"/>
              </a:rPr>
              <a:t>Mark v</a:t>
            </a:r>
            <a:r>
              <a:rPr lang="en-US" sz="1600" smtClean="0">
                <a:latin typeface="Courier New" pitchFamily="-84" charset="0"/>
              </a:rPr>
              <a:t> as visited;	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</a:t>
            </a:r>
            <a:r>
              <a:rPr lang="en-US" sz="1600" b="1" smtClean="0">
                <a:latin typeface="Courier New" pitchFamily="-84" charset="0"/>
              </a:rPr>
              <a:t>while</a:t>
            </a:r>
            <a:r>
              <a:rPr lang="en-US" sz="1600" smtClean="0">
                <a:latin typeface="Courier New" pitchFamily="-84" charset="0"/>
              </a:rPr>
              <a:t> (!q.isEmpty()) {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   </a:t>
            </a:r>
            <a:r>
              <a:rPr lang="en-US" sz="1600" b="1" smtClean="0">
                <a:solidFill>
                  <a:srgbClr val="00B050"/>
                </a:solidFill>
                <a:latin typeface="Courier New" pitchFamily="-84" charset="0"/>
              </a:rPr>
              <a:t>q.dequeue</a:t>
            </a:r>
            <a:r>
              <a:rPr lang="en-US" sz="1600" smtClean="0">
                <a:latin typeface="Courier New" pitchFamily="-84" charset="0"/>
              </a:rPr>
              <a:t>(w);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   </a:t>
            </a:r>
            <a:r>
              <a:rPr lang="en-US" sz="1600" b="1" smtClean="0">
                <a:latin typeface="Courier New" pitchFamily="-84" charset="0"/>
              </a:rPr>
              <a:t>for</a:t>
            </a:r>
            <a:r>
              <a:rPr lang="en-US" sz="1600" smtClean="0">
                <a:latin typeface="Courier New" pitchFamily="-84" charset="0"/>
              </a:rPr>
              <a:t> (each unvisited vertex u adjacent to w) {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      </a:t>
            </a:r>
            <a:r>
              <a:rPr lang="en-US" sz="1600" b="1" smtClean="0">
                <a:solidFill>
                  <a:srgbClr val="0000FF"/>
                </a:solidFill>
                <a:latin typeface="Courier New" pitchFamily="-84" charset="0"/>
              </a:rPr>
              <a:t>Mark u</a:t>
            </a:r>
            <a:r>
              <a:rPr lang="en-US" sz="1600" smtClean="0">
                <a:latin typeface="Courier New" pitchFamily="-84" charset="0"/>
              </a:rPr>
              <a:t> as visited;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      </a:t>
            </a:r>
            <a:r>
              <a:rPr lang="en-US" sz="1600" b="1" smtClean="0">
                <a:solidFill>
                  <a:srgbClr val="00B050"/>
                </a:solidFill>
                <a:latin typeface="Courier New" pitchFamily="-84" charset="0"/>
              </a:rPr>
              <a:t>q.enqueue</a:t>
            </a:r>
            <a:r>
              <a:rPr lang="en-US" sz="1600" smtClean="0">
                <a:latin typeface="Courier New" pitchFamily="-84" charset="0"/>
              </a:rPr>
              <a:t>(u);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   }	   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	}</a:t>
            </a:r>
          </a:p>
          <a:p>
            <a:pPr>
              <a:buFontTx/>
              <a:buNone/>
            </a:pPr>
            <a:r>
              <a:rPr lang="en-US" sz="1600" smtClean="0">
                <a:latin typeface="Courier New" pitchFamily="-84" charset="0"/>
              </a:rPr>
              <a:t>}</a:t>
            </a:r>
          </a:p>
          <a:p>
            <a:pPr>
              <a:buFontTx/>
              <a:buNone/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553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31BBF2FB-6770-4B36-9711-F31DB1C8FEFE}" type="slidenum">
              <a:rPr lang="en-US" sz="800" smtClean="0"/>
              <a:pPr/>
              <a:t>54</a:t>
            </a:fld>
            <a:endParaRPr lang="en-US" sz="800" smtClean="0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BFS Spanning tree – Example </a:t>
            </a:r>
          </a:p>
        </p:txBody>
      </p:sp>
      <p:pic>
        <p:nvPicPr>
          <p:cNvPr id="55302" name="Picture 3" descr="Carrano1321.pct 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8229600" cy="267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3" name="Text Box 4"/>
          <p:cNvSpPr txBox="1">
            <a:spLocks noChangeArrowheads="1"/>
          </p:cNvSpPr>
          <p:nvPr/>
        </p:nvSpPr>
        <p:spPr bwMode="auto">
          <a:xfrm>
            <a:off x="746125" y="5192713"/>
            <a:ext cx="4837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/>
            <a:r>
              <a:rPr lang="en-US" sz="2000">
                <a:latin typeface="Arial" charset="0"/>
              </a:rPr>
              <a:t>The BFS spanning tree rooted at vertex </a:t>
            </a:r>
            <a:r>
              <a:rPr lang="en-US" sz="2000" i="1">
                <a:latin typeface="Arial" charset="0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62B8032D-32D3-46E1-A7A3-2D5F39B0635D}" type="slidenum">
              <a:rPr lang="en-US" sz="800" smtClean="0"/>
              <a:pPr/>
              <a:t>55</a:t>
            </a:fld>
            <a:endParaRPr lang="en-US" sz="800" smtClean="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Minimum Spanning Tree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If we have  a weighted connected undirected graph, the edges of each of its spanning tree will also be associated </a:t>
            </a:r>
            <a:r>
              <a:rPr lang="tr-TR" smtClean="0"/>
              <a:t>with </a:t>
            </a:r>
            <a:r>
              <a:rPr lang="en-US" smtClean="0"/>
              <a:t>costs.</a:t>
            </a:r>
          </a:p>
          <a:p>
            <a:pPr>
              <a:lnSpc>
                <a:spcPct val="90000"/>
              </a:lnSpc>
            </a:pPr>
            <a:endParaRPr lang="tr-TR" smtClean="0"/>
          </a:p>
          <a:p>
            <a:pPr>
              <a:lnSpc>
                <a:spcPct val="90000"/>
              </a:lnSpc>
            </a:pPr>
            <a:r>
              <a:rPr lang="en-US" smtClean="0"/>
              <a:t>The </a:t>
            </a:r>
            <a:r>
              <a:rPr lang="en-US" i="1" smtClean="0"/>
              <a:t>cost of a spanning tree</a:t>
            </a:r>
            <a:r>
              <a:rPr lang="en-US" smtClean="0"/>
              <a:t> is the sum of the costs </a:t>
            </a:r>
            <a:r>
              <a:rPr lang="tr-TR" smtClean="0"/>
              <a:t>of </a:t>
            </a:r>
            <a:r>
              <a:rPr lang="en-US" smtClean="0"/>
              <a:t>edges in the spanning tree.</a:t>
            </a:r>
          </a:p>
          <a:p>
            <a:pPr>
              <a:lnSpc>
                <a:spcPct val="90000"/>
              </a:lnSpc>
            </a:pPr>
            <a:endParaRPr lang="tr-TR" smtClean="0"/>
          </a:p>
          <a:p>
            <a:pPr>
              <a:lnSpc>
                <a:spcPct val="90000"/>
              </a:lnSpc>
            </a:pPr>
            <a:r>
              <a:rPr lang="en-US" smtClean="0"/>
              <a:t>A </a:t>
            </a:r>
            <a:r>
              <a:rPr lang="en-US" b="1" smtClean="0">
                <a:solidFill>
                  <a:srgbClr val="C00000"/>
                </a:solidFill>
              </a:rPr>
              <a:t>minimum spanning tree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of a connected undirected graph has a minimal edge-weight sum.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A minimum spanning tree of a connected undirected may not be unique.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Although there may be several minimum spanning trees for a particular graph, their costs are equal.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Prim’s Algorithm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smtClean="0">
                <a:solidFill>
                  <a:srgbClr val="C00000"/>
                </a:solidFill>
              </a:rPr>
              <a:t>Prim’s algorithm  </a:t>
            </a:r>
            <a:r>
              <a:rPr lang="en-US" smtClean="0"/>
              <a:t>finds a minimum spanning tree that begins any vertex.</a:t>
            </a:r>
          </a:p>
          <a:p>
            <a:pPr>
              <a:lnSpc>
                <a:spcPct val="90000"/>
              </a:lnSpc>
            </a:pPr>
            <a:endParaRPr lang="tr-TR" sz="2000" smtClean="0"/>
          </a:p>
          <a:p>
            <a:pPr>
              <a:lnSpc>
                <a:spcPct val="90000"/>
              </a:lnSpc>
            </a:pPr>
            <a:r>
              <a:rPr lang="en-US" sz="2000" smtClean="0"/>
              <a:t>Initially, the tree contains only the starting vertex.</a:t>
            </a:r>
          </a:p>
          <a:p>
            <a:pPr>
              <a:lnSpc>
                <a:spcPct val="90000"/>
              </a:lnSpc>
            </a:pPr>
            <a:endParaRPr lang="tr-TR" sz="2000" smtClean="0"/>
          </a:p>
          <a:p>
            <a:pPr>
              <a:lnSpc>
                <a:spcPct val="90000"/>
              </a:lnSpc>
            </a:pPr>
            <a:r>
              <a:rPr lang="en-US" sz="2000" smtClean="0"/>
              <a:t>At each stage, the algorithm selects a least-cost edge from among those that begin </a:t>
            </a:r>
            <a:r>
              <a:rPr lang="tr-TR" sz="2000" smtClean="0"/>
              <a:t> </a:t>
            </a:r>
            <a:r>
              <a:rPr lang="en-US" sz="2000" smtClean="0"/>
              <a:t>with a vertex in the tree and end with a vertex not in the tree.</a:t>
            </a:r>
          </a:p>
          <a:p>
            <a:pPr>
              <a:lnSpc>
                <a:spcPct val="90000"/>
              </a:lnSpc>
            </a:pPr>
            <a:endParaRPr lang="tr-TR" sz="2000" smtClean="0"/>
          </a:p>
          <a:p>
            <a:pPr>
              <a:lnSpc>
                <a:spcPct val="90000"/>
              </a:lnSpc>
            </a:pPr>
            <a:r>
              <a:rPr lang="en-US" sz="2000" smtClean="0"/>
              <a:t>The selected vertex and least-cost edge are added to the tree.</a:t>
            </a:r>
          </a:p>
          <a:p>
            <a:endParaRPr lang="tr-TR" smtClean="0"/>
          </a:p>
        </p:txBody>
      </p:sp>
      <p:sp>
        <p:nvSpPr>
          <p:cNvPr id="573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573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192BBEBA-7BE0-4B36-A4BE-4CC4BFCEC496}" type="slidenum">
              <a:rPr lang="en-US" sz="800" smtClean="0"/>
              <a:pPr/>
              <a:t>56</a:t>
            </a:fld>
            <a:endParaRPr lang="en-US" sz="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0828DAE9-D96B-4537-A95C-B38710E3D094}" type="slidenum">
              <a:rPr lang="en-US" sz="800" smtClean="0"/>
              <a:pPr/>
              <a:t>57</a:t>
            </a:fld>
            <a:endParaRPr lang="en-US" sz="800" smtClean="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Prim’s Algorithm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C00000"/>
                </a:solidFill>
                <a:latin typeface="Courier New" pitchFamily="-84" charset="0"/>
              </a:rPr>
              <a:t>primsAlgorithm</a:t>
            </a:r>
            <a:r>
              <a:rPr lang="en-US" sz="2000" smtClean="0">
                <a:latin typeface="Courier New" pitchFamily="-84" charset="0"/>
              </a:rPr>
              <a:t>(in v:Vertex)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-84" charset="0"/>
              </a:rPr>
              <a:t>// Determines a minimum spanning tree for a weighted,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-84" charset="0"/>
              </a:rPr>
              <a:t>// connected, undirected graph whose weights are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-84" charset="0"/>
              </a:rPr>
              <a:t>// nonnegative, beginning with any vertex.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-84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itchFamily="-84" charset="0"/>
              </a:rPr>
              <a:t>Mark vertex </a:t>
            </a:r>
            <a:r>
              <a:rPr lang="en-US" sz="2000" smtClean="0">
                <a:latin typeface="Courier New" pitchFamily="-84" charset="0"/>
              </a:rPr>
              <a:t>v as visited and include it in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-84" charset="0"/>
              </a:rPr>
              <a:t>	   the minimum spanning tree;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-84" charset="0"/>
              </a:rPr>
              <a:t>	</a:t>
            </a:r>
            <a:r>
              <a:rPr lang="en-US" sz="2000" b="1" smtClean="0">
                <a:latin typeface="Courier New" pitchFamily="-84" charset="0"/>
              </a:rPr>
              <a:t>while</a:t>
            </a:r>
            <a:r>
              <a:rPr lang="en-US" sz="2000" smtClean="0">
                <a:latin typeface="Courier New" pitchFamily="-84" charset="0"/>
              </a:rPr>
              <a:t> (there are unvisited vertices)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-84" charset="0"/>
              </a:rPr>
              <a:t>	   </a:t>
            </a:r>
            <a:r>
              <a:rPr lang="en-US" sz="2000" b="1" smtClean="0">
                <a:solidFill>
                  <a:srgbClr val="00B050"/>
                </a:solidFill>
                <a:latin typeface="Courier New" pitchFamily="-84" charset="0"/>
              </a:rPr>
              <a:t>Find the least-cost edge </a:t>
            </a:r>
            <a:r>
              <a:rPr lang="en-US" sz="2000" smtClean="0">
                <a:latin typeface="Courier New" pitchFamily="-84" charset="0"/>
              </a:rPr>
              <a:t>(v,u) from a visited vertex v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-84" charset="0"/>
              </a:rPr>
              <a:t>	      to some unvisited vertex u;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-84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itchFamily="-84" charset="0"/>
              </a:rPr>
              <a:t>   Mark u </a:t>
            </a:r>
            <a:r>
              <a:rPr lang="en-US" sz="2000" smtClean="0">
                <a:latin typeface="Courier New" pitchFamily="-84" charset="0"/>
              </a:rPr>
              <a:t>as visited;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-84" charset="0"/>
              </a:rPr>
              <a:t>	   </a:t>
            </a:r>
            <a:r>
              <a:rPr lang="en-US" sz="2000" b="1" smtClean="0">
                <a:solidFill>
                  <a:srgbClr val="00B050"/>
                </a:solidFill>
                <a:latin typeface="Courier New" pitchFamily="-84" charset="0"/>
              </a:rPr>
              <a:t>Add the vertex u and the edge </a:t>
            </a:r>
            <a:r>
              <a:rPr lang="en-US" sz="2000" smtClean="0">
                <a:latin typeface="Courier New" pitchFamily="-84" charset="0"/>
              </a:rPr>
              <a:t>(v,u) to the minimum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-84" charset="0"/>
              </a:rPr>
              <a:t>	      spanning tree;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-84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-8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593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9ACA68A9-A516-49DD-ADD0-7069BDCBEEB4}" type="slidenum">
              <a:rPr lang="en-US" sz="800" smtClean="0"/>
              <a:pPr/>
              <a:t>58</a:t>
            </a:fld>
            <a:endParaRPr lang="en-US" sz="800" smtClean="0"/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Prim’s Algorithm – Trace </a:t>
            </a:r>
          </a:p>
        </p:txBody>
      </p:sp>
      <p:pic>
        <p:nvPicPr>
          <p:cNvPr id="59398" name="Picture 3" descr="Carrano1322.pct 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71628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9" name="Text Box 4"/>
          <p:cNvSpPr txBox="1">
            <a:spLocks noChangeArrowheads="1"/>
          </p:cNvSpPr>
          <p:nvPr/>
        </p:nvSpPr>
        <p:spPr bwMode="auto">
          <a:xfrm>
            <a:off x="822325" y="5726113"/>
            <a:ext cx="4797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/>
            <a:r>
              <a:rPr lang="en-US" sz="2000">
                <a:latin typeface="Arial" charset="0"/>
              </a:rPr>
              <a:t>A weighted, connected, undirected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604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68F5F30D-8190-48DB-840B-2EE0419888D2}" type="slidenum">
              <a:rPr lang="en-US" sz="800" smtClean="0"/>
              <a:pPr/>
              <a:t>59</a:t>
            </a:fld>
            <a:endParaRPr lang="en-US" sz="800" smtClean="0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Prim’s Algorithm – Trace (cont.)</a:t>
            </a:r>
          </a:p>
        </p:txBody>
      </p:sp>
      <p:pic>
        <p:nvPicPr>
          <p:cNvPr id="60422" name="Picture 3" descr="Carrano1323b.pct                                               000C8834 The Brain                      B3A96F87: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95"/>
          <a:stretch/>
        </p:blipFill>
        <p:spPr bwMode="auto">
          <a:xfrm>
            <a:off x="990600" y="1447800"/>
            <a:ext cx="3702586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3" name="Text Box 4"/>
          <p:cNvSpPr txBox="1">
            <a:spLocks noChangeArrowheads="1"/>
          </p:cNvSpPr>
          <p:nvPr/>
        </p:nvSpPr>
        <p:spPr bwMode="auto">
          <a:xfrm>
            <a:off x="838200" y="5029200"/>
            <a:ext cx="327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>
              <a:spcBef>
                <a:spcPct val="5000"/>
              </a:spcBef>
            </a:pPr>
            <a:r>
              <a:rPr lang="en-US" sz="2000">
                <a:latin typeface="Arial" charset="0"/>
              </a:rPr>
              <a:t>beginning at vertex </a:t>
            </a:r>
            <a:r>
              <a:rPr lang="en-US" sz="2000" i="1">
                <a:latin typeface="Arial" charset="0"/>
              </a:rPr>
              <a:t>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8CF9B18E-BBAA-40FE-9CA9-833689BED576}" type="slidenum">
              <a:rPr lang="en-US" sz="800" smtClean="0"/>
              <a:pPr/>
              <a:t>6</a:t>
            </a:fld>
            <a:endParaRPr lang="en-US" sz="800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Graphs </a:t>
            </a:r>
            <a:r>
              <a:rPr lang="en-US" smtClean="0"/>
              <a:t>– Definitions 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</a:t>
            </a:r>
            <a:r>
              <a:rPr lang="en-US" b="1" smtClean="0">
                <a:solidFill>
                  <a:srgbClr val="C00000"/>
                </a:solidFill>
              </a:rPr>
              <a:t>graph</a:t>
            </a:r>
            <a:r>
              <a:rPr lang="en-US" smtClean="0"/>
              <a:t> G = (V, E) consists of</a:t>
            </a:r>
          </a:p>
          <a:p>
            <a:pPr lvl="1"/>
            <a:r>
              <a:rPr lang="en-US" sz="1800" smtClean="0"/>
              <a:t>a set of </a:t>
            </a:r>
            <a:r>
              <a:rPr lang="en-US" sz="1800" b="1" i="1" smtClean="0">
                <a:solidFill>
                  <a:srgbClr val="C00000"/>
                </a:solidFill>
              </a:rPr>
              <a:t>vertices</a:t>
            </a:r>
            <a:r>
              <a:rPr lang="en-US" sz="1800" smtClean="0"/>
              <a:t>, V, and</a:t>
            </a:r>
          </a:p>
          <a:p>
            <a:pPr lvl="1"/>
            <a:r>
              <a:rPr lang="en-US" sz="1800" smtClean="0"/>
              <a:t>a set of </a:t>
            </a:r>
            <a:r>
              <a:rPr lang="en-US" sz="1800" b="1" i="1" smtClean="0">
                <a:solidFill>
                  <a:srgbClr val="C00000"/>
                </a:solidFill>
              </a:rPr>
              <a:t>edges</a:t>
            </a:r>
            <a:r>
              <a:rPr lang="en-US" sz="1800" smtClean="0"/>
              <a:t>, E, where each edge is a pair (v,w) s.t. v,w </a:t>
            </a:r>
            <a:r>
              <a:rPr lang="en-US" sz="1800" smtClean="0">
                <a:sym typeface="Symbol" charset="2"/>
              </a:rPr>
              <a:t> </a:t>
            </a:r>
            <a:r>
              <a:rPr lang="en-US" sz="1800" smtClean="0"/>
              <a:t>V</a:t>
            </a:r>
          </a:p>
          <a:p>
            <a:pPr>
              <a:spcBef>
                <a:spcPts val="2400"/>
              </a:spcBef>
            </a:pPr>
            <a:r>
              <a:rPr lang="en-US" smtClean="0"/>
              <a:t>Vertices are sometimes called </a:t>
            </a:r>
            <a:r>
              <a:rPr lang="en-US" b="1" smtClean="0">
                <a:solidFill>
                  <a:srgbClr val="0000FF"/>
                </a:solidFill>
              </a:rPr>
              <a:t>nodes</a:t>
            </a:r>
            <a:r>
              <a:rPr lang="en-US" smtClean="0"/>
              <a:t>, edges are sometimes called </a:t>
            </a:r>
            <a:r>
              <a:rPr lang="en-US" b="1" smtClean="0">
                <a:solidFill>
                  <a:srgbClr val="0000FF"/>
                </a:solidFill>
              </a:rPr>
              <a:t>arcs</a:t>
            </a:r>
            <a:r>
              <a:rPr lang="en-US" smtClean="0"/>
              <a:t>.</a:t>
            </a:r>
          </a:p>
          <a:p>
            <a:pPr>
              <a:spcBef>
                <a:spcPts val="2400"/>
              </a:spcBef>
            </a:pPr>
            <a:r>
              <a:rPr lang="en-US" smtClean="0"/>
              <a:t>If the edge pair is ordered then the graph is called a </a:t>
            </a:r>
            <a:r>
              <a:rPr lang="en-US" b="1" smtClean="0">
                <a:solidFill>
                  <a:srgbClr val="C00000"/>
                </a:solidFill>
              </a:rPr>
              <a:t>directed graph </a:t>
            </a:r>
            <a:r>
              <a:rPr lang="en-US" b="1" smtClean="0"/>
              <a:t>(</a:t>
            </a:r>
            <a:r>
              <a:rPr lang="en-US" smtClean="0"/>
              <a:t>also called</a:t>
            </a:r>
            <a:r>
              <a:rPr lang="en-US" b="1" smtClean="0"/>
              <a:t> </a:t>
            </a:r>
            <a:r>
              <a:rPr lang="en-US" i="1" smtClean="0"/>
              <a:t>digraphs)</a:t>
            </a:r>
            <a:r>
              <a:rPr lang="en-US" b="1" smtClean="0"/>
              <a:t> </a:t>
            </a:r>
            <a:r>
              <a:rPr lang="en-US" smtClean="0"/>
              <a:t>.</a:t>
            </a:r>
          </a:p>
          <a:p>
            <a:pPr>
              <a:spcBef>
                <a:spcPts val="2400"/>
              </a:spcBef>
            </a:pPr>
            <a:r>
              <a:rPr lang="en-US" smtClean="0"/>
              <a:t>We also call a normal graph (which is not a directed graph) an </a:t>
            </a:r>
            <a:r>
              <a:rPr lang="en-US" b="1" smtClean="0">
                <a:solidFill>
                  <a:srgbClr val="C00000"/>
                </a:solidFill>
              </a:rPr>
              <a:t>undirected graph</a:t>
            </a:r>
            <a:r>
              <a:rPr lang="en-US" smtClean="0"/>
              <a:t>.</a:t>
            </a:r>
          </a:p>
          <a:p>
            <a:pPr lvl="1"/>
            <a:r>
              <a:rPr lang="en-US" sz="1800" smtClean="0"/>
              <a:t>When we say graph we mean that it is an undirected graph.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604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68F5F30D-8190-48DB-840B-2EE0419888D2}" type="slidenum">
              <a:rPr lang="en-US" sz="800" smtClean="0"/>
              <a:pPr/>
              <a:t>60</a:t>
            </a:fld>
            <a:endParaRPr lang="en-US" sz="800" smtClean="0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Prim’s Algorithm – Trace (cont.)</a:t>
            </a:r>
          </a:p>
        </p:txBody>
      </p:sp>
      <p:pic>
        <p:nvPicPr>
          <p:cNvPr id="60422" name="Picture 3" descr="Carrano1323b.pct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7810500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3" name="Text Box 4"/>
          <p:cNvSpPr txBox="1">
            <a:spLocks noChangeArrowheads="1"/>
          </p:cNvSpPr>
          <p:nvPr/>
        </p:nvSpPr>
        <p:spPr bwMode="auto">
          <a:xfrm>
            <a:off x="838200" y="5029200"/>
            <a:ext cx="327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>
              <a:spcBef>
                <a:spcPct val="5000"/>
              </a:spcBef>
            </a:pPr>
            <a:r>
              <a:rPr lang="en-US" sz="2000">
                <a:latin typeface="Arial" charset="0"/>
              </a:rPr>
              <a:t>beginning at vertex </a:t>
            </a:r>
            <a:r>
              <a:rPr lang="en-US" sz="2000" i="1">
                <a:latin typeface="Arial" charset="0"/>
              </a:rPr>
              <a:t>a</a:t>
            </a:r>
            <a:endParaRPr lang="en-US"/>
          </a:p>
        </p:txBody>
      </p:sp>
      <p:sp>
        <p:nvSpPr>
          <p:cNvPr id="60424" name="Rectangle 7"/>
          <p:cNvSpPr>
            <a:spLocks noChangeArrowheads="1"/>
          </p:cNvSpPr>
          <p:nvPr/>
        </p:nvSpPr>
        <p:spPr bwMode="auto">
          <a:xfrm rot="2375243">
            <a:off x="6040438" y="1452563"/>
            <a:ext cx="914400" cy="1828800"/>
          </a:xfrm>
          <a:prstGeom prst="rect">
            <a:avLst/>
          </a:prstGeom>
          <a:noFill/>
          <a:ln w="127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924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614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DB609761-1977-469D-984E-53B54A5DBCF6}" type="slidenum">
              <a:rPr lang="en-US" sz="800" smtClean="0"/>
              <a:pPr/>
              <a:t>61</a:t>
            </a:fld>
            <a:endParaRPr lang="en-US" sz="800" smtClean="0"/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Prim’s Algorithm – Trace (cont.)</a:t>
            </a:r>
          </a:p>
        </p:txBody>
      </p:sp>
      <p:pic>
        <p:nvPicPr>
          <p:cNvPr id="61446" name="Picture 3" descr="Carrano1323a_A.pct                                             000C8834 The Brain                      B3A96F87: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47978"/>
          <a:stretch/>
        </p:blipFill>
        <p:spPr bwMode="auto">
          <a:xfrm>
            <a:off x="457200" y="914400"/>
            <a:ext cx="4572000" cy="27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Rectangle 6"/>
          <p:cNvSpPr>
            <a:spLocks noChangeArrowheads="1"/>
          </p:cNvSpPr>
          <p:nvPr/>
        </p:nvSpPr>
        <p:spPr bwMode="auto">
          <a:xfrm rot="-983346">
            <a:off x="2160588" y="892175"/>
            <a:ext cx="1555750" cy="2501900"/>
          </a:xfrm>
          <a:prstGeom prst="rect">
            <a:avLst/>
          </a:prstGeom>
          <a:noFill/>
          <a:ln w="127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614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DB609761-1977-469D-984E-53B54A5DBCF6}" type="slidenum">
              <a:rPr lang="en-US" sz="800" smtClean="0"/>
              <a:pPr/>
              <a:t>62</a:t>
            </a:fld>
            <a:endParaRPr lang="en-US" sz="800" smtClean="0"/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Prim’s Algorithm – Trace (cont.)</a:t>
            </a:r>
          </a:p>
        </p:txBody>
      </p:sp>
      <p:pic>
        <p:nvPicPr>
          <p:cNvPr id="61446" name="Picture 3" descr="Carrano1323a_A.pct                                             000C8834 The Brain                      B3A96F87: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78"/>
          <a:stretch/>
        </p:blipFill>
        <p:spPr bwMode="auto">
          <a:xfrm>
            <a:off x="457200" y="914400"/>
            <a:ext cx="9144000" cy="264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Rectangle 6"/>
          <p:cNvSpPr>
            <a:spLocks noChangeArrowheads="1"/>
          </p:cNvSpPr>
          <p:nvPr/>
        </p:nvSpPr>
        <p:spPr bwMode="auto">
          <a:xfrm rot="-983346">
            <a:off x="2160588" y="892175"/>
            <a:ext cx="1555750" cy="2501900"/>
          </a:xfrm>
          <a:prstGeom prst="rect">
            <a:avLst/>
          </a:prstGeom>
          <a:noFill/>
          <a:ln w="127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1448" name="Rectangle 7"/>
          <p:cNvSpPr>
            <a:spLocks noChangeArrowheads="1"/>
          </p:cNvSpPr>
          <p:nvPr/>
        </p:nvSpPr>
        <p:spPr bwMode="auto">
          <a:xfrm rot="-983346">
            <a:off x="5580063" y="1082675"/>
            <a:ext cx="1555750" cy="2503488"/>
          </a:xfrm>
          <a:prstGeom prst="rect">
            <a:avLst/>
          </a:prstGeom>
          <a:noFill/>
          <a:ln w="127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1449" name="Rectangle 8"/>
          <p:cNvSpPr>
            <a:spLocks noChangeArrowheads="1"/>
          </p:cNvSpPr>
          <p:nvPr/>
        </p:nvSpPr>
        <p:spPr bwMode="auto">
          <a:xfrm rot="-983346">
            <a:off x="7319963" y="2359025"/>
            <a:ext cx="798512" cy="898525"/>
          </a:xfrm>
          <a:prstGeom prst="rect">
            <a:avLst/>
          </a:prstGeom>
          <a:noFill/>
          <a:ln w="127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011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614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DB609761-1977-469D-984E-53B54A5DBCF6}" type="slidenum">
              <a:rPr lang="en-US" sz="800" smtClean="0"/>
              <a:pPr/>
              <a:t>63</a:t>
            </a:fld>
            <a:endParaRPr lang="en-US" sz="800" smtClean="0"/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Prim’s Algorithm – Trace (cont.)</a:t>
            </a:r>
          </a:p>
        </p:txBody>
      </p:sp>
      <p:pic>
        <p:nvPicPr>
          <p:cNvPr id="61446" name="Picture 3" descr="Carrano1323a_A.pct                                             000C8834 The Brain                      B3A96F87: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78"/>
          <a:stretch/>
        </p:blipFill>
        <p:spPr bwMode="auto">
          <a:xfrm>
            <a:off x="457200" y="914400"/>
            <a:ext cx="9144000" cy="264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Rectangle 6"/>
          <p:cNvSpPr>
            <a:spLocks noChangeArrowheads="1"/>
          </p:cNvSpPr>
          <p:nvPr/>
        </p:nvSpPr>
        <p:spPr bwMode="auto">
          <a:xfrm rot="-983346">
            <a:off x="2160588" y="892175"/>
            <a:ext cx="1555750" cy="2501900"/>
          </a:xfrm>
          <a:prstGeom prst="rect">
            <a:avLst/>
          </a:prstGeom>
          <a:noFill/>
          <a:ln w="127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1448" name="Rectangle 7"/>
          <p:cNvSpPr>
            <a:spLocks noChangeArrowheads="1"/>
          </p:cNvSpPr>
          <p:nvPr/>
        </p:nvSpPr>
        <p:spPr bwMode="auto">
          <a:xfrm rot="-983346">
            <a:off x="5580063" y="1082675"/>
            <a:ext cx="1555750" cy="2503488"/>
          </a:xfrm>
          <a:prstGeom prst="rect">
            <a:avLst/>
          </a:prstGeom>
          <a:noFill/>
          <a:ln w="127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1449" name="Rectangle 8"/>
          <p:cNvSpPr>
            <a:spLocks noChangeArrowheads="1"/>
          </p:cNvSpPr>
          <p:nvPr/>
        </p:nvSpPr>
        <p:spPr bwMode="auto">
          <a:xfrm rot="-983346">
            <a:off x="7319963" y="2359025"/>
            <a:ext cx="798512" cy="898525"/>
          </a:xfrm>
          <a:prstGeom prst="rect">
            <a:avLst/>
          </a:prstGeom>
          <a:noFill/>
          <a:ln w="127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pic>
        <p:nvPicPr>
          <p:cNvPr id="10" name="Picture 3" descr="Carrano1323a_A.pct                                             000C8834 The Brain                      B3A96F87: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06" r="51667"/>
          <a:stretch/>
        </p:blipFill>
        <p:spPr bwMode="auto">
          <a:xfrm>
            <a:off x="457200" y="3646583"/>
            <a:ext cx="4419600" cy="256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49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614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DB609761-1977-469D-984E-53B54A5DBCF6}" type="slidenum">
              <a:rPr lang="en-US" sz="800" smtClean="0"/>
              <a:pPr/>
              <a:t>64</a:t>
            </a:fld>
            <a:endParaRPr lang="en-US" sz="800" smtClean="0"/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Prim’s Algorithm – Trace (cont.)</a:t>
            </a:r>
          </a:p>
        </p:txBody>
      </p:sp>
      <p:pic>
        <p:nvPicPr>
          <p:cNvPr id="61446" name="Picture 3" descr="Carrano1323a_A.pct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9144000" cy="529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Rectangle 6"/>
          <p:cNvSpPr>
            <a:spLocks noChangeArrowheads="1"/>
          </p:cNvSpPr>
          <p:nvPr/>
        </p:nvSpPr>
        <p:spPr bwMode="auto">
          <a:xfrm rot="-983346">
            <a:off x="2160588" y="892175"/>
            <a:ext cx="1555750" cy="2501900"/>
          </a:xfrm>
          <a:prstGeom prst="rect">
            <a:avLst/>
          </a:prstGeom>
          <a:noFill/>
          <a:ln w="127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1448" name="Rectangle 7"/>
          <p:cNvSpPr>
            <a:spLocks noChangeArrowheads="1"/>
          </p:cNvSpPr>
          <p:nvPr/>
        </p:nvSpPr>
        <p:spPr bwMode="auto">
          <a:xfrm rot="-983346">
            <a:off x="5580063" y="1082675"/>
            <a:ext cx="1555750" cy="2503488"/>
          </a:xfrm>
          <a:prstGeom prst="rect">
            <a:avLst/>
          </a:prstGeom>
          <a:noFill/>
          <a:ln w="127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1449" name="Rectangle 8"/>
          <p:cNvSpPr>
            <a:spLocks noChangeArrowheads="1"/>
          </p:cNvSpPr>
          <p:nvPr/>
        </p:nvSpPr>
        <p:spPr bwMode="auto">
          <a:xfrm rot="-983346">
            <a:off x="7319963" y="2359025"/>
            <a:ext cx="798512" cy="898525"/>
          </a:xfrm>
          <a:prstGeom prst="rect">
            <a:avLst/>
          </a:prstGeom>
          <a:noFill/>
          <a:ln w="127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011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624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03BFFA68-FA4A-4118-BC1A-B62DD0DA01BB}" type="slidenum">
              <a:rPr lang="en-US" sz="800" smtClean="0"/>
              <a:pPr/>
              <a:t>65</a:t>
            </a:fld>
            <a:endParaRPr lang="en-US" sz="800" smtClean="0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Prim’s Algorithm – Trace (cont.)</a:t>
            </a:r>
          </a:p>
        </p:txBody>
      </p:sp>
      <p:pic>
        <p:nvPicPr>
          <p:cNvPr id="62470" name="Picture 4" descr="Carrano1323a_B.pct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9067800" cy="510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Applications of Minimum Spanning Trees</a:t>
            </a:r>
          </a:p>
        </p:txBody>
      </p:sp>
      <p:sp>
        <p:nvSpPr>
          <p:cNvPr id="6349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Building low-cost network</a:t>
            </a:r>
          </a:p>
          <a:p>
            <a:r>
              <a:rPr lang="tr-TR" smtClean="0"/>
              <a:t>G</a:t>
            </a:r>
            <a:r>
              <a:rPr lang="en-US" smtClean="0"/>
              <a:t>roup</a:t>
            </a:r>
            <a:r>
              <a:rPr lang="tr-TR" smtClean="0"/>
              <a:t>ing</a:t>
            </a:r>
            <a:r>
              <a:rPr lang="en-US" smtClean="0"/>
              <a:t> objects into clusters, where each cluster is a set of similar</a:t>
            </a:r>
            <a:r>
              <a:rPr lang="tr-TR" smtClean="0"/>
              <a:t> </a:t>
            </a:r>
            <a:r>
              <a:rPr lang="en-US" smtClean="0"/>
              <a:t>objects.</a:t>
            </a:r>
            <a:endParaRPr lang="tr-TR" smtClean="0"/>
          </a:p>
          <a:p>
            <a:r>
              <a:rPr lang="tr-TR" smtClean="0"/>
              <a:t>Minimum bottleneck</a:t>
            </a:r>
          </a:p>
          <a:p>
            <a:endParaRPr lang="tr-TR" smtClean="0"/>
          </a:p>
        </p:txBody>
      </p:sp>
      <p:sp>
        <p:nvSpPr>
          <p:cNvPr id="6349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634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06B4B623-5D39-4A41-B28A-B051B91F5AE3}" type="slidenum">
              <a:rPr lang="en-US" sz="800" smtClean="0"/>
              <a:pPr/>
              <a:t>66</a:t>
            </a:fld>
            <a:endParaRPr lang="en-US" sz="800" smtClean="0"/>
          </a:p>
        </p:txBody>
      </p:sp>
      <p:pic>
        <p:nvPicPr>
          <p:cNvPr id="63495" name="Picture 2" descr="http://www.springerimages.com/img/Images/BMC/MEDIUM_1471-2334-8-81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40188"/>
            <a:ext cx="2438400" cy="182721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96" name="Picture 4" descr="http://www.cisco.com/image/gif/paws/10556/16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038600"/>
            <a:ext cx="2438400" cy="18494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97" name="Picture 6" descr="http://2.bp.blogspot.com/-fs3gQmFZCic/TksC_ti2RGI/AAAAAAAAAJ8/QPKBqBVO6g4/s400/MinSpanningTree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059238"/>
            <a:ext cx="2590800" cy="18843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9D2E8DAD-C438-4F5F-83D4-7F4467A04C72}" type="slidenum">
              <a:rPr lang="en-US" sz="800" smtClean="0"/>
              <a:pPr/>
              <a:t>67</a:t>
            </a:fld>
            <a:endParaRPr lang="en-US" sz="800" smtClean="0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Shortest Paths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shortest path </a:t>
            </a:r>
            <a:r>
              <a:rPr lang="en-US" dirty="0" smtClean="0"/>
              <a:t>between two vertices in a weighted graph has the smallest edge-weight sum.</a:t>
            </a:r>
            <a:endParaRPr lang="tr-TR" dirty="0" smtClean="0"/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C00000"/>
                </a:solidFill>
              </a:rPr>
              <a:t>Dijkstra’s</a:t>
            </a:r>
            <a:r>
              <a:rPr lang="en-US" b="1" dirty="0" smtClean="0">
                <a:solidFill>
                  <a:srgbClr val="C00000"/>
                </a:solidFill>
              </a:rPr>
              <a:t> shortest-path algorithm</a:t>
            </a:r>
            <a:r>
              <a:rPr lang="en-US" dirty="0" smtClean="0"/>
              <a:t> finds the shortest paths between vertex 0 (a given vertex) and all other vertices.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655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CBD3C60C-9146-4434-B8EB-D702FA06B7B8}" type="slidenum">
              <a:rPr lang="en-US" sz="800" smtClean="0"/>
              <a:pPr/>
              <a:t>68</a:t>
            </a:fld>
            <a:endParaRPr lang="en-US" sz="800" smtClean="0"/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Shortest Paths</a:t>
            </a:r>
          </a:p>
        </p:txBody>
      </p:sp>
      <p:pic>
        <p:nvPicPr>
          <p:cNvPr id="65542" name="Picture 3" descr="Carrano1324.pct 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8382000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3" name="Text Box 5"/>
          <p:cNvSpPr txBox="1">
            <a:spLocks noChangeArrowheads="1"/>
          </p:cNvSpPr>
          <p:nvPr/>
        </p:nvSpPr>
        <p:spPr bwMode="auto">
          <a:xfrm>
            <a:off x="838200" y="4724400"/>
            <a:ext cx="8785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/>
            <a:r>
              <a:rPr lang="en-US" sz="2800" b="1">
                <a:solidFill>
                  <a:schemeClr val="tx2"/>
                </a:solidFill>
              </a:rPr>
              <a:t>A Weighted Directed Graph            Its Adjacency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945C1A20-D37E-4353-A76A-1616A9732C6C}" type="slidenum">
              <a:rPr lang="en-US" sz="800" smtClean="0"/>
              <a:pPr/>
              <a:t>69</a:t>
            </a:fld>
            <a:endParaRPr lang="en-US" sz="800" smtClean="0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 Shortest-Path Algorithm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9525000" cy="510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err="1" smtClean="0">
                <a:solidFill>
                  <a:srgbClr val="C00000"/>
                </a:solidFill>
                <a:latin typeface="Courier New" pitchFamily="-84" charset="0"/>
              </a:rPr>
              <a:t>shortestPath</a:t>
            </a:r>
            <a:r>
              <a:rPr lang="en-US" sz="1600" dirty="0" smtClean="0">
                <a:latin typeface="Courier New" pitchFamily="-84" charset="0"/>
              </a:rPr>
              <a:t>(in </a:t>
            </a:r>
            <a:r>
              <a:rPr lang="en-US" sz="1600" dirty="0" err="1" smtClean="0">
                <a:latin typeface="Courier New" pitchFamily="-84" charset="0"/>
              </a:rPr>
              <a:t>theGraph</a:t>
            </a:r>
            <a:r>
              <a:rPr lang="en-US" sz="1600" dirty="0" smtClean="0">
                <a:latin typeface="Courier New" pitchFamily="-84" charset="0"/>
              </a:rPr>
              <a:t>, in </a:t>
            </a:r>
            <a:r>
              <a:rPr lang="en-US" sz="1600" dirty="0" err="1" smtClean="0">
                <a:latin typeface="Courier New" pitchFamily="-84" charset="0"/>
              </a:rPr>
              <a:t>weight:WeightArray</a:t>
            </a:r>
            <a:r>
              <a:rPr lang="en-US" sz="1600" dirty="0" smtClean="0">
                <a:latin typeface="Courier New" pitchFamily="-84" charset="0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-84" charset="0"/>
              </a:rPr>
              <a:t>// Finds the minimum-cost paths between an origin vertex (vertex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-84" charset="0"/>
              </a:rPr>
              <a:t>// and all other vertices in a weighted directed graph </a:t>
            </a:r>
            <a:r>
              <a:rPr lang="en-US" sz="1600" dirty="0" err="1" smtClean="0">
                <a:latin typeface="Courier New" pitchFamily="-84" charset="0"/>
              </a:rPr>
              <a:t>theGraph</a:t>
            </a:r>
            <a:r>
              <a:rPr lang="en-US" sz="1600" dirty="0" smtClean="0">
                <a:latin typeface="Courier New" pitchFamily="-84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-84" charset="0"/>
              </a:rPr>
              <a:t>// </a:t>
            </a:r>
            <a:r>
              <a:rPr lang="en-US" sz="1600" dirty="0" err="1" smtClean="0">
                <a:latin typeface="Courier New" pitchFamily="-84" charset="0"/>
              </a:rPr>
              <a:t>theGraph’s</a:t>
            </a:r>
            <a:r>
              <a:rPr lang="en-US" sz="1600" dirty="0" smtClean="0">
                <a:latin typeface="Courier New" pitchFamily="-84" charset="0"/>
              </a:rPr>
              <a:t> weights are nonnegative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-84" charset="0"/>
              </a:rPr>
              <a:t>	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-84" charset="0"/>
              </a:rPr>
              <a:t>Create a set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-84" charset="0"/>
              </a:rPr>
              <a:t>vertexSet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-84" charset="0"/>
              </a:rPr>
              <a:t> </a:t>
            </a:r>
            <a:r>
              <a:rPr lang="en-US" sz="1600" dirty="0" smtClean="0">
                <a:latin typeface="Courier New" pitchFamily="-84" charset="0"/>
              </a:rPr>
              <a:t>that contains only vertex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-84" charset="0"/>
              </a:rPr>
              <a:t>	n = number of vertices in the Graph;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-84" charset="0"/>
              </a:rPr>
              <a:t>	// Step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-84" charset="0"/>
              </a:rPr>
              <a:t>	</a:t>
            </a:r>
            <a:r>
              <a:rPr lang="en-US" sz="1600" b="1" dirty="0" smtClean="0">
                <a:latin typeface="Courier New" pitchFamily="-84" charset="0"/>
              </a:rPr>
              <a:t>for</a:t>
            </a:r>
            <a:r>
              <a:rPr lang="en-US" sz="1600" dirty="0" smtClean="0">
                <a:latin typeface="Courier New" pitchFamily="-84" charset="0"/>
              </a:rPr>
              <a:t> (v=0 through n-1)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-84" charset="0"/>
              </a:rPr>
              <a:t>	   weight[v] = matrix[0][v];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-84" charset="0"/>
              </a:rPr>
              <a:t>	// Steps 2 through 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-84" charset="0"/>
              </a:rPr>
              <a:t>	</a:t>
            </a:r>
            <a:r>
              <a:rPr lang="en-US" sz="1600" b="1" dirty="0" smtClean="0">
                <a:latin typeface="Courier New" pitchFamily="-84" charset="0"/>
              </a:rPr>
              <a:t>for</a:t>
            </a:r>
            <a:r>
              <a:rPr lang="en-US" sz="1600" dirty="0" smtClean="0">
                <a:latin typeface="Courier New" pitchFamily="-84" charset="0"/>
              </a:rPr>
              <a:t> (</a:t>
            </a:r>
            <a:r>
              <a:rPr lang="tr-TR" sz="1600" dirty="0" smtClean="0">
                <a:latin typeface="Courier New" pitchFamily="-84" charset="0"/>
              </a:rPr>
              <a:t>v</a:t>
            </a:r>
            <a:r>
              <a:rPr lang="en-US" sz="1600" dirty="0" smtClean="0">
                <a:latin typeface="Courier New" pitchFamily="-84" charset="0"/>
              </a:rPr>
              <a:t>=2 through n)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-84" charset="0"/>
              </a:rPr>
              <a:t>	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-84" charset="0"/>
              </a:rPr>
              <a:t>Find the smallest weight[v] </a:t>
            </a:r>
            <a:r>
              <a:rPr lang="en-US" sz="1600" dirty="0" smtClean="0">
                <a:latin typeface="Courier New" pitchFamily="-84" charset="0"/>
              </a:rPr>
              <a:t>such that v is not in </a:t>
            </a:r>
            <a:r>
              <a:rPr lang="en-US" sz="1600" dirty="0" err="1" smtClean="0">
                <a:latin typeface="Courier New" pitchFamily="-84" charset="0"/>
              </a:rPr>
              <a:t>vertexSet</a:t>
            </a:r>
            <a:r>
              <a:rPr lang="en-US" sz="1600" dirty="0" smtClean="0">
                <a:latin typeface="Courier New" pitchFamily="-84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-84" charset="0"/>
              </a:rPr>
              <a:t>	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-84" charset="0"/>
              </a:rPr>
              <a:t>Add v to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-84" charset="0"/>
              </a:rPr>
              <a:t>vertexSet</a:t>
            </a:r>
            <a:r>
              <a:rPr lang="en-US" sz="1600" dirty="0" smtClean="0">
                <a:latin typeface="Courier New" pitchFamily="-84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-84" charset="0"/>
              </a:rPr>
              <a:t>	   </a:t>
            </a:r>
            <a:r>
              <a:rPr lang="en-US" sz="1600" b="1" dirty="0" smtClean="0">
                <a:latin typeface="Courier New" pitchFamily="-84" charset="0"/>
              </a:rPr>
              <a:t>for</a:t>
            </a:r>
            <a:r>
              <a:rPr lang="en-US" sz="1600" dirty="0" smtClean="0">
                <a:latin typeface="Courier New" pitchFamily="-84" charset="0"/>
              </a:rPr>
              <a:t> </a:t>
            </a:r>
            <a:r>
              <a:rPr lang="en-US" sz="1600" dirty="0" smtClean="0">
                <a:latin typeface="Courier New" pitchFamily="-84" charset="0"/>
              </a:rPr>
              <a:t>(</a:t>
            </a:r>
            <a:r>
              <a:rPr lang="en-US" altLang="tr-TR" sz="1600" dirty="0">
                <a:latin typeface="Courier New" pitchFamily="-104" charset="0"/>
              </a:rPr>
              <a:t>all vertices u adjacent to v but not in </a:t>
            </a:r>
            <a:r>
              <a:rPr lang="en-US" altLang="tr-TR" sz="1600" dirty="0" err="1">
                <a:latin typeface="Courier New" pitchFamily="-104" charset="0"/>
              </a:rPr>
              <a:t>vertexSet</a:t>
            </a:r>
            <a:r>
              <a:rPr lang="en-US" sz="1600" dirty="0" smtClean="0">
                <a:latin typeface="Courier New" pitchFamily="-84" charset="0"/>
              </a:rPr>
              <a:t>) </a:t>
            </a:r>
            <a:endParaRPr lang="en-US" sz="1600" dirty="0" smtClean="0">
              <a:latin typeface="Courier New" pitchFamily="-8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-84" charset="0"/>
              </a:rPr>
              <a:t>	      </a:t>
            </a:r>
            <a:r>
              <a:rPr lang="en-US" sz="1600" b="1" dirty="0" smtClean="0">
                <a:latin typeface="Courier New" pitchFamily="-84" charset="0"/>
              </a:rPr>
              <a:t>if</a:t>
            </a:r>
            <a:r>
              <a:rPr lang="en-US" sz="1600" dirty="0" smtClean="0">
                <a:latin typeface="Courier New" pitchFamily="-84" charset="0"/>
              </a:rPr>
              <a:t> (weight[u] &gt; weight[v]+matrix[v][u])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-84" charset="0"/>
              </a:rPr>
              <a:t>	         </a:t>
            </a:r>
            <a:r>
              <a:rPr lang="en-US" sz="1600" dirty="0" err="1" smtClean="0">
                <a:latin typeface="Courier New" pitchFamily="-84" charset="0"/>
              </a:rPr>
              <a:t>weigth</a:t>
            </a:r>
            <a:r>
              <a:rPr lang="en-US" sz="1600" dirty="0" smtClean="0">
                <a:latin typeface="Courier New" pitchFamily="-84" charset="0"/>
              </a:rPr>
              <a:t>[u] = weight[v]+matrix[v][u];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-84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-8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A12B536F-C225-454E-9DF0-BDF5E50BF4F5}" type="slidenum">
              <a:rPr lang="en-US" sz="800" smtClean="0"/>
              <a:pPr/>
              <a:t>7</a:t>
            </a:fld>
            <a:endParaRPr lang="en-US" sz="800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</a:t>
            </a:r>
            <a:r>
              <a:rPr lang="tr-TR" smtClean="0"/>
              <a:t>s</a:t>
            </a:r>
            <a:r>
              <a:rPr lang="en-US" smtClean="0"/>
              <a:t> – Definitions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Two vertices of a graph are </a:t>
            </a:r>
            <a:r>
              <a:rPr lang="en-US" b="1" smtClean="0">
                <a:solidFill>
                  <a:srgbClr val="C00000"/>
                </a:solidFill>
              </a:rPr>
              <a:t>adjacent</a:t>
            </a:r>
            <a:r>
              <a:rPr lang="en-US" smtClean="0"/>
              <a:t> if they are joined by an edge.</a:t>
            </a:r>
          </a:p>
          <a:p>
            <a:r>
              <a:rPr lang="en-US" smtClean="0"/>
              <a:t>Vertex w is </a:t>
            </a:r>
            <a:r>
              <a:rPr lang="en-US" b="1" smtClean="0">
                <a:solidFill>
                  <a:srgbClr val="0000FF"/>
                </a:solidFill>
              </a:rPr>
              <a:t>adjacent to</a:t>
            </a:r>
            <a:r>
              <a:rPr lang="en-US" smtClean="0">
                <a:solidFill>
                  <a:srgbClr val="0000FF"/>
                </a:solidFill>
              </a:rPr>
              <a:t> </a:t>
            </a:r>
            <a:r>
              <a:rPr lang="en-US" smtClean="0"/>
              <a:t>v  iff (v,w) </a:t>
            </a:r>
            <a:r>
              <a:rPr lang="en-US" smtClean="0">
                <a:sym typeface="Symbol" charset="2"/>
              </a:rPr>
              <a:t></a:t>
            </a:r>
            <a:r>
              <a:rPr lang="en-US" smtClean="0"/>
              <a:t> E.</a:t>
            </a:r>
          </a:p>
          <a:p>
            <a:pPr lvl="1"/>
            <a:r>
              <a:rPr lang="en-US" sz="1800" smtClean="0"/>
              <a:t>In an undirected graph with edge (v, w) and hence (w,v) w is adjacent to v and v is adjacent to w.</a:t>
            </a:r>
          </a:p>
          <a:p>
            <a:pPr>
              <a:spcBef>
                <a:spcPts val="2400"/>
              </a:spcBef>
            </a:pPr>
            <a:r>
              <a:rPr lang="en-US" smtClean="0"/>
              <a:t>A </a:t>
            </a:r>
            <a:r>
              <a:rPr lang="en-US" b="1" smtClean="0">
                <a:solidFill>
                  <a:srgbClr val="C00000"/>
                </a:solidFill>
              </a:rPr>
              <a:t>path</a:t>
            </a:r>
            <a:r>
              <a:rPr lang="en-US" smtClean="0"/>
              <a:t> between two vertices is a sequence of edges that begins at one vertex and ends at another vertex.	</a:t>
            </a:r>
          </a:p>
          <a:p>
            <a:pPr lvl="1"/>
            <a:r>
              <a:rPr lang="en-US" sz="1800" smtClean="0"/>
              <a:t>i.e. w</a:t>
            </a:r>
            <a:r>
              <a:rPr lang="en-US" sz="1800" baseline="-25000" smtClean="0"/>
              <a:t>1</a:t>
            </a:r>
            <a:r>
              <a:rPr lang="en-US" sz="1800" smtClean="0"/>
              <a:t>, w</a:t>
            </a:r>
            <a:r>
              <a:rPr lang="en-US" sz="1800" baseline="-25000" smtClean="0"/>
              <a:t>2</a:t>
            </a:r>
            <a:r>
              <a:rPr lang="en-US" sz="1800" smtClean="0"/>
              <a:t>, …, w</a:t>
            </a:r>
            <a:r>
              <a:rPr lang="en-US" sz="1800" baseline="-25000" smtClean="0"/>
              <a:t>N</a:t>
            </a:r>
            <a:r>
              <a:rPr lang="en-US" sz="1800" smtClean="0"/>
              <a:t> is a path if (w</a:t>
            </a:r>
            <a:r>
              <a:rPr lang="en-US" sz="1800" baseline="-25000" smtClean="0"/>
              <a:t>i</a:t>
            </a:r>
            <a:r>
              <a:rPr lang="en-US" sz="1800" smtClean="0"/>
              <a:t>, w</a:t>
            </a:r>
            <a:r>
              <a:rPr lang="en-US" sz="1800" baseline="-25000" smtClean="0"/>
              <a:t>i+1</a:t>
            </a:r>
            <a:r>
              <a:rPr lang="en-US" sz="1800" smtClean="0"/>
              <a:t>) </a:t>
            </a:r>
            <a:r>
              <a:rPr lang="en-US" sz="1800" smtClean="0">
                <a:sym typeface="Symbol" charset="2"/>
              </a:rPr>
              <a:t></a:t>
            </a:r>
            <a:r>
              <a:rPr lang="en-US" sz="1800" smtClean="0"/>
              <a:t> E for 1 </a:t>
            </a:r>
            <a:r>
              <a:rPr lang="en-US" sz="1800" smtClean="0">
                <a:sym typeface="Symbol" charset="2"/>
              </a:rPr>
              <a:t> i </a:t>
            </a:r>
            <a:r>
              <a:rPr lang="en-US" sz="1800" smtClean="0"/>
              <a:t>. N-1</a:t>
            </a:r>
          </a:p>
          <a:p>
            <a:pPr lvl="1"/>
            <a:r>
              <a:rPr lang="en-US" sz="2000" smtClean="0"/>
              <a:t>A </a:t>
            </a:r>
            <a:r>
              <a:rPr lang="en-US" sz="2000" b="1" smtClean="0">
                <a:solidFill>
                  <a:srgbClr val="C00000"/>
                </a:solidFill>
              </a:rPr>
              <a:t>simple path</a:t>
            </a:r>
            <a:r>
              <a:rPr lang="en-US" sz="2000" smtClean="0">
                <a:solidFill>
                  <a:srgbClr val="C00000"/>
                </a:solidFill>
              </a:rPr>
              <a:t> </a:t>
            </a:r>
            <a:r>
              <a:rPr lang="en-US" sz="2000" smtClean="0"/>
              <a:t>passes through a vertex only once.</a:t>
            </a:r>
          </a:p>
          <a:p>
            <a:pPr>
              <a:spcBef>
                <a:spcPts val="2400"/>
              </a:spcBef>
            </a:pPr>
            <a:r>
              <a:rPr lang="en-US" smtClean="0"/>
              <a:t>A </a:t>
            </a:r>
            <a:r>
              <a:rPr lang="en-US" b="1" smtClean="0">
                <a:solidFill>
                  <a:srgbClr val="C00000"/>
                </a:solidFill>
              </a:rPr>
              <a:t>cycle</a:t>
            </a:r>
            <a:r>
              <a:rPr lang="en-US" smtClean="0"/>
              <a:t> is a path that begins and ends at the same vertex.</a:t>
            </a:r>
          </a:p>
          <a:p>
            <a:pPr lvl="1"/>
            <a:r>
              <a:rPr lang="en-US" sz="2000" smtClean="0"/>
              <a:t>A </a:t>
            </a:r>
            <a:r>
              <a:rPr lang="en-US" sz="2000" b="1" smtClean="0">
                <a:solidFill>
                  <a:srgbClr val="C00000"/>
                </a:solidFill>
              </a:rPr>
              <a:t>simple cycle</a:t>
            </a:r>
            <a:r>
              <a:rPr lang="en-US" sz="2000" smtClean="0">
                <a:solidFill>
                  <a:srgbClr val="C00000"/>
                </a:solidFill>
              </a:rPr>
              <a:t> </a:t>
            </a:r>
            <a:r>
              <a:rPr lang="en-US" sz="2000" smtClean="0"/>
              <a:t>is a cycle that does not pass through other vertices more than once.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675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783FF7C6-E45B-40B2-8A0A-F622D54B3BC9}" type="slidenum">
              <a:rPr lang="en-US" sz="800" smtClean="0"/>
              <a:pPr/>
              <a:t>70</a:t>
            </a:fld>
            <a:endParaRPr lang="en-US" sz="800" smtClean="0"/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 Shortest-Path Algorithm – Trace </a:t>
            </a:r>
          </a:p>
        </p:txBody>
      </p:sp>
      <p:pic>
        <p:nvPicPr>
          <p:cNvPr id="67590" name="Picture 3" descr="Carrano1325_b.pct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8305800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1" name="Picture 4" descr="Carrano1324.pct  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419600"/>
            <a:ext cx="640080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2" name="Line 5"/>
          <p:cNvSpPr>
            <a:spLocks noChangeShapeType="1"/>
          </p:cNvSpPr>
          <p:nvPr/>
        </p:nvSpPr>
        <p:spPr bwMode="auto">
          <a:xfrm>
            <a:off x="228600" y="4267200"/>
            <a:ext cx="92202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686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F63F11FE-0285-41A0-B999-B3259EB3FDDC}" type="slidenum">
              <a:rPr lang="en-US" sz="800" smtClean="0"/>
              <a:pPr/>
              <a:t>71</a:t>
            </a:fld>
            <a:endParaRPr lang="en-US" sz="800" smtClean="0"/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 Shortest-Path Algorithm – Trace (cont.)</a:t>
            </a:r>
          </a:p>
        </p:txBody>
      </p:sp>
      <p:pic>
        <p:nvPicPr>
          <p:cNvPr id="68614" name="Picture 3" descr="Carrano1326_A.pct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7696200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696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93F69328-C940-4DE1-99AA-2C2FB1D409AA}" type="slidenum">
              <a:rPr lang="en-US" sz="800" smtClean="0"/>
              <a:pPr/>
              <a:t>72</a:t>
            </a:fld>
            <a:endParaRPr lang="en-US" sz="800" smtClean="0"/>
          </a:p>
        </p:txBody>
      </p:sp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 Shortest-Path Algorithm – Trace (cont.)</a:t>
            </a:r>
          </a:p>
        </p:txBody>
      </p:sp>
      <p:pic>
        <p:nvPicPr>
          <p:cNvPr id="69638" name="Picture 3" descr="Carrano1326_B.pct                                              000C8834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8610600" cy="536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ECAF9870-6705-493E-BFA4-BEB51179A5CF}" type="slidenum">
              <a:rPr lang="en-US" sz="800" smtClean="0"/>
              <a:pPr/>
              <a:t>8</a:t>
            </a:fld>
            <a:endParaRPr lang="en-US" sz="800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</a:t>
            </a:r>
            <a:r>
              <a:rPr lang="tr-TR" smtClean="0"/>
              <a:t>s</a:t>
            </a:r>
            <a:r>
              <a:rPr lang="en-US" smtClean="0"/>
              <a:t> – An Example</a:t>
            </a:r>
          </a:p>
        </p:txBody>
      </p:sp>
      <p:grpSp>
        <p:nvGrpSpPr>
          <p:cNvPr id="11270" name="Group 3"/>
          <p:cNvGrpSpPr>
            <a:grpSpLocks/>
          </p:cNvGrpSpPr>
          <p:nvPr/>
        </p:nvGrpSpPr>
        <p:grpSpPr bwMode="auto">
          <a:xfrm>
            <a:off x="609600" y="1143000"/>
            <a:ext cx="6337300" cy="1584325"/>
            <a:chOff x="816" y="960"/>
            <a:chExt cx="3992" cy="998"/>
          </a:xfrm>
        </p:grpSpPr>
        <p:sp>
          <p:nvSpPr>
            <p:cNvPr id="11273" name="Line 4"/>
            <p:cNvSpPr>
              <a:spLocks noChangeShapeType="1"/>
            </p:cNvSpPr>
            <p:nvPr/>
          </p:nvSpPr>
          <p:spPr bwMode="auto">
            <a:xfrm>
              <a:off x="2041" y="1232"/>
              <a:ext cx="635" cy="45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1274" name="Line 5"/>
            <p:cNvSpPr>
              <a:spLocks noChangeShapeType="1"/>
            </p:cNvSpPr>
            <p:nvPr/>
          </p:nvSpPr>
          <p:spPr bwMode="auto">
            <a:xfrm>
              <a:off x="2086" y="1141"/>
              <a:ext cx="145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1275" name="Line 6"/>
            <p:cNvSpPr>
              <a:spLocks noChangeShapeType="1"/>
            </p:cNvSpPr>
            <p:nvPr/>
          </p:nvSpPr>
          <p:spPr bwMode="auto">
            <a:xfrm>
              <a:off x="3882" y="1259"/>
              <a:ext cx="590" cy="40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1276" name="Line 7"/>
            <p:cNvSpPr>
              <a:spLocks noChangeShapeType="1"/>
            </p:cNvSpPr>
            <p:nvPr/>
          </p:nvSpPr>
          <p:spPr bwMode="auto">
            <a:xfrm flipH="1">
              <a:off x="1179" y="1776"/>
              <a:ext cx="145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1277" name="Line 8"/>
            <p:cNvSpPr>
              <a:spLocks noChangeShapeType="1"/>
            </p:cNvSpPr>
            <p:nvPr/>
          </p:nvSpPr>
          <p:spPr bwMode="auto">
            <a:xfrm flipH="1">
              <a:off x="2993" y="1776"/>
              <a:ext cx="145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1278" name="Line 9"/>
            <p:cNvSpPr>
              <a:spLocks noChangeShapeType="1"/>
            </p:cNvSpPr>
            <p:nvPr/>
          </p:nvSpPr>
          <p:spPr bwMode="auto">
            <a:xfrm flipH="1">
              <a:off x="1134" y="1232"/>
              <a:ext cx="635" cy="42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1279" name="Oval 10"/>
            <p:cNvSpPr>
              <a:spLocks noChangeArrowheads="1"/>
            </p:cNvSpPr>
            <p:nvPr/>
          </p:nvSpPr>
          <p:spPr bwMode="auto">
            <a:xfrm>
              <a:off x="1723" y="960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1</a:t>
              </a:r>
            </a:p>
          </p:txBody>
        </p:sp>
        <p:sp>
          <p:nvSpPr>
            <p:cNvPr id="11280" name="Oval 11"/>
            <p:cNvSpPr>
              <a:spLocks noChangeArrowheads="1"/>
            </p:cNvSpPr>
            <p:nvPr/>
          </p:nvSpPr>
          <p:spPr bwMode="auto">
            <a:xfrm>
              <a:off x="2630" y="1592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4</a:t>
              </a:r>
            </a:p>
          </p:txBody>
        </p:sp>
        <p:sp>
          <p:nvSpPr>
            <p:cNvPr id="11281" name="Oval 12"/>
            <p:cNvSpPr>
              <a:spLocks noChangeArrowheads="1"/>
            </p:cNvSpPr>
            <p:nvPr/>
          </p:nvSpPr>
          <p:spPr bwMode="auto">
            <a:xfrm>
              <a:off x="3537" y="960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2</a:t>
              </a:r>
            </a:p>
          </p:txBody>
        </p:sp>
        <p:sp>
          <p:nvSpPr>
            <p:cNvPr id="11282" name="Oval 13"/>
            <p:cNvSpPr>
              <a:spLocks noChangeArrowheads="1"/>
            </p:cNvSpPr>
            <p:nvPr/>
          </p:nvSpPr>
          <p:spPr bwMode="auto">
            <a:xfrm>
              <a:off x="4445" y="1592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5</a:t>
              </a:r>
            </a:p>
          </p:txBody>
        </p:sp>
        <p:sp>
          <p:nvSpPr>
            <p:cNvPr id="11283" name="Oval 14"/>
            <p:cNvSpPr>
              <a:spLocks noChangeArrowheads="1"/>
            </p:cNvSpPr>
            <p:nvPr/>
          </p:nvSpPr>
          <p:spPr bwMode="auto">
            <a:xfrm>
              <a:off x="816" y="1594"/>
              <a:ext cx="363" cy="364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/>
              <a:r>
                <a:rPr lang="en-US" sz="1800">
                  <a:latin typeface="Arial" charset="0"/>
                </a:rPr>
                <a:t>3</a:t>
              </a:r>
            </a:p>
          </p:txBody>
        </p:sp>
      </p:grpSp>
      <p:sp>
        <p:nvSpPr>
          <p:cNvPr id="11271" name="Text Box 15"/>
          <p:cNvSpPr txBox="1">
            <a:spLocks noChangeArrowheads="1"/>
          </p:cNvSpPr>
          <p:nvPr/>
        </p:nvSpPr>
        <p:spPr bwMode="auto">
          <a:xfrm>
            <a:off x="6400800" y="1371600"/>
            <a:ext cx="303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/>
            <a:r>
              <a:rPr lang="en-US"/>
              <a:t>A graph G (undirected)</a:t>
            </a:r>
          </a:p>
        </p:txBody>
      </p:sp>
      <p:sp>
        <p:nvSpPr>
          <p:cNvPr id="11272" name="Text Box 16"/>
          <p:cNvSpPr txBox="1">
            <a:spLocks noChangeArrowheads="1"/>
          </p:cNvSpPr>
          <p:nvPr/>
        </p:nvSpPr>
        <p:spPr bwMode="auto">
          <a:xfrm>
            <a:off x="614363" y="2819400"/>
            <a:ext cx="9291637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The graph G= (V,E) has 5 vertices and 6 edges:</a:t>
            </a:r>
          </a:p>
          <a:p>
            <a:pPr algn="l" eaLnBrk="1" hangingPunct="1"/>
            <a:r>
              <a:rPr lang="en-US"/>
              <a:t>   V = {1,2,3,4,5}</a:t>
            </a:r>
          </a:p>
          <a:p>
            <a:pPr algn="l" eaLnBrk="1" hangingPunct="1"/>
            <a:r>
              <a:rPr lang="en-US"/>
              <a:t>   E = { (1,2),(1,3),(1,4),(2,5),(3,4),(4,5), </a:t>
            </a:r>
            <a:r>
              <a:rPr lang="en-US">
                <a:solidFill>
                  <a:schemeClr val="accent2"/>
                </a:solidFill>
              </a:rPr>
              <a:t>(2,1),(3,1),(4,1),(5,2),(4,3),(5,4)</a:t>
            </a:r>
            <a:r>
              <a:rPr lang="en-US"/>
              <a:t> }</a:t>
            </a:r>
          </a:p>
          <a:p>
            <a:pPr algn="l" eaLnBrk="1" hangingPunct="1"/>
            <a:r>
              <a:rPr lang="en-US"/>
              <a:t> </a:t>
            </a:r>
          </a:p>
          <a:p>
            <a:pPr algn="l" eaLnBrk="1" hangingPunct="1">
              <a:buFontTx/>
              <a:buChar char="•"/>
            </a:pPr>
            <a:r>
              <a:rPr lang="en-US"/>
              <a:t>  </a:t>
            </a:r>
            <a:r>
              <a:rPr lang="en-US" sz="2000" i="1"/>
              <a:t>Adjacent:</a:t>
            </a:r>
          </a:p>
          <a:p>
            <a:pPr lvl="1" algn="l" eaLnBrk="1" hangingPunct="1"/>
            <a:r>
              <a:rPr lang="en-US" sz="2000"/>
              <a:t>1 and 2 are adjacent  -- 1 is adjacent to 2 and 2 is adjacent to 1</a:t>
            </a:r>
          </a:p>
          <a:p>
            <a:pPr algn="l" eaLnBrk="1" hangingPunct="1">
              <a:buFontTx/>
              <a:buChar char="•"/>
            </a:pPr>
            <a:r>
              <a:rPr lang="en-US" sz="2000"/>
              <a:t>  </a:t>
            </a:r>
            <a:r>
              <a:rPr lang="en-US" sz="2000" i="1"/>
              <a:t>Path:</a:t>
            </a:r>
          </a:p>
          <a:p>
            <a:pPr lvl="1" algn="l" eaLnBrk="1" hangingPunct="1"/>
            <a:r>
              <a:rPr lang="en-US" sz="2000"/>
              <a:t>1,2,5 ( a simple path),     1,3,4,1,2,5 (a path but not a simple path)</a:t>
            </a:r>
          </a:p>
          <a:p>
            <a:pPr algn="l" eaLnBrk="1" hangingPunct="1">
              <a:buFontTx/>
              <a:buChar char="•"/>
            </a:pPr>
            <a:r>
              <a:rPr lang="en-US" sz="2000"/>
              <a:t>  </a:t>
            </a:r>
            <a:r>
              <a:rPr lang="en-US" sz="2000" i="1"/>
              <a:t>Cycle:</a:t>
            </a:r>
          </a:p>
          <a:p>
            <a:pPr algn="l" eaLnBrk="1" hangingPunct="1"/>
            <a:r>
              <a:rPr lang="en-US" sz="2000"/>
              <a:t>       1,3,4,1 (a simple cycle),  1,3,4,1,4,1 (cycle, but not simple cycle)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r>
              <a:rPr lang="en-US" sz="800" smtClean="0"/>
              <a:t>CS202 - Fundamental Structures of Computer Science II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8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</a:defRPr>
            </a:lvl9pPr>
          </a:lstStyle>
          <a:p>
            <a:fld id="{A5A8BE6D-2DB9-4F50-8F4C-B726E6050CEF}" type="slidenum">
              <a:rPr lang="en-US" sz="800" smtClean="0"/>
              <a:pPr/>
              <a:t>9</a:t>
            </a:fld>
            <a:endParaRPr lang="en-US" sz="800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</a:t>
            </a:r>
            <a:r>
              <a:rPr lang="tr-TR" smtClean="0"/>
              <a:t>s – </a:t>
            </a:r>
            <a:r>
              <a:rPr lang="en-US" smtClean="0"/>
              <a:t>Definitions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296400" cy="1676400"/>
          </a:xfrm>
        </p:spPr>
        <p:txBody>
          <a:bodyPr/>
          <a:lstStyle/>
          <a:p>
            <a:r>
              <a:rPr lang="en-US" smtClean="0"/>
              <a:t>A </a:t>
            </a:r>
            <a:r>
              <a:rPr lang="en-US" b="1" smtClean="0">
                <a:solidFill>
                  <a:srgbClr val="C00000"/>
                </a:solidFill>
              </a:rPr>
              <a:t>connected graph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has a path between each pair of distinct vertices.</a:t>
            </a:r>
          </a:p>
          <a:p>
            <a:r>
              <a:rPr lang="en-US" smtClean="0"/>
              <a:t>A </a:t>
            </a:r>
            <a:r>
              <a:rPr lang="en-US" b="1" smtClean="0">
                <a:solidFill>
                  <a:srgbClr val="C00000"/>
                </a:solidFill>
              </a:rPr>
              <a:t>complete graph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has an edge between each pair of distinct vertices.</a:t>
            </a:r>
          </a:p>
          <a:p>
            <a:pPr lvl="1"/>
            <a:r>
              <a:rPr lang="en-US" sz="1800" smtClean="0"/>
              <a:t>A complete graph is also a connected graph. But a connected graph may not be a complete graph.</a:t>
            </a:r>
          </a:p>
        </p:txBody>
      </p:sp>
      <p:grpSp>
        <p:nvGrpSpPr>
          <p:cNvPr id="12295" name="Group 8"/>
          <p:cNvGrpSpPr>
            <a:grpSpLocks/>
          </p:cNvGrpSpPr>
          <p:nvPr/>
        </p:nvGrpSpPr>
        <p:grpSpPr bwMode="auto">
          <a:xfrm>
            <a:off x="990600" y="3276600"/>
            <a:ext cx="8496300" cy="2928938"/>
            <a:chOff x="528" y="1968"/>
            <a:chExt cx="5594" cy="1991"/>
          </a:xfrm>
        </p:grpSpPr>
        <p:pic>
          <p:nvPicPr>
            <p:cNvPr id="12296" name="Picture 4" descr="Carrano1303.pct                                                000C8834 The Brain                      B3A96F87: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968"/>
              <a:ext cx="5280" cy="1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7" name="Text Box 5"/>
            <p:cNvSpPr txBox="1">
              <a:spLocks noChangeArrowheads="1"/>
            </p:cNvSpPr>
            <p:nvPr/>
          </p:nvSpPr>
          <p:spPr bwMode="auto">
            <a:xfrm>
              <a:off x="1152" y="3648"/>
              <a:ext cx="979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pPr algn="l"/>
              <a:r>
                <a:rPr lang="en-US" b="1"/>
                <a:t>connected</a:t>
              </a:r>
            </a:p>
          </p:txBody>
        </p:sp>
        <p:sp>
          <p:nvSpPr>
            <p:cNvPr id="12298" name="Text Box 6"/>
            <p:cNvSpPr txBox="1">
              <a:spLocks noChangeArrowheads="1"/>
            </p:cNvSpPr>
            <p:nvPr/>
          </p:nvSpPr>
          <p:spPr bwMode="auto">
            <a:xfrm>
              <a:off x="3264" y="3648"/>
              <a:ext cx="1225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pPr algn="l"/>
              <a:r>
                <a:rPr lang="en-US" b="1"/>
                <a:t>disconnected</a:t>
              </a:r>
            </a:p>
          </p:txBody>
        </p:sp>
        <p:sp>
          <p:nvSpPr>
            <p:cNvPr id="12299" name="Text Box 7"/>
            <p:cNvSpPr txBox="1">
              <a:spLocks noChangeArrowheads="1"/>
            </p:cNvSpPr>
            <p:nvPr/>
          </p:nvSpPr>
          <p:spPr bwMode="auto">
            <a:xfrm>
              <a:off x="5232" y="3648"/>
              <a:ext cx="890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</a:defRPr>
              </a:lvl9pPr>
            </a:lstStyle>
            <a:p>
              <a:pPr algn="l"/>
              <a:r>
                <a:rPr lang="en-US" b="1"/>
                <a:t>complete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9790</TotalTime>
  <Words>3533</Words>
  <Application>Microsoft Office PowerPoint</Application>
  <PresentationFormat>A4 Paper (210x297 mm)</PresentationFormat>
  <Paragraphs>683</Paragraphs>
  <Slides>72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4" baseType="lpstr">
      <vt:lpstr>Default Design</vt:lpstr>
      <vt:lpstr>Bitmap Image</vt:lpstr>
      <vt:lpstr>Graphs</vt:lpstr>
      <vt:lpstr>Graphs</vt:lpstr>
      <vt:lpstr>Road Networks</vt:lpstr>
      <vt:lpstr>Electronic Circuits</vt:lpstr>
      <vt:lpstr>Applications</vt:lpstr>
      <vt:lpstr>Graphs – Definitions </vt:lpstr>
      <vt:lpstr>Graphs – Definitions</vt:lpstr>
      <vt:lpstr>Graphs – An Example</vt:lpstr>
      <vt:lpstr>Graphs – Definitions</vt:lpstr>
      <vt:lpstr>Directed Graphs</vt:lpstr>
      <vt:lpstr>Directed Graphs</vt:lpstr>
      <vt:lpstr>Directed Graph – An Example</vt:lpstr>
      <vt:lpstr>Weighted Graph</vt:lpstr>
      <vt:lpstr>Graph Implementations</vt:lpstr>
      <vt:lpstr>Adjacency Matrix</vt:lpstr>
      <vt:lpstr>Adjacency Matrix – Example1</vt:lpstr>
      <vt:lpstr>Adjacency Matrix – Example2</vt:lpstr>
      <vt:lpstr>Adjacency List</vt:lpstr>
      <vt:lpstr>Adjacency List – Example1</vt:lpstr>
      <vt:lpstr>Adjacency List – Example2</vt:lpstr>
      <vt:lpstr>Adjacency Matrix vs Adjacency List</vt:lpstr>
      <vt:lpstr>Tradeoffs Between Adjacency Lists and Adjacency Matrices</vt:lpstr>
      <vt:lpstr>Tradeoffs Between Adjacency Lists and Adjacency Matrices</vt:lpstr>
      <vt:lpstr>Graph Traversals</vt:lpstr>
      <vt:lpstr>Depth-First Traversal</vt:lpstr>
      <vt:lpstr>Depth-First Traversal – Example </vt:lpstr>
      <vt:lpstr>Recursive Depth-First Traversal Algorithm</vt:lpstr>
      <vt:lpstr>Iterative Depth-First Traversal Algorithm</vt:lpstr>
      <vt:lpstr>Trace of Iterative DFT – starting from vertex a</vt:lpstr>
      <vt:lpstr>Trace of Iterative DFT – starting from vertex a</vt:lpstr>
      <vt:lpstr>Breadth-First Traversal</vt:lpstr>
      <vt:lpstr>Breadth-First Traversal – Example</vt:lpstr>
      <vt:lpstr>Iterative Breadth-First Traversal Algorithm</vt:lpstr>
      <vt:lpstr>Trace of Iterative BFT – starting from vertex a</vt:lpstr>
      <vt:lpstr>Trace of Iterative BFT – starting from vertex a</vt:lpstr>
      <vt:lpstr>Topological Sorting</vt:lpstr>
      <vt:lpstr>Topological Order – Example </vt:lpstr>
      <vt:lpstr>Topological Order – Example (cont.)</vt:lpstr>
      <vt:lpstr>Applications of Topological Sorting</vt:lpstr>
      <vt:lpstr>Simple Topological Sorting Algorithm1 – topSort1</vt:lpstr>
      <vt:lpstr>Trace of topSort1</vt:lpstr>
      <vt:lpstr>DFS Topological Sorting Algorithm – topSort2</vt:lpstr>
      <vt:lpstr>Remember: Iterative Depth-First Traversal Algorithm</vt:lpstr>
      <vt:lpstr>Trace of topSort2</vt:lpstr>
      <vt:lpstr>Trace of topSort2</vt:lpstr>
      <vt:lpstr>Spanning Trees</vt:lpstr>
      <vt:lpstr>A Spanning Tree</vt:lpstr>
      <vt:lpstr>Cycles?</vt:lpstr>
      <vt:lpstr>DFS Spanning Tree</vt:lpstr>
      <vt:lpstr>Remember: Recursive Depth-First Traversal Algorithm</vt:lpstr>
      <vt:lpstr>DFS Spanning Tree – Example </vt:lpstr>
      <vt:lpstr>BFS Spanning tree</vt:lpstr>
      <vt:lpstr>Remember: Iterative Breadth-First Traversal Algorithm</vt:lpstr>
      <vt:lpstr>BFS Spanning tree – Example </vt:lpstr>
      <vt:lpstr>Minimum Spanning Tree</vt:lpstr>
      <vt:lpstr>Prim’s Algorithm</vt:lpstr>
      <vt:lpstr>Prim’s Algorithm</vt:lpstr>
      <vt:lpstr>Prim’s Algorithm – Trace </vt:lpstr>
      <vt:lpstr>Prim’s Algorithm – Trace (cont.)</vt:lpstr>
      <vt:lpstr>Prim’s Algorithm – Trace (cont.)</vt:lpstr>
      <vt:lpstr>Prim’s Algorithm – Trace (cont.)</vt:lpstr>
      <vt:lpstr>Prim’s Algorithm – Trace (cont.)</vt:lpstr>
      <vt:lpstr>Prim’s Algorithm – Trace (cont.)</vt:lpstr>
      <vt:lpstr>Prim’s Algorithm – Trace (cont.)</vt:lpstr>
      <vt:lpstr>Prim’s Algorithm – Trace (cont.)</vt:lpstr>
      <vt:lpstr>Applications of Minimum Spanning Trees</vt:lpstr>
      <vt:lpstr>Shortest Paths</vt:lpstr>
      <vt:lpstr>Shortest Paths</vt:lpstr>
      <vt:lpstr>Dijkstra’s  Shortest-Path Algorithm</vt:lpstr>
      <vt:lpstr>Dijkstra’s  Shortest-Path Algorithm – Trace </vt:lpstr>
      <vt:lpstr>Dijkstra’s  Shortest-Path Algorithm – Trace (cont.)</vt:lpstr>
      <vt:lpstr>Dijkstra’s  Shortest-Path Algorithm – Trace (cont.)</vt:lpstr>
    </vt:vector>
  </TitlesOfParts>
  <Company>Bilkent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CS202 - Fundamentals of Computer Science II</dc:title>
  <dc:creator>CS 202</dc:creator>
  <cp:lastModifiedBy>Selim Aksoy</cp:lastModifiedBy>
  <cp:revision>732</cp:revision>
  <cp:lastPrinted>1999-09-09T03:15:50Z</cp:lastPrinted>
  <dcterms:created xsi:type="dcterms:W3CDTF">1999-01-20T19:57:44Z</dcterms:created>
  <dcterms:modified xsi:type="dcterms:W3CDTF">2020-05-03T20:34:34Z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radev@cs.columbia.edu</vt:lpwstr>
  </property>
  <property fmtid="{D5CDD505-2E9C-101B-9397-08002B2CF9AE}" pid="8" name="HomePage">
    <vt:lpwstr>http://www.cs.columbia.edu/~radev/cs4705/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F:\html\cs4705</vt:lpwstr>
  </property>
</Properties>
</file>