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320" r:id="rId2"/>
    <p:sldId id="359" r:id="rId3"/>
    <p:sldId id="360" r:id="rId4"/>
    <p:sldId id="361" r:id="rId5"/>
    <p:sldId id="366" r:id="rId6"/>
    <p:sldId id="363" r:id="rId7"/>
    <p:sldId id="367" r:id="rId8"/>
    <p:sldId id="326" r:id="rId9"/>
    <p:sldId id="32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1"/>
    <p:restoredTop sz="96208"/>
  </p:normalViewPr>
  <p:slideViewPr>
    <p:cSldViewPr snapToGrid="0" snapToObjects="1">
      <p:cViewPr>
        <p:scale>
          <a:sx n="105" d="100"/>
          <a:sy n="105" d="100"/>
        </p:scale>
        <p:origin x="169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1CC63-580D-5347-9A57-7203C2EBB788}" type="datetimeFigureOut">
              <a:rPr kumimoji="1" lang="ja-JP" altLang="en-US" smtClean="0"/>
              <a:t>2020/3/7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D3B39-78EC-6548-A932-D14F3EA1EC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38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8DBE-C5B5-B44E-84C7-28D716C1160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02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8DBE-C5B5-B44E-84C7-28D716C1160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999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8DBE-C5B5-B44E-84C7-28D716C1160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980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8DBE-C5B5-B44E-84C7-28D716C1160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655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8DBE-C5B5-B44E-84C7-28D716C1160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41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Among full length of mutant peptide,</a:t>
            </a:r>
            <a:r>
              <a:rPr kumimoji="1" lang="en-US" altLang="ja-JP" baseline="0" dirty="0"/>
              <a:t> o</a:t>
            </a:r>
            <a:r>
              <a:rPr kumimoji="1" lang="en-US" altLang="ja-JP" dirty="0"/>
              <a:t>nly</a:t>
            </a:r>
            <a:r>
              <a:rPr kumimoji="1" lang="en-US" altLang="ja-JP" baseline="0" dirty="0"/>
              <a:t> its fractions can be bind to HLA.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/>
              <a:t>Usually, HLAs recognize 8-14mer peptides, and mainly 8-11mer peptides.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/>
              <a:t>Then, we consider the length from 8 to 11mer peptides with </a:t>
            </a:r>
            <a:r>
              <a:rPr kumimoji="1" lang="en-US" altLang="ja-JP" baseline="0" dirty="0" err="1"/>
              <a:t>misssense</a:t>
            </a:r>
            <a:r>
              <a:rPr kumimoji="1" lang="en-US" altLang="ja-JP" baseline="0" dirty="0"/>
              <a:t> mutation as candidates of </a:t>
            </a:r>
            <a:r>
              <a:rPr kumimoji="1" lang="en-US" altLang="ja-JP" baseline="0" dirty="0" err="1"/>
              <a:t>neoantingens</a:t>
            </a:r>
            <a:r>
              <a:rPr kumimoji="1" lang="en-US" altLang="ja-JP" baseline="0" dirty="0"/>
              <a:t>. </a:t>
            </a:r>
          </a:p>
          <a:p>
            <a:endParaRPr kumimoji="1" lang="en-US" altLang="ja-JP" baseline="0" dirty="0"/>
          </a:p>
          <a:p>
            <a:r>
              <a:rPr kumimoji="1" lang="en-US" altLang="ja-JP" baseline="0" dirty="0"/>
              <a:t>Then, we predict the binding affinity of these peptides using existing software.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8DBE-C5B5-B44E-84C7-28D716C1160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743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8DBE-C5B5-B44E-84C7-28D716C1160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1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4202-B116-494F-AAA9-4CD589CC6329}" type="datetimeFigureOut">
              <a:rPr kumimoji="1" lang="ja-JP" altLang="en-US" smtClean="0"/>
              <a:t>2020/3/7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693E-A2D3-094C-BABC-F0F921C18D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61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4202-B116-494F-AAA9-4CD589CC6329}" type="datetimeFigureOut">
              <a:rPr kumimoji="1" lang="ja-JP" altLang="en-US" smtClean="0"/>
              <a:t>2020/3/7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693E-A2D3-094C-BABC-F0F921C18D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72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4202-B116-494F-AAA9-4CD589CC6329}" type="datetimeFigureOut">
              <a:rPr kumimoji="1" lang="ja-JP" altLang="en-US" smtClean="0"/>
              <a:t>2020/3/7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693E-A2D3-094C-BABC-F0F921C18D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21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4202-B116-494F-AAA9-4CD589CC6329}" type="datetimeFigureOut">
              <a:rPr kumimoji="1" lang="ja-JP" altLang="en-US" smtClean="0"/>
              <a:t>2020/3/7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693E-A2D3-094C-BABC-F0F921C18D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08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4202-B116-494F-AAA9-4CD589CC6329}" type="datetimeFigureOut">
              <a:rPr kumimoji="1" lang="ja-JP" altLang="en-US" smtClean="0"/>
              <a:t>2020/3/7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693E-A2D3-094C-BABC-F0F921C18D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16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4202-B116-494F-AAA9-4CD589CC6329}" type="datetimeFigureOut">
              <a:rPr kumimoji="1" lang="ja-JP" altLang="en-US" smtClean="0"/>
              <a:t>2020/3/7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693E-A2D3-094C-BABC-F0F921C18D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802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4202-B116-494F-AAA9-4CD589CC6329}" type="datetimeFigureOut">
              <a:rPr kumimoji="1" lang="ja-JP" altLang="en-US" smtClean="0"/>
              <a:t>2020/3/7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693E-A2D3-094C-BABC-F0F921C18D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56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4202-B116-494F-AAA9-4CD589CC6329}" type="datetimeFigureOut">
              <a:rPr kumimoji="1" lang="ja-JP" altLang="en-US" smtClean="0"/>
              <a:t>2020/3/7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693E-A2D3-094C-BABC-F0F921C18D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77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4202-B116-494F-AAA9-4CD589CC6329}" type="datetimeFigureOut">
              <a:rPr kumimoji="1" lang="ja-JP" altLang="en-US" smtClean="0"/>
              <a:t>2020/3/7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693E-A2D3-094C-BABC-F0F921C18D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32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4202-B116-494F-AAA9-4CD589CC6329}" type="datetimeFigureOut">
              <a:rPr kumimoji="1" lang="ja-JP" altLang="en-US" smtClean="0"/>
              <a:t>2020/3/7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693E-A2D3-094C-BABC-F0F921C18D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72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4202-B116-494F-AAA9-4CD589CC6329}" type="datetimeFigureOut">
              <a:rPr kumimoji="1" lang="ja-JP" altLang="en-US" smtClean="0"/>
              <a:t>2020/3/7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693E-A2D3-094C-BABC-F0F921C18D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81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24202-B116-494F-AAA9-4CD589CC6329}" type="datetimeFigureOut">
              <a:rPr kumimoji="1" lang="ja-JP" altLang="en-US" smtClean="0"/>
              <a:t>2020/3/7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E693E-A2D3-094C-BABC-F0F921C18D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1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16061" y="2969659"/>
            <a:ext cx="270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r>
              <a:rPr kumimoji="1" lang="en-U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ATGA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</a:t>
            </a:r>
            <a:r>
              <a:rPr lang="en-U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</a:t>
            </a:r>
            <a:r>
              <a:rPr kumimoji="1" lang="en-U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GGATTGG</a:t>
            </a:r>
            <a:r>
              <a:rPr kumimoji="1" lang="is-I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kumimoji="1" lang="ja-JP" altLang="en-US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199692" y="3372228"/>
            <a:ext cx="272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r>
              <a:rPr kumimoji="1" lang="en-U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ATGAGAGGATTGG</a:t>
            </a:r>
            <a:r>
              <a:rPr kumimoji="1" lang="is-I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kumimoji="1" lang="ja-JP" altLang="en-US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61515" y="2982875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Mutant RNA:</a:t>
            </a:r>
            <a:endParaRPr kumimoji="1" lang="ja-JP" altLang="en-US" sz="16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11640" y="3387617"/>
            <a:ext cx="1676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Wild-type</a:t>
            </a:r>
            <a:r>
              <a:rPr kumimoji="1" lang="en-US" altLang="ja-JP" sz="16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RNA:</a:t>
            </a:r>
            <a:endParaRPr kumimoji="1" lang="ja-JP" altLang="en-US" sz="16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324634" y="414912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r>
              <a:rPr lang="en" altLang="ja-JP" dirty="0">
                <a:latin typeface="Arial" panose="020B0604020202020204" pitchFamily="34" charset="0"/>
                <a:cs typeface="Arial" panose="020B0604020202020204" pitchFamily="34" charset="0"/>
              </a:rPr>
              <a:t>HSL</a:t>
            </a:r>
            <a:r>
              <a:rPr lang="en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" altLang="ja-JP" dirty="0">
                <a:latin typeface="Arial" panose="020B0604020202020204" pitchFamily="34" charset="0"/>
                <a:cs typeface="Arial" panose="020B0604020202020204" pitchFamily="34" charset="0"/>
              </a:rPr>
              <a:t>GDGA</a:t>
            </a:r>
            <a:r>
              <a:rPr kumimoji="1" lang="is-I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kumimoji="1" lang="ja-JP" altLang="en-US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338313" y="455105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r>
              <a:rPr lang="en" altLang="ja-JP" dirty="0">
                <a:latin typeface="Arial" panose="020B0604020202020204" pitchFamily="34" charset="0"/>
                <a:cs typeface="Arial" panose="020B0604020202020204" pitchFamily="34" charset="0"/>
              </a:rPr>
              <a:t>HSLLGDGA</a:t>
            </a:r>
            <a:r>
              <a:rPr kumimoji="1" lang="is-I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kumimoji="1" lang="ja-JP" altLang="en-US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822312" y="1511263"/>
            <a:ext cx="6891721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Chr</a:t>
            </a:r>
            <a:r>
              <a:rPr lang="en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 Start          End          Ref  Alt  </a:t>
            </a:r>
            <a:r>
              <a:rPr lang="en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    Gene        </a:t>
            </a:r>
            <a:r>
              <a:rPr lang="en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GeneDetail</a:t>
            </a:r>
            <a:r>
              <a:rPr lang="en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ExonicFunc</a:t>
            </a:r>
            <a:endParaRPr lang="en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1      47399872 47399872 A     G    </a:t>
            </a:r>
            <a:r>
              <a:rPr lang="en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exonic</a:t>
            </a:r>
            <a:r>
              <a:rPr lang="en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 CYP4A11 nonsynonymous SNV</a:t>
            </a:r>
          </a:p>
          <a:p>
            <a:r>
              <a:rPr lang="en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AAChange</a:t>
            </a:r>
            <a:r>
              <a:rPr lang="en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...</a:t>
            </a:r>
          </a:p>
          <a:p>
            <a:r>
              <a:rPr lang="en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CYP4A11:NM_000778:exon8:c.T1064C:p.L355P ...</a:t>
            </a:r>
            <a:endParaRPr lang="ja-JP" altLang="en-US" sz="14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59219" y="1155751"/>
            <a:ext cx="422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-Input file: </a:t>
            </a:r>
            <a:r>
              <a:rPr kumimoji="1" lang="en-US" altLang="ja-JP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Annotated VCF (ex. SNVs)</a:t>
            </a:r>
            <a:endParaRPr kumimoji="1" lang="ja-JP" altLang="en-US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167352" y="3232567"/>
            <a:ext cx="2546682" cy="61555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RefFLAT</a:t>
            </a:r>
            <a:endParaRPr lang="de-DE" altLang="ja-JP" sz="12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r>
              <a:rPr lang="de-DE" altLang="ja-JP" sz="11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(</a:t>
            </a:r>
            <a:r>
              <a:rPr lang="en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en" altLang="ja-JP" sz="1100" dirty="0" err="1">
                <a:latin typeface="Arial" panose="020B0604020202020204" pitchFamily="34" charset="0"/>
                <a:cs typeface="Arial" panose="020B0604020202020204" pitchFamily="34" charset="0"/>
              </a:rPr>
              <a:t>hgdownload.soe.ucsc.edu</a:t>
            </a:r>
            <a:r>
              <a:rPr lang="en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" altLang="ja-JP" sz="1100" dirty="0" err="1">
                <a:latin typeface="Arial" panose="020B0604020202020204" pitchFamily="34" charset="0"/>
                <a:cs typeface="Arial" panose="020B0604020202020204" pitchFamily="34" charset="0"/>
              </a:rPr>
              <a:t>goldenPath</a:t>
            </a:r>
            <a:r>
              <a:rPr lang="en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/hg19/database/</a:t>
            </a:r>
            <a:r>
              <a:rPr lang="en" altLang="ja-JP" sz="1100" dirty="0" err="1">
                <a:latin typeface="Arial" panose="020B0604020202020204" pitchFamily="34" charset="0"/>
                <a:cs typeface="Arial" panose="020B0604020202020204" pitchFamily="34" charset="0"/>
              </a:rPr>
              <a:t>refFlat.txt.gz</a:t>
            </a:r>
            <a:r>
              <a:rPr lang="de-DE" altLang="ja-JP" sz="11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)</a:t>
            </a:r>
            <a:endParaRPr lang="ja-JP" altLang="en-US" sz="11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167352" y="2546156"/>
            <a:ext cx="2546682" cy="61555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RefSeq</a:t>
            </a:r>
            <a:r>
              <a:rPr lang="de-DE" altLang="ja-JP" sz="12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</a:t>
            </a:r>
            <a:r>
              <a:rPr lang="de-DE" altLang="ja-JP" sz="1200" dirty="0" err="1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mRNA</a:t>
            </a:r>
            <a:endParaRPr lang="de-DE" altLang="ja-JP" sz="12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r>
              <a:rPr lang="de-DE" altLang="ja-JP" sz="11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(</a:t>
            </a:r>
            <a:r>
              <a:rPr lang="en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en" altLang="ja-JP" sz="1100" dirty="0" err="1">
                <a:latin typeface="Arial" panose="020B0604020202020204" pitchFamily="34" charset="0"/>
                <a:cs typeface="Arial" panose="020B0604020202020204" pitchFamily="34" charset="0"/>
              </a:rPr>
              <a:t>hgdownload.cse.ucsc.edu</a:t>
            </a:r>
            <a:r>
              <a:rPr lang="en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" altLang="ja-JP" sz="1100" dirty="0" err="1">
                <a:latin typeface="Arial" panose="020B0604020202020204" pitchFamily="34" charset="0"/>
                <a:cs typeface="Arial" panose="020B0604020202020204" pitchFamily="34" charset="0"/>
              </a:rPr>
              <a:t>goldenPath</a:t>
            </a:r>
            <a:r>
              <a:rPr lang="en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/hg19/</a:t>
            </a:r>
            <a:r>
              <a:rPr lang="en" altLang="ja-JP" sz="1100" dirty="0" err="1">
                <a:latin typeface="Arial" panose="020B0604020202020204" pitchFamily="34" charset="0"/>
                <a:cs typeface="Arial" panose="020B0604020202020204" pitchFamily="34" charset="0"/>
              </a:rPr>
              <a:t>bigZips</a:t>
            </a:r>
            <a:r>
              <a:rPr lang="en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" altLang="ja-JP" sz="1100" dirty="0" err="1">
                <a:latin typeface="Arial" panose="020B0604020202020204" pitchFamily="34" charset="0"/>
                <a:cs typeface="Arial" panose="020B0604020202020204" pitchFamily="34" charset="0"/>
              </a:rPr>
              <a:t>refMrna.fa.gz</a:t>
            </a:r>
            <a:r>
              <a:rPr lang="de-DE" altLang="ja-JP" sz="11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)</a:t>
            </a:r>
            <a:endParaRPr lang="ja-JP" altLang="en-US" sz="11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cxnSp>
        <p:nvCxnSpPr>
          <p:cNvPr id="29" name="直線矢印コネクタ 28"/>
          <p:cNvCxnSpPr>
            <a:cxnSpLocks/>
          </p:cNvCxnSpPr>
          <p:nvPr/>
        </p:nvCxnSpPr>
        <p:spPr>
          <a:xfrm flipH="1">
            <a:off x="3449754" y="2744780"/>
            <a:ext cx="1605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607830" y="4176117"/>
            <a:ext cx="1725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Mutant Peptide:</a:t>
            </a:r>
            <a:endParaRPr kumimoji="1" lang="ja-JP" altLang="en-US" sz="16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64923" y="4569143"/>
            <a:ext cx="1975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Wild-type Peptide:</a:t>
            </a:r>
            <a:endParaRPr kumimoji="1" lang="ja-JP" altLang="en-US" sz="16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4" name="下矢印 43"/>
          <p:cNvSpPr/>
          <p:nvPr/>
        </p:nvSpPr>
        <p:spPr>
          <a:xfrm>
            <a:off x="3154618" y="2606789"/>
            <a:ext cx="252442" cy="2759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5" name="下矢印 44"/>
          <p:cNvSpPr/>
          <p:nvPr/>
        </p:nvSpPr>
        <p:spPr>
          <a:xfrm>
            <a:off x="3154618" y="3801623"/>
            <a:ext cx="252442" cy="2759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22313" y="5623435"/>
            <a:ext cx="4871935" cy="107721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&gt; CYP4A11:NM_000778:exon8:c.T1064C:p.L355P</a:t>
            </a:r>
          </a:p>
          <a:p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KHQERCREEIHSL</a:t>
            </a:r>
            <a:r>
              <a:rPr lang="de-DE" altLang="ja-JP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GDGASITWNHLDQ</a:t>
            </a:r>
          </a:p>
          <a:p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&gt; CYP4A11:NM_000778:exon8:c.T1064C:p.L355P</a:t>
            </a:r>
          </a:p>
          <a:p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KHQERCREEIHSLLGDGASITWNHLDQ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59219" y="5254103"/>
            <a:ext cx="28905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-Intermediate FASTA File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直線矢印コネクタ 52"/>
          <p:cNvCxnSpPr>
            <a:cxnSpLocks/>
          </p:cNvCxnSpPr>
          <p:nvPr/>
        </p:nvCxnSpPr>
        <p:spPr>
          <a:xfrm flipH="1">
            <a:off x="3452849" y="3949698"/>
            <a:ext cx="701006" cy="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4192816" y="3698049"/>
            <a:ext cx="7120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altLang="ja-JP" sz="1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Codon</a:t>
            </a:r>
          </a:p>
          <a:p>
            <a:pPr algn="ctr"/>
            <a:r>
              <a:rPr lang="de-DE" altLang="ja-JP" sz="1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Table</a:t>
            </a:r>
          </a:p>
        </p:txBody>
      </p:sp>
      <p:sp>
        <p:nvSpPr>
          <p:cNvPr id="32" name="下矢印 31">
            <a:extLst>
              <a:ext uri="{FF2B5EF4-FFF2-40B4-BE49-F238E27FC236}">
                <a16:creationId xmlns:a16="http://schemas.microsoft.com/office/drawing/2014/main" id="{35BF4659-F7AB-8343-9848-BE157072E19A}"/>
              </a:ext>
            </a:extLst>
          </p:cNvPr>
          <p:cNvSpPr/>
          <p:nvPr/>
        </p:nvSpPr>
        <p:spPr>
          <a:xfrm>
            <a:off x="3163182" y="4940343"/>
            <a:ext cx="252442" cy="2759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3" name="タイトル 1">
            <a:extLst>
              <a:ext uri="{FF2B5EF4-FFF2-40B4-BE49-F238E27FC236}">
                <a16:creationId xmlns:a16="http://schemas.microsoft.com/office/drawing/2014/main" id="{CB1391CC-99DE-094A-BE7B-EF6EB6B30CC9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111374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Input 1: SNV/INDEL Evaluation </a:t>
            </a:r>
          </a:p>
          <a:p>
            <a:r>
              <a:rPr lang="en-US" altLang="ja-JP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from Annotated VCF</a:t>
            </a:r>
            <a:endParaRPr lang="ja-JP" altLang="en-US" sz="32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92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506792" y="1258708"/>
            <a:ext cx="7990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2000" dirty="0">
                <a:latin typeface="Arial" charset="0"/>
                <a:ea typeface="Arial" charset="0"/>
                <a:cs typeface="Arial" charset="0"/>
              </a:rPr>
              <a:t>... 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PLLL LL</a:t>
            </a:r>
            <a:r>
              <a:rPr lang="de-DE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KHQERCRE EIHSL</a:t>
            </a:r>
            <a:r>
              <a:rPr lang="de-DE" altLang="ja-JP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GDGA SITWNHLDQ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C RAPQGGY ...</a:t>
            </a:r>
            <a:endParaRPr lang="de-DE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31310" y="2920377"/>
            <a:ext cx="18453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QERCRE EIHSL</a:t>
            </a:r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endParaRPr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87649" y="3142217"/>
            <a:ext cx="18453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ERCRE EIHSL</a:t>
            </a:r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G</a:t>
            </a:r>
            <a:endParaRPr lang="ja-JP" alt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19790" y="3357710"/>
            <a:ext cx="18565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RCRE EIHSL</a:t>
            </a:r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GD</a:t>
            </a:r>
            <a:endParaRPr lang="ja-JP" alt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735627" y="3535225"/>
            <a:ext cx="18469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1600" dirty="0">
                <a:latin typeface="Arial" charset="0"/>
                <a:ea typeface="Arial" charset="0"/>
                <a:cs typeface="Arial" charset="0"/>
              </a:rPr>
              <a:t>…</a:t>
            </a:r>
          </a:p>
          <a:p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GDGASITWNHL</a:t>
            </a:r>
          </a:p>
        </p:txBody>
      </p:sp>
      <p:sp>
        <p:nvSpPr>
          <p:cNvPr id="35" name="ストライプ矢印 34"/>
          <p:cNvSpPr/>
          <p:nvPr/>
        </p:nvSpPr>
        <p:spPr>
          <a:xfrm>
            <a:off x="5739618" y="3073188"/>
            <a:ext cx="594863" cy="61494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438763" y="2869611"/>
            <a:ext cx="24352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b="1" dirty="0">
                <a:latin typeface="Arial" charset="0"/>
                <a:ea typeface="Arial" charset="0"/>
                <a:cs typeface="Arial" charset="0"/>
              </a:rPr>
              <a:t>Predict </a:t>
            </a:r>
          </a:p>
          <a:p>
            <a:pPr algn="ctr"/>
            <a:r>
              <a:rPr lang="en-US" altLang="ja-JP" sz="2000" b="1" dirty="0">
                <a:latin typeface="Arial" charset="0"/>
                <a:ea typeface="Arial" charset="0"/>
                <a:cs typeface="Arial" charset="0"/>
              </a:rPr>
              <a:t>Binding Capability</a:t>
            </a:r>
          </a:p>
          <a:p>
            <a:pPr algn="ctr"/>
            <a:r>
              <a:rPr lang="en-US" altLang="ja-JP" sz="2000" b="1" dirty="0">
                <a:latin typeface="Arial" charset="0"/>
                <a:ea typeface="Arial" charset="0"/>
                <a:cs typeface="Arial" charset="0"/>
              </a:rPr>
              <a:t>to HLA</a:t>
            </a:r>
            <a:endParaRPr kumimoji="1" lang="ja-JP" alt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1684912" y="1813296"/>
            <a:ext cx="1919986" cy="974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>
            <a:off x="3259644" y="1813296"/>
            <a:ext cx="722444" cy="1065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501828" y="1813296"/>
            <a:ext cx="835856" cy="1077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120848" y="2013493"/>
            <a:ext cx="4358886" cy="4001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Arial" charset="0"/>
                <a:ea typeface="Arial" charset="0"/>
                <a:cs typeface="Arial" charset="0"/>
              </a:rPr>
              <a:t>Extract peptides including mutations </a:t>
            </a:r>
            <a:endParaRPr kumimoji="1" lang="ja-JP" alt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タイトル 1"/>
          <p:cNvSpPr txBox="1">
            <a:spLocks/>
          </p:cNvSpPr>
          <p:nvPr/>
        </p:nvSpPr>
        <p:spPr>
          <a:xfrm>
            <a:off x="464781" y="361339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b="1" dirty="0">
                <a:latin typeface="Arial" charset="0"/>
                <a:ea typeface="Arial" charset="0"/>
                <a:cs typeface="Arial" charset="0"/>
              </a:rPr>
              <a:t>Evaluation of SNVs</a:t>
            </a:r>
            <a:endParaRPr lang="ja-JP" alt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771325" y="956630"/>
            <a:ext cx="7425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[SNV]</a:t>
            </a:r>
            <a:endParaRPr lang="ja-JP" altLang="en-US" sz="1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EEE909C6-D4B0-D549-BCAE-85DCC14E1400}"/>
              </a:ext>
            </a:extLst>
          </p:cNvPr>
          <p:cNvSpPr/>
          <p:nvPr/>
        </p:nvSpPr>
        <p:spPr>
          <a:xfrm>
            <a:off x="2486688" y="2920377"/>
            <a:ext cx="16850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ERCRE EIHSL</a:t>
            </a:r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endParaRPr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48F33B3F-89B2-4B48-ABD6-BCC68E7DA00E}"/>
              </a:ext>
            </a:extLst>
          </p:cNvPr>
          <p:cNvSpPr/>
          <p:nvPr/>
        </p:nvSpPr>
        <p:spPr>
          <a:xfrm>
            <a:off x="2643027" y="3142217"/>
            <a:ext cx="17091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RCRE EIHSL</a:t>
            </a:r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G</a:t>
            </a:r>
            <a:endParaRPr lang="ja-JP" alt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B3E40B9-2157-7A4F-AD32-91264787050E}"/>
              </a:ext>
            </a:extLst>
          </p:cNvPr>
          <p:cNvSpPr/>
          <p:nvPr/>
        </p:nvSpPr>
        <p:spPr>
          <a:xfrm>
            <a:off x="2775168" y="3357710"/>
            <a:ext cx="17091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CRE EIHSL</a:t>
            </a:r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GD</a:t>
            </a:r>
            <a:endParaRPr lang="ja-JP" alt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328201C-203E-D648-B0F7-A95D21A0E2C1}"/>
              </a:ext>
            </a:extLst>
          </p:cNvPr>
          <p:cNvSpPr/>
          <p:nvPr/>
        </p:nvSpPr>
        <p:spPr>
          <a:xfrm>
            <a:off x="3835363" y="3535225"/>
            <a:ext cx="17331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1600" dirty="0">
                <a:latin typeface="Arial" charset="0"/>
                <a:ea typeface="Arial" charset="0"/>
                <a:cs typeface="Arial" charset="0"/>
              </a:rPr>
              <a:t>…</a:t>
            </a:r>
          </a:p>
          <a:p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GDGASITWNH</a:t>
            </a:r>
          </a:p>
        </p:txBody>
      </p:sp>
    </p:spTree>
    <p:extLst>
      <p:ext uri="{BB962C8B-B14F-4D97-AF65-F5344CB8AC3E}">
        <p14:creationId xmlns:p14="http://schemas.microsoft.com/office/powerpoint/2010/main" val="350511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675707" y="1449907"/>
            <a:ext cx="7799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2000" dirty="0">
                <a:latin typeface="Arial" charset="0"/>
                <a:ea typeface="Arial" charset="0"/>
                <a:cs typeface="Arial" charset="0"/>
              </a:rPr>
              <a:t>... 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PLLL LL</a:t>
            </a:r>
            <a:r>
              <a:rPr lang="de-DE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KHQERCRE EIHSL</a:t>
            </a:r>
            <a:r>
              <a:rPr lang="en-US" altLang="ja-JP" sz="20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KVKYPI LWCSGDVYCR APQGGY</a:t>
            </a:r>
            <a:r>
              <a:rPr lang="en-US" altLang="ja-JP" sz="2000" dirty="0">
                <a:solidFill>
                  <a:srgbClr val="00206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X</a:t>
            </a:r>
            <a:endParaRPr lang="ja-JP" altLang="en-US" sz="2000" dirty="0">
              <a:solidFill>
                <a:srgbClr val="00206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90120" y="3025565"/>
            <a:ext cx="18453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QERCRE EIHSL</a:t>
            </a:r>
            <a:r>
              <a:rPr lang="en-U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K</a:t>
            </a:r>
            <a:endParaRPr lang="ja-JP" altLang="en-US" sz="16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07548" y="3247405"/>
            <a:ext cx="1981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QERCRE EIHSL</a:t>
            </a:r>
            <a:r>
              <a:rPr lang="en-U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KV</a:t>
            </a:r>
            <a:endParaRPr lang="ja-JP" altLang="en-US" sz="1600" dirty="0">
              <a:solidFill>
                <a:srgbClr val="FF000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29959" y="3453170"/>
            <a:ext cx="21178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QERCRE EIHSL</a:t>
            </a:r>
            <a:r>
              <a:rPr lang="en-U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KVK</a:t>
            </a:r>
            <a:endParaRPr lang="ja-JP" altLang="en-US" sz="1600" dirty="0">
              <a:solidFill>
                <a:srgbClr val="FF000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352303" y="3684670"/>
            <a:ext cx="1824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16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lang="en-US" altLang="ja-JP" sz="16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r>
              <a:rPr lang="en-U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VYCR APQGGYX</a:t>
            </a:r>
            <a:endParaRPr lang="ja-JP" altLang="en-US" sz="1600" dirty="0">
              <a:solidFill>
                <a:srgbClr val="FF000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560304" y="3013582"/>
            <a:ext cx="16850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ERCRE EIHSL</a:t>
            </a:r>
            <a:r>
              <a:rPr lang="en-U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K</a:t>
            </a:r>
            <a:endParaRPr lang="ja-JP" altLang="en-US" sz="16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677732" y="3235422"/>
            <a:ext cx="18213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ERCRE EIHSL</a:t>
            </a:r>
            <a:r>
              <a:rPr lang="en-U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KV</a:t>
            </a:r>
            <a:endParaRPr lang="ja-JP" altLang="en-US" sz="1600" dirty="0">
              <a:solidFill>
                <a:srgbClr val="FF000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800143" y="3441187"/>
            <a:ext cx="1957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ERCRE EIHSL</a:t>
            </a:r>
            <a:r>
              <a:rPr lang="en-U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KVK</a:t>
            </a:r>
            <a:endParaRPr lang="ja-JP" altLang="en-US" sz="1600" dirty="0">
              <a:solidFill>
                <a:srgbClr val="FF000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459421" y="3672687"/>
            <a:ext cx="16882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16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lang="en-US" altLang="ja-JP" sz="16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r>
              <a:rPr lang="en-U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YCR APQGGYX</a:t>
            </a:r>
            <a:endParaRPr lang="ja-JP" altLang="en-US" sz="1600" dirty="0">
              <a:solidFill>
                <a:srgbClr val="FF000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093846" y="369878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16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lang="en-US" altLang="ja-JP" sz="16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5" name="ストライプ矢印 34"/>
          <p:cNvSpPr/>
          <p:nvPr/>
        </p:nvSpPr>
        <p:spPr>
          <a:xfrm>
            <a:off x="5564957" y="3207560"/>
            <a:ext cx="594863" cy="61494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228833" y="3003983"/>
            <a:ext cx="25058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Predict </a:t>
            </a:r>
          </a:p>
          <a:p>
            <a:pPr algn="ctr"/>
            <a:r>
              <a:rPr lang="en-US" altLang="ja-JP" sz="20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Binding Capability </a:t>
            </a:r>
          </a:p>
          <a:p>
            <a:pPr algn="ctr"/>
            <a:r>
              <a:rPr lang="en-US" altLang="ja-JP" sz="20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to HLA</a:t>
            </a:r>
            <a:endParaRPr kumimoji="1" lang="ja-JP" altLang="en-US" sz="20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1510251" y="1947668"/>
            <a:ext cx="1919986" cy="974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>
            <a:off x="3084983" y="1947668"/>
            <a:ext cx="722444" cy="1065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327167" y="1947668"/>
            <a:ext cx="835856" cy="1077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946187" y="2147865"/>
            <a:ext cx="4358886" cy="4001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Extract peptides including mutations </a:t>
            </a:r>
            <a:endParaRPr kumimoji="1" lang="ja-JP" altLang="en-US" sz="20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6" name="タイトル 1"/>
          <p:cNvSpPr txBox="1">
            <a:spLocks/>
          </p:cNvSpPr>
          <p:nvPr/>
        </p:nvSpPr>
        <p:spPr>
          <a:xfrm>
            <a:off x="464781" y="361339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Evaluation of Out-of-frame INDELs</a:t>
            </a:r>
            <a:endParaRPr lang="ja-JP" altLang="en-US" sz="32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210023" y="1046468"/>
            <a:ext cx="2101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[frameshift INDELs]</a:t>
            </a:r>
            <a:endParaRPr lang="ja-JP" altLang="en-US" sz="1600" b="1" dirty="0">
              <a:solidFill>
                <a:srgbClr val="FF000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4209114" y="1379850"/>
            <a:ext cx="4134583" cy="85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7826025" y="1073697"/>
            <a:ext cx="1090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 codon</a:t>
            </a:r>
            <a:endParaRPr lang="ja-JP" alt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70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850368" y="1501046"/>
            <a:ext cx="84791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2000" dirty="0">
                <a:latin typeface="Arial" charset="0"/>
                <a:ea typeface="Arial" charset="0"/>
                <a:cs typeface="Arial" charset="0"/>
              </a:rPr>
              <a:t>... 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PLLL LL</a:t>
            </a:r>
            <a:r>
              <a:rPr lang="de-DE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KHQERCRE EIHSL</a:t>
            </a:r>
            <a:r>
              <a:rPr lang="en-US" altLang="ja-JP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LFP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lang="de-DE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GDGA SITWNHLDQ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C RAPQGGY ...</a:t>
            </a:r>
            <a:endParaRPr lang="de-DE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ja-JP" alt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36293" y="2812008"/>
            <a:ext cx="18229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QERCRE EIHSL</a:t>
            </a:r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endParaRPr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82905" y="3033848"/>
            <a:ext cx="17876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ERCRE EIHSL</a:t>
            </a:r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LF</a:t>
            </a:r>
            <a:endParaRPr lang="ja-JP" alt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915044" y="3259069"/>
            <a:ext cx="17876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RCRE EIHSL</a:t>
            </a:r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LFP</a:t>
            </a:r>
            <a:endParaRPr lang="ja-JP" alt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866151" y="3471113"/>
            <a:ext cx="18469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1600" dirty="0">
                <a:latin typeface="Arial" charset="0"/>
                <a:ea typeface="Arial" charset="0"/>
                <a:cs typeface="Arial" charset="0"/>
              </a:rPr>
              <a:t>…</a:t>
            </a:r>
            <a:endParaRPr lang="en-US" altLang="ja-JP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LGDGASITWNH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2721651" y="2800025"/>
            <a:ext cx="16626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ERCRE EIHSL</a:t>
            </a:r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endParaRPr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858535" y="3021865"/>
            <a:ext cx="16514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RCRE EIHSL</a:t>
            </a:r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LF</a:t>
            </a:r>
            <a:endParaRPr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000402" y="3227630"/>
            <a:ext cx="16401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CRE EIHSL</a:t>
            </a:r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LFP</a:t>
            </a:r>
            <a:endParaRPr lang="ja-JP" alt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795866" y="3459130"/>
            <a:ext cx="169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1600" dirty="0">
                <a:latin typeface="Arial" charset="0"/>
                <a:ea typeface="Arial" charset="0"/>
                <a:cs typeface="Arial" charset="0"/>
              </a:rPr>
              <a:t>…</a:t>
            </a:r>
            <a:endParaRPr lang="en-US" altLang="ja-JP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LGDGASITWN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5517839" y="348522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1600" dirty="0">
                <a:latin typeface="Arial" charset="0"/>
                <a:ea typeface="Arial" charset="0"/>
                <a:cs typeface="Arial" charset="0"/>
              </a:rPr>
              <a:t>…</a:t>
            </a:r>
            <a:endParaRPr lang="en-US" altLang="ja-JP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ストライプ矢印 34"/>
          <p:cNvSpPr/>
          <p:nvPr/>
        </p:nvSpPr>
        <p:spPr>
          <a:xfrm>
            <a:off x="6076501" y="2952907"/>
            <a:ext cx="594863" cy="61494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725380" y="2842410"/>
            <a:ext cx="1986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b="1" dirty="0">
                <a:latin typeface="Arial" charset="0"/>
                <a:ea typeface="Arial" charset="0"/>
                <a:cs typeface="Arial" charset="0"/>
              </a:rPr>
              <a:t>Predict </a:t>
            </a:r>
          </a:p>
          <a:p>
            <a:pPr algn="ctr"/>
            <a:r>
              <a:rPr lang="en-US" altLang="ja-JP" sz="1600" b="1" dirty="0">
                <a:latin typeface="Arial" charset="0"/>
                <a:ea typeface="Arial" charset="0"/>
                <a:cs typeface="Arial" charset="0"/>
              </a:rPr>
              <a:t>Binding Capability</a:t>
            </a:r>
          </a:p>
          <a:p>
            <a:pPr algn="ctr"/>
            <a:r>
              <a:rPr lang="en-US" altLang="ja-JP" sz="1600" b="1" dirty="0">
                <a:latin typeface="Arial" charset="0"/>
                <a:ea typeface="Arial" charset="0"/>
                <a:cs typeface="Arial" charset="0"/>
              </a:rPr>
              <a:t>to HLA</a:t>
            </a:r>
            <a:endParaRPr kumimoji="1" lang="ja-JP" altLang="en-US" sz="16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2120848" y="1962711"/>
            <a:ext cx="1484050" cy="781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>
            <a:off x="3604898" y="1962711"/>
            <a:ext cx="377190" cy="781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501828" y="1962711"/>
            <a:ext cx="657541" cy="781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144908" y="2090718"/>
            <a:ext cx="3583032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Arial" charset="0"/>
                <a:ea typeface="Arial" charset="0"/>
                <a:cs typeface="Arial" charset="0"/>
              </a:rPr>
              <a:t>Extract peptides including mutations </a:t>
            </a:r>
            <a:endParaRPr kumimoji="1"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7900673" y="4220005"/>
            <a:ext cx="1007271" cy="4162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タイトル 1"/>
          <p:cNvSpPr txBox="1">
            <a:spLocks/>
          </p:cNvSpPr>
          <p:nvPr/>
        </p:nvSpPr>
        <p:spPr>
          <a:xfrm>
            <a:off x="464781" y="361339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b="1" dirty="0">
                <a:latin typeface="Arial" charset="0"/>
                <a:ea typeface="Arial" charset="0"/>
                <a:cs typeface="Arial" charset="0"/>
              </a:rPr>
              <a:t>Evaluation of In-frame INDELs</a:t>
            </a:r>
            <a:endParaRPr lang="ja-JP" alt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858390" y="4395532"/>
            <a:ext cx="82309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2000" dirty="0">
                <a:latin typeface="Arial" charset="0"/>
                <a:ea typeface="Arial" charset="0"/>
                <a:cs typeface="Arial" charset="0"/>
              </a:rPr>
              <a:t>... 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PLLL LL</a:t>
            </a:r>
            <a:r>
              <a:rPr lang="de-DE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KHQERCRE EIHS</a:t>
            </a:r>
            <a:r>
              <a:rPr lang="de-DE" altLang="ja-JP" sz="20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ja-JP" sz="2000" strike="sngStrik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lang="de-DE" altLang="ja-JP" sz="20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DGA SITWNHLDQ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C RAPQGGY ...</a:t>
            </a:r>
            <a:endParaRPr lang="de-DE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49402" y="5820100"/>
            <a:ext cx="2278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HQERCRE EIHS</a:t>
            </a:r>
            <a:r>
              <a:rPr lang="de-DE" altLang="ja-JP" sz="16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ja-JP" sz="1600" strike="sngStrik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lang="de-DE" altLang="ja-JP" sz="16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92070" y="6037848"/>
            <a:ext cx="22910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QERCRE EIHS</a:t>
            </a:r>
            <a:r>
              <a:rPr lang="de-DE" altLang="ja-JP" sz="16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ja-JP" sz="1600" strike="sngStrik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lang="de-DE" altLang="ja-JP" sz="16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DG</a:t>
            </a:r>
            <a:endParaRPr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1755381" y="6261526"/>
            <a:ext cx="22684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altLang="ja-JP" sz="16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ja-JP" sz="1600" strike="sngStrik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lang="de-DE" altLang="ja-JP" sz="16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DGA SITWNHLD</a:t>
            </a:r>
            <a:endParaRPr lang="en-US" altLang="ja-JP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849154" y="5820100"/>
            <a:ext cx="2130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QERCRE EIHS</a:t>
            </a:r>
            <a:r>
              <a:rPr lang="de-DE" altLang="ja-JP" sz="16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ja-JP" sz="1600" strike="sngStrik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lang="de-DE" altLang="ja-JP" sz="16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010477" y="6025865"/>
            <a:ext cx="1970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ERCRE EIHS</a:t>
            </a:r>
            <a:r>
              <a:rPr lang="de-DE" altLang="ja-JP" sz="16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ja-JP" sz="1600" strike="sngStrik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lang="de-DE" altLang="ja-JP" sz="16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ja-JP" alt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4117069" y="6256301"/>
            <a:ext cx="21209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altLang="ja-JP" sz="16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ja-JP" sz="1600" strike="sngStrik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lang="de-DE" altLang="ja-JP" sz="16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DGA SITWNHL</a:t>
            </a:r>
            <a:endParaRPr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530648" y="627868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1600" dirty="0">
                <a:latin typeface="Arial" charset="0"/>
                <a:ea typeface="Arial" charset="0"/>
                <a:cs typeface="Arial" charset="0"/>
              </a:rPr>
              <a:t>…</a:t>
            </a:r>
            <a:endParaRPr lang="en-US" altLang="ja-JP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ストライプ矢印 45"/>
          <p:cNvSpPr/>
          <p:nvPr/>
        </p:nvSpPr>
        <p:spPr>
          <a:xfrm>
            <a:off x="6076501" y="5864497"/>
            <a:ext cx="594863" cy="61494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725380" y="5756469"/>
            <a:ext cx="2044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b="1" dirty="0">
                <a:latin typeface="Arial" charset="0"/>
                <a:ea typeface="Arial" charset="0"/>
                <a:cs typeface="Arial" charset="0"/>
              </a:rPr>
              <a:t>Predict </a:t>
            </a:r>
          </a:p>
          <a:p>
            <a:pPr algn="ctr"/>
            <a:r>
              <a:rPr lang="en-US" altLang="ja-JP" sz="1600" b="1" dirty="0">
                <a:latin typeface="Arial" charset="0"/>
                <a:ea typeface="Arial" charset="0"/>
                <a:cs typeface="Arial" charset="0"/>
              </a:rPr>
              <a:t>Binding Capability </a:t>
            </a:r>
          </a:p>
          <a:p>
            <a:pPr algn="ctr"/>
            <a:r>
              <a:rPr lang="en-US" altLang="ja-JP" sz="1600" b="1" dirty="0">
                <a:latin typeface="Arial" charset="0"/>
                <a:ea typeface="Arial" charset="0"/>
                <a:cs typeface="Arial" charset="0"/>
              </a:rPr>
              <a:t>to HLA</a:t>
            </a:r>
            <a:endParaRPr kumimoji="1" lang="ja-JP" altLang="en-US" sz="16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 flipH="1">
            <a:off x="1927739" y="4857197"/>
            <a:ext cx="1685181" cy="7207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cxnSpLocks/>
          </p:cNvCxnSpPr>
          <p:nvPr/>
        </p:nvCxnSpPr>
        <p:spPr>
          <a:xfrm flipH="1">
            <a:off x="3953343" y="4857197"/>
            <a:ext cx="36768" cy="778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4509850" y="4857197"/>
            <a:ext cx="649519" cy="744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2139385" y="5056407"/>
            <a:ext cx="3627916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Arial" charset="0"/>
                <a:ea typeface="Arial" charset="0"/>
                <a:cs typeface="Arial" charset="0"/>
              </a:rPr>
              <a:t>Extract peptides including mutations </a:t>
            </a:r>
            <a:endParaRPr kumimoji="1"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3540168" y="1259698"/>
            <a:ext cx="20585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[in-frame Insertion]</a:t>
            </a:r>
            <a:endParaRPr lang="ja-JP" altLang="en-US" sz="1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680744" y="4166265"/>
            <a:ext cx="20008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[in-frame Deletion]</a:t>
            </a:r>
            <a:endParaRPr lang="ja-JP" altLang="en-US" sz="1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622300" y="4128523"/>
            <a:ext cx="8285644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79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51594" y="3299049"/>
            <a:ext cx="3009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ja-JP" sz="20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r>
              <a:rPr kumimoji="1" lang="en-US" altLang="ja-JP" sz="20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ATGA</a:t>
            </a:r>
            <a:r>
              <a:rPr lang="en-US" altLang="ja-JP" sz="20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G</a:t>
            </a:r>
            <a:r>
              <a:rPr lang="en-US" altLang="ja-JP" sz="20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</a:t>
            </a:r>
            <a:r>
              <a:rPr kumimoji="1" lang="en-US" altLang="ja-JP" sz="20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GGATTGG</a:t>
            </a:r>
            <a:r>
              <a:rPr kumimoji="1" lang="is-IS" altLang="ja-JP" sz="20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kumimoji="1" lang="ja-JP" altLang="en-US" sz="2000" dirty="0">
              <a:solidFill>
                <a:srgbClr val="00B05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2546" y="3232286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Mutant </a:t>
            </a:r>
          </a:p>
          <a:p>
            <a:pPr algn="ctr"/>
            <a:r>
              <a:rPr kumimoji="1" lang="en-US" altLang="ja-JP" sz="16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RNA:</a:t>
            </a:r>
            <a:endParaRPr kumimoji="1" lang="ja-JP" altLang="en-US" sz="16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212951" y="4180202"/>
            <a:ext cx="4877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...</a:t>
            </a:r>
            <a:r>
              <a:rPr lang="en-U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LLLRVPPSRSFPDTD</a:t>
            </a:r>
            <a:r>
              <a:rPr lang="en-US" altLang="ja-JP" sz="16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RWCSPIKVKYGDVYCR...</a:t>
            </a:r>
            <a:endParaRPr kumimoji="1" lang="ja-JP" altLang="en-US" sz="1600" dirty="0">
              <a:solidFill>
                <a:srgbClr val="00B05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39475" y="1500531"/>
            <a:ext cx="7865051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altLang="ja-JP" sz="1400" dirty="0" err="1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Chr</a:t>
            </a:r>
            <a:r>
              <a:rPr lang="de-DE" altLang="ja-JP" sz="1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Start            End           </a:t>
            </a:r>
            <a:r>
              <a:rPr lang="de-DE" altLang="ja-JP" sz="1400" dirty="0" err="1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Ref</a:t>
            </a:r>
            <a:r>
              <a:rPr lang="de-DE" altLang="ja-JP" sz="1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 Alt                       </a:t>
            </a:r>
            <a:r>
              <a:rPr lang="de-DE" altLang="ja-JP" sz="1400" dirty="0" err="1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Func.refGene</a:t>
            </a:r>
            <a:r>
              <a:rPr lang="de-DE" altLang="ja-JP" sz="1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    Gene         </a:t>
            </a:r>
            <a:r>
              <a:rPr lang="de-DE" altLang="ja-JP" sz="1400" dirty="0" err="1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mateID</a:t>
            </a:r>
            <a:r>
              <a:rPr lang="de-DE" altLang="ja-JP" sz="1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...</a:t>
            </a:r>
          </a:p>
          <a:p>
            <a:r>
              <a:rPr lang="is-IS" altLang="ja-JP" sz="1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1     115005805 115005805 C    C]20:34827929]  exonic                TRIM33      </a:t>
            </a:r>
            <a:r>
              <a:rPr lang="en-US" altLang="ja-JP" sz="1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SVMERGE137_1</a:t>
            </a:r>
            <a:r>
              <a:rPr lang="mr-IN" altLang="ja-JP" sz="1400" dirty="0">
                <a:latin typeface="Arial" panose="020B0604020202020204" pitchFamily="34" charset="0"/>
                <a:ea typeface="Arial" charset="0"/>
                <a:cs typeface="Arial" charset="0"/>
              </a:rPr>
              <a:t>…</a:t>
            </a:r>
            <a:endParaRPr lang="en-US" altLang="ja-JP" sz="14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r>
              <a:rPr lang="en-US" altLang="ja-JP" sz="1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2     25870534   25870534   T    ]2:25965720]G    intronic               DTNB         SVMERGE137_2</a:t>
            </a:r>
            <a:r>
              <a:rPr lang="mr-IN" altLang="ja-JP" sz="1400" dirty="0">
                <a:latin typeface="Arial" panose="020B0604020202020204" pitchFamily="34" charset="0"/>
                <a:ea typeface="Arial" charset="0"/>
                <a:cs typeface="Arial" charset="0"/>
              </a:rPr>
              <a:t>…</a:t>
            </a:r>
            <a:endParaRPr lang="ja-JP" altLang="en-US" sz="14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4077" y="1122473"/>
            <a:ext cx="452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-Input file: </a:t>
            </a:r>
            <a:r>
              <a:rPr kumimoji="1" lang="en-US" altLang="ja-JP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Annotated VCF (BND format)</a:t>
            </a:r>
            <a:endParaRPr kumimoji="1" lang="ja-JP" altLang="en-US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69954" y="4057778"/>
            <a:ext cx="994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Mutant</a:t>
            </a:r>
          </a:p>
          <a:p>
            <a:pPr algn="ctr"/>
            <a:r>
              <a:rPr kumimoji="1" lang="en-US" altLang="ja-JP" sz="16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Peptide:</a:t>
            </a:r>
            <a:endParaRPr kumimoji="1" lang="ja-JP" altLang="en-US" sz="16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3" name="下矢印 42"/>
          <p:cNvSpPr/>
          <p:nvPr/>
        </p:nvSpPr>
        <p:spPr>
          <a:xfrm>
            <a:off x="2406910" y="4621022"/>
            <a:ext cx="252442" cy="2759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4" name="下矢印 43"/>
          <p:cNvSpPr/>
          <p:nvPr/>
        </p:nvSpPr>
        <p:spPr>
          <a:xfrm>
            <a:off x="2437259" y="2610051"/>
            <a:ext cx="232832" cy="49389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5" name="下矢印 44"/>
          <p:cNvSpPr/>
          <p:nvPr/>
        </p:nvSpPr>
        <p:spPr>
          <a:xfrm>
            <a:off x="2424844" y="3786736"/>
            <a:ext cx="252442" cy="2759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399931" y="5337818"/>
            <a:ext cx="4722495" cy="58477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&gt; TRIM33_Eoxnic_DTNB_Intronic</a:t>
            </a:r>
          </a:p>
          <a:p>
            <a:r>
              <a:rPr lang="en-U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...LLLRVPPSRSFPDTD</a:t>
            </a:r>
            <a:r>
              <a:rPr lang="en-US" altLang="ja-JP" sz="16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RWCSPIKVKYGDVYCR...</a:t>
            </a:r>
            <a:endParaRPr lang="de-DE" altLang="ja-JP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14077" y="4968867"/>
            <a:ext cx="29546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-Intermediate FASTA File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タイトル 1"/>
          <p:cNvSpPr txBox="1">
            <a:spLocks/>
          </p:cNvSpPr>
          <p:nvPr/>
        </p:nvSpPr>
        <p:spPr>
          <a:xfrm>
            <a:off x="457200" y="0"/>
            <a:ext cx="8229600" cy="111374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Input 2: Structural Variant Evaluation from Annotated VCF (BND format)</a:t>
            </a:r>
            <a:endParaRPr lang="ja-JP" altLang="en-US" sz="3200" b="1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endParaRPr lang="ja-JP" altLang="en-US" sz="32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5" name="左中かっこ 24"/>
          <p:cNvSpPr/>
          <p:nvPr/>
        </p:nvSpPr>
        <p:spPr>
          <a:xfrm rot="5400000">
            <a:off x="1799895" y="2625974"/>
            <a:ext cx="306750" cy="1159722"/>
          </a:xfrm>
          <a:prstGeom prst="leftBrace">
            <a:avLst>
              <a:gd name="adj1" fmla="val 5584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左中かっこ 27"/>
          <p:cNvSpPr/>
          <p:nvPr/>
        </p:nvSpPr>
        <p:spPr>
          <a:xfrm rot="5400000">
            <a:off x="3204005" y="2429031"/>
            <a:ext cx="306750" cy="1545586"/>
          </a:xfrm>
          <a:prstGeom prst="leftBrace">
            <a:avLst>
              <a:gd name="adj1" fmla="val 5584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88289" y="267771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TRIM33</a:t>
            </a:r>
            <a:endParaRPr kumimoji="1" lang="ja-JP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977597" y="267579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DTNM</a:t>
            </a:r>
            <a:endParaRPr kumimoji="1" lang="ja-JP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275981" y="2399641"/>
            <a:ext cx="1693897" cy="523220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Human </a:t>
            </a:r>
            <a:r>
              <a:rPr lang="en-US" altLang="ja-JP" sz="1400" dirty="0" err="1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RefSeq</a:t>
            </a:r>
            <a:r>
              <a:rPr lang="en-US" altLang="ja-JP" sz="1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:</a:t>
            </a:r>
          </a:p>
          <a:p>
            <a:r>
              <a:rPr lang="en-US" altLang="ja-JP" sz="1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(ex.GRCh37/hg19)</a:t>
            </a:r>
            <a:endParaRPr lang="ja-JP" altLang="en-US" sz="14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 flipH="1">
            <a:off x="2784384" y="2675793"/>
            <a:ext cx="14273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6634398" y="3233835"/>
            <a:ext cx="2066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r>
              <a: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ATGA</a:t>
            </a:r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GA</a:t>
            </a:r>
            <a:r>
              <a: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GTGAGG</a:t>
            </a:r>
            <a:r>
              <a:rPr kumimoji="1" lang="is-I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kumimoji="1" lang="ja-JP" altLang="en-US" sz="1400" dirty="0">
              <a:solidFill>
                <a:srgbClr val="FF000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630396" y="3798008"/>
            <a:ext cx="2131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ja-JP" sz="14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…TGTAA</a:t>
            </a:r>
            <a:r>
              <a:rPr kumimoji="1" lang="en-US" altLang="ja-JP" sz="14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AGGATTGG</a:t>
            </a:r>
            <a:r>
              <a:rPr kumimoji="1" lang="is-IS" altLang="ja-JP" sz="14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kumimoji="1" lang="ja-JP" altLang="en-US" sz="1400" dirty="0">
              <a:solidFill>
                <a:srgbClr val="00B05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106839" y="2957327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TRIM33 RNA:</a:t>
            </a:r>
            <a:endParaRPr kumimoji="1" lang="ja-JP" altLang="en-US" sz="14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027252" y="4833028"/>
            <a:ext cx="1568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r>
              <a:rPr lang="en-U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FPDTDLV</a:t>
            </a:r>
            <a:r>
              <a:rPr kumimoji="1" lang="is-I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kumimoji="1" lang="ja-JP" altLang="en-US" sz="1600" dirty="0">
              <a:solidFill>
                <a:srgbClr val="FF000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028029" y="5504383"/>
            <a:ext cx="1636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ja-JP" sz="16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r>
              <a:rPr lang="is-IS" altLang="ja-JP" sz="16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</a:t>
            </a:r>
            <a:r>
              <a:rPr lang="en-US" altLang="ja-JP" sz="16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ERWCSP</a:t>
            </a:r>
            <a:r>
              <a:rPr kumimoji="1" lang="is-IS" altLang="ja-JP" sz="16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kumimoji="1" lang="ja-JP" altLang="en-US" sz="1600" dirty="0">
              <a:solidFill>
                <a:srgbClr val="00B05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120983" y="4549518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TRIM33</a:t>
            </a:r>
            <a:r>
              <a:rPr kumimoji="1" lang="en-US" altLang="ja-JP" sz="14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Peptide:</a:t>
            </a:r>
            <a:endParaRPr kumimoji="1" lang="ja-JP" altLang="en-US" sz="14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133491" y="5195919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DTNB Peptide:</a:t>
            </a:r>
            <a:endParaRPr kumimoji="1" lang="ja-JP" altLang="en-US" sz="14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50" name="下矢印 49"/>
          <p:cNvSpPr/>
          <p:nvPr/>
        </p:nvSpPr>
        <p:spPr>
          <a:xfrm>
            <a:off x="7306999" y="2504720"/>
            <a:ext cx="252442" cy="2759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106839" y="3566927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DTNB RNA:</a:t>
            </a:r>
            <a:endParaRPr kumimoji="1" lang="ja-JP" altLang="en-US" sz="14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54" name="下矢印 53"/>
          <p:cNvSpPr/>
          <p:nvPr/>
        </p:nvSpPr>
        <p:spPr>
          <a:xfrm>
            <a:off x="7306999" y="4144306"/>
            <a:ext cx="252442" cy="2759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054762" y="4468080"/>
            <a:ext cx="2763851" cy="146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直線矢印コネクタ 54"/>
          <p:cNvCxnSpPr>
            <a:cxnSpLocks/>
          </p:cNvCxnSpPr>
          <p:nvPr/>
        </p:nvCxnSpPr>
        <p:spPr>
          <a:xfrm flipH="1">
            <a:off x="2949616" y="4851583"/>
            <a:ext cx="28302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3261028" y="4570964"/>
            <a:ext cx="25286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Remove implausible regions of which generated peptides are included in original genes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F399E3D-E2AC-AE4B-B6D3-581304EB5D85}"/>
              </a:ext>
            </a:extLst>
          </p:cNvPr>
          <p:cNvCxnSpPr>
            <a:cxnSpLocks/>
          </p:cNvCxnSpPr>
          <p:nvPr/>
        </p:nvCxnSpPr>
        <p:spPr>
          <a:xfrm>
            <a:off x="6099442" y="2675793"/>
            <a:ext cx="10553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24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862400" y="1907671"/>
            <a:ext cx="80001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ja-JP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PLLLL LLLRVPPSRS FPDTD </a:t>
            </a:r>
            <a:r>
              <a:rPr lang="en-US" altLang="ja-JP" sz="2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RWCSPI KVKYGDVYCR APQG</a:t>
            </a:r>
            <a:r>
              <a:rPr lang="is-IS" altLang="ja-JP" sz="2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…</a:t>
            </a:r>
            <a:endParaRPr lang="ja-JP" altLang="en-US" sz="2000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64781" y="3194564"/>
            <a:ext cx="17636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PPSRS FPDTD</a:t>
            </a:r>
            <a:r>
              <a:rPr lang="en-US" altLang="ja-JP" sz="1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endParaRPr lang="ja-JP" altLang="en-US" sz="1600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06273" y="3416404"/>
            <a:ext cx="18176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PSRS FPDTD</a:t>
            </a:r>
            <a:r>
              <a:rPr lang="en-US" altLang="ja-JP" sz="1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RW</a:t>
            </a:r>
            <a:endParaRPr lang="ja-JP" altLang="en-US" sz="1600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740713" y="3622169"/>
            <a:ext cx="18288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SRS FPDTD</a:t>
            </a:r>
            <a:r>
              <a:rPr lang="en-US" altLang="ja-JP" sz="1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RWC</a:t>
            </a:r>
            <a:endParaRPr lang="ja-JP" altLang="en-US" sz="1600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684911" y="3853669"/>
            <a:ext cx="16140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1600" dirty="0">
                <a:latin typeface="Arial" charset="0"/>
                <a:ea typeface="Arial" charset="0"/>
                <a:cs typeface="Arial" charset="0"/>
              </a:rPr>
              <a:t>…</a:t>
            </a:r>
            <a:endParaRPr lang="en-US" altLang="ja-JP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altLang="ja-JP" sz="1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RWCSPI KVK</a:t>
            </a:r>
            <a:endParaRPr lang="ja-JP" altLang="en-US" sz="1600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384768" y="3182581"/>
            <a:ext cx="1627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PSRS FPDTD</a:t>
            </a:r>
            <a:r>
              <a:rPr lang="en-US" altLang="ja-JP" sz="1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endParaRPr lang="ja-JP" altLang="en-US" sz="1600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526260" y="3404421"/>
            <a:ext cx="16813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SRS FPDTD</a:t>
            </a:r>
            <a:r>
              <a:rPr lang="en-US" altLang="ja-JP" sz="1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RW</a:t>
            </a:r>
            <a:endParaRPr lang="ja-JP" altLang="en-US" sz="1600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660703" y="3610186"/>
            <a:ext cx="16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RS FPDTD</a:t>
            </a:r>
            <a:r>
              <a:rPr lang="en-US" altLang="ja-JP" sz="1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RWC</a:t>
            </a:r>
            <a:endParaRPr lang="ja-JP" altLang="en-US" sz="1600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604898" y="3841686"/>
            <a:ext cx="1477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1600" dirty="0">
                <a:latin typeface="Arial" charset="0"/>
                <a:ea typeface="Arial" charset="0"/>
                <a:cs typeface="Arial" charset="0"/>
              </a:rPr>
              <a:t>…</a:t>
            </a:r>
            <a:endParaRPr lang="en-US" altLang="ja-JP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altLang="ja-JP" sz="1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RWCSPI KV</a:t>
            </a:r>
            <a:endParaRPr lang="ja-JP" altLang="en-US" sz="1600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180956" y="386777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1600" dirty="0">
                <a:latin typeface="Arial" charset="0"/>
                <a:ea typeface="Arial" charset="0"/>
                <a:cs typeface="Arial" charset="0"/>
              </a:rPr>
              <a:t>…</a:t>
            </a:r>
            <a:endParaRPr lang="en-US" altLang="ja-JP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961159" y="4635383"/>
            <a:ext cx="568577" cy="25845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ストライプ矢印 34"/>
          <p:cNvSpPr/>
          <p:nvPr/>
        </p:nvSpPr>
        <p:spPr>
          <a:xfrm>
            <a:off x="5739618" y="3376559"/>
            <a:ext cx="594863" cy="61494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438763" y="3172982"/>
            <a:ext cx="24352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b="1" dirty="0">
                <a:latin typeface="Arial" charset="0"/>
                <a:ea typeface="Arial" charset="0"/>
                <a:cs typeface="Arial" charset="0"/>
              </a:rPr>
              <a:t>Predict </a:t>
            </a:r>
          </a:p>
          <a:p>
            <a:pPr algn="ctr"/>
            <a:r>
              <a:rPr lang="en-US" altLang="ja-JP" sz="2000" b="1" dirty="0">
                <a:latin typeface="Arial" charset="0"/>
                <a:ea typeface="Arial" charset="0"/>
                <a:cs typeface="Arial" charset="0"/>
              </a:rPr>
              <a:t>Binding Capability</a:t>
            </a:r>
          </a:p>
          <a:p>
            <a:pPr algn="ctr"/>
            <a:r>
              <a:rPr lang="en-US" altLang="ja-JP" sz="2000" b="1" dirty="0">
                <a:latin typeface="Arial" charset="0"/>
                <a:ea typeface="Arial" charset="0"/>
                <a:cs typeface="Arial" charset="0"/>
              </a:rPr>
              <a:t>to HLA</a:t>
            </a:r>
            <a:endParaRPr kumimoji="1" lang="ja-JP" alt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1684912" y="2370201"/>
            <a:ext cx="1850883" cy="720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>
            <a:off x="3259644" y="2324306"/>
            <a:ext cx="450488" cy="858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073460" y="2332424"/>
            <a:ext cx="845568" cy="893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668789" y="2449213"/>
            <a:ext cx="4358886" cy="4001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Arial" charset="0"/>
                <a:ea typeface="Arial" charset="0"/>
                <a:cs typeface="Arial" charset="0"/>
              </a:rPr>
              <a:t>Extract peptides including mutations </a:t>
            </a:r>
            <a:endParaRPr kumimoji="1" lang="ja-JP" alt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7900673" y="4495395"/>
            <a:ext cx="1007271" cy="4162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タイトル 1"/>
          <p:cNvSpPr txBox="1">
            <a:spLocks/>
          </p:cNvSpPr>
          <p:nvPr/>
        </p:nvSpPr>
        <p:spPr>
          <a:xfrm>
            <a:off x="464781" y="361339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b="1" dirty="0">
                <a:latin typeface="Arial" charset="0"/>
                <a:ea typeface="Arial" charset="0"/>
                <a:cs typeface="Arial" charset="0"/>
              </a:rPr>
              <a:t>Evaluation of Structural Variants</a:t>
            </a:r>
            <a:endParaRPr lang="ja-JP" alt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左中かっこ 1"/>
          <p:cNvSpPr/>
          <p:nvPr/>
        </p:nvSpPr>
        <p:spPr>
          <a:xfrm rot="5400000">
            <a:off x="2502289" y="-78783"/>
            <a:ext cx="355907" cy="3727153"/>
          </a:xfrm>
          <a:prstGeom prst="leftBrace">
            <a:avLst>
              <a:gd name="adj1" fmla="val 18713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左中かっこ 26"/>
          <p:cNvSpPr/>
          <p:nvPr/>
        </p:nvSpPr>
        <p:spPr>
          <a:xfrm rot="5400000">
            <a:off x="6324322" y="-82796"/>
            <a:ext cx="355907" cy="3727153"/>
          </a:xfrm>
          <a:prstGeom prst="leftBrace">
            <a:avLst>
              <a:gd name="adj1" fmla="val 18713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45667" y="1237592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Gene 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066663" y="123294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002060"/>
                </a:solidFill>
              </a:rPr>
              <a:t>Gene </a:t>
            </a:r>
            <a:r>
              <a:rPr kumimoji="1" lang="en-US" altLang="ja-JP" dirty="0">
                <a:solidFill>
                  <a:srgbClr val="002060"/>
                </a:solidFill>
              </a:rPr>
              <a:t>B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86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25456" y="1722437"/>
            <a:ext cx="272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r>
              <a:rPr kumimoji="1" lang="en-U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ATGA</a:t>
            </a:r>
            <a:r>
              <a:rPr lang="en-U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GA</a:t>
            </a:r>
            <a:r>
              <a:rPr kumimoji="1" lang="en-U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GGATTGG</a:t>
            </a:r>
            <a:r>
              <a:rPr kumimoji="1" lang="is-I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kumimoji="1" lang="ja-JP" altLang="en-US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547610" y="2682092"/>
            <a:ext cx="3341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ja-JP" sz="16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.. </a:t>
            </a:r>
            <a:r>
              <a:rPr lang="en-US" altLang="ja-JP" sz="16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LLLRVPPSRSFPDTDRWCSP ..</a:t>
            </a:r>
            <a:endParaRPr kumimoji="1" lang="ja-JP" altLang="en-US" sz="16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14766" y="1114177"/>
            <a:ext cx="358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-Input file: RNA Sequence</a:t>
            </a:r>
          </a:p>
          <a:p>
            <a:r>
              <a:rPr lang="en-US" altLang="ja-JP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(for example, fusion transcript)</a:t>
            </a:r>
            <a:endParaRPr kumimoji="1" lang="ja-JP" altLang="en-US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94274" y="2667502"/>
            <a:ext cx="994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Peptide:</a:t>
            </a:r>
            <a:endParaRPr kumimoji="1" lang="ja-JP" altLang="en-US" sz="16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5" name="下矢印 44"/>
          <p:cNvSpPr/>
          <p:nvPr/>
        </p:nvSpPr>
        <p:spPr>
          <a:xfrm>
            <a:off x="2926445" y="2191565"/>
            <a:ext cx="252442" cy="40406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416726" y="3960006"/>
            <a:ext cx="3198551" cy="58477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&gt; Sequence_1</a:t>
            </a:r>
          </a:p>
          <a:p>
            <a:r>
              <a:rPr lang="en-US" altLang="ja-JP" sz="16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...LLLRVPPSRSFPDTDRWCSP...</a:t>
            </a:r>
            <a:endParaRPr lang="de-DE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18730" y="3304008"/>
            <a:ext cx="176202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-Intermediate </a:t>
            </a:r>
          </a:p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FASTA File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997399" y="2488901"/>
            <a:ext cx="2066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ja-JP" sz="1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r>
              <a: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ATGA</a:t>
            </a:r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GA</a:t>
            </a:r>
            <a:r>
              <a: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GTGAGG</a:t>
            </a:r>
            <a:r>
              <a:rPr kumimoji="1" lang="is-IS" altLang="ja-JP" sz="1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kumimoji="1" lang="ja-JP" altLang="en-US" sz="14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993397" y="3016491"/>
            <a:ext cx="2131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ja-JP" sz="14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…TGTAA</a:t>
            </a:r>
            <a:r>
              <a:rPr kumimoji="1" lang="en-US" altLang="ja-JP" sz="14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AGGATTGG</a:t>
            </a:r>
            <a:r>
              <a:rPr kumimoji="1" lang="is-IS" altLang="ja-JP" sz="14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kumimoji="1" lang="ja-JP" altLang="en-US" sz="1400" dirty="0">
              <a:solidFill>
                <a:srgbClr val="00B05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469840" y="2212393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TRIM33 RNA:</a:t>
            </a:r>
            <a:endParaRPr kumimoji="1" lang="ja-JP" altLang="en-US" sz="14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00523" y="4075480"/>
            <a:ext cx="1568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r>
              <a:rPr lang="en-U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FPDTDLV</a:t>
            </a:r>
            <a:r>
              <a:rPr kumimoji="1" lang="is-I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kumimoji="1" lang="ja-JP" altLang="en-US" sz="1600" dirty="0">
              <a:solidFill>
                <a:srgbClr val="FF000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401300" y="4746835"/>
            <a:ext cx="1636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ja-JP" sz="16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r>
              <a:rPr lang="is-IS" altLang="ja-JP" sz="16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</a:t>
            </a:r>
            <a:r>
              <a:rPr lang="en-US" altLang="ja-JP" sz="16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ERWCSP</a:t>
            </a:r>
            <a:r>
              <a:rPr kumimoji="1" lang="is-IS" altLang="ja-JP" sz="16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kumimoji="1" lang="ja-JP" altLang="en-US" sz="1600" dirty="0">
              <a:solidFill>
                <a:srgbClr val="00B05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494254" y="3791970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TRIM33</a:t>
            </a:r>
            <a:r>
              <a:rPr kumimoji="1" lang="en-US" altLang="ja-JP" sz="14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Peptide:</a:t>
            </a:r>
            <a:endParaRPr kumimoji="1" lang="ja-JP" altLang="en-US" sz="14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506762" y="443837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DTNB Peptide:</a:t>
            </a:r>
            <a:endParaRPr kumimoji="1" lang="ja-JP" altLang="en-US" sz="14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50" name="下矢印 49"/>
          <p:cNvSpPr/>
          <p:nvPr/>
        </p:nvSpPr>
        <p:spPr>
          <a:xfrm>
            <a:off x="6670000" y="1907670"/>
            <a:ext cx="252442" cy="2759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469840" y="2785410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DTNB RNA:</a:t>
            </a:r>
            <a:endParaRPr kumimoji="1" lang="ja-JP" altLang="en-US" sz="14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54" name="下矢印 53"/>
          <p:cNvSpPr/>
          <p:nvPr/>
        </p:nvSpPr>
        <p:spPr>
          <a:xfrm>
            <a:off x="6670000" y="3333335"/>
            <a:ext cx="252442" cy="2759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273923" y="3710532"/>
            <a:ext cx="3073400" cy="14609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直線矢印コネクタ 54"/>
          <p:cNvCxnSpPr>
            <a:cxnSpLocks/>
          </p:cNvCxnSpPr>
          <p:nvPr/>
        </p:nvCxnSpPr>
        <p:spPr>
          <a:xfrm flipH="1" flipV="1">
            <a:off x="3345819" y="3736357"/>
            <a:ext cx="183346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3571973" y="3238992"/>
            <a:ext cx="19615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Remove regions included in original genes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863914" y="150916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ja-JP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TRIM33</a:t>
            </a:r>
            <a:r>
              <a:rPr lang="ja-JP" altLang="en-US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、</a:t>
            </a:r>
            <a:r>
              <a:rPr lang="en-US" altLang="ja-JP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DTNB</a:t>
            </a:r>
            <a:endParaRPr lang="ja-JP" altLang="en-US" dirty="0">
              <a:solidFill>
                <a:srgbClr val="00B05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925034" y="1111158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-Input: Gene Symbol or </a:t>
            </a:r>
            <a:r>
              <a:rPr kumimoji="1" lang="en-US" altLang="ja-JP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NM_ID</a:t>
            </a:r>
            <a:endParaRPr kumimoji="1" lang="ja-JP" altLang="en-US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9" name="下矢印 38">
            <a:extLst>
              <a:ext uri="{FF2B5EF4-FFF2-40B4-BE49-F238E27FC236}">
                <a16:creationId xmlns:a16="http://schemas.microsoft.com/office/drawing/2014/main" id="{55026773-ABA7-AB40-94C2-50657674099D}"/>
              </a:ext>
            </a:extLst>
          </p:cNvPr>
          <p:cNvSpPr/>
          <p:nvPr/>
        </p:nvSpPr>
        <p:spPr>
          <a:xfrm>
            <a:off x="2926445" y="3117267"/>
            <a:ext cx="252442" cy="65075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EB43D33-3AB5-3242-A829-AF0241A88C4F}"/>
              </a:ext>
            </a:extLst>
          </p:cNvPr>
          <p:cNvSpPr/>
          <p:nvPr/>
        </p:nvSpPr>
        <p:spPr>
          <a:xfrm>
            <a:off x="375516" y="5395155"/>
            <a:ext cx="14986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LLLRVPPSRS</a:t>
            </a:r>
            <a:endParaRPr lang="ja-JP" altLang="en-US" sz="1600" dirty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3EB2C3A-97C6-2B46-A19C-0E44CC57CF66}"/>
              </a:ext>
            </a:extLst>
          </p:cNvPr>
          <p:cNvSpPr/>
          <p:nvPr/>
        </p:nvSpPr>
        <p:spPr>
          <a:xfrm>
            <a:off x="517008" y="5616995"/>
            <a:ext cx="15098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LLRVPPSRSF</a:t>
            </a:r>
            <a:endParaRPr lang="ja-JP" altLang="en-US" sz="1600" dirty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0F9CA04-AC74-284D-A030-96A78A2205B6}"/>
              </a:ext>
            </a:extLst>
          </p:cNvPr>
          <p:cNvSpPr/>
          <p:nvPr/>
        </p:nvSpPr>
        <p:spPr>
          <a:xfrm>
            <a:off x="651448" y="5822760"/>
            <a:ext cx="15322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LRVPPSRSFP</a:t>
            </a:r>
            <a:endParaRPr lang="ja-JP" altLang="en-US" sz="1600" dirty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41022C8-A7E0-1F41-8F56-FC29A613E6EE}"/>
              </a:ext>
            </a:extLst>
          </p:cNvPr>
          <p:cNvSpPr/>
          <p:nvPr/>
        </p:nvSpPr>
        <p:spPr>
          <a:xfrm>
            <a:off x="1022622" y="6054260"/>
            <a:ext cx="16236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1600" dirty="0">
                <a:latin typeface="Arial" charset="0"/>
                <a:ea typeface="Arial" charset="0"/>
                <a:cs typeface="Arial" charset="0"/>
              </a:rPr>
              <a:t>…</a:t>
            </a:r>
            <a:endParaRPr lang="en-US" altLang="ja-JP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FPDTDRWCSP</a:t>
            </a:r>
            <a:endParaRPr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0D8BFE7-AF50-F14A-A5C7-125E089BFFB8}"/>
              </a:ext>
            </a:extLst>
          </p:cNvPr>
          <p:cNvSpPr/>
          <p:nvPr/>
        </p:nvSpPr>
        <p:spPr>
          <a:xfrm>
            <a:off x="4884427" y="606837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1600" dirty="0">
                <a:latin typeface="Arial" charset="0"/>
                <a:ea typeface="Arial" charset="0"/>
                <a:cs typeface="Arial" charset="0"/>
              </a:rPr>
              <a:t>…</a:t>
            </a:r>
            <a:endParaRPr lang="en-US" altLang="ja-JP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47DECD8-1559-7D45-9BCF-61C3894D2203}"/>
              </a:ext>
            </a:extLst>
          </p:cNvPr>
          <p:cNvSpPr/>
          <p:nvPr/>
        </p:nvSpPr>
        <p:spPr>
          <a:xfrm>
            <a:off x="2222604" y="5401251"/>
            <a:ext cx="16813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LLLRVPPSRSF</a:t>
            </a:r>
            <a:endParaRPr lang="ja-JP" altLang="en-US" sz="1600" dirty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E25B0598-2B9D-AD45-9690-86BDD0F80383}"/>
              </a:ext>
            </a:extLst>
          </p:cNvPr>
          <p:cNvSpPr/>
          <p:nvPr/>
        </p:nvSpPr>
        <p:spPr>
          <a:xfrm>
            <a:off x="2364096" y="5623091"/>
            <a:ext cx="16460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LLRVPPSRSFP</a:t>
            </a:r>
            <a:endParaRPr lang="ja-JP" altLang="en-US" sz="1600" dirty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419E2C90-0351-F14D-9C57-475CF349104E}"/>
              </a:ext>
            </a:extLst>
          </p:cNvPr>
          <p:cNvSpPr/>
          <p:nvPr/>
        </p:nvSpPr>
        <p:spPr>
          <a:xfrm>
            <a:off x="2498536" y="5828856"/>
            <a:ext cx="16797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LRVPPSRSFPD</a:t>
            </a:r>
            <a:endParaRPr lang="ja-JP" altLang="en-US" sz="1600" dirty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0C5DA30-6238-214D-B2D3-F4D8BA7E07E8}"/>
              </a:ext>
            </a:extLst>
          </p:cNvPr>
          <p:cNvSpPr/>
          <p:nvPr/>
        </p:nvSpPr>
        <p:spPr>
          <a:xfrm>
            <a:off x="2906286" y="6060356"/>
            <a:ext cx="17599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1600" dirty="0">
                <a:latin typeface="Arial" charset="0"/>
                <a:ea typeface="Arial" charset="0"/>
                <a:cs typeface="Arial" charset="0"/>
              </a:rPr>
              <a:t>…</a:t>
            </a:r>
            <a:endParaRPr lang="en-US" altLang="ja-JP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SFPDTDRWCSP</a:t>
            </a:r>
            <a:endParaRPr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393F7369-090D-5743-9E59-6B83665C8917}"/>
              </a:ext>
            </a:extLst>
          </p:cNvPr>
          <p:cNvCxnSpPr>
            <a:cxnSpLocks/>
          </p:cNvCxnSpPr>
          <p:nvPr/>
        </p:nvCxnSpPr>
        <p:spPr>
          <a:xfrm flipH="1">
            <a:off x="1296898" y="4671337"/>
            <a:ext cx="1471233" cy="673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3C6C5155-B6FB-5A4C-A34C-B65670626486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2945656" y="4707378"/>
            <a:ext cx="117627" cy="693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EA8EE36C-4F50-3945-971B-04B6EB89E193}"/>
              </a:ext>
            </a:extLst>
          </p:cNvPr>
          <p:cNvCxnSpPr>
            <a:cxnSpLocks/>
          </p:cNvCxnSpPr>
          <p:nvPr/>
        </p:nvCxnSpPr>
        <p:spPr>
          <a:xfrm>
            <a:off x="3240808" y="4655778"/>
            <a:ext cx="1069255" cy="7393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4E0178E-7B20-FF47-A67F-1A2BBB709C5D}"/>
              </a:ext>
            </a:extLst>
          </p:cNvPr>
          <p:cNvSpPr txBox="1"/>
          <p:nvPr/>
        </p:nvSpPr>
        <p:spPr>
          <a:xfrm>
            <a:off x="1455144" y="4812180"/>
            <a:ext cx="3525324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Arial" charset="0"/>
                <a:ea typeface="Arial" charset="0"/>
                <a:cs typeface="Arial" charset="0"/>
              </a:rPr>
              <a:t>Extract peptides including mutations </a:t>
            </a:r>
            <a:endParaRPr kumimoji="1"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ストライプ矢印 71">
            <a:extLst>
              <a:ext uri="{FF2B5EF4-FFF2-40B4-BE49-F238E27FC236}">
                <a16:creationId xmlns:a16="http://schemas.microsoft.com/office/drawing/2014/main" id="{691B7F72-DC59-5B45-A9DE-1BA482A6A721}"/>
              </a:ext>
            </a:extLst>
          </p:cNvPr>
          <p:cNvSpPr/>
          <p:nvPr/>
        </p:nvSpPr>
        <p:spPr>
          <a:xfrm>
            <a:off x="5425348" y="5732979"/>
            <a:ext cx="446930" cy="462015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7D51FEB-17A0-5E40-BFB2-A0A16AA360AE}"/>
              </a:ext>
            </a:extLst>
          </p:cNvPr>
          <p:cNvSpPr txBox="1"/>
          <p:nvPr/>
        </p:nvSpPr>
        <p:spPr>
          <a:xfrm>
            <a:off x="6029175" y="5504308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latin typeface="Arial" charset="0"/>
                <a:ea typeface="Arial" charset="0"/>
                <a:cs typeface="Arial" charset="0"/>
              </a:rPr>
              <a:t>Predict </a:t>
            </a:r>
          </a:p>
          <a:p>
            <a:pPr algn="ctr"/>
            <a:r>
              <a:rPr lang="en-US" altLang="ja-JP" b="1" dirty="0">
                <a:latin typeface="Arial" charset="0"/>
                <a:ea typeface="Arial" charset="0"/>
                <a:cs typeface="Arial" charset="0"/>
              </a:rPr>
              <a:t>Binding Capability</a:t>
            </a:r>
          </a:p>
          <a:p>
            <a:pPr algn="ctr"/>
            <a:r>
              <a:rPr lang="en-US" altLang="ja-JP" b="1" dirty="0">
                <a:latin typeface="Arial" charset="0"/>
                <a:ea typeface="Arial" charset="0"/>
                <a:cs typeface="Arial" charset="0"/>
              </a:rPr>
              <a:t>to HLA</a:t>
            </a:r>
            <a:endParaRPr kumimoji="1" lang="ja-JP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タイトル 1">
            <a:extLst>
              <a:ext uri="{FF2B5EF4-FFF2-40B4-BE49-F238E27FC236}">
                <a16:creationId xmlns:a16="http://schemas.microsoft.com/office/drawing/2014/main" id="{926B9B0C-048F-D345-9DD4-B18434D7C0B7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111374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Input 3: RNA Sequence Evaluation</a:t>
            </a:r>
            <a:endParaRPr lang="ja-JP" altLang="en-US" sz="32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71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線矢印コネクタ 43"/>
          <p:cNvCxnSpPr>
            <a:cxnSpLocks/>
          </p:cNvCxnSpPr>
          <p:nvPr/>
        </p:nvCxnSpPr>
        <p:spPr>
          <a:xfrm flipH="1">
            <a:off x="2472056" y="2798179"/>
            <a:ext cx="1370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82739" y="1076402"/>
            <a:ext cx="1641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-RNA Expression</a:t>
            </a:r>
            <a:endParaRPr kumimoji="1" lang="ja-JP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282739" y="1411494"/>
            <a:ext cx="3537438" cy="90024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de-DE" altLang="ja-JP" sz="1050" dirty="0" err="1">
                <a:latin typeface="Arial" panose="020B0604020202020204" pitchFamily="34" charset="0"/>
                <a:cs typeface="Arial" panose="020B0604020202020204" pitchFamily="34" charset="0"/>
              </a:rPr>
              <a:t>Gene_symbol</a:t>
            </a:r>
            <a:r>
              <a:rPr lang="de-DE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altLang="ja-JP" sz="1050" dirty="0" err="1">
                <a:latin typeface="Arial" panose="020B0604020202020204" pitchFamily="34" charset="0"/>
                <a:cs typeface="Arial" panose="020B0604020202020204" pitchFamily="34" charset="0"/>
              </a:rPr>
              <a:t>Locus</a:t>
            </a:r>
            <a:r>
              <a:rPr lang="de-DE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			        Expression</a:t>
            </a:r>
          </a:p>
          <a:p>
            <a:r>
              <a:rPr lang="de-DE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5S_rRNA	12:34358633-34358752     0</a:t>
            </a:r>
          </a:p>
          <a:p>
            <a:r>
              <a:rPr lang="de-DE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5S_rRNA	14:68123821-68123928     0</a:t>
            </a:r>
          </a:p>
          <a:p>
            <a:r>
              <a:rPr lang="de-DE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5S_rRNA	16:34977638-34990886     0.0188718</a:t>
            </a:r>
          </a:p>
          <a:p>
            <a:r>
              <a:rPr lang="de-DE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5S_rRNA	2:162266064-162266181   0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4093197" y="2519253"/>
            <a:ext cx="1005695" cy="53070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114305" y="2616457"/>
            <a:ext cx="1025987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RNA BAM</a:t>
            </a:r>
            <a:endParaRPr kumimoji="1" lang="ja-JP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079327" y="2519362"/>
            <a:ext cx="1059906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SAM tools</a:t>
            </a:r>
          </a:p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ja-JP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Mpileup</a:t>
            </a:r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線矢印コネクタ 32"/>
          <p:cNvCxnSpPr>
            <a:cxnSpLocks/>
          </p:cNvCxnSpPr>
          <p:nvPr/>
        </p:nvCxnSpPr>
        <p:spPr>
          <a:xfrm flipH="1">
            <a:off x="5342564" y="2415558"/>
            <a:ext cx="618161" cy="234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555714" y="3337542"/>
            <a:ext cx="4435837" cy="9002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1	0_CYP4A11	1	NM_000778	c.T1064C	A	G	0	0	47394859	47407148	47399872	113	64	KHQERCREEIHSLLGDGASITWNHLDQ	KHQERCREEIHSLPGDGASITWNHLDQ	..	</a:t>
            </a:r>
            <a:r>
              <a:rPr lang="en-US" altLang="ja-JP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3.25121	42/123	1.155</a:t>
            </a:r>
            <a:r>
              <a:rPr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	NA	NA	NA	NA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55713" y="3019491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-Annotation</a:t>
            </a:r>
            <a:endParaRPr kumimoji="1" lang="ja-JP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55713" y="4226821"/>
            <a:ext cx="4435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Total Expression, Variant Allele Frequency, Tumor Specific Expression</a:t>
            </a:r>
            <a:endParaRPr kumimoji="1" lang="ja-JP" altLang="en-US" sz="1050" dirty="0">
              <a:solidFill>
                <a:srgbClr val="FF000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6" name="タイトル 1"/>
          <p:cNvSpPr txBox="1">
            <a:spLocks/>
          </p:cNvSpPr>
          <p:nvPr/>
        </p:nvSpPr>
        <p:spPr>
          <a:xfrm>
            <a:off x="457200" y="256135"/>
            <a:ext cx="8229600" cy="68588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Attach Optional Information</a:t>
            </a:r>
            <a:endParaRPr lang="ja-JP" altLang="en-US" sz="32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cxnSp>
        <p:nvCxnSpPr>
          <p:cNvPr id="43" name="直線矢印コネクタ 42"/>
          <p:cNvCxnSpPr>
            <a:cxnSpLocks/>
          </p:cNvCxnSpPr>
          <p:nvPr/>
        </p:nvCxnSpPr>
        <p:spPr>
          <a:xfrm>
            <a:off x="2163566" y="2403303"/>
            <a:ext cx="5974" cy="83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 rot="2700317">
            <a:off x="2114897" y="2733187"/>
            <a:ext cx="129835" cy="1299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線矢印コネクタ 51"/>
          <p:cNvCxnSpPr>
            <a:cxnSpLocks/>
          </p:cNvCxnSpPr>
          <p:nvPr/>
        </p:nvCxnSpPr>
        <p:spPr>
          <a:xfrm flipH="1">
            <a:off x="5335392" y="2791347"/>
            <a:ext cx="618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1DBA499-7408-8444-8550-EB6BD28DC1D9}"/>
              </a:ext>
            </a:extLst>
          </p:cNvPr>
          <p:cNvSpPr/>
          <p:nvPr/>
        </p:nvSpPr>
        <p:spPr>
          <a:xfrm>
            <a:off x="555713" y="1403666"/>
            <a:ext cx="4435837" cy="9002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1	0_CYP4A11	1	NM_000778	c.T1064C	A	G	0	0	47394859	47407148	47399872	113	64	KHQERCREEIHSLLGDGASITWNHLDQ	KHQERCREEIHSLPGDGASITWNHLDQ	..	NA	NA	NA	NA	NA	NA	NA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6F8D4EE-520D-754E-B5D3-3ACC183DB932}"/>
              </a:ext>
            </a:extLst>
          </p:cNvPr>
          <p:cNvSpPr txBox="1"/>
          <p:nvPr/>
        </p:nvSpPr>
        <p:spPr>
          <a:xfrm>
            <a:off x="555713" y="1081179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-Annotation</a:t>
            </a:r>
            <a:endParaRPr kumimoji="1" lang="ja-JP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636583B-00E0-0B4C-8DBD-21D10B8619B2}"/>
              </a:ext>
            </a:extLst>
          </p:cNvPr>
          <p:cNvSpPr/>
          <p:nvPr/>
        </p:nvSpPr>
        <p:spPr>
          <a:xfrm>
            <a:off x="555713" y="5467516"/>
            <a:ext cx="4435836" cy="10618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1	0_CYP4A11	1	NM_000778	c.T1064C	A	G	0	0	47394859	47407148	47399872	113	64	KHQERCREEIHSLLGDGASITWNHLDQ	KHQERCREEIHSLPGDGASITWNHLDQ	..	3.25121	42/123	1.155	</a:t>
            </a:r>
            <a:r>
              <a:rPr lang="en-US" altLang="ja-JP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SNP_A-1993666;335;8;69046488	0.97	0.86	1.0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8E7C968-6D43-8D4F-9407-9ACE460BAFAA}"/>
              </a:ext>
            </a:extLst>
          </p:cNvPr>
          <p:cNvSpPr txBox="1"/>
          <p:nvPr/>
        </p:nvSpPr>
        <p:spPr>
          <a:xfrm>
            <a:off x="5282739" y="3013146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-Copy Number </a:t>
            </a:r>
            <a:endParaRPr kumimoji="1" lang="ja-JP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7287AC4C-4624-A241-947A-FFCAC4D6C18A}"/>
              </a:ext>
            </a:extLst>
          </p:cNvPr>
          <p:cNvSpPr/>
          <p:nvPr/>
        </p:nvSpPr>
        <p:spPr>
          <a:xfrm>
            <a:off x="5282739" y="3325495"/>
            <a:ext cx="3537438" cy="106182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is-I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SNP_A-1852083;216;7;100680296	2	1	38	62	0.863674410934591</a:t>
            </a:r>
          </a:p>
          <a:p>
            <a:r>
              <a:rPr lang="is-I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SNP_A-1852083;217;7;100680299	2	1	39	64	0.863674410934591</a:t>
            </a:r>
          </a:p>
          <a:p>
            <a:r>
              <a:rPr lang="is-I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SNP_A-1852083;218;7;100680313	2	1	39	61	0.863674410934591</a:t>
            </a:r>
            <a:endParaRPr lang="de-DE" altLang="ja-JP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28F1FDF-97BF-6144-8EBE-D395B284967C}"/>
              </a:ext>
            </a:extLst>
          </p:cNvPr>
          <p:cNvSpPr txBox="1"/>
          <p:nvPr/>
        </p:nvSpPr>
        <p:spPr>
          <a:xfrm>
            <a:off x="555713" y="5130319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-Annotation</a:t>
            </a:r>
            <a:endParaRPr kumimoji="1" lang="ja-JP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F33503A-2BD0-E04B-B342-81295C5FB255}"/>
              </a:ext>
            </a:extLst>
          </p:cNvPr>
          <p:cNvSpPr txBox="1"/>
          <p:nvPr/>
        </p:nvSpPr>
        <p:spPr>
          <a:xfrm>
            <a:off x="3635732" y="4714591"/>
            <a:ext cx="1885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Cancer Cell-fraction</a:t>
            </a:r>
          </a:p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endParaRPr kumimoji="1" lang="ja-JP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1EAC68A8-A47D-8A43-8411-6061DBA46D09}"/>
              </a:ext>
            </a:extLst>
          </p:cNvPr>
          <p:cNvCxnSpPr>
            <a:cxnSpLocks/>
          </p:cNvCxnSpPr>
          <p:nvPr/>
        </p:nvCxnSpPr>
        <p:spPr>
          <a:xfrm>
            <a:off x="2163566" y="4634644"/>
            <a:ext cx="5974" cy="689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52E3C1F-A486-B24F-8ED6-072D736DA7D7}"/>
              </a:ext>
            </a:extLst>
          </p:cNvPr>
          <p:cNvSpPr/>
          <p:nvPr/>
        </p:nvSpPr>
        <p:spPr>
          <a:xfrm rot="2700317">
            <a:off x="2114897" y="4915696"/>
            <a:ext cx="129835" cy="1299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C2805E21-AE2C-1D44-8BD9-7B4C91E49D9D}"/>
              </a:ext>
            </a:extLst>
          </p:cNvPr>
          <p:cNvSpPr/>
          <p:nvPr/>
        </p:nvSpPr>
        <p:spPr>
          <a:xfrm>
            <a:off x="3690482" y="4740099"/>
            <a:ext cx="1781651" cy="48246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6E6BC3AD-8190-1B45-8440-8E99DF5A9875}"/>
              </a:ext>
            </a:extLst>
          </p:cNvPr>
          <p:cNvCxnSpPr>
            <a:cxnSpLocks/>
          </p:cNvCxnSpPr>
          <p:nvPr/>
        </p:nvCxnSpPr>
        <p:spPr>
          <a:xfrm flipH="1">
            <a:off x="2488356" y="4979745"/>
            <a:ext cx="10296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82D3367-9B5F-2E4C-906E-FCC42348CDC5}"/>
              </a:ext>
            </a:extLst>
          </p:cNvPr>
          <p:cNvCxnSpPr>
            <a:cxnSpLocks/>
          </p:cNvCxnSpPr>
          <p:nvPr/>
        </p:nvCxnSpPr>
        <p:spPr>
          <a:xfrm flipH="1">
            <a:off x="5618255" y="4593024"/>
            <a:ext cx="485254" cy="387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図 65">
            <a:extLst>
              <a:ext uri="{FF2B5EF4-FFF2-40B4-BE49-F238E27FC236}">
                <a16:creationId xmlns:a16="http://schemas.microsoft.com/office/drawing/2014/main" id="{22081B94-E3BB-8948-9F7F-A78D247E1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102" y="4764478"/>
            <a:ext cx="1795942" cy="1986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47BE869-3113-4548-B354-F2F6BFEEDF27}"/>
              </a:ext>
            </a:extLst>
          </p:cNvPr>
          <p:cNvSpPr txBox="1"/>
          <p:nvPr/>
        </p:nvSpPr>
        <p:spPr>
          <a:xfrm>
            <a:off x="6333624" y="4495806"/>
            <a:ext cx="991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(Ex.) of CCFP</a:t>
            </a:r>
            <a:endParaRPr kumimoji="1" lang="ja-JP" altLang="en-US" sz="1200" b="1" dirty="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903926FF-4EA8-B647-9B0A-9C0C8C95B75F}"/>
              </a:ext>
            </a:extLst>
          </p:cNvPr>
          <p:cNvCxnSpPr>
            <a:cxnSpLocks/>
          </p:cNvCxnSpPr>
          <p:nvPr/>
        </p:nvCxnSpPr>
        <p:spPr>
          <a:xfrm flipV="1">
            <a:off x="6653898" y="5409325"/>
            <a:ext cx="2413999" cy="376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47897F3-5BC6-F34C-AA7F-B211EAE4AB80}"/>
              </a:ext>
            </a:extLst>
          </p:cNvPr>
          <p:cNvSpPr txBox="1"/>
          <p:nvPr/>
        </p:nvSpPr>
        <p:spPr>
          <a:xfrm>
            <a:off x="8220984" y="4947660"/>
            <a:ext cx="806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Clonal</a:t>
            </a:r>
          </a:p>
          <a:p>
            <a:pPr algn="ctr"/>
            <a:r>
              <a:rPr kumimoji="1" lang="en-US" altLang="ja-JP" sz="1200" b="1" dirty="0"/>
              <a:t>Mutation</a:t>
            </a:r>
            <a:endParaRPr kumimoji="1" lang="ja-JP" altLang="en-US" sz="1200" b="1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E89DCA4-3DD6-4E42-ADE0-3CC4938B1F13}"/>
              </a:ext>
            </a:extLst>
          </p:cNvPr>
          <p:cNvSpPr txBox="1"/>
          <p:nvPr/>
        </p:nvSpPr>
        <p:spPr>
          <a:xfrm>
            <a:off x="8202413" y="5467516"/>
            <a:ext cx="85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Sub-clonal </a:t>
            </a:r>
          </a:p>
          <a:p>
            <a:pPr algn="ctr"/>
            <a:r>
              <a:rPr kumimoji="1" lang="en-US" altLang="ja-JP" sz="1200" b="1" dirty="0"/>
              <a:t>Mutation</a:t>
            </a:r>
            <a:endParaRPr kumimoji="1" lang="ja-JP" altLang="en-US" sz="1200" b="1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C8C60DF-08B0-804D-B66A-9E73A998FF19}"/>
              </a:ext>
            </a:extLst>
          </p:cNvPr>
          <p:cNvSpPr/>
          <p:nvPr/>
        </p:nvSpPr>
        <p:spPr>
          <a:xfrm>
            <a:off x="555713" y="6533373"/>
            <a:ext cx="343074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Sum, CCFP mean, 97.5 percentile, 5 percentile</a:t>
            </a:r>
            <a:endParaRPr kumimoji="1" lang="ja-JP" altLang="en-US" sz="105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46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/>
          <p:cNvSpPr txBox="1"/>
          <p:nvPr/>
        </p:nvSpPr>
        <p:spPr>
          <a:xfrm>
            <a:off x="1298277" y="3675722"/>
            <a:ext cx="2100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NetMHCpan</a:t>
            </a:r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kumimoji="1"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mhcflurry</a:t>
            </a:r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NetMHCIIpan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236385" y="1975243"/>
            <a:ext cx="2599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-HLA Genotype Class II</a:t>
            </a:r>
            <a:endParaRPr kumimoji="1" lang="ja-JP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80008" y="1536670"/>
            <a:ext cx="114486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8: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1527946" y="1536670"/>
            <a:ext cx="126509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9: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GAEAGAGA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866153" y="1536670"/>
            <a:ext cx="136768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10: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AGAEAGAGA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GAEAGAGA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347743" y="1604405"/>
            <a:ext cx="114486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8: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1595681" y="1604405"/>
            <a:ext cx="126509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9: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GAEAGAGA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2933888" y="1604405"/>
            <a:ext cx="136768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10: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AGAEAGAGA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GAEAGAGA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432408" y="1676975"/>
            <a:ext cx="114486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8: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1680346" y="1676975"/>
            <a:ext cx="126509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9: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GAEAGAGA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3018553" y="1676975"/>
            <a:ext cx="136768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10: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AGAEAGAGA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GAEAGAGA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517073" y="1761640"/>
            <a:ext cx="114486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8: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1765011" y="1761640"/>
            <a:ext cx="126509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9: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GAEAGAGA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3103218" y="1761640"/>
            <a:ext cx="136768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10: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AGAEAGAGA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GAEAGAGA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613833" y="1834210"/>
            <a:ext cx="114486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8: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1861771" y="1834210"/>
            <a:ext cx="126509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9: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GAEAGAGA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3199978" y="1834210"/>
            <a:ext cx="136768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10: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AGAEAGAGA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GAEAGAGA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686403" y="1918875"/>
            <a:ext cx="117051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8: </a:t>
            </a:r>
          </a:p>
          <a:p>
            <a:r>
              <a:rPr lang="en-US" altLang="ja-JP" sz="1200" dirty="0">
                <a:latin typeface="Arial" charset="0"/>
                <a:ea typeface="Arial" charset="0"/>
                <a:cs typeface="Arial" charset="0"/>
              </a:rPr>
              <a:t>REEIHSL</a:t>
            </a:r>
            <a:r>
              <a:rPr lang="en-US" altLang="ja-JP" sz="1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altLang="ja-JP" sz="1200" dirty="0">
                <a:latin typeface="Arial" charset="0"/>
                <a:ea typeface="Arial" charset="0"/>
                <a:cs typeface="Arial" charset="0"/>
              </a:rPr>
              <a:t>  EEIHSL</a:t>
            </a:r>
            <a:r>
              <a:rPr lang="en-US" altLang="ja-JP" sz="1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ja-JP" sz="1200" dirty="0">
                <a:latin typeface="Arial" charset="0"/>
                <a:ea typeface="Arial" charset="0"/>
                <a:cs typeface="Arial" charset="0"/>
              </a:rPr>
              <a:t>G,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1934341" y="1918875"/>
            <a:ext cx="128112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9: </a:t>
            </a:r>
          </a:p>
          <a:p>
            <a:r>
              <a:rPr lang="en-US" altLang="ja-JP" sz="1200" dirty="0">
                <a:latin typeface="Arial" charset="0"/>
                <a:ea typeface="Arial" charset="0"/>
                <a:cs typeface="Arial" charset="0"/>
              </a:rPr>
              <a:t>CREEIHSL</a:t>
            </a:r>
            <a:r>
              <a:rPr lang="en-US" altLang="ja-JP" sz="1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altLang="ja-JP" sz="1200" dirty="0">
                <a:latin typeface="Arial" charset="0"/>
                <a:ea typeface="Arial" charset="0"/>
                <a:cs typeface="Arial" charset="0"/>
              </a:rPr>
              <a:t>  REEIHSL</a:t>
            </a:r>
            <a:r>
              <a:rPr lang="en-US" altLang="ja-JP" sz="1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ja-JP" sz="1200" dirty="0">
                <a:latin typeface="Arial" charset="0"/>
                <a:ea typeface="Arial" charset="0"/>
                <a:cs typeface="Arial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3272548" y="1918875"/>
            <a:ext cx="13917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10: </a:t>
            </a:r>
          </a:p>
          <a:p>
            <a:r>
              <a:rPr lang="en-US" altLang="ja-JP" sz="1200" dirty="0">
                <a:latin typeface="Arial" charset="0"/>
                <a:ea typeface="Arial" charset="0"/>
                <a:cs typeface="Arial" charset="0"/>
              </a:rPr>
              <a:t>RCREEIHSL</a:t>
            </a:r>
            <a:r>
              <a:rPr lang="en-US" altLang="ja-JP" sz="1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altLang="ja-JP" sz="1200" dirty="0">
                <a:latin typeface="Arial" charset="0"/>
                <a:ea typeface="Arial" charset="0"/>
                <a:cs typeface="Arial" charset="0"/>
              </a:rPr>
              <a:t>  CREEIHSL</a:t>
            </a:r>
            <a:r>
              <a:rPr lang="en-US" altLang="ja-JP" sz="1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ja-JP" sz="1200" dirty="0">
                <a:latin typeface="Arial" charset="0"/>
                <a:ea typeface="Arial" charset="0"/>
                <a:cs typeface="Arial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cxnSp>
        <p:nvCxnSpPr>
          <p:cNvPr id="59" name="直線矢印コネクタ 58"/>
          <p:cNvCxnSpPr>
            <a:cxnSpLocks/>
            <a:stCxn id="55" idx="2"/>
          </p:cNvCxnSpPr>
          <p:nvPr/>
        </p:nvCxnSpPr>
        <p:spPr>
          <a:xfrm>
            <a:off x="1271660" y="2749872"/>
            <a:ext cx="662134" cy="728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cxnSpLocks/>
            <a:stCxn id="56" idx="2"/>
          </p:cNvCxnSpPr>
          <p:nvPr/>
        </p:nvCxnSpPr>
        <p:spPr>
          <a:xfrm flipH="1">
            <a:off x="2372629" y="2749872"/>
            <a:ext cx="202272" cy="728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cxnSpLocks/>
            <a:stCxn id="57" idx="2"/>
          </p:cNvCxnSpPr>
          <p:nvPr/>
        </p:nvCxnSpPr>
        <p:spPr>
          <a:xfrm flipH="1">
            <a:off x="2860773" y="2749872"/>
            <a:ext cx="1107639" cy="728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cxnSpLocks/>
            <a:endCxn id="16" idx="3"/>
          </p:cNvCxnSpPr>
          <p:nvPr/>
        </p:nvCxnSpPr>
        <p:spPr>
          <a:xfrm flipH="1">
            <a:off x="3398413" y="3146493"/>
            <a:ext cx="1567524" cy="790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5236385" y="1419859"/>
            <a:ext cx="3755455" cy="41549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Sample1	HLA-A*02:01	HLA-A*11:01	HLA-B*35:01	HLA-B*51:01	HLA-C*04:01	HLA-C*15:02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95278" y="1107100"/>
            <a:ext cx="26965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-Fraction of Mutated Peptides</a:t>
            </a:r>
            <a:endParaRPr kumimoji="1" lang="ja-JP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5236385" y="2280486"/>
            <a:ext cx="3755455" cy="76944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Sample2	DPA1*01:03	DPA1*02:01	DPB1*02:01	DPB1*09:01	DQA1*01:02	DQA1*05:05	DQB1*03:01	DQB1*06:04	DRB1*11:04	DRB1*13:02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5236385" y="1112054"/>
            <a:ext cx="2106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-HLA Genotype Class I</a:t>
            </a:r>
            <a:endParaRPr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タイトル 1"/>
          <p:cNvSpPr txBox="1">
            <a:spLocks/>
          </p:cNvSpPr>
          <p:nvPr/>
        </p:nvSpPr>
        <p:spPr>
          <a:xfrm>
            <a:off x="457200" y="256135"/>
            <a:ext cx="8229600" cy="68588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Process to Predict Neoantigen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0436279-4430-7249-A2AF-773299FCE2EA}"/>
              </a:ext>
            </a:extLst>
          </p:cNvPr>
          <p:cNvSpPr/>
          <p:nvPr/>
        </p:nvSpPr>
        <p:spPr>
          <a:xfrm>
            <a:off x="4651427" y="2469606"/>
            <a:ext cx="3145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ja-JP" altLang="en-US" sz="120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4D0D8B9B-7BDF-9D4E-B614-A746042AA528}"/>
              </a:ext>
            </a:extLst>
          </p:cNvPr>
          <p:cNvSpPr/>
          <p:nvPr/>
        </p:nvSpPr>
        <p:spPr>
          <a:xfrm>
            <a:off x="1360677" y="3695136"/>
            <a:ext cx="1959816" cy="53070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7D5FBEC6-5177-8C43-82C9-D65FA829D8E3}"/>
              </a:ext>
            </a:extLst>
          </p:cNvPr>
          <p:cNvSpPr/>
          <p:nvPr/>
        </p:nvSpPr>
        <p:spPr>
          <a:xfrm>
            <a:off x="5236384" y="3852602"/>
            <a:ext cx="3756269" cy="12234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1	0_CYP4A11	1	NM_000778	c.T1064C	A	G	0	0	47394859	47407148	47399872	113	64	KHQERCREEIHSLLGDGASITWNHLDQ	KHQERCREEIHSLPGDGASITWNHLDQ	..	3.25121	42/123	1.155	SNP_A-1993666;335;8;69046488	0.97	0.86	1.0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C8290A4-0CFA-3148-AC6E-37CEB70F484F}"/>
              </a:ext>
            </a:extLst>
          </p:cNvPr>
          <p:cNvSpPr txBox="1"/>
          <p:nvPr/>
        </p:nvSpPr>
        <p:spPr>
          <a:xfrm>
            <a:off x="5236384" y="3544825"/>
            <a:ext cx="1234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-Annotation</a:t>
            </a:r>
            <a:endParaRPr kumimoji="1" lang="ja-JP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C5946A63-1AD8-5A45-8A72-56C9FBC29B7A}"/>
              </a:ext>
            </a:extLst>
          </p:cNvPr>
          <p:cNvSpPr txBox="1"/>
          <p:nvPr/>
        </p:nvSpPr>
        <p:spPr>
          <a:xfrm>
            <a:off x="195278" y="4884711"/>
            <a:ext cx="909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-Output</a:t>
            </a:r>
            <a:endParaRPr kumimoji="1" lang="ja-JP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04658030-547A-CE43-82F6-188C8D182332}"/>
              </a:ext>
            </a:extLst>
          </p:cNvPr>
          <p:cNvCxnSpPr>
            <a:cxnSpLocks/>
          </p:cNvCxnSpPr>
          <p:nvPr/>
        </p:nvCxnSpPr>
        <p:spPr>
          <a:xfrm>
            <a:off x="2350468" y="4379447"/>
            <a:ext cx="0" cy="659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6F976A6C-5F1F-A841-A0D1-06466B301022}"/>
              </a:ext>
            </a:extLst>
          </p:cNvPr>
          <p:cNvSpPr/>
          <p:nvPr/>
        </p:nvSpPr>
        <p:spPr>
          <a:xfrm rot="2700317">
            <a:off x="2293026" y="4618815"/>
            <a:ext cx="129835" cy="1299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7E76F1D1-001C-F343-ABED-01394798ED5E}"/>
              </a:ext>
            </a:extLst>
          </p:cNvPr>
          <p:cNvCxnSpPr>
            <a:cxnSpLocks/>
          </p:cNvCxnSpPr>
          <p:nvPr/>
        </p:nvCxnSpPr>
        <p:spPr>
          <a:xfrm flipH="1">
            <a:off x="2566887" y="4676330"/>
            <a:ext cx="25395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表 102">
            <a:extLst>
              <a:ext uri="{FF2B5EF4-FFF2-40B4-BE49-F238E27FC236}">
                <a16:creationId xmlns:a16="http://schemas.microsoft.com/office/drawing/2014/main" id="{7A929300-748D-F940-9226-67282403B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25070"/>
              </p:ext>
            </p:extLst>
          </p:nvPr>
        </p:nvGraphicFramePr>
        <p:xfrm>
          <a:off x="457200" y="5305191"/>
          <a:ext cx="5676173" cy="9959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114">
                  <a:extLst>
                    <a:ext uri="{9D8B030D-6E8A-4147-A177-3AD203B41FA5}">
                      <a16:colId xmlns:a16="http://schemas.microsoft.com/office/drawing/2014/main" val="2504460200"/>
                    </a:ext>
                  </a:extLst>
                </a:gridCol>
                <a:gridCol w="176169">
                  <a:extLst>
                    <a:ext uri="{9D8B030D-6E8A-4147-A177-3AD203B41FA5}">
                      <a16:colId xmlns:a16="http://schemas.microsoft.com/office/drawing/2014/main" val="2476304197"/>
                    </a:ext>
                  </a:extLst>
                </a:gridCol>
                <a:gridCol w="478172">
                  <a:extLst>
                    <a:ext uri="{9D8B030D-6E8A-4147-A177-3AD203B41FA5}">
                      <a16:colId xmlns:a16="http://schemas.microsoft.com/office/drawing/2014/main" val="411224104"/>
                    </a:ext>
                  </a:extLst>
                </a:gridCol>
                <a:gridCol w="662731">
                  <a:extLst>
                    <a:ext uri="{9D8B030D-6E8A-4147-A177-3AD203B41FA5}">
                      <a16:colId xmlns:a16="http://schemas.microsoft.com/office/drawing/2014/main" val="3315107859"/>
                    </a:ext>
                  </a:extLst>
                </a:gridCol>
                <a:gridCol w="453005">
                  <a:extLst>
                    <a:ext uri="{9D8B030D-6E8A-4147-A177-3AD203B41FA5}">
                      <a16:colId xmlns:a16="http://schemas.microsoft.com/office/drawing/2014/main" val="2400901714"/>
                    </a:ext>
                  </a:extLst>
                </a:gridCol>
                <a:gridCol w="453006">
                  <a:extLst>
                    <a:ext uri="{9D8B030D-6E8A-4147-A177-3AD203B41FA5}">
                      <a16:colId xmlns:a16="http://schemas.microsoft.com/office/drawing/2014/main" val="3219046972"/>
                    </a:ext>
                  </a:extLst>
                </a:gridCol>
                <a:gridCol w="645952">
                  <a:extLst>
                    <a:ext uri="{9D8B030D-6E8A-4147-A177-3AD203B41FA5}">
                      <a16:colId xmlns:a16="http://schemas.microsoft.com/office/drawing/2014/main" val="3533383514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4184036295"/>
                    </a:ext>
                  </a:extLst>
                </a:gridCol>
                <a:gridCol w="360726">
                  <a:extLst>
                    <a:ext uri="{9D8B030D-6E8A-4147-A177-3AD203B41FA5}">
                      <a16:colId xmlns:a16="http://schemas.microsoft.com/office/drawing/2014/main" val="2927546731"/>
                    </a:ext>
                  </a:extLst>
                </a:gridCol>
                <a:gridCol w="175377">
                  <a:extLst>
                    <a:ext uri="{9D8B030D-6E8A-4147-A177-3AD203B41FA5}">
                      <a16:colId xmlns:a16="http://schemas.microsoft.com/office/drawing/2014/main" val="4008092576"/>
                    </a:ext>
                  </a:extLst>
                </a:gridCol>
                <a:gridCol w="557006">
                  <a:extLst>
                    <a:ext uri="{9D8B030D-6E8A-4147-A177-3AD203B41FA5}">
                      <a16:colId xmlns:a16="http://schemas.microsoft.com/office/drawing/2014/main" val="91657845"/>
                    </a:ext>
                  </a:extLst>
                </a:gridCol>
                <a:gridCol w="420036">
                  <a:extLst>
                    <a:ext uri="{9D8B030D-6E8A-4147-A177-3AD203B41FA5}">
                      <a16:colId xmlns:a16="http://schemas.microsoft.com/office/drawing/2014/main" val="2334402818"/>
                    </a:ext>
                  </a:extLst>
                </a:gridCol>
                <a:gridCol w="210019">
                  <a:extLst>
                    <a:ext uri="{9D8B030D-6E8A-4147-A177-3AD203B41FA5}">
                      <a16:colId xmlns:a16="http://schemas.microsoft.com/office/drawing/2014/main" val="523604646"/>
                    </a:ext>
                  </a:extLst>
                </a:gridCol>
                <a:gridCol w="164355">
                  <a:extLst>
                    <a:ext uri="{9D8B030D-6E8A-4147-A177-3AD203B41FA5}">
                      <a16:colId xmlns:a16="http://schemas.microsoft.com/office/drawing/2014/main" val="3924371577"/>
                    </a:ext>
                  </a:extLst>
                </a:gridCol>
              </a:tblGrid>
              <a:tr h="330115"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HLA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Pos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Gene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Evaluated_</a:t>
                      </a:r>
                    </a:p>
                    <a:p>
                      <a:pPr algn="l" fontAlgn="ctr"/>
                      <a:r>
                        <a:rPr lang="en" sz="700" u="none" strike="noStrike" dirty="0" err="1">
                          <a:effectLst/>
                        </a:rPr>
                        <a:t>Mutant_Peptide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Mut_IC50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 err="1">
                          <a:effectLst/>
                        </a:rPr>
                        <a:t>Mut_Rank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Evaluated_</a:t>
                      </a:r>
                    </a:p>
                    <a:p>
                      <a:pPr algn="l" fontAlgn="ctr"/>
                      <a:r>
                        <a:rPr lang="en" sz="700" u="none" strike="noStrike" dirty="0" err="1">
                          <a:effectLst/>
                        </a:rPr>
                        <a:t>Wt_Peptide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Wt_IC50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 err="1">
                          <a:effectLst/>
                        </a:rPr>
                        <a:t>Wt_Rank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 err="1">
                          <a:effectLst/>
                        </a:rPr>
                        <a:t>Chr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NM_ID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Change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Ref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Alt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extLst>
                  <a:ext uri="{0D108BD9-81ED-4DB2-BD59-A6C34878D82A}">
                    <a16:rowId xmlns:a16="http://schemas.microsoft.com/office/drawing/2014/main" val="1362779926"/>
                  </a:ext>
                </a:extLst>
              </a:tr>
              <a:tr h="221954"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HLA-A*02:01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>
                          <a:effectLst/>
                        </a:rPr>
                        <a:t>2</a:t>
                      </a:r>
                      <a:endParaRPr lang="en-US" altLang="ja-JP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0_CYP4A11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HQERCREEIHSLP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>
                          <a:effectLst/>
                        </a:rPr>
                        <a:t>38277.9</a:t>
                      </a:r>
                      <a:endParaRPr lang="en-US" altLang="ja-JP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>
                          <a:effectLst/>
                        </a:rPr>
                        <a:t>64.5038</a:t>
                      </a:r>
                      <a:endParaRPr lang="en-US" altLang="ja-JP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HQERCREEIHSLL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21979.5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>
                          <a:effectLst/>
                        </a:rPr>
                        <a:t>27.7445</a:t>
                      </a:r>
                      <a:endParaRPr lang="en-US" altLang="ja-JP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>
                          <a:effectLst/>
                        </a:rPr>
                        <a:t>1</a:t>
                      </a:r>
                      <a:endParaRPr lang="en-US" altLang="ja-JP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NM_000778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c.T1064C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A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G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extLst>
                  <a:ext uri="{0D108BD9-81ED-4DB2-BD59-A6C34878D82A}">
                    <a16:rowId xmlns:a16="http://schemas.microsoft.com/office/drawing/2014/main" val="3872841498"/>
                  </a:ext>
                </a:extLst>
              </a:tr>
              <a:tr h="221954"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HLA-A*02:01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>
                          <a:effectLst/>
                        </a:rPr>
                        <a:t>3</a:t>
                      </a:r>
                      <a:endParaRPr lang="en-US" altLang="ja-JP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0_CYP4A11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QERCREEIHSLPG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>
                          <a:effectLst/>
                        </a:rPr>
                        <a:t>44731.5</a:t>
                      </a:r>
                      <a:endParaRPr lang="en-US" altLang="ja-JP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>
                          <a:effectLst/>
                        </a:rPr>
                        <a:t>90.084</a:t>
                      </a:r>
                      <a:endParaRPr lang="en-US" altLang="ja-JP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QERCREEIHSLLG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>
                          <a:effectLst/>
                        </a:rPr>
                        <a:t>43057.5</a:t>
                      </a:r>
                      <a:endParaRPr lang="en-US" altLang="ja-JP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>
                          <a:effectLst/>
                        </a:rPr>
                        <a:t>83.3295</a:t>
                      </a:r>
                      <a:endParaRPr lang="en-US" altLang="ja-JP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>
                          <a:effectLst/>
                        </a:rPr>
                        <a:t>1</a:t>
                      </a:r>
                      <a:endParaRPr lang="en-US" altLang="ja-JP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NM_000778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c.T1064C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A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G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extLst>
                  <a:ext uri="{0D108BD9-81ED-4DB2-BD59-A6C34878D82A}">
                    <a16:rowId xmlns:a16="http://schemas.microsoft.com/office/drawing/2014/main" val="3684152885"/>
                  </a:ext>
                </a:extLst>
              </a:tr>
              <a:tr h="221954"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HLA-A*02:01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4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0_CYP4A11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ERCREEIHSLPGD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45387.7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92.3912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ERCREEIHSLLGD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43941.4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86.9293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1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NM_000778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c.T1064C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A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G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extLst>
                  <a:ext uri="{0D108BD9-81ED-4DB2-BD59-A6C34878D82A}">
                    <a16:rowId xmlns:a16="http://schemas.microsoft.com/office/drawing/2014/main" val="4144445551"/>
                  </a:ext>
                </a:extLst>
              </a:tr>
            </a:tbl>
          </a:graphicData>
        </a:graphic>
      </p:graphicFrame>
      <p:graphicFrame>
        <p:nvGraphicFramePr>
          <p:cNvPr id="106" name="表 105">
            <a:extLst>
              <a:ext uri="{FF2B5EF4-FFF2-40B4-BE49-F238E27FC236}">
                <a16:creationId xmlns:a16="http://schemas.microsoft.com/office/drawing/2014/main" id="{C40B3A7A-1E61-D945-99EC-A7B474C1E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371535"/>
              </p:ext>
            </p:extLst>
          </p:nvPr>
        </p:nvGraphicFramePr>
        <p:xfrm>
          <a:off x="1400963" y="5739511"/>
          <a:ext cx="6133372" cy="990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6345">
                  <a:extLst>
                    <a:ext uri="{9D8B030D-6E8A-4147-A177-3AD203B41FA5}">
                      <a16:colId xmlns:a16="http://schemas.microsoft.com/office/drawing/2014/main" val="2605200778"/>
                    </a:ext>
                  </a:extLst>
                </a:gridCol>
                <a:gridCol w="176169">
                  <a:extLst>
                    <a:ext uri="{9D8B030D-6E8A-4147-A177-3AD203B41FA5}">
                      <a16:colId xmlns:a16="http://schemas.microsoft.com/office/drawing/2014/main" val="1531114886"/>
                    </a:ext>
                  </a:extLst>
                </a:gridCol>
                <a:gridCol w="461394">
                  <a:extLst>
                    <a:ext uri="{9D8B030D-6E8A-4147-A177-3AD203B41FA5}">
                      <a16:colId xmlns:a16="http://schemas.microsoft.com/office/drawing/2014/main" val="3548928962"/>
                    </a:ext>
                  </a:extLst>
                </a:gridCol>
                <a:gridCol w="713064">
                  <a:extLst>
                    <a:ext uri="{9D8B030D-6E8A-4147-A177-3AD203B41FA5}">
                      <a16:colId xmlns:a16="http://schemas.microsoft.com/office/drawing/2014/main" val="4130649529"/>
                    </a:ext>
                  </a:extLst>
                </a:gridCol>
                <a:gridCol w="461395">
                  <a:extLst>
                    <a:ext uri="{9D8B030D-6E8A-4147-A177-3AD203B41FA5}">
                      <a16:colId xmlns:a16="http://schemas.microsoft.com/office/drawing/2014/main" val="1617928297"/>
                    </a:ext>
                  </a:extLst>
                </a:gridCol>
                <a:gridCol w="385894">
                  <a:extLst>
                    <a:ext uri="{9D8B030D-6E8A-4147-A177-3AD203B41FA5}">
                      <a16:colId xmlns:a16="http://schemas.microsoft.com/office/drawing/2014/main" val="3576097912"/>
                    </a:ext>
                  </a:extLst>
                </a:gridCol>
                <a:gridCol w="713064">
                  <a:extLst>
                    <a:ext uri="{9D8B030D-6E8A-4147-A177-3AD203B41FA5}">
                      <a16:colId xmlns:a16="http://schemas.microsoft.com/office/drawing/2014/main" val="2558396833"/>
                    </a:ext>
                  </a:extLst>
                </a:gridCol>
                <a:gridCol w="369115">
                  <a:extLst>
                    <a:ext uri="{9D8B030D-6E8A-4147-A177-3AD203B41FA5}">
                      <a16:colId xmlns:a16="http://schemas.microsoft.com/office/drawing/2014/main" val="739381029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871581137"/>
                    </a:ext>
                  </a:extLst>
                </a:gridCol>
                <a:gridCol w="176169">
                  <a:extLst>
                    <a:ext uri="{9D8B030D-6E8A-4147-A177-3AD203B41FA5}">
                      <a16:colId xmlns:a16="http://schemas.microsoft.com/office/drawing/2014/main" val="913819399"/>
                    </a:ext>
                  </a:extLst>
                </a:gridCol>
                <a:gridCol w="553673">
                  <a:extLst>
                    <a:ext uri="{9D8B030D-6E8A-4147-A177-3AD203B41FA5}">
                      <a16:colId xmlns:a16="http://schemas.microsoft.com/office/drawing/2014/main" val="815241603"/>
                    </a:ext>
                  </a:extLst>
                </a:gridCol>
                <a:gridCol w="419450">
                  <a:extLst>
                    <a:ext uri="{9D8B030D-6E8A-4147-A177-3AD203B41FA5}">
                      <a16:colId xmlns:a16="http://schemas.microsoft.com/office/drawing/2014/main" val="477470943"/>
                    </a:ext>
                  </a:extLst>
                </a:gridCol>
                <a:gridCol w="218113">
                  <a:extLst>
                    <a:ext uri="{9D8B030D-6E8A-4147-A177-3AD203B41FA5}">
                      <a16:colId xmlns:a16="http://schemas.microsoft.com/office/drawing/2014/main" val="110672482"/>
                    </a:ext>
                  </a:extLst>
                </a:gridCol>
                <a:gridCol w="152022">
                  <a:extLst>
                    <a:ext uri="{9D8B030D-6E8A-4147-A177-3AD203B41FA5}">
                      <a16:colId xmlns:a16="http://schemas.microsoft.com/office/drawing/2014/main" val="2724432065"/>
                    </a:ext>
                  </a:extLst>
                </a:gridCol>
              </a:tblGrid>
              <a:tr h="330115"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HLA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Pos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Gene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Evaluated_</a:t>
                      </a:r>
                    </a:p>
                    <a:p>
                      <a:pPr algn="l" fontAlgn="ctr"/>
                      <a:r>
                        <a:rPr lang="en" sz="700" u="none" strike="noStrike" dirty="0" err="1">
                          <a:effectLst/>
                        </a:rPr>
                        <a:t>Mutant_Peptide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Mut_IC50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Mut_Rank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Evaluated_</a:t>
                      </a:r>
                    </a:p>
                    <a:p>
                      <a:pPr algn="l" fontAlgn="ctr"/>
                      <a:r>
                        <a:rPr lang="en" sz="700" u="none" strike="noStrike" dirty="0" err="1">
                          <a:effectLst/>
                        </a:rPr>
                        <a:t>Wt_Peptide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Wt_IC50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 err="1">
                          <a:effectLst/>
                        </a:rPr>
                        <a:t>Wt_Rank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 err="1">
                          <a:effectLst/>
                        </a:rPr>
                        <a:t>Chr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NM_ID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Change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Ref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Alt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extLst>
                  <a:ext uri="{0D108BD9-81ED-4DB2-BD59-A6C34878D82A}">
                    <a16:rowId xmlns:a16="http://schemas.microsoft.com/office/drawing/2014/main" val="1113701780"/>
                  </a:ext>
                </a:extLst>
              </a:tr>
              <a:tr h="330115"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HLA-DPA10103-DPB10201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>
                          <a:effectLst/>
                        </a:rPr>
                        <a:t>2</a:t>
                      </a:r>
                      <a:endParaRPr lang="en-US" altLang="ja-JP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0_CYP4A11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PKHQERCREEIHSLP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12151.54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95.00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PKHQERCREEIHSLL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5209.84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75.00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1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NM_000778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c.T1064C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A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G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extLst>
                  <a:ext uri="{0D108BD9-81ED-4DB2-BD59-A6C34878D82A}">
                    <a16:rowId xmlns:a16="http://schemas.microsoft.com/office/drawing/2014/main" val="3323801541"/>
                  </a:ext>
                </a:extLst>
              </a:tr>
              <a:tr h="330115"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HLA-DPA10103-DPB10201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3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0_CYP4A11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KHQERCREEIHSLPG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11550.05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90.00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KHQERCREEIHSLLG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4635.67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70.00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1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NM_000778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c.T1064C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A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G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extLst>
                  <a:ext uri="{0D108BD9-81ED-4DB2-BD59-A6C34878D82A}">
                    <a16:rowId xmlns:a16="http://schemas.microsoft.com/office/drawing/2014/main" val="1278069165"/>
                  </a:ext>
                </a:extLst>
              </a:tr>
            </a:tbl>
          </a:graphicData>
        </a:graphic>
      </p:graphicFrame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3CA49DCA-86AC-FA47-B23A-C13305BBEB14}"/>
              </a:ext>
            </a:extLst>
          </p:cNvPr>
          <p:cNvSpPr/>
          <p:nvPr/>
        </p:nvSpPr>
        <p:spPr>
          <a:xfrm>
            <a:off x="7534335" y="643258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1600" dirty="0">
                <a:latin typeface="Arial" charset="0"/>
                <a:ea typeface="Arial" charset="0"/>
                <a:cs typeface="Arial" charset="0"/>
              </a:rPr>
              <a:t>…</a:t>
            </a:r>
            <a:endParaRPr lang="en-US" altLang="ja-JP" sz="1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646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1073</TotalTime>
  <Words>1457</Words>
  <Application>Microsoft Macintosh PowerPoint</Application>
  <PresentationFormat>画面に合わせる (4:3)</PresentationFormat>
  <Paragraphs>404</Paragraphs>
  <Slides>9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TAKANORI</dc:creator>
  <cp:lastModifiedBy>HASEGAWA TAKANORI</cp:lastModifiedBy>
  <cp:revision>97</cp:revision>
  <dcterms:created xsi:type="dcterms:W3CDTF">2020-03-06T17:02:23Z</dcterms:created>
  <dcterms:modified xsi:type="dcterms:W3CDTF">2020-03-07T10:55:31Z</dcterms:modified>
</cp:coreProperties>
</file>