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4" r:id="rId4"/>
    <p:sldId id="261" r:id="rId5"/>
    <p:sldId id="262" r:id="rId6"/>
    <p:sldId id="263" r:id="rId7"/>
    <p:sldId id="259" r:id="rId8"/>
    <p:sldId id="257" r:id="rId9"/>
    <p:sldId id="258" r:id="rId10"/>
    <p:sldId id="260" r:id="rId11"/>
    <p:sldId id="266" r:id="rId12"/>
    <p:sldId id="269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C3C4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E10672-520C-5893-9975-60D48A6B0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80C8C7C-F6CE-1EE0-26F7-635173850A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BFB40D-A3DA-7A71-A03D-05FD1CF85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09A4FE-879F-FAF1-E009-70E6DC011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34D5E-720D-F6C0-63AE-0A0AE68F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73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7C20B9-DB7F-D3E4-C7D2-B30C36918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3A6E8FB-7C7F-FDAF-0831-E1DB81C2FD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A85C1B-3225-3C19-4907-7D6080E6F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09F8D3-D7D6-7830-0DF3-DB8383472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6480FC-7448-BDFB-AEC5-0B36FBA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3349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02AA9E3-CA3C-000B-725D-C23E80D21D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3FE52F-D371-B3D6-8D75-B79F50DFA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6B7F92-4999-DEBF-10E3-0BEAA7ADD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AA26BE-E7D3-A0F5-0E81-03D3FE871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5A58CC-C84A-144B-15FA-A1DCC08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536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CF410B-AAB5-B976-97FA-EC39F793D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DFE4B5-EFA7-C12A-BA6A-B641E5400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38AA3E-CC6D-C9F5-13C0-088CCA96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0BCDE-AA95-7770-9437-3868B1F3F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88906E-A2F6-A954-ACAD-491B3927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141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7D581A-9BE7-1B2A-786A-4D2F1166B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BF8854-2EA8-8B59-0BA5-E5AA622ACB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FE4F61-52A3-39D9-BD92-5E942FFAE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5D4AF6-A8A3-D47B-F04A-62217750E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EF87DA-FD1E-BDB5-3905-EF29DB63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7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1A8771-3D9A-4C30-AD20-7B03FD436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FE68CB-F527-8DB7-BA24-7A2A238D52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317500-C81C-E4DE-F447-5665F567A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217AA34-C63C-9B02-AAF7-552E062E9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480174-41DD-9CCD-5FCB-745DCF273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733236-7FC1-A7C0-F11F-09A9D825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8340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C177E2-6470-DFF7-08A0-4A771D141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078481-188A-E1BF-49AE-407FBA7C6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76BEA0-18B1-3054-B340-602B535375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E6AFD59-FD2C-073F-B149-E517E67E5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EFAFF51-E7FC-4CFA-6875-ED2D7B9CA9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2028C20-5B15-B8ED-252B-421AB18A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D479AC-19B5-9BC1-C6A4-C3BC840AB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242A812-57AC-98FE-3A78-58E2157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263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48DC90-FEA9-64DA-CA98-269BE6EB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FA16A50-5FB9-D1D7-0621-40F1864AD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674D44B-2917-CAEB-CE18-93D5BB519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CDFDD6-504E-874D-88DB-3AEBB15C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67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0CCF02-E3CA-1CD3-D6A6-B6FB31F5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5379A35-1F7A-8001-4FF3-C83401FF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096D48-81B0-5F96-DF61-D419FD23B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41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F220C1-9451-FFF1-30AA-E6BF1951E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C5646-DD39-BDCA-ADCB-6FBB77F7F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7096B4-5226-7CD8-52F5-C68FD3935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9551ADF-CC2A-AE61-746F-E85A857B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AC735-7E0D-FE6C-4187-8C883CAC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97B918-C71A-AB11-2748-B94EF7622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568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F33F1B-BC00-EC6A-BE03-6A5FABF7A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822A462-B619-6A7F-C7B0-C011BC27F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761DF8-04B7-2A9F-B7CA-51C0EFD10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262C5FE-DD55-72B9-69ED-7E509CBE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3154673-21E5-381B-CE24-541FF64D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AD8D375-B6FE-2144-61DE-889DA1CAD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85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6584333-A726-08D6-D993-2917CB7F5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A8F382-E3D4-5922-4EEE-AD0295E64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77997C-223F-3007-F01E-26E5036C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3A7A-5ABB-BC4F-84D2-CC4D1B9660F6}" type="datetimeFigureOut">
              <a:rPr lang="ja-JP" altLang="en-US"/>
              <a:t>2023/2/19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04E993-B9BA-3D1B-90DA-7860002019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06502-CD4B-3860-2007-0364EA7D31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23339-8EB4-0448-AD42-E39D30CE73E1}" type="slidenum">
              <a:r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9579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spec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3432112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489109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3311" y="151718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3447" y="5609378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85990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4745471" y="5618419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/>
              <a:t>次の音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2371" y="3872331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1117673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15167" y="5066521"/>
            <a:ext cx="2068029" cy="7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4832676" y="388201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0665" y="1834971"/>
            <a:ext cx="452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endParaRPr lang="en-US" altLang="ja-JP"/>
          </a:p>
          <a:p>
            <a:r>
              <a:rPr lang="ja-JP" altLang="en-US"/>
              <a:t>下から上に動くアルペジオの音程に変換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4826617" y="3898346"/>
            <a:ext cx="424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 rot="10800000">
            <a:off x="2191403" y="3810484"/>
            <a:ext cx="367863" cy="1123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41366" y="3447812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 rot="10800000">
            <a:off x="4921525" y="4514234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5155780" y="4333593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32770" y="5608512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  <a:endCxn id="26" idx="2"/>
          </p:cNvCxnSpPr>
          <p:nvPr/>
        </p:nvCxnSpPr>
        <p:spPr>
          <a:xfrm flipV="1">
            <a:off x="5392263" y="4702925"/>
            <a:ext cx="0" cy="90558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46222" y="4964381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4283196" y="4489580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76778" y="4193914"/>
            <a:ext cx="12224" cy="231809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82890" y="4506245"/>
            <a:ext cx="0" cy="35366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457691" y="3990561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446921" y="453998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384388" y="396117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39783" y="5899817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82639" y="3684493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90DEB73-1660-CBAA-0098-D88D5EC5EA29}"/>
              </a:ext>
            </a:extLst>
          </p:cNvPr>
          <p:cNvSpPr txBox="1"/>
          <p:nvPr/>
        </p:nvSpPr>
        <p:spPr>
          <a:xfrm>
            <a:off x="5155780" y="5280119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538C19-3F25-1EAC-5794-94DD0BC8603B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9DAC702-BE08-7FCC-66E1-57551E83FDAA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538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Thread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08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5E4CF47-8E97-71BF-78EA-2E3ADC8C8B5B}"/>
              </a:ext>
            </a:extLst>
          </p:cNvPr>
          <p:cNvSpPr/>
          <p:nvPr/>
        </p:nvSpPr>
        <p:spPr>
          <a:xfrm>
            <a:off x="1198180" y="1860331"/>
            <a:ext cx="9333186" cy="14294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Main Thread</a:t>
            </a:r>
            <a:endParaRPr kumimoji="1" lang="ja-JP" altLang="en-US" sz="32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97ECB49-4DFD-0958-01DB-4C69E27E220B}"/>
              </a:ext>
            </a:extLst>
          </p:cNvPr>
          <p:cNvSpPr/>
          <p:nvPr/>
        </p:nvSpPr>
        <p:spPr>
          <a:xfrm>
            <a:off x="1198180" y="4288221"/>
            <a:ext cx="9333186" cy="14294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3200"/>
              <a:t>Play Thread</a:t>
            </a:r>
            <a:endParaRPr kumimoji="1" lang="ja-JP" altLang="en-US" sz="320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622C9F8-DAA7-8C91-34FA-FCB93FC54866}"/>
              </a:ext>
            </a:extLst>
          </p:cNvPr>
          <p:cNvSpPr/>
          <p:nvPr/>
        </p:nvSpPr>
        <p:spPr>
          <a:xfrm>
            <a:off x="4487919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Play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A1B7898-340B-E2C8-1F8A-5AC12FCEA7FC}"/>
              </a:ext>
            </a:extLst>
          </p:cNvPr>
          <p:cNvSpPr/>
          <p:nvPr/>
        </p:nvSpPr>
        <p:spPr>
          <a:xfrm>
            <a:off x="7357243" y="1140372"/>
            <a:ext cx="2543502" cy="5065986"/>
          </a:xfrm>
          <a:prstGeom prst="round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>
                <a:solidFill>
                  <a:schemeClr val="tx1"/>
                </a:solidFill>
              </a:rPr>
              <a:t>GUI Message</a:t>
            </a:r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" name="下矢印 8">
            <a:extLst>
              <a:ext uri="{FF2B5EF4-FFF2-40B4-BE49-F238E27FC236}">
                <a16:creationId xmlns:a16="http://schemas.microsoft.com/office/drawing/2014/main" id="{FC7ABC37-CCE5-1FD3-6F82-8CA65172D319}"/>
              </a:ext>
            </a:extLst>
          </p:cNvPr>
          <p:cNvSpPr/>
          <p:nvPr/>
        </p:nvSpPr>
        <p:spPr>
          <a:xfrm>
            <a:off x="5428594" y="3042745"/>
            <a:ext cx="662152" cy="162910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下矢印 9">
            <a:extLst>
              <a:ext uri="{FF2B5EF4-FFF2-40B4-BE49-F238E27FC236}">
                <a16:creationId xmlns:a16="http://schemas.microsoft.com/office/drawing/2014/main" id="{8DA41D0A-3DAD-7FE2-29F6-9894879A513A}"/>
              </a:ext>
            </a:extLst>
          </p:cNvPr>
          <p:cNvSpPr/>
          <p:nvPr/>
        </p:nvSpPr>
        <p:spPr>
          <a:xfrm rot="10800000">
            <a:off x="8297918" y="2984939"/>
            <a:ext cx="662152" cy="1629103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43B68E-3F5A-8EA2-8095-4F9EA6B38D8A}"/>
              </a:ext>
            </a:extLst>
          </p:cNvPr>
          <p:cNvSpPr txBox="1"/>
          <p:nvPr/>
        </p:nvSpPr>
        <p:spPr>
          <a:xfrm>
            <a:off x="5097517" y="4671848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Vec&lt;u16&gt;</a:t>
            </a:r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209FCBF-0D8A-D7F1-4C6D-A674D9E73A8F}"/>
              </a:ext>
            </a:extLst>
          </p:cNvPr>
          <p:cNvSpPr txBox="1"/>
          <p:nvPr/>
        </p:nvSpPr>
        <p:spPr>
          <a:xfrm>
            <a:off x="8175735" y="2615607"/>
            <a:ext cx="906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/>
              <a:t>String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06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4322D67-E713-6F59-8269-DC621CF73228}"/>
              </a:ext>
            </a:extLst>
          </p:cNvPr>
          <p:cNvSpPr/>
          <p:nvPr/>
        </p:nvSpPr>
        <p:spPr>
          <a:xfrm>
            <a:off x="1613338" y="125073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Left1 Part (L1)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BAD388-4900-34A5-391D-3AFB5F3EB8AC}"/>
              </a:ext>
            </a:extLst>
          </p:cNvPr>
          <p:cNvSpPr/>
          <p:nvPr/>
        </p:nvSpPr>
        <p:spPr>
          <a:xfrm>
            <a:off x="1613337" y="213360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Left2 Part (L2)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36EB1C-B64E-A075-1C98-33EF44616D3B}"/>
              </a:ext>
            </a:extLst>
          </p:cNvPr>
          <p:cNvSpPr/>
          <p:nvPr/>
        </p:nvSpPr>
        <p:spPr>
          <a:xfrm>
            <a:off x="1613337" y="301647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Part (R1)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A902C86-3567-D55A-BBCE-07DB2B86BC7F}"/>
              </a:ext>
            </a:extLst>
          </p:cNvPr>
          <p:cNvSpPr/>
          <p:nvPr/>
        </p:nvSpPr>
        <p:spPr>
          <a:xfrm>
            <a:off x="1613337" y="5586090"/>
            <a:ext cx="8965324" cy="42041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Right2</a:t>
            </a:r>
            <a:r>
              <a:rPr kumimoji="1" lang="en-US" altLang="ja-JP" sz="2000" b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Part (R2)</a:t>
            </a:r>
            <a:endParaRPr kumimoji="1" lang="ja-JP" altLang="en-US" sz="2000" b="1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1B4FECD-C3BB-2BD3-6464-5CD4B878BF21}"/>
              </a:ext>
            </a:extLst>
          </p:cNvPr>
          <p:cNvSpPr/>
          <p:nvPr/>
        </p:nvSpPr>
        <p:spPr>
          <a:xfrm>
            <a:off x="1770989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2EC1BFB9-6DCA-E719-DC5F-33D4FD30240C}"/>
              </a:ext>
            </a:extLst>
          </p:cNvPr>
          <p:cNvSpPr/>
          <p:nvPr/>
        </p:nvSpPr>
        <p:spPr>
          <a:xfrm>
            <a:off x="3547237" y="3669422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3C162C9-84A9-4B51-FB3E-82378F0310CE}"/>
              </a:ext>
            </a:extLst>
          </p:cNvPr>
          <p:cNvSpPr/>
          <p:nvPr/>
        </p:nvSpPr>
        <p:spPr>
          <a:xfrm>
            <a:off x="5323485" y="3669421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D2829EC9-A0EC-442B-2960-3DFEACFA8F10}"/>
              </a:ext>
            </a:extLst>
          </p:cNvPr>
          <p:cNvSpPr/>
          <p:nvPr/>
        </p:nvSpPr>
        <p:spPr>
          <a:xfrm>
            <a:off x="7110245" y="3669420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F3BE0CC7-5589-06ED-1BBB-A0280D86F0E2}"/>
              </a:ext>
            </a:extLst>
          </p:cNvPr>
          <p:cNvSpPr/>
          <p:nvPr/>
        </p:nvSpPr>
        <p:spPr>
          <a:xfrm>
            <a:off x="1770989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A5F60BF5-AD3D-70AD-A357-1F2A8E39C96E}"/>
              </a:ext>
            </a:extLst>
          </p:cNvPr>
          <p:cNvSpPr/>
          <p:nvPr/>
        </p:nvSpPr>
        <p:spPr>
          <a:xfrm>
            <a:off x="5381293" y="4462675"/>
            <a:ext cx="3457904" cy="525674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Composition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91C99633-E11D-24B0-8A18-132DADD5476C}"/>
              </a:ext>
            </a:extLst>
          </p:cNvPr>
          <p:cNvSpPr/>
          <p:nvPr/>
        </p:nvSpPr>
        <p:spPr>
          <a:xfrm>
            <a:off x="8897005" y="3679933"/>
            <a:ext cx="1681656" cy="5256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Phrase</a:t>
            </a:r>
            <a:endParaRPr kumimoji="1" lang="ja-JP" alt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18E6D97-34B1-0A22-122B-120744AA70B0}"/>
              </a:ext>
            </a:extLst>
          </p:cNvPr>
          <p:cNvSpPr txBox="1"/>
          <p:nvPr/>
        </p:nvSpPr>
        <p:spPr>
          <a:xfrm>
            <a:off x="924911" y="383879"/>
            <a:ext cx="4456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ja-JP" sz="2400" b="1">
                <a:latin typeface="Courier New" panose="02070309020205020404" pitchFamily="49" charset="0"/>
                <a:cs typeface="Courier New" panose="02070309020205020404" pitchFamily="49" charset="0"/>
              </a:rPr>
              <a:t>Image of Part Structure</a:t>
            </a:r>
            <a:endParaRPr kumimoji="1" lang="ja-JP" altLang="en-US" sz="2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EC6EC73-44C3-93B2-7219-6EE3A7E3CF57}"/>
              </a:ext>
            </a:extLst>
          </p:cNvPr>
          <p:cNvCxnSpPr>
            <a:cxnSpLocks/>
          </p:cNvCxnSpPr>
          <p:nvPr/>
        </p:nvCxnSpPr>
        <p:spPr>
          <a:xfrm>
            <a:off x="9049409" y="767255"/>
            <a:ext cx="641129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37F5080-B5E5-D69B-7529-5A172D249271}"/>
              </a:ext>
            </a:extLst>
          </p:cNvPr>
          <p:cNvSpPr txBox="1"/>
          <p:nvPr/>
        </p:nvSpPr>
        <p:spPr>
          <a:xfrm>
            <a:off x="9690538" y="597777"/>
            <a:ext cx="767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time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730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5F6455-B239-DFD6-6253-729693133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440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1">
            <a:extLst>
              <a:ext uri="{FF2B5EF4-FFF2-40B4-BE49-F238E27FC236}">
                <a16:creationId xmlns:a16="http://schemas.microsoft.com/office/drawing/2014/main" id="{48DAEB6A-B6AD-D8FB-80DC-3E922115FAAE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dirty="0"/>
              <a:t>Beat Design</a:t>
            </a:r>
            <a:endParaRPr lang="ja-JP" altLang="en-US" sz="6000"/>
          </a:p>
        </p:txBody>
      </p:sp>
    </p:spTree>
    <p:extLst>
      <p:ext uri="{BB962C8B-B14F-4D97-AF65-F5344CB8AC3E}">
        <p14:creationId xmlns:p14="http://schemas.microsoft.com/office/powerpoint/2010/main" val="34839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537ABE1-CA08-302D-9634-2532B62F4A8D}"/>
              </a:ext>
            </a:extLst>
          </p:cNvPr>
          <p:cNvSpPr/>
          <p:nvPr/>
        </p:nvSpPr>
        <p:spPr>
          <a:xfrm>
            <a:off x="182219" y="1599912"/>
            <a:ext cx="11847442" cy="646331"/>
          </a:xfrm>
          <a:prstGeom prst="rect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F1F9AC39-4CD3-1750-A449-D58E029D9DDD}"/>
              </a:ext>
            </a:extLst>
          </p:cNvPr>
          <p:cNvCxnSpPr/>
          <p:nvPr/>
        </p:nvCxnSpPr>
        <p:spPr>
          <a:xfrm>
            <a:off x="629478" y="3617843"/>
            <a:ext cx="10933043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33B51BA-7688-30E9-FB6C-4EB92673466A}"/>
              </a:ext>
            </a:extLst>
          </p:cNvPr>
          <p:cNvCxnSpPr/>
          <p:nvPr/>
        </p:nvCxnSpPr>
        <p:spPr>
          <a:xfrm>
            <a:off x="818324" y="3289852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C2CA100-F220-4150-C360-C98FA7E8E253}"/>
              </a:ext>
            </a:extLst>
          </p:cNvPr>
          <p:cNvSpPr txBox="1"/>
          <p:nvPr/>
        </p:nvSpPr>
        <p:spPr>
          <a:xfrm>
            <a:off x="182219" y="1834416"/>
            <a:ext cx="1272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rigin_time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79296EA-52BB-26A2-2740-4CD014A8DFC4}"/>
              </a:ext>
            </a:extLst>
          </p:cNvPr>
          <p:cNvCxnSpPr>
            <a:cxnSpLocks/>
          </p:cNvCxnSpPr>
          <p:nvPr/>
        </p:nvCxnSpPr>
        <p:spPr>
          <a:xfrm>
            <a:off x="3183837" y="300802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C2A873-ED85-B79E-AA85-F0EEB977C94F}"/>
              </a:ext>
            </a:extLst>
          </p:cNvPr>
          <p:cNvSpPr txBox="1"/>
          <p:nvPr/>
        </p:nvSpPr>
        <p:spPr>
          <a:xfrm>
            <a:off x="2378769" y="1821597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C08EF97-90ED-26AC-B94C-6A6A37260F6F}"/>
              </a:ext>
            </a:extLst>
          </p:cNvPr>
          <p:cNvSpPr txBox="1"/>
          <p:nvPr/>
        </p:nvSpPr>
        <p:spPr>
          <a:xfrm>
            <a:off x="127554" y="1093304"/>
            <a:ext cx="1381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再生開始時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F472EDE-A725-A667-EE8A-72CD9AF192A0}"/>
              </a:ext>
            </a:extLst>
          </p:cNvPr>
          <p:cNvSpPr txBox="1"/>
          <p:nvPr/>
        </p:nvSpPr>
        <p:spPr>
          <a:xfrm>
            <a:off x="2294285" y="962045"/>
            <a:ext cx="1610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Tempo/beat</a:t>
            </a:r>
          </a:p>
          <a:p>
            <a:pPr algn="ctr"/>
            <a:r>
              <a:rPr lang="ja-JP" altLang="en-US"/>
              <a:t>変化</a:t>
            </a:r>
            <a:r>
              <a:rPr kumimoji="1" lang="ja-JP" altLang="en-US"/>
              <a:t>時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469E80-B17D-B0F8-EA9A-33C1B11185C0}"/>
              </a:ext>
            </a:extLst>
          </p:cNvPr>
          <p:cNvSpPr/>
          <p:nvPr/>
        </p:nvSpPr>
        <p:spPr>
          <a:xfrm>
            <a:off x="172278" y="2326870"/>
            <a:ext cx="11847442" cy="962982"/>
          </a:xfrm>
          <a:prstGeom prst="rect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9CF81-F0B0-7DD5-6A1E-31F99B7BFC15}"/>
              </a:ext>
            </a:extLst>
          </p:cNvPr>
          <p:cNvSpPr txBox="1"/>
          <p:nvPr/>
        </p:nvSpPr>
        <p:spPr>
          <a:xfrm>
            <a:off x="2378769" y="241520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pm_start_tick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8756D9-5BAF-4887-A8D5-FAE5D6F92D5E}"/>
              </a:ext>
            </a:extLst>
          </p:cNvPr>
          <p:cNvSpPr txBox="1"/>
          <p:nvPr/>
        </p:nvSpPr>
        <p:spPr>
          <a:xfrm>
            <a:off x="2378769" y="2623300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pm_start_msr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BE33D45-DB90-A935-D9F5-6E88A7D4A95B}"/>
              </a:ext>
            </a:extLst>
          </p:cNvPr>
          <p:cNvCxnSpPr>
            <a:cxnSpLocks/>
          </p:cNvCxnSpPr>
          <p:nvPr/>
        </p:nvCxnSpPr>
        <p:spPr>
          <a:xfrm>
            <a:off x="9862092" y="2996647"/>
            <a:ext cx="0" cy="124239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C430551-B9BC-CD5E-B9F4-575FA28BAAB6}"/>
              </a:ext>
            </a:extLst>
          </p:cNvPr>
          <p:cNvSpPr txBox="1"/>
          <p:nvPr/>
        </p:nvSpPr>
        <p:spPr>
          <a:xfrm>
            <a:off x="9499316" y="1095159"/>
            <a:ext cx="72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現在</a:t>
            </a:r>
            <a:endParaRPr lang="en-US" altLang="ja-JP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45FCF8D-D596-DEC1-B666-BF9193C8ADB0}"/>
              </a:ext>
            </a:extLst>
          </p:cNvPr>
          <p:cNvSpPr txBox="1"/>
          <p:nvPr/>
        </p:nvSpPr>
        <p:spPr>
          <a:xfrm>
            <a:off x="5589106" y="1562714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elapsed_time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AF5627A-3878-0EC8-F9D0-E1F3B6B154A1}"/>
              </a:ext>
            </a:extLst>
          </p:cNvPr>
          <p:cNvSpPr txBox="1"/>
          <p:nvPr/>
        </p:nvSpPr>
        <p:spPr>
          <a:xfrm>
            <a:off x="7864333" y="2680722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crnt_measure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E31E130-1127-E78A-C36B-7D4C608DD1FF}"/>
              </a:ext>
            </a:extLst>
          </p:cNvPr>
          <p:cNvSpPr txBox="1"/>
          <p:nvPr/>
        </p:nvSpPr>
        <p:spPr>
          <a:xfrm>
            <a:off x="9395792" y="1843078"/>
            <a:ext cx="1610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crnt</a:t>
            </a:r>
            <a:r>
              <a:rPr kumimoji="1" lang="en-US" altLang="ja-JP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_time</a:t>
            </a:r>
            <a:endParaRPr kumimoji="1" lang="ja-JP" altLang="en-US" sz="12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4929DD37-5A25-6C9E-D40A-6B01909653B2}"/>
              </a:ext>
            </a:extLst>
          </p:cNvPr>
          <p:cNvCxnSpPr>
            <a:cxnSpLocks/>
          </p:cNvCxnSpPr>
          <p:nvPr/>
        </p:nvCxnSpPr>
        <p:spPr>
          <a:xfrm>
            <a:off x="818323" y="1780512"/>
            <a:ext cx="9041290" cy="31435"/>
          </a:xfrm>
          <a:prstGeom prst="straightConnector1">
            <a:avLst/>
          </a:prstGeom>
          <a:ln w="12700"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3ACDEA06-019E-877A-981A-DBFDD263ED95}"/>
              </a:ext>
            </a:extLst>
          </p:cNvPr>
          <p:cNvCxnSpPr/>
          <p:nvPr/>
        </p:nvCxnSpPr>
        <p:spPr>
          <a:xfrm>
            <a:off x="8599822" y="3301231"/>
            <a:ext cx="0" cy="65598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204842B-29AE-BD91-106A-F640E5F06489}"/>
              </a:ext>
            </a:extLst>
          </p:cNvPr>
          <p:cNvSpPr txBox="1"/>
          <p:nvPr/>
        </p:nvSpPr>
        <p:spPr>
          <a:xfrm>
            <a:off x="8016725" y="1092729"/>
            <a:ext cx="116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/>
              <a:t>小節先頭</a:t>
            </a:r>
            <a:endParaRPr lang="en-US" altLang="ja-JP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31FC38F-39EE-77AC-042D-DADE1C5F95E6}"/>
              </a:ext>
            </a:extLst>
          </p:cNvPr>
          <p:cNvSpPr txBox="1"/>
          <p:nvPr/>
        </p:nvSpPr>
        <p:spPr>
          <a:xfrm>
            <a:off x="8264381" y="2352731"/>
            <a:ext cx="18437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current_tick_inmsr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C8D3C5A7-02AD-A72F-CCDF-582205C6F576}"/>
              </a:ext>
            </a:extLst>
          </p:cNvPr>
          <p:cNvCxnSpPr>
            <a:cxnSpLocks/>
          </p:cNvCxnSpPr>
          <p:nvPr/>
        </p:nvCxnSpPr>
        <p:spPr>
          <a:xfrm>
            <a:off x="8599822" y="2662830"/>
            <a:ext cx="1262270" cy="4389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84B9C83-8B7D-88F5-45D1-7084CC20867B}"/>
              </a:ext>
            </a:extLst>
          </p:cNvPr>
          <p:cNvSpPr txBox="1"/>
          <p:nvPr/>
        </p:nvSpPr>
        <p:spPr>
          <a:xfrm>
            <a:off x="10804662" y="1967791"/>
            <a:ext cx="12150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i="1"/>
              <a:t>太字は絶対時間</a:t>
            </a:r>
            <a:endParaRPr lang="en-US" altLang="ja-JP" sz="1100" i="1" dirty="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F5361A55-A295-04F6-2E6C-90CB61132977}"/>
              </a:ext>
            </a:extLst>
          </p:cNvPr>
          <p:cNvCxnSpPr>
            <a:cxnSpLocks/>
          </p:cNvCxnSpPr>
          <p:nvPr/>
        </p:nvCxnSpPr>
        <p:spPr>
          <a:xfrm>
            <a:off x="3213654" y="3159786"/>
            <a:ext cx="6645959" cy="0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2B057050-3162-3E9A-DFAD-DA5EFEA467A1}"/>
              </a:ext>
            </a:extLst>
          </p:cNvPr>
          <p:cNvSpPr txBox="1"/>
          <p:nvPr/>
        </p:nvSpPr>
        <p:spPr>
          <a:xfrm>
            <a:off x="4175271" y="2899848"/>
            <a:ext cx="20921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_culc_current_tick()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1BA7870-B273-D598-D003-5505C1500ECC}"/>
              </a:ext>
            </a:extLst>
          </p:cNvPr>
          <p:cNvSpPr txBox="1"/>
          <p:nvPr/>
        </p:nvSpPr>
        <p:spPr>
          <a:xfrm>
            <a:off x="3183837" y="4541161"/>
            <a:ext cx="6924243" cy="2005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生成の考え方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en" altLang="ja-JP" sz="1200" dirty="0"/>
              <a:t>Tempo </a:t>
            </a:r>
            <a:r>
              <a:rPr kumimoji="1" lang="ja-JP" altLang="en-US" sz="1200"/>
              <a:t>変化時の絶対時間とその時点の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を記録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kumimoji="1" lang="ja-JP" altLang="en-US" sz="1200"/>
              <a:t>次に </a:t>
            </a:r>
            <a:r>
              <a:rPr kumimoji="1" lang="en" altLang="ja-JP" sz="1200" dirty="0"/>
              <a:t>Tempo </a:t>
            </a:r>
            <a:r>
              <a:rPr kumimoji="1" lang="ja-JP" altLang="en-US" sz="1200"/>
              <a:t>が変わるまで、その時間との差から、現在の </a:t>
            </a:r>
            <a:r>
              <a:rPr kumimoji="1" lang="en" altLang="ja-JP" sz="1200" dirty="0"/>
              <a:t>tick </a:t>
            </a:r>
            <a:r>
              <a:rPr kumimoji="1" lang="ja-JP" altLang="en-US" sz="1200"/>
              <a:t>を算出する</a:t>
            </a:r>
            <a:endParaRPr kumimoji="1" lang="en-US" altLang="ja-JP" sz="1200" dirty="0"/>
          </a:p>
          <a:p>
            <a:pPr lvl="1">
              <a:lnSpc>
                <a:spcPct val="150000"/>
              </a:lnSpc>
            </a:pPr>
            <a:r>
              <a:rPr lang="ja-JP" altLang="en-US" sz="1200"/>
              <a:t>本来、</a:t>
            </a:r>
            <a:r>
              <a:rPr lang="en-US" altLang="ja-JP" sz="1200"/>
              <a:t>Δ</a:t>
            </a:r>
            <a:r>
              <a:rPr lang="ja-JP" altLang="en-US" sz="1200"/>
              <a:t>時間から</a:t>
            </a:r>
            <a:r>
              <a:rPr lang="en-US" altLang="ja-JP" sz="1200" dirty="0"/>
              <a:t>tick</a:t>
            </a:r>
            <a:r>
              <a:rPr lang="ja-JP" altLang="en-US" sz="1200"/>
              <a:t>を算出すれば、</a:t>
            </a:r>
            <a:r>
              <a:rPr lang="en-US" altLang="ja-JP" sz="1200" dirty="0"/>
              <a:t>tempo</a:t>
            </a:r>
            <a:r>
              <a:rPr lang="ja-JP" altLang="en-US" sz="1200"/>
              <a:t>変化にも柔軟に対応できるが、分母が小さいため精度が悪くなってしまう</a:t>
            </a:r>
            <a:endParaRPr kumimoji="1" lang="en-US" altLang="ja-JP" sz="1200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ja-JP" sz="1200" dirty="0"/>
              <a:t>r</a:t>
            </a:r>
            <a:r>
              <a:rPr kumimoji="1" lang="en-US" altLang="ja-JP" sz="1200" dirty="0"/>
              <a:t>it. </a:t>
            </a:r>
            <a:r>
              <a:rPr kumimoji="1" lang="ja-JP" altLang="en-US" sz="1200"/>
              <a:t>は目的地までの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変化をあらかじめ計算することで対応。その区間は</a:t>
            </a:r>
            <a:r>
              <a:rPr kumimoji="1" lang="en-US" altLang="ja-JP" sz="1200" dirty="0"/>
              <a:t>Tempo</a:t>
            </a:r>
            <a:r>
              <a:rPr kumimoji="1" lang="ja-JP" altLang="en-US" sz="1200"/>
              <a:t>変化を受け付けない。</a:t>
            </a:r>
          </a:p>
        </p:txBody>
      </p:sp>
    </p:spTree>
    <p:extLst>
      <p:ext uri="{BB962C8B-B14F-4D97-AF65-F5344CB8AC3E}">
        <p14:creationId xmlns:p14="http://schemas.microsoft.com/office/powerpoint/2010/main" val="3685144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F7CB755-D670-5647-8FEF-A64A3BC4BBB0}"/>
              </a:ext>
            </a:extLst>
          </p:cNvPr>
          <p:cNvCxnSpPr>
            <a:cxnSpLocks/>
          </p:cNvCxnSpPr>
          <p:nvPr/>
        </p:nvCxnSpPr>
        <p:spPr>
          <a:xfrm>
            <a:off x="1828800" y="1177158"/>
            <a:ext cx="236482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23318D2-3C4E-6E51-3453-1DBEC5173062}"/>
              </a:ext>
            </a:extLst>
          </p:cNvPr>
          <p:cNvCxnSpPr>
            <a:cxnSpLocks/>
          </p:cNvCxnSpPr>
          <p:nvPr/>
        </p:nvCxnSpPr>
        <p:spPr>
          <a:xfrm flipV="1">
            <a:off x="6096000" y="1597572"/>
            <a:ext cx="0" cy="62010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B679F49D-A852-BE13-B06F-6BF9E9043F32}"/>
              </a:ext>
            </a:extLst>
          </p:cNvPr>
          <p:cNvCxnSpPr/>
          <p:nvPr/>
        </p:nvCxnSpPr>
        <p:spPr>
          <a:xfrm>
            <a:off x="6096000" y="1597572"/>
            <a:ext cx="3573517" cy="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157DB68-1EB7-D652-6762-6194A6D174F8}"/>
              </a:ext>
            </a:extLst>
          </p:cNvPr>
          <p:cNvCxnSpPr>
            <a:cxnSpLocks/>
          </p:cNvCxnSpPr>
          <p:nvPr/>
        </p:nvCxnSpPr>
        <p:spPr>
          <a:xfrm>
            <a:off x="4193627" y="861848"/>
            <a:ext cx="0" cy="201651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B0A073-888D-EAAA-EE79-101223DF6078}"/>
              </a:ext>
            </a:extLst>
          </p:cNvPr>
          <p:cNvCxnSpPr>
            <a:cxnSpLocks/>
          </p:cNvCxnSpPr>
          <p:nvPr/>
        </p:nvCxnSpPr>
        <p:spPr>
          <a:xfrm>
            <a:off x="6096000" y="1149358"/>
            <a:ext cx="0" cy="172900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72BCA24-6B93-4B31-3EC5-10B233B91262}"/>
              </a:ext>
            </a:extLst>
          </p:cNvPr>
          <p:cNvSpPr txBox="1"/>
          <p:nvPr/>
        </p:nvSpPr>
        <p:spPr>
          <a:xfrm>
            <a:off x="1186351" y="780026"/>
            <a:ext cx="2259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original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8011B7C-17E5-60FE-4ADE-0941E963A13E}"/>
              </a:ext>
            </a:extLst>
          </p:cNvPr>
          <p:cNvSpPr txBox="1"/>
          <p:nvPr/>
        </p:nvSpPr>
        <p:spPr>
          <a:xfrm>
            <a:off x="4742793" y="382893"/>
            <a:ext cx="8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rit.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F21C7DD-5D6A-5722-1070-FC9CBE167132}"/>
              </a:ext>
            </a:extLst>
          </p:cNvPr>
          <p:cNvSpPr txBox="1"/>
          <p:nvPr/>
        </p:nvSpPr>
        <p:spPr>
          <a:xfrm>
            <a:off x="5872654" y="1228240"/>
            <a:ext cx="1726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n</a:t>
            </a:r>
            <a:r>
              <a:rPr kumimoji="1" lang="en-US" altLang="ja-JP" dirty="0"/>
              <a:t>ew tempo</a:t>
            </a:r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A68EB355-1D34-E12F-E69F-F3D5BE8CC46D}"/>
              </a:ext>
            </a:extLst>
          </p:cNvPr>
          <p:cNvCxnSpPr>
            <a:cxnSpLocks/>
          </p:cNvCxnSpPr>
          <p:nvPr/>
        </p:nvCxnSpPr>
        <p:spPr>
          <a:xfrm>
            <a:off x="4193627" y="1177158"/>
            <a:ext cx="1902373" cy="1040522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208B3DF-9071-E95D-EF3B-AC798BD67456}"/>
              </a:ext>
            </a:extLst>
          </p:cNvPr>
          <p:cNvCxnSpPr>
            <a:cxnSpLocks/>
          </p:cNvCxnSpPr>
          <p:nvPr/>
        </p:nvCxnSpPr>
        <p:spPr>
          <a:xfrm>
            <a:off x="6096000" y="2207172"/>
            <a:ext cx="1156138" cy="671189"/>
          </a:xfrm>
          <a:prstGeom prst="line">
            <a:avLst/>
          </a:prstGeom>
          <a:ln w="57150">
            <a:solidFill>
              <a:srgbClr val="00B0F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971E63CD-31E8-DE3C-FDA7-D7B7B4AE6949}"/>
              </a:ext>
            </a:extLst>
          </p:cNvPr>
          <p:cNvCxnSpPr>
            <a:cxnSpLocks/>
          </p:cNvCxnSpPr>
          <p:nvPr/>
        </p:nvCxnSpPr>
        <p:spPr>
          <a:xfrm flipV="1">
            <a:off x="1545021" y="2867855"/>
            <a:ext cx="8022019" cy="11406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821951-9181-3753-4606-5F7CF39CAA1A}"/>
              </a:ext>
            </a:extLst>
          </p:cNvPr>
          <p:cNvSpPr txBox="1"/>
          <p:nvPr/>
        </p:nvSpPr>
        <p:spPr>
          <a:xfrm>
            <a:off x="3445419" y="2989512"/>
            <a:ext cx="1496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start time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3E09F3B-243D-0A80-E7A2-3611AE5FAE6C}"/>
              </a:ext>
            </a:extLst>
          </p:cNvPr>
          <p:cNvSpPr txBox="1"/>
          <p:nvPr/>
        </p:nvSpPr>
        <p:spPr>
          <a:xfrm>
            <a:off x="5556031" y="2997709"/>
            <a:ext cx="116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end time</a:t>
            </a:r>
            <a:endParaRPr kumimoji="1" lang="ja-JP" altLang="en-US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6A9072F-875C-5F5E-B1B5-0C0463D341CF}"/>
              </a:ext>
            </a:extLst>
          </p:cNvPr>
          <p:cNvSpPr txBox="1"/>
          <p:nvPr/>
        </p:nvSpPr>
        <p:spPr>
          <a:xfrm>
            <a:off x="7134550" y="2497623"/>
            <a:ext cx="157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</a:t>
            </a:r>
            <a:r>
              <a:rPr kumimoji="1" lang="en-US" altLang="ja-JP" dirty="0"/>
              <a:t>empo0_time</a:t>
            </a:r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8380C5-F24B-6BD8-164E-2227D690FAFB}"/>
              </a:ext>
            </a:extLst>
          </p:cNvPr>
          <p:cNvSpPr txBox="1"/>
          <p:nvPr/>
        </p:nvSpPr>
        <p:spPr>
          <a:xfrm>
            <a:off x="6112423" y="1965542"/>
            <a:ext cx="1952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target t</a:t>
            </a:r>
            <a:r>
              <a:rPr kumimoji="1" lang="en-US" altLang="ja-JP" dirty="0"/>
              <a:t>empo</a:t>
            </a:r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BCD897C6-9AE4-C8E8-1A12-C20BF611CC3F}"/>
              </a:ext>
            </a:extLst>
          </p:cNvPr>
          <p:cNvSpPr txBox="1"/>
          <p:nvPr/>
        </p:nvSpPr>
        <p:spPr>
          <a:xfrm>
            <a:off x="1334814" y="3466939"/>
            <a:ext cx="92806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start time</a:t>
            </a:r>
            <a:r>
              <a:rPr kumimoji="1" lang="ja-JP" altLang="en-US">
                <a:solidFill>
                  <a:srgbClr val="FF0000"/>
                </a:solidFill>
              </a:rPr>
              <a:t>からの積算</a:t>
            </a:r>
            <a:r>
              <a:rPr kumimoji="1" lang="en-US" altLang="ja-JP" dirty="0">
                <a:solidFill>
                  <a:srgbClr val="FF0000"/>
                </a:solidFill>
              </a:rPr>
              <a:t>Tick</a:t>
            </a:r>
            <a:r>
              <a:rPr kumimoji="1" lang="en-US" altLang="ja-JP" dirty="0"/>
              <a:t> = t0_addup_tick - </a:t>
            </a:r>
            <a:r>
              <a:rPr kumimoji="1" lang="en-US" altLang="ja-JP" dirty="0" err="1"/>
              <a:t>delta_tps</a:t>
            </a:r>
            <a:r>
              <a:rPr kumimoji="1" lang="en-US" altLang="ja-JP" dirty="0"/>
              <a:t> / 2 * (time_to0 ^ 2)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/>
              <a:t>delta_tps</a:t>
            </a:r>
            <a:r>
              <a:rPr kumimoji="1" lang="en-US" altLang="ja-JP" dirty="0"/>
              <a:t>: Tempo</a:t>
            </a:r>
            <a:r>
              <a:rPr kumimoji="1" lang="ja-JP" altLang="en-US"/>
              <a:t>の１秒あたりの変化量を</a:t>
            </a:r>
            <a:r>
              <a:rPr kumimoji="1" lang="en-US" altLang="ja-JP" dirty="0" err="1"/>
              <a:t>TickPerSec(bpm</a:t>
            </a:r>
            <a:r>
              <a:rPr kumimoji="1" lang="ja-JP" altLang="en-US" dirty="0" err="1"/>
              <a:t>に</a:t>
            </a:r>
            <a:r>
              <a:rPr kumimoji="1" lang="en-US" altLang="ja-JP" dirty="0" err="1"/>
              <a:t>8</a:t>
            </a:r>
            <a:r>
              <a:rPr kumimoji="1" lang="ja-JP" altLang="en-US" dirty="0" err="1"/>
              <a:t>をかける</a:t>
            </a:r>
            <a:r>
              <a:rPr kumimoji="1" lang="en-US" altLang="ja-JP" dirty="0" err="1"/>
              <a:t>)</a:t>
            </a:r>
            <a:r>
              <a:rPr kumimoji="1" lang="ja-JP" altLang="en-US"/>
              <a:t>にしたもの</a:t>
            </a:r>
            <a:endParaRPr kumimoji="1" lang="en-US" altLang="ja-JP" dirty="0"/>
          </a:p>
          <a:p>
            <a:r>
              <a:rPr lang="en-US" altLang="ja-JP" dirty="0"/>
              <a:t>time_to0[sec] = tempo0_time – crnt_time</a:t>
            </a:r>
          </a:p>
          <a:p>
            <a:r>
              <a:rPr lang="ja-JP" altLang="en-US" dirty="0"/>
              <a:t>（考え方：</a:t>
            </a:r>
            <a:r>
              <a:rPr lang="en-US" altLang="ja-JP" dirty="0"/>
              <a:t>delta_tps </a:t>
            </a:r>
            <a:r>
              <a:rPr lang="ja-JP" altLang="en-US" dirty="0"/>
              <a:t>は加速度、積算</a:t>
            </a:r>
            <a:r>
              <a:rPr lang="en-US" altLang="ja-JP" dirty="0"/>
              <a:t>Tick</a:t>
            </a:r>
            <a:r>
              <a:rPr lang="ja-JP" altLang="en-US" dirty="0"/>
              <a:t>は距離、</a:t>
            </a:r>
            <a:r>
              <a:rPr lang="en-US" altLang="ja-JP" dirty="0"/>
              <a:t>tps</a:t>
            </a:r>
            <a:r>
              <a:rPr lang="ja-JP" altLang="en-US" dirty="0"/>
              <a:t>は速度とし速度を時間で積分）</a:t>
            </a:r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&lt;</a:t>
            </a:r>
            <a:r>
              <a:rPr lang="ja-JP" altLang="en-US" dirty="0"/>
              <a:t>作り方</a:t>
            </a:r>
            <a:r>
              <a:rPr lang="en-US" altLang="ja-JP" dirty="0"/>
              <a:t>&gt;</a:t>
            </a:r>
          </a:p>
          <a:p>
            <a:r>
              <a:rPr kumimoji="1" lang="en-US" altLang="ja-JP"/>
              <a:t>rit.</a:t>
            </a:r>
            <a:r>
              <a:rPr kumimoji="1" lang="ja-JP" altLang="en-US"/>
              <a:t>の強さより、</a:t>
            </a:r>
            <a:r>
              <a:rPr kumimoji="1" lang="en-US" altLang="ja-JP"/>
              <a:t>delta_tps</a:t>
            </a:r>
            <a:r>
              <a:rPr kumimoji="1" lang="ja-JP" altLang="en-US"/>
              <a:t>を決める</a:t>
            </a:r>
            <a:endParaRPr kumimoji="1" lang="en-US" altLang="ja-JP"/>
          </a:p>
          <a:p>
            <a:r>
              <a:rPr lang="en-US" altLang="ja-JP"/>
              <a:t>delta_tps </a:t>
            </a:r>
            <a:r>
              <a:rPr lang="ja-JP" altLang="en-US"/>
              <a:t>から、</a:t>
            </a:r>
            <a:r>
              <a:rPr lang="en-US" altLang="ja-JP"/>
              <a:t>tempo0_time </a:t>
            </a:r>
            <a:r>
              <a:rPr lang="ja-JP" altLang="en-US"/>
              <a:t>を求め、</a:t>
            </a:r>
            <a:r>
              <a:rPr lang="en-US" altLang="ja-JP"/>
              <a:t>tempo0_time</a:t>
            </a:r>
            <a:r>
              <a:rPr lang="ja-JP" altLang="en-US"/>
              <a:t>時の</a:t>
            </a:r>
            <a:r>
              <a:rPr lang="en-US" altLang="ja-JP"/>
              <a:t> tick(t0_addup_tick) </a:t>
            </a:r>
            <a:r>
              <a:rPr lang="ja-JP" altLang="en-US"/>
              <a:t>も求める</a:t>
            </a:r>
            <a:endParaRPr lang="en-US" altLang="ja-JP"/>
          </a:p>
          <a:p>
            <a:r>
              <a:rPr lang="ja-JP" altLang="en-US"/>
              <a:t>実動作時、積算</a:t>
            </a:r>
            <a:r>
              <a:rPr lang="en-US" altLang="ja-JP"/>
              <a:t>Tick </a:t>
            </a:r>
            <a:r>
              <a:rPr lang="ja-JP" altLang="en-US"/>
              <a:t>が小節頭を超えたとき、</a:t>
            </a:r>
            <a:r>
              <a:rPr lang="en-US" altLang="ja-JP"/>
              <a:t>rit. </a:t>
            </a:r>
            <a:r>
              <a:rPr lang="ja-JP" altLang="en-US"/>
              <a:t>は終了</a:t>
            </a:r>
            <a:endParaRPr lang="en-US" altLang="ja-JP"/>
          </a:p>
          <a:p>
            <a:r>
              <a:rPr kumimoji="1" lang="ja-JP" altLang="en-US"/>
              <a:t>また、</a:t>
            </a:r>
            <a:r>
              <a:rPr lang="ja-JP" altLang="en-US"/>
              <a:t>実際には</a:t>
            </a:r>
            <a:r>
              <a:rPr lang="en-US" altLang="ja-JP"/>
              <a:t> tempo0 </a:t>
            </a:r>
            <a:r>
              <a:rPr lang="ja-JP" altLang="en-US"/>
              <a:t>に到達する前に、ある</a:t>
            </a:r>
            <a:r>
              <a:rPr lang="en-US" altLang="ja-JP"/>
              <a:t> tempo </a:t>
            </a:r>
            <a:r>
              <a:rPr lang="ja-JP" altLang="en-US"/>
              <a:t>で</a:t>
            </a:r>
            <a:r>
              <a:rPr lang="en-US" altLang="ja-JP"/>
              <a:t> rit.</a:t>
            </a:r>
            <a:r>
              <a:rPr lang="ja-JP" altLang="en-US"/>
              <a:t>は止まる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120D1E3-679E-8914-EDAA-6721A3918880}"/>
              </a:ext>
            </a:extLst>
          </p:cNvPr>
          <p:cNvSpPr txBox="1"/>
          <p:nvPr/>
        </p:nvSpPr>
        <p:spPr>
          <a:xfrm>
            <a:off x="8282152" y="641526"/>
            <a:ext cx="313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テンポはリニアに増減すると仮定する</a:t>
            </a:r>
          </a:p>
        </p:txBody>
      </p:sp>
      <p:sp>
        <p:nvSpPr>
          <p:cNvPr id="31" name="三角形 30">
            <a:extLst>
              <a:ext uri="{FF2B5EF4-FFF2-40B4-BE49-F238E27FC236}">
                <a16:creationId xmlns:a16="http://schemas.microsoft.com/office/drawing/2014/main" id="{76A79D07-5FE7-3533-E70D-8A70168DBF22}"/>
              </a:ext>
            </a:extLst>
          </p:cNvPr>
          <p:cNvSpPr/>
          <p:nvPr/>
        </p:nvSpPr>
        <p:spPr>
          <a:xfrm rot="5400000">
            <a:off x="4889761" y="515985"/>
            <a:ext cx="1679720" cy="3045025"/>
          </a:xfrm>
          <a:prstGeom prst="triangle">
            <a:avLst>
              <a:gd name="adj" fmla="val 100000"/>
            </a:avLst>
          </a:prstGeom>
          <a:solidFill>
            <a:srgbClr val="91C3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B7E4714-2BB4-A0DB-DA0A-7058546B7669}"/>
              </a:ext>
            </a:extLst>
          </p:cNvPr>
          <p:cNvCxnSpPr>
            <a:cxnSpLocks/>
          </p:cNvCxnSpPr>
          <p:nvPr/>
        </p:nvCxnSpPr>
        <p:spPr>
          <a:xfrm>
            <a:off x="5097517" y="1418897"/>
            <a:ext cx="0" cy="1438443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5346D4-C808-C9F5-6375-8E78564A55D5}"/>
              </a:ext>
            </a:extLst>
          </p:cNvPr>
          <p:cNvSpPr txBox="1"/>
          <p:nvPr/>
        </p:nvSpPr>
        <p:spPr>
          <a:xfrm>
            <a:off x="4662652" y="2862435"/>
            <a:ext cx="9603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crnt_time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766092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30D72-A909-8CD3-44C3-2846873D55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Translation Design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276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Original(thru)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56312" y="235425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特定の和音</a:t>
            </a:r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56312" y="3547298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</p:cNvCxnSpPr>
          <p:nvPr/>
        </p:nvCxnSpPr>
        <p:spPr>
          <a:xfrm>
            <a:off x="2291254" y="1681654"/>
            <a:ext cx="191288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AD87837-DA07-87A3-1D8D-18358C3C4E74}"/>
              </a:ext>
            </a:extLst>
          </p:cNvPr>
          <p:cNvCxnSpPr/>
          <p:nvPr/>
        </p:nvCxnSpPr>
        <p:spPr>
          <a:xfrm flipV="1">
            <a:off x="4986474" y="1313793"/>
            <a:ext cx="0" cy="36786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88A7349F-7D05-A7D9-F030-1F8C3CD9F503}"/>
              </a:ext>
            </a:extLst>
          </p:cNvPr>
          <p:cNvCxnSpPr>
            <a:cxnSpLocks/>
          </p:cNvCxnSpPr>
          <p:nvPr/>
        </p:nvCxnSpPr>
        <p:spPr>
          <a:xfrm flipH="1">
            <a:off x="4984188" y="1763455"/>
            <a:ext cx="2286" cy="814870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4080721-A32A-6E75-D6FD-B1DDD99E7D76}"/>
              </a:ext>
            </a:extLst>
          </p:cNvPr>
          <p:cNvSpPr txBox="1"/>
          <p:nvPr/>
        </p:nvSpPr>
        <p:spPr>
          <a:xfrm>
            <a:off x="5154640" y="131379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A8B60B6-C12D-EA96-638E-121DA0F05709}"/>
              </a:ext>
            </a:extLst>
          </p:cNvPr>
          <p:cNvSpPr txBox="1"/>
          <p:nvPr/>
        </p:nvSpPr>
        <p:spPr>
          <a:xfrm>
            <a:off x="5154639" y="2070538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A28718F9-4DB7-BFC7-D3BE-A1691AE06721}"/>
              </a:ext>
            </a:extLst>
          </p:cNvPr>
          <p:cNvSpPr/>
          <p:nvPr/>
        </p:nvSpPr>
        <p:spPr>
          <a:xfrm>
            <a:off x="5065983" y="1272517"/>
            <a:ext cx="861849" cy="449662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1467489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83342" y="1093073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45744" y="1592980"/>
            <a:ext cx="43007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通常の和音変換</a:t>
            </a:r>
            <a:r>
              <a:rPr lang="en-US" altLang="ja-JP" b="1" dirty="0">
                <a:solidFill>
                  <a:srgbClr val="FF0000"/>
                </a:solidFill>
              </a:rPr>
              <a:t>(com)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アルペジオの場合、一拍目の音をある和音の音に変換</a:t>
            </a:r>
            <a:r>
              <a:rPr lang="en-US" altLang="ja-JP" dirty="0"/>
              <a:t>(Translate)</a:t>
            </a:r>
            <a:r>
              <a:rPr lang="ja-JP" altLang="en-US"/>
              <a:t>する際に使用</a:t>
            </a:r>
            <a:endParaRPr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 dirty="0"/>
              <a:t>Original</a:t>
            </a:r>
            <a:r>
              <a:rPr kumimoji="1" lang="ja-JP" altLang="en-US"/>
              <a:t>音程の音に最も近い、和音の音を探す</a:t>
            </a:r>
            <a:endParaRPr kumimoji="1" lang="en-US" altLang="ja-JP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アルペジオでない場合、この方法で変換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等距離なら下を選択</a:t>
            </a:r>
            <a:r>
              <a:rPr kumimoji="1" lang="en-US" altLang="ja-JP"/>
              <a:t>※</a:t>
            </a:r>
            <a:endParaRPr kumimoji="1" lang="ja-JP" altLang="en-US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2F37298-4719-7DB1-AAAA-BFF79B6C0809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41F6CEF-1D10-7EBE-7491-7F77DE50334F}"/>
              </a:ext>
            </a:extLst>
          </p:cNvPr>
          <p:cNvSpPr txBox="1"/>
          <p:nvPr/>
        </p:nvSpPr>
        <p:spPr>
          <a:xfrm>
            <a:off x="6645744" y="961581"/>
            <a:ext cx="4026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" altLang="ja-JP" b="0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translate_note_com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357601D-B7ED-8A0E-063E-C5A36A3846BF}"/>
              </a:ext>
            </a:extLst>
          </p:cNvPr>
          <p:cNvSpPr txBox="1"/>
          <p:nvPr/>
        </p:nvSpPr>
        <p:spPr>
          <a:xfrm>
            <a:off x="6966307" y="5013434"/>
            <a:ext cx="43007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/>
              <a:t>※</a:t>
            </a:r>
            <a:r>
              <a:rPr kumimoji="1" lang="ja-JP" altLang="en-US" sz="1400"/>
              <a:t>下を選択する理由</a:t>
            </a:r>
            <a:endParaRPr kumimoji="1" lang="en-US" altLang="ja-JP" sz="1400"/>
          </a:p>
          <a:p>
            <a:r>
              <a:rPr lang="ja-JP" altLang="en-US" sz="1400"/>
              <a:t>入力する階名は、</a:t>
            </a:r>
            <a:r>
              <a:rPr lang="en-US" altLang="ja-JP" sz="1400"/>
              <a:t>Major Scale</a:t>
            </a:r>
            <a:r>
              <a:rPr lang="ja-JP" altLang="en-US" sz="1400"/>
              <a:t>をベースにしており、</a:t>
            </a:r>
            <a:r>
              <a:rPr lang="en-US" altLang="ja-JP" sz="1400"/>
              <a:t>Major</a:t>
            </a:r>
            <a:r>
              <a:rPr lang="ja-JP" altLang="en-US" sz="1400"/>
              <a:t>→</a:t>
            </a:r>
            <a:r>
              <a:rPr lang="en-US" altLang="ja-JP" sz="1400"/>
              <a:t>Minor</a:t>
            </a:r>
            <a:r>
              <a:rPr lang="ja-JP" altLang="en-US" sz="1400"/>
              <a:t>の際、「ミ」は「ファ」でなくて「ミ</a:t>
            </a:r>
            <a:r>
              <a:rPr lang="en-US" altLang="ja-JP" sz="1400"/>
              <a:t>b</a:t>
            </a:r>
            <a:r>
              <a:rPr lang="ja-JP" altLang="en-US" sz="1400"/>
              <a:t>」になって欲しい。「ラ、シ」も同様。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45863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B8DBFD4-D76A-3810-FBC5-D9FA0569718D}"/>
              </a:ext>
            </a:extLst>
          </p:cNvPr>
          <p:cNvSpPr/>
          <p:nvPr/>
        </p:nvSpPr>
        <p:spPr>
          <a:xfrm>
            <a:off x="1719583" y="961581"/>
            <a:ext cx="424069" cy="5208105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2FF4B7-BEAA-23E4-9E3B-0FE95E68AE72}"/>
              </a:ext>
            </a:extLst>
          </p:cNvPr>
          <p:cNvSpPr/>
          <p:nvPr/>
        </p:nvSpPr>
        <p:spPr>
          <a:xfrm>
            <a:off x="1719583" y="1492468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F50B33A-B664-44E4-E78B-05FFD895F8AD}"/>
              </a:ext>
            </a:extLst>
          </p:cNvPr>
          <p:cNvSpPr/>
          <p:nvPr/>
        </p:nvSpPr>
        <p:spPr>
          <a:xfrm>
            <a:off x="1719583" y="293238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AAB6C35-58D5-DCCF-C7E4-3716199A0ABA}"/>
              </a:ext>
            </a:extLst>
          </p:cNvPr>
          <p:cNvSpPr/>
          <p:nvPr/>
        </p:nvSpPr>
        <p:spPr>
          <a:xfrm>
            <a:off x="1717297" y="4882055"/>
            <a:ext cx="424069" cy="3783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B4E1F72-668E-7356-099C-0D0F086E8944}"/>
              </a:ext>
            </a:extLst>
          </p:cNvPr>
          <p:cNvSpPr txBox="1"/>
          <p:nvPr/>
        </p:nvSpPr>
        <p:spPr>
          <a:xfrm>
            <a:off x="1223311" y="1501509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AEFA7F-21AE-70AE-673B-FD3DFCE807B1}"/>
              </a:ext>
            </a:extLst>
          </p:cNvPr>
          <p:cNvSpPr txBox="1"/>
          <p:nvPr/>
        </p:nvSpPr>
        <p:spPr>
          <a:xfrm>
            <a:off x="1223311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A7AAEB01-D158-6C33-4384-BDE24C3AC892}"/>
              </a:ext>
            </a:extLst>
          </p:cNvPr>
          <p:cNvSpPr txBox="1"/>
          <p:nvPr/>
        </p:nvSpPr>
        <p:spPr>
          <a:xfrm>
            <a:off x="1221025" y="4886575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3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EACB3F-1576-950D-ACEB-7D15949CCDBD}"/>
              </a:ext>
            </a:extLst>
          </p:cNvPr>
          <p:cNvSpPr txBox="1"/>
          <p:nvPr/>
        </p:nvSpPr>
        <p:spPr>
          <a:xfrm>
            <a:off x="1098554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最初の音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B461B80-0596-5742-09E1-ABF170CBE2E2}"/>
              </a:ext>
            </a:extLst>
          </p:cNvPr>
          <p:cNvSpPr/>
          <p:nvPr/>
        </p:nvSpPr>
        <p:spPr>
          <a:xfrm>
            <a:off x="4351740" y="961581"/>
            <a:ext cx="424069" cy="520810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7871D86-1E8E-40BB-E480-D912F5CBE96A}"/>
              </a:ext>
            </a:extLst>
          </p:cNvPr>
          <p:cNvSpPr/>
          <p:nvPr/>
        </p:nvSpPr>
        <p:spPr>
          <a:xfrm>
            <a:off x="4354026" y="1114095"/>
            <a:ext cx="424069" cy="37837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39E601E-81CB-4A9D-4BBA-CA5C24172BFB}"/>
              </a:ext>
            </a:extLst>
          </p:cNvPr>
          <p:cNvSpPr/>
          <p:nvPr/>
        </p:nvSpPr>
        <p:spPr>
          <a:xfrm>
            <a:off x="4364308" y="1839758"/>
            <a:ext cx="411501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58218C41-0062-F40D-B142-9F783C58FC82}"/>
              </a:ext>
            </a:extLst>
          </p:cNvPr>
          <p:cNvSpPr/>
          <p:nvPr/>
        </p:nvSpPr>
        <p:spPr>
          <a:xfrm>
            <a:off x="4356312" y="4385469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4B94035-C350-89F5-0A09-60D1C3A027DF}"/>
              </a:ext>
            </a:extLst>
          </p:cNvPr>
          <p:cNvSpPr txBox="1"/>
          <p:nvPr/>
        </p:nvSpPr>
        <p:spPr>
          <a:xfrm>
            <a:off x="3874202" y="1112625"/>
            <a:ext cx="47296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E9A3AFF-4000-4A95-1922-D1818A7C4376}"/>
              </a:ext>
            </a:extLst>
          </p:cNvPr>
          <p:cNvSpPr txBox="1"/>
          <p:nvPr/>
        </p:nvSpPr>
        <p:spPr>
          <a:xfrm>
            <a:off x="3730711" y="506951"/>
            <a:ext cx="1661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/>
              <a:t>次の音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38AE43A-BC73-B759-B85C-602C8C999BC8}"/>
              </a:ext>
            </a:extLst>
          </p:cNvPr>
          <p:cNvSpPr/>
          <p:nvPr/>
        </p:nvSpPr>
        <p:spPr>
          <a:xfrm>
            <a:off x="4364308" y="3025705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41CFCC9-71EC-904A-B05E-EDAAFDB886E5}"/>
              </a:ext>
            </a:extLst>
          </p:cNvPr>
          <p:cNvSpPr/>
          <p:nvPr/>
        </p:nvSpPr>
        <p:spPr>
          <a:xfrm>
            <a:off x="4356312" y="5412826"/>
            <a:ext cx="419497" cy="37837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9FD9575-F4FA-99FB-4C27-5047DB53E8DD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2291254" y="1297291"/>
            <a:ext cx="1582948" cy="3843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27BF610-F676-EE8F-4DCC-B24B09C1026D}"/>
              </a:ext>
            </a:extLst>
          </p:cNvPr>
          <p:cNvSpPr/>
          <p:nvPr/>
        </p:nvSpPr>
        <p:spPr>
          <a:xfrm>
            <a:off x="1245473" y="2942894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D070E90-4D77-BAF5-7EBE-3C36FBDE2310}"/>
              </a:ext>
            </a:extLst>
          </p:cNvPr>
          <p:cNvSpPr/>
          <p:nvPr/>
        </p:nvSpPr>
        <p:spPr>
          <a:xfrm>
            <a:off x="3895458" y="1820331"/>
            <a:ext cx="424070" cy="3888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9F08309-7612-DE4A-BE13-D6328ACAAF2B}"/>
              </a:ext>
            </a:extLst>
          </p:cNvPr>
          <p:cNvSpPr txBox="1"/>
          <p:nvPr/>
        </p:nvSpPr>
        <p:spPr>
          <a:xfrm>
            <a:off x="6619974" y="1616052"/>
            <a:ext cx="45231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>
                <a:solidFill>
                  <a:srgbClr val="FF0000"/>
                </a:solidFill>
              </a:rPr>
              <a:t>同音回避型和音変換</a:t>
            </a:r>
            <a:r>
              <a:rPr lang="en-US" altLang="ja-JP" b="1">
                <a:solidFill>
                  <a:srgbClr val="FF0000"/>
                </a:solidFill>
              </a:rPr>
              <a:t>(arp)</a:t>
            </a:r>
            <a:br>
              <a:rPr lang="en-US" altLang="ja-JP"/>
            </a:br>
            <a:r>
              <a:rPr lang="ja-JP" altLang="en-US"/>
              <a:t>上から下に動くアルペジオの音程に変換</a:t>
            </a:r>
            <a:r>
              <a:rPr lang="en-US" altLang="ja-JP"/>
              <a:t>(Translate)</a:t>
            </a:r>
            <a:r>
              <a:rPr lang="ja-JP" altLang="en-US"/>
              <a:t>する場合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ja-JP"/>
              <a:t>Original</a:t>
            </a:r>
            <a:r>
              <a:rPr kumimoji="1" lang="ja-JP" altLang="en-US"/>
              <a:t>の前音程との差分</a:t>
            </a:r>
            <a:r>
              <a:rPr kumimoji="1" lang="en-US" altLang="ja-JP"/>
              <a:t>A</a:t>
            </a:r>
            <a:r>
              <a:rPr kumimoji="1" lang="ja-JP" altLang="en-US"/>
              <a:t>を、</a:t>
            </a:r>
            <a:r>
              <a:rPr kumimoji="1" lang="en-US" altLang="ja-JP"/>
              <a:t>Phrase</a:t>
            </a:r>
            <a:r>
              <a:rPr kumimoji="1" lang="ja-JP" altLang="en-US"/>
              <a:t>入力の際に</a:t>
            </a:r>
            <a:r>
              <a:rPr kumimoji="1" lang="en-US" altLang="ja-JP"/>
              <a:t> Analyze </a:t>
            </a:r>
            <a:r>
              <a:rPr kumimoji="1" lang="ja-JP" altLang="en-US"/>
              <a:t>して算出しておく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2</a:t>
            </a:r>
            <a:r>
              <a:rPr lang="ja-JP" altLang="en-US"/>
              <a:t>の音程を探すとき、</a:t>
            </a:r>
            <a:r>
              <a:rPr lang="en-US" altLang="ja-JP"/>
              <a:t>1</a:t>
            </a:r>
            <a:r>
              <a:rPr lang="ja-JP" altLang="en-US"/>
              <a:t>を含まないすぐ下から探し始める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最も</a:t>
            </a:r>
            <a:r>
              <a:rPr kumimoji="1" lang="en-US" altLang="ja-JP"/>
              <a:t>A</a:t>
            </a:r>
            <a:r>
              <a:rPr kumimoji="1" lang="ja-JP" altLang="en-US"/>
              <a:t>に近い音を選ぶ</a:t>
            </a:r>
            <a:br>
              <a:rPr lang="en-US" altLang="ja-JP"/>
            </a:br>
            <a:r>
              <a:rPr lang="ja-JP" altLang="en-US"/>
              <a:t>（等距離なら下を選択）</a:t>
            </a:r>
            <a:endParaRPr kumimoji="1"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/>
              <a:t>thru</a:t>
            </a:r>
            <a:r>
              <a:rPr lang="ja-JP" altLang="en-US"/>
              <a:t>時には、違う音を選んでしまうため、この変換を通さない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68AFD36-8BE2-9D9E-1B6A-3FE453037D5A}"/>
              </a:ext>
            </a:extLst>
          </p:cNvPr>
          <p:cNvSpPr txBox="1"/>
          <p:nvPr/>
        </p:nvSpPr>
        <p:spPr>
          <a:xfrm>
            <a:off x="3880835" y="1857674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0" name="下矢印 19">
            <a:extLst>
              <a:ext uri="{FF2B5EF4-FFF2-40B4-BE49-F238E27FC236}">
                <a16:creationId xmlns:a16="http://schemas.microsoft.com/office/drawing/2014/main" id="{BACB0EB3-0E6F-E9C5-1CCD-A2FE75FA9EEE}"/>
              </a:ext>
            </a:extLst>
          </p:cNvPr>
          <p:cNvSpPr/>
          <p:nvPr/>
        </p:nvSpPr>
        <p:spPr>
          <a:xfrm>
            <a:off x="2223160" y="189623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AAEAB9D1-0DC2-192A-DC25-D9CAA7498891}"/>
              </a:ext>
            </a:extLst>
          </p:cNvPr>
          <p:cNvSpPr txBox="1"/>
          <p:nvPr/>
        </p:nvSpPr>
        <p:spPr>
          <a:xfrm>
            <a:off x="2170608" y="296244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sp>
        <p:nvSpPr>
          <p:cNvPr id="23" name="下矢印 22">
            <a:extLst>
              <a:ext uri="{FF2B5EF4-FFF2-40B4-BE49-F238E27FC236}">
                <a16:creationId xmlns:a16="http://schemas.microsoft.com/office/drawing/2014/main" id="{266C440C-6171-A9A1-1E41-BF9CC48E33D4}"/>
              </a:ext>
            </a:extLst>
          </p:cNvPr>
          <p:cNvSpPr/>
          <p:nvPr/>
        </p:nvSpPr>
        <p:spPr>
          <a:xfrm>
            <a:off x="4844353" y="1287226"/>
            <a:ext cx="367863" cy="10662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A26C7E1-7B4C-17F5-34D9-B11373C6AC0F}"/>
              </a:ext>
            </a:extLst>
          </p:cNvPr>
          <p:cNvSpPr txBox="1"/>
          <p:nvPr/>
        </p:nvSpPr>
        <p:spPr>
          <a:xfrm>
            <a:off x="4791801" y="2353436"/>
            <a:ext cx="4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/>
              <a:t>A</a:t>
            </a:r>
            <a:endParaRPr kumimoji="1" lang="ja-JP" altLang="en-US"/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1A8CCE09-AC75-9595-E872-B367998A9E5B}"/>
              </a:ext>
            </a:extLst>
          </p:cNvPr>
          <p:cNvCxnSpPr/>
          <p:nvPr/>
        </p:nvCxnSpPr>
        <p:spPr>
          <a:xfrm>
            <a:off x="4016778" y="1510549"/>
            <a:ext cx="151806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B3C95645-D2DC-E780-79D0-F3E0A135A610}"/>
              </a:ext>
            </a:extLst>
          </p:cNvPr>
          <p:cNvCxnSpPr>
            <a:cxnSpLocks/>
          </p:cNvCxnSpPr>
          <p:nvPr/>
        </p:nvCxnSpPr>
        <p:spPr>
          <a:xfrm>
            <a:off x="5336971" y="1489472"/>
            <a:ext cx="0" cy="525301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C568ADD-10FC-3E60-3104-6AC4BD73D9F1}"/>
              </a:ext>
            </a:extLst>
          </p:cNvPr>
          <p:cNvSpPr txBox="1"/>
          <p:nvPr/>
        </p:nvSpPr>
        <p:spPr>
          <a:xfrm>
            <a:off x="5392263" y="1510549"/>
            <a:ext cx="722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探す</a:t>
            </a:r>
          </a:p>
        </p:txBody>
      </p: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C9E0058F-513F-D9C9-923D-00CC270671CB}"/>
              </a:ext>
            </a:extLst>
          </p:cNvPr>
          <p:cNvCxnSpPr>
            <a:cxnSpLocks/>
          </p:cNvCxnSpPr>
          <p:nvPr/>
        </p:nvCxnSpPr>
        <p:spPr>
          <a:xfrm>
            <a:off x="3962913" y="2516527"/>
            <a:ext cx="948895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167F029-765D-AAAE-D38F-C6D46119CDD3}"/>
              </a:ext>
            </a:extLst>
          </p:cNvPr>
          <p:cNvCxnSpPr>
            <a:cxnSpLocks/>
          </p:cNvCxnSpPr>
          <p:nvPr/>
        </p:nvCxnSpPr>
        <p:spPr>
          <a:xfrm flipV="1">
            <a:off x="4135136" y="2209215"/>
            <a:ext cx="0" cy="24167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FFCF1987-CADF-C1E6-63EC-5E1E1B5C1624}"/>
              </a:ext>
            </a:extLst>
          </p:cNvPr>
          <p:cNvCxnSpPr>
            <a:cxnSpLocks/>
          </p:cNvCxnSpPr>
          <p:nvPr/>
        </p:nvCxnSpPr>
        <p:spPr>
          <a:xfrm>
            <a:off x="4130656" y="2589050"/>
            <a:ext cx="0" cy="436655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40DE39F6-056D-F346-EC18-09E23ACDADF4}"/>
              </a:ext>
            </a:extLst>
          </p:cNvPr>
          <p:cNvSpPr txBox="1"/>
          <p:nvPr/>
        </p:nvSpPr>
        <p:spPr>
          <a:xfrm>
            <a:off x="3189982" y="2166423"/>
            <a:ext cx="693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近い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A4F0E2C3-695D-9231-C9F8-30F7388968B2}"/>
              </a:ext>
            </a:extLst>
          </p:cNvPr>
          <p:cNvSpPr txBox="1"/>
          <p:nvPr/>
        </p:nvSpPr>
        <p:spPr>
          <a:xfrm>
            <a:off x="3183931" y="2593114"/>
            <a:ext cx="68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/>
              <a:t>遠い</a:t>
            </a: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19E0B97E-1A48-F373-7B37-2B9C6EBEF61B}"/>
              </a:ext>
            </a:extLst>
          </p:cNvPr>
          <p:cNvSpPr/>
          <p:nvPr/>
        </p:nvSpPr>
        <p:spPr>
          <a:xfrm>
            <a:off x="3116316" y="2140137"/>
            <a:ext cx="741582" cy="38436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A213988-90DB-0424-2953-1BEA9E2ECF91}"/>
              </a:ext>
            </a:extLst>
          </p:cNvPr>
          <p:cNvSpPr txBox="1"/>
          <p:nvPr/>
        </p:nvSpPr>
        <p:spPr>
          <a:xfrm>
            <a:off x="4745471" y="987106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ast_note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3BF06A42-23F2-5225-83AF-11E9F6F221A3}"/>
              </a:ext>
            </a:extLst>
          </p:cNvPr>
          <p:cNvSpPr txBox="1"/>
          <p:nvPr/>
        </p:nvSpPr>
        <p:spPr>
          <a:xfrm>
            <a:off x="2379092" y="1777231"/>
            <a:ext cx="1038591" cy="2766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>
                <a:latin typeface="Courier New" panose="02070309020205020404" pitchFamily="49" charset="0"/>
                <a:cs typeface="Courier New" panose="02070309020205020404" pitchFamily="49" charset="0"/>
              </a:rPr>
              <a:t>arp_diff</a:t>
            </a:r>
            <a:endParaRPr kumimoji="1" lang="ja-JP" altLang="en-US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9B776626-DFBB-3F82-5365-52A650FE7C1E}"/>
              </a:ext>
            </a:extLst>
          </p:cNvPr>
          <p:cNvSpPr txBox="1"/>
          <p:nvPr/>
        </p:nvSpPr>
        <p:spPr>
          <a:xfrm>
            <a:off x="9149497" y="229952"/>
            <a:ext cx="288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>
                <a:latin typeface="+mn-ea"/>
              </a:rPr>
              <a:t>Translation Logic</a:t>
            </a:r>
            <a:endParaRPr kumimoji="1" lang="ja-JP" altLang="en-US" sz="2400">
              <a:latin typeface="+mn-ea"/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08084741-96F9-8905-9773-A78B0EF54176}"/>
              </a:ext>
            </a:extLst>
          </p:cNvPr>
          <p:cNvSpPr txBox="1"/>
          <p:nvPr/>
        </p:nvSpPr>
        <p:spPr>
          <a:xfrm>
            <a:off x="6645743" y="961581"/>
            <a:ext cx="432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" altLang="ja-JP" b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_translate_note_arp():</a:t>
            </a:r>
            <a:endParaRPr lang="en-US" altLang="ja-JP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3B0AE9F-F7FB-A1AB-4654-4BED510B13A9}"/>
              </a:ext>
            </a:extLst>
          </p:cNvPr>
          <p:cNvSpPr txBox="1"/>
          <p:nvPr/>
        </p:nvSpPr>
        <p:spPr>
          <a:xfrm>
            <a:off x="6681803" y="5087473"/>
            <a:ext cx="44585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/>
              <a:t>arp</a:t>
            </a:r>
            <a:r>
              <a:rPr kumimoji="1" lang="ja-JP" altLang="en-US"/>
              <a:t>成立の詳細条件</a:t>
            </a:r>
            <a:r>
              <a:rPr kumimoji="1" lang="en-US" altLang="ja-JP"/>
              <a:t>(_arp_translation)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/>
              <a:t>前回が和音、あるいは今回が和音の場合は対象外</a:t>
            </a:r>
            <a:endParaRPr lang="en-US" altLang="ja-JP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ja-JP" altLang="en-US"/>
              <a:t>前後の音程差が</a:t>
            </a:r>
            <a:r>
              <a:rPr kumimoji="1" lang="en-US" altLang="ja-JP"/>
              <a:t>10</a:t>
            </a:r>
            <a:r>
              <a:rPr kumimoji="1" lang="ja-JP" altLang="en-US"/>
              <a:t>半音以内</a:t>
            </a:r>
          </a:p>
        </p:txBody>
      </p:sp>
    </p:spTree>
    <p:extLst>
      <p:ext uri="{BB962C8B-B14F-4D97-AF65-F5344CB8AC3E}">
        <p14:creationId xmlns:p14="http://schemas.microsoft.com/office/powerpoint/2010/main" val="2048865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725</Words>
  <Application>Microsoft Macintosh PowerPoint</Application>
  <PresentationFormat>ワイド画面</PresentationFormat>
  <Paragraphs>122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游ゴシック</vt:lpstr>
      <vt:lpstr>游ゴシック Light</vt:lpstr>
      <vt:lpstr>Arial</vt:lpstr>
      <vt:lpstr>Courier New</vt:lpstr>
      <vt:lpstr>Office テーマ</vt:lpstr>
      <vt:lpstr>spec</vt:lpstr>
      <vt:lpstr>PowerPoint プレゼンテーション</vt:lpstr>
      <vt:lpstr>design</vt:lpstr>
      <vt:lpstr>PowerPoint プレゼンテーション</vt:lpstr>
      <vt:lpstr>PowerPoint プレゼンテーション</vt:lpstr>
      <vt:lpstr>PowerPoint プレゼンテーション</vt:lpstr>
      <vt:lpstr>Translation Design</vt:lpstr>
      <vt:lpstr>PowerPoint プレゼンテーション</vt:lpstr>
      <vt:lpstr>PowerPoint プレゼンテーション</vt:lpstr>
      <vt:lpstr>PowerPoint プレゼンテーション</vt:lpstr>
      <vt:lpstr>Thread Design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長谷部 長谷部家</dc:creator>
  <cp:lastModifiedBy>長谷部 長谷部家</cp:lastModifiedBy>
  <cp:revision>67</cp:revision>
  <dcterms:created xsi:type="dcterms:W3CDTF">2022-10-04T11:08:54Z</dcterms:created>
  <dcterms:modified xsi:type="dcterms:W3CDTF">2023-02-19T06:53:34Z</dcterms:modified>
</cp:coreProperties>
</file>