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70" r:id="rId5"/>
    <p:sldId id="271" r:id="rId6"/>
    <p:sldId id="261" r:id="rId7"/>
    <p:sldId id="262" r:id="rId8"/>
    <p:sldId id="263" r:id="rId9"/>
    <p:sldId id="259" r:id="rId10"/>
    <p:sldId id="257" r:id="rId11"/>
    <p:sldId id="258" r:id="rId12"/>
    <p:sldId id="260" r:id="rId13"/>
    <p:sldId id="272" r:id="rId14"/>
    <p:sldId id="266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2AFEFF"/>
    <a:srgbClr val="FF9300"/>
    <a:srgbClr val="20C0C0"/>
    <a:srgbClr val="F6FE00"/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723"/>
  </p:normalViewPr>
  <p:slideViewPr>
    <p:cSldViewPr snapToGrid="0" snapToObjects="1">
      <p:cViewPr varScale="1">
        <p:scale>
          <a:sx n="128" d="100"/>
          <a:sy n="128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2024/1/13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EED4CBC-5301-5670-E18D-6C16C36CB20A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(arp1)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2032B5E-C260-2F7D-E5BA-DE52663F94A7}"/>
              </a:ext>
            </a:extLst>
          </p:cNvPr>
          <p:cNvSpPr txBox="1"/>
          <p:nvPr/>
        </p:nvSpPr>
        <p:spPr>
          <a:xfrm>
            <a:off x="146013" y="188590"/>
            <a:ext cx="2936715" cy="707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>
                <a:solidFill>
                  <a:srgbClr val="FF0000"/>
                </a:solidFill>
              </a:rPr>
              <a:t>現在不採用</a:t>
            </a: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37586" y="2339804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49454" y="3641890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307583" y="3147112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888503" y="2700781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>
            <a:off x="4888503" y="3147112"/>
            <a:ext cx="0" cy="57580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4898678" y="2343089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4955403" y="3301140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4812503" y="1103185"/>
            <a:ext cx="1010535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2187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62034" y="1103185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599641" y="1624638"/>
            <a:ext cx="44158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2</a:t>
            </a:r>
            <a:r>
              <a:rPr lang="en-US" altLang="ja-JP" b="1" dirty="0">
                <a:solidFill>
                  <a:srgbClr val="FF0000"/>
                </a:solidFill>
              </a:rPr>
              <a:t>(arp2)</a:t>
            </a:r>
          </a:p>
          <a:p>
            <a:r>
              <a:rPr lang="en-US" altLang="ja-JP"/>
              <a:t>arp_org</a:t>
            </a:r>
            <a:r>
              <a:rPr lang="ja-JP" altLang="en-US"/>
              <a:t>では不必要に音が遠くに飛ぶ場合があるので、</a:t>
            </a:r>
            <a:r>
              <a:rPr lang="en-US" altLang="ja-JP"/>
              <a:t>com</a:t>
            </a:r>
            <a:r>
              <a:rPr lang="ja-JP" altLang="en-US"/>
              <a:t>ベースのシンプルな方法にした</a:t>
            </a:r>
            <a:endParaRPr lang="en-US" altLang="ja-JP" dirty="0"/>
          </a:p>
          <a:p>
            <a:r>
              <a:rPr lang="ja-JP" altLang="en-US"/>
              <a:t>下から上のアルペジオの音を、ある和音の音に変換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する例</a:t>
            </a:r>
            <a:endParaRPr lang="en-US" altLang="ja-JP"/>
          </a:p>
          <a:p>
            <a:pPr marL="342900" indent="-342900">
              <a:buFont typeface="+mj-lt"/>
              <a:buAutoNum type="arabicPeriod"/>
            </a:pPr>
            <a:r>
              <a:rPr lang="en-US" altLang="ja-JP" sz="1600">
                <a:highlight>
                  <a:srgbClr val="C0C0C0"/>
                </a:highlight>
              </a:rPr>
              <a:t>[</a:t>
            </a:r>
            <a:r>
              <a:rPr lang="ja-JP" altLang="en-US" sz="1600">
                <a:highlight>
                  <a:srgbClr val="C0C0C0"/>
                </a:highlight>
              </a:rPr>
              <a:t>第一段階</a:t>
            </a:r>
            <a:r>
              <a:rPr lang="en-US" altLang="ja-JP" sz="1600">
                <a:highlight>
                  <a:srgbClr val="C0C0C0"/>
                </a:highlight>
              </a:rPr>
              <a:t>]</a:t>
            </a:r>
            <a:r>
              <a:rPr lang="ja-JP" altLang="en-US" sz="1600"/>
              <a:t>まず</a:t>
            </a:r>
            <a:r>
              <a:rPr lang="en-US" altLang="ja-JP" sz="1600"/>
              <a:t>table</a:t>
            </a:r>
            <a:r>
              <a:rPr lang="ja-JP" altLang="en-US" sz="1600"/>
              <a:t>を通して一番近い音</a:t>
            </a:r>
            <a:r>
              <a:rPr lang="en-US" altLang="ja-JP" sz="1600"/>
              <a:t>1</a:t>
            </a:r>
            <a:r>
              <a:rPr lang="ja-JP" altLang="en-US" sz="1600"/>
              <a:t>が選ばれる（</a:t>
            </a:r>
            <a:r>
              <a:rPr lang="en-US" altLang="ja-JP" sz="1600"/>
              <a:t>Com</a:t>
            </a:r>
            <a:r>
              <a:rPr lang="ja-JP" altLang="en-US" sz="1600"/>
              <a:t>と同じ方法）</a:t>
            </a:r>
            <a:endParaRPr lang="en-US" altLang="ja-JP" sz="160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sz="1600">
                <a:highlight>
                  <a:srgbClr val="C0C0C0"/>
                </a:highlight>
              </a:rPr>
              <a:t>[</a:t>
            </a:r>
            <a:r>
              <a:rPr kumimoji="1" lang="ja-JP" altLang="en-US" sz="1600">
                <a:highlight>
                  <a:srgbClr val="C0C0C0"/>
                </a:highlight>
              </a:rPr>
              <a:t>第二段階</a:t>
            </a:r>
            <a:r>
              <a:rPr kumimoji="1" lang="en-US" altLang="ja-JP" sz="1600">
                <a:highlight>
                  <a:srgbClr val="C0C0C0"/>
                </a:highlight>
              </a:rPr>
              <a:t>]</a:t>
            </a:r>
            <a:r>
              <a:rPr kumimoji="1" lang="en-US" altLang="ja-JP" sz="1600"/>
              <a:t>1</a:t>
            </a:r>
            <a:r>
              <a:rPr kumimoji="1" lang="ja-JP" altLang="en-US" sz="1600"/>
              <a:t>の音程</a:t>
            </a:r>
            <a:r>
              <a:rPr lang="ja-JP" altLang="en-US" sz="1600"/>
              <a:t>が</a:t>
            </a:r>
            <a:r>
              <a:rPr kumimoji="1" lang="ja-JP" altLang="en-US" sz="1600"/>
              <a:t>前音程と同じか、アルぺジオの方向が違う時、</a:t>
            </a:r>
            <a:r>
              <a:rPr kumimoji="1" lang="en-US" altLang="ja-JP" sz="1600"/>
              <a:t>Analyze</a:t>
            </a:r>
            <a:r>
              <a:rPr kumimoji="1" lang="ja-JP" altLang="en-US" sz="1600"/>
              <a:t>時と方向が同じ</a:t>
            </a:r>
            <a:r>
              <a:rPr kumimoji="1" lang="en-US" altLang="ja-JP" sz="1600"/>
              <a:t>2</a:t>
            </a:r>
            <a:r>
              <a:rPr kumimoji="1" lang="ja-JP" altLang="en-US" sz="1600"/>
              <a:t>が選ばれる</a:t>
            </a:r>
            <a:endParaRPr kumimoji="1" lang="en-US" altLang="ja-JP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第一段階が等距離の場合、</a:t>
            </a:r>
            <a:r>
              <a:rPr kumimoji="1" lang="en-US" altLang="ja-JP"/>
              <a:t>”!”</a:t>
            </a:r>
            <a:r>
              <a:rPr kumimoji="1" lang="ja-JP" altLang="en-US"/>
              <a:t>指定があれば上を選択、デフォルトは下を選択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translate_note_arp2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7C2C6-55AE-E02C-CC0A-AD7D99990DD7}"/>
              </a:ext>
            </a:extLst>
          </p:cNvPr>
          <p:cNvSpPr txBox="1"/>
          <p:nvPr/>
        </p:nvSpPr>
        <p:spPr>
          <a:xfrm>
            <a:off x="2827172" y="2339804"/>
            <a:ext cx="10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前音程</a:t>
            </a:r>
            <a:r>
              <a:rPr lang="en-US" altLang="ja-JP" dirty="0"/>
              <a:t>?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90F9837-80C2-AD7B-C312-E98761537D73}"/>
              </a:ext>
            </a:extLst>
          </p:cNvPr>
          <p:cNvSpPr txBox="1"/>
          <p:nvPr/>
        </p:nvSpPr>
        <p:spPr>
          <a:xfrm>
            <a:off x="3837586" y="1115161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</a:t>
            </a:r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2C20355-A795-8D4D-1C26-99C8E4CA4BFD}"/>
              </a:ext>
            </a:extLst>
          </p:cNvPr>
          <p:cNvCxnSpPr>
            <a:cxnSpLocks/>
          </p:cNvCxnSpPr>
          <p:nvPr/>
        </p:nvCxnSpPr>
        <p:spPr>
          <a:xfrm flipV="1">
            <a:off x="4898678" y="1467974"/>
            <a:ext cx="6154" cy="8862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761B6C8-530D-E825-D607-350B660BD70E}"/>
              </a:ext>
            </a:extLst>
          </p:cNvPr>
          <p:cNvSpPr txBox="1"/>
          <p:nvPr/>
        </p:nvSpPr>
        <p:spPr>
          <a:xfrm>
            <a:off x="4898678" y="1151104"/>
            <a:ext cx="9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次の音</a:t>
            </a:r>
          </a:p>
        </p:txBody>
      </p:sp>
    </p:spTree>
    <p:extLst>
      <p:ext uri="{BB962C8B-B14F-4D97-AF65-F5344CB8AC3E}">
        <p14:creationId xmlns:p14="http://schemas.microsoft.com/office/powerpoint/2010/main" val="47678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141A13C-CD39-AD93-9352-DF68AE5E5B04}"/>
              </a:ext>
            </a:extLst>
          </p:cNvPr>
          <p:cNvSpPr txBox="1"/>
          <p:nvPr/>
        </p:nvSpPr>
        <p:spPr>
          <a:xfrm>
            <a:off x="4487919" y="2301766"/>
            <a:ext cx="2448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</a:t>
            </a:r>
            <a:r>
              <a:rPr lang="en-US" altLang="ja-JP" sz="1600"/>
              <a:t>: </a:t>
            </a:r>
            <a:r>
              <a:rPr kumimoji="1" lang="en-US" altLang="ja-JP" sz="1600"/>
              <a:t>lpnlib.rs</a:t>
            </a:r>
            <a:r>
              <a:rPr kumimoji="1" lang="ja-JP" altLang="en-US" sz="1600"/>
              <a:t>に記載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0361F5-A6A4-C800-7734-E18BFEF50263}"/>
              </a:ext>
            </a:extLst>
          </p:cNvPr>
          <p:cNvSpPr txBox="1"/>
          <p:nvPr/>
        </p:nvSpPr>
        <p:spPr>
          <a:xfrm>
            <a:off x="7357243" y="4750336"/>
            <a:ext cx="254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/>
              <a:t>format: “n______”</a:t>
            </a:r>
          </a:p>
          <a:p>
            <a:r>
              <a:rPr kumimoji="1" lang="ja-JP" altLang="en-US" sz="1600"/>
              <a:t>冒頭の</a:t>
            </a:r>
            <a:r>
              <a:rPr kumimoji="1" lang="en-US" altLang="ja-JP" sz="1600"/>
              <a:t>n</a:t>
            </a:r>
            <a:r>
              <a:rPr kumimoji="1" lang="ja-JP" altLang="en-US" sz="1600"/>
              <a:t>が</a:t>
            </a:r>
            <a:r>
              <a:rPr kumimoji="1" lang="en-US" altLang="ja-JP" sz="1600"/>
              <a:t>indicator </a:t>
            </a:r>
            <a:r>
              <a:rPr kumimoji="1" lang="ja-JP" altLang="en-US" sz="1600"/>
              <a:t>の位置などを表す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2B28E96-BE76-C5A8-E844-0A5692B7F400}"/>
              </a:ext>
            </a:extLst>
          </p:cNvPr>
          <p:cNvSpPr txBox="1"/>
          <p:nvPr/>
        </p:nvSpPr>
        <p:spPr>
          <a:xfrm>
            <a:off x="4309241" y="6278461"/>
            <a:ext cx="3048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for ElapseStack::periodic()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488643-FFFC-1F6D-0F95-4C85F61DB7B7}"/>
              </a:ext>
            </a:extLst>
          </p:cNvPr>
          <p:cNvSpPr txBox="1"/>
          <p:nvPr/>
        </p:nvSpPr>
        <p:spPr>
          <a:xfrm>
            <a:off x="8550823" y="724649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5298DA-F87C-66A8-4854-D202CCC7A756}"/>
              </a:ext>
            </a:extLst>
          </p:cNvPr>
          <p:cNvSpPr txBox="1"/>
          <p:nvPr/>
        </p:nvSpPr>
        <p:spPr>
          <a:xfrm>
            <a:off x="5544864" y="724649"/>
            <a:ext cx="139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msg</a:t>
            </a:r>
            <a:r>
              <a:rPr kumimoji="1" lang="en-US" altLang="ja-JP"/>
              <a:t>_hndr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A1E93E-D97F-A281-DB96-D588B5486149}"/>
              </a:ext>
            </a:extLst>
          </p:cNvPr>
          <p:cNvSpPr txBox="1"/>
          <p:nvPr/>
        </p:nvSpPr>
        <p:spPr>
          <a:xfrm>
            <a:off x="8628993" y="6278461"/>
            <a:ext cx="106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ui_hndr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7" y="4902492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5860057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8" y="1510593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3944928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90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8" y="2163545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6" y="2163544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6" y="216354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90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4" y="2956798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6" y="2174056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E15379-8141-71F5-788C-9A391B425B1A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Note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692527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C68BB56-57F6-81FA-329D-0CC97B41A34D}"/>
              </a:ext>
            </a:extLst>
          </p:cNvPr>
          <p:cNvSpPr/>
          <p:nvPr/>
        </p:nvSpPr>
        <p:spPr>
          <a:xfrm>
            <a:off x="7610153" y="1271757"/>
            <a:ext cx="4185746" cy="4771691"/>
          </a:xfrm>
          <a:prstGeom prst="rect">
            <a:avLst/>
          </a:prstGeom>
          <a:solidFill>
            <a:srgbClr val="FFC000">
              <a:alpha val="9804"/>
            </a:srgb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46C5DC1-2309-DF06-9BCF-87063287A4ED}"/>
              </a:ext>
            </a:extLst>
          </p:cNvPr>
          <p:cNvSpPr/>
          <p:nvPr/>
        </p:nvSpPr>
        <p:spPr>
          <a:xfrm>
            <a:off x="320563" y="1261241"/>
            <a:ext cx="7015658" cy="4025461"/>
          </a:xfrm>
          <a:prstGeom prst="rect">
            <a:avLst/>
          </a:prstGeom>
          <a:solidFill>
            <a:srgbClr val="2AFEFF">
              <a:alpha val="9804"/>
            </a:srgb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E21E92E-40AB-50EE-D4EE-589A3699B9A5}"/>
              </a:ext>
            </a:extLst>
          </p:cNvPr>
          <p:cNvSpPr/>
          <p:nvPr/>
        </p:nvSpPr>
        <p:spPr>
          <a:xfrm>
            <a:off x="2364827" y="2033779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5AC062B-71CC-AEA3-81FF-303D4A90E7AA}"/>
              </a:ext>
            </a:extLst>
          </p:cNvPr>
          <p:cNvSpPr txBox="1"/>
          <p:nvPr/>
        </p:nvSpPr>
        <p:spPr>
          <a:xfrm>
            <a:off x="504498" y="2028552"/>
            <a:ext cx="140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RawPhrase</a:t>
            </a:r>
          </a:p>
          <a:p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C7AB40-5EEA-5F58-4000-1C4AC6A55988}"/>
              </a:ext>
            </a:extLst>
          </p:cNvPr>
          <p:cNvSpPr/>
          <p:nvPr/>
        </p:nvSpPr>
        <p:spPr>
          <a:xfrm>
            <a:off x="5173722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27BC09-46B6-1CD4-8742-00254F9E9BC1}"/>
              </a:ext>
            </a:extLst>
          </p:cNvPr>
          <p:cNvSpPr/>
          <p:nvPr/>
        </p:nvSpPr>
        <p:spPr>
          <a:xfrm>
            <a:off x="7982617" y="2028552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Translated</a:t>
            </a:r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B7C0E20-5C5B-1433-B8B4-92E6AAB4D3F8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1912884" y="2351718"/>
            <a:ext cx="451943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95C614E-086E-1249-5B41-F5587CB2EEF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 flipV="1">
            <a:off x="4099034" y="2351718"/>
            <a:ext cx="1074688" cy="52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F84F833-E398-9770-E4CB-29EF35119A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907929" y="2351718"/>
            <a:ext cx="10746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4A3D583-2A23-9E83-9FB2-A988D449D32B}"/>
              </a:ext>
            </a:extLst>
          </p:cNvPr>
          <p:cNvSpPr txBox="1"/>
          <p:nvPr/>
        </p:nvSpPr>
        <p:spPr>
          <a:xfrm>
            <a:off x="840828" y="662152"/>
            <a:ext cx="2921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Note Number </a:t>
            </a:r>
            <a:r>
              <a:rPr kumimoji="1" lang="ja-JP" altLang="en-US"/>
              <a:t>の計算方法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F40F532-5174-7CE2-2A73-FA49C586C67F}"/>
              </a:ext>
            </a:extLst>
          </p:cNvPr>
          <p:cNvSpPr txBox="1"/>
          <p:nvPr/>
        </p:nvSpPr>
        <p:spPr>
          <a:xfrm>
            <a:off x="4137137" y="1972151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[d,r,m]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D55B00-7F39-E184-0FE5-B2649688B685}"/>
              </a:ext>
            </a:extLst>
          </p:cNvPr>
          <p:cNvSpPr txBox="1"/>
          <p:nvPr/>
        </p:nvSpPr>
        <p:spPr>
          <a:xfrm>
            <a:off x="6872778" y="2002213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EB8467C-67A2-5BAD-3C2C-6367B4D794E0}"/>
              </a:ext>
            </a:extLst>
          </p:cNvPr>
          <p:cNvSpPr/>
          <p:nvPr/>
        </p:nvSpPr>
        <p:spPr>
          <a:xfrm>
            <a:off x="2364827" y="40307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Complement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587327-7C8E-57EA-5822-6626E90C904E}"/>
              </a:ext>
            </a:extLst>
          </p:cNvPr>
          <p:cNvSpPr txBox="1"/>
          <p:nvPr/>
        </p:nvSpPr>
        <p:spPr>
          <a:xfrm>
            <a:off x="320563" y="3887018"/>
            <a:ext cx="15870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Raw</a:t>
            </a:r>
          </a:p>
          <a:p>
            <a:r>
              <a:rPr lang="en-US" altLang="ja-JP"/>
              <a:t>Composition</a:t>
            </a:r>
            <a:endParaRPr kumimoji="1" lang="en-US" altLang="ja-JP"/>
          </a:p>
          <a:p>
            <a:r>
              <a:rPr lang="en-US" altLang="ja-JP"/>
              <a:t>{I, II, III, IV}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C753D06-BCD0-3912-EE83-B7654F0666D2}"/>
              </a:ext>
            </a:extLst>
          </p:cNvPr>
          <p:cNvSpPr/>
          <p:nvPr/>
        </p:nvSpPr>
        <p:spPr>
          <a:xfrm>
            <a:off x="5173721" y="4036028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Recombined</a:t>
            </a:r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CE7D2AE-3B3A-EA16-046E-B70E4D5342C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1907626" y="4348683"/>
            <a:ext cx="457201" cy="5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9273BEE-485F-855C-5D92-FD53093A1BB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4099034" y="4353911"/>
            <a:ext cx="1074687" cy="52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A86D431-B845-40FB-95DC-A3C31181A61E}"/>
              </a:ext>
            </a:extLst>
          </p:cNvPr>
          <p:cNvSpPr txBox="1"/>
          <p:nvPr/>
        </p:nvSpPr>
        <p:spPr>
          <a:xfrm>
            <a:off x="4137136" y="3997405"/>
            <a:ext cx="99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{I,II,III}</a:t>
            </a:r>
            <a:endParaRPr kumimoji="1" lang="ja-JP" altLang="en-US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9A30168-C40C-B3D8-A252-3579B9E446BC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5508404" y="2674883"/>
            <a:ext cx="532422" cy="3354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D3145E2-CA45-4282-3787-D8E9FE0D5809}"/>
              </a:ext>
            </a:extLst>
          </p:cNvPr>
          <p:cNvSpPr txBox="1"/>
          <p:nvPr/>
        </p:nvSpPr>
        <p:spPr>
          <a:xfrm>
            <a:off x="4137136" y="2855151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base_note</a:t>
            </a:r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1EEF03-5A1E-282B-3654-BE86569FC6F7}"/>
              </a:ext>
            </a:extLst>
          </p:cNvPr>
          <p:cNvSpPr txBox="1"/>
          <p:nvPr/>
        </p:nvSpPr>
        <p:spPr>
          <a:xfrm>
            <a:off x="2411800" y="2853652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oct</a:t>
            </a:r>
            <a:endParaRPr kumimoji="1" lang="ja-JP" altLang="en-US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5C03FF6-65B9-AF06-E27A-816C166C2BF7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>
            <a:off x="3657932" y="3038318"/>
            <a:ext cx="479204" cy="14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10DA6F06-D842-635C-F95A-D5412DE59E63}"/>
              </a:ext>
            </a:extLst>
          </p:cNvPr>
          <p:cNvCxnSpPr>
            <a:cxnSpLocks/>
          </p:cNvCxnSpPr>
          <p:nvPr/>
        </p:nvCxnSpPr>
        <p:spPr>
          <a:xfrm flipV="1">
            <a:off x="6907928" y="2674883"/>
            <a:ext cx="1493784" cy="137422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7F477C9B-063D-C351-E0E9-CF0D376C23C2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716824" y="2351717"/>
            <a:ext cx="9914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A8D7938-E9EA-6B8D-6C8C-8AEF6664F32C}"/>
              </a:ext>
            </a:extLst>
          </p:cNvPr>
          <p:cNvSpPr/>
          <p:nvPr/>
        </p:nvSpPr>
        <p:spPr>
          <a:xfrm>
            <a:off x="10708240" y="2028551"/>
            <a:ext cx="784494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Note</a:t>
            </a:r>
            <a:endParaRPr kumimoji="1" lang="ja-JP" altLang="en-US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A9C26DD-3B63-E1B3-AA15-75D734038B82}"/>
              </a:ext>
            </a:extLst>
          </p:cNvPr>
          <p:cNvCxnSpPr>
            <a:cxnSpLocks/>
          </p:cNvCxnSpPr>
          <p:nvPr/>
        </p:nvCxnSpPr>
        <p:spPr>
          <a:xfrm flipV="1">
            <a:off x="9427458" y="2680110"/>
            <a:ext cx="1191464" cy="7909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D7238D-0ED7-3A74-832D-D2EF3E5F4587}"/>
              </a:ext>
            </a:extLst>
          </p:cNvPr>
          <p:cNvSpPr txBox="1"/>
          <p:nvPr/>
        </p:nvSpPr>
        <p:spPr>
          <a:xfrm>
            <a:off x="8177878" y="3342148"/>
            <a:ext cx="140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keynote</a:t>
            </a:r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3C34EA-3216-8901-F57C-D5B320E93D5A}"/>
              </a:ext>
            </a:extLst>
          </p:cNvPr>
          <p:cNvSpPr txBox="1"/>
          <p:nvPr/>
        </p:nvSpPr>
        <p:spPr>
          <a:xfrm>
            <a:off x="2421818" y="3357700"/>
            <a:ext cx="1246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set key</a:t>
            </a:r>
            <a:endParaRPr kumimoji="1" lang="ja-JP" altLang="en-US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F2826BAF-3CAA-A28A-96BC-2F1CAD80BE51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533183"/>
            <a:ext cx="4733762" cy="91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7765BA4-85A5-7B57-4819-0586F94BBD52}"/>
              </a:ext>
            </a:extLst>
          </p:cNvPr>
          <p:cNvSpPr txBox="1"/>
          <p:nvPr/>
        </p:nvSpPr>
        <p:spPr>
          <a:xfrm>
            <a:off x="6837315" y="3900885"/>
            <a:ext cx="1455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root/table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B295DC8-12EE-A0EC-2661-3617D54D6AF1}"/>
              </a:ext>
            </a:extLst>
          </p:cNvPr>
          <p:cNvSpPr txBox="1"/>
          <p:nvPr/>
        </p:nvSpPr>
        <p:spPr>
          <a:xfrm>
            <a:off x="472966" y="1359676"/>
            <a:ext cx="735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20C0C0"/>
                </a:solidFill>
              </a:rPr>
              <a:t>cmd</a:t>
            </a:r>
            <a:endParaRPr kumimoji="1" lang="ja-JP" altLang="en-US" b="1">
              <a:solidFill>
                <a:srgbClr val="20C0C0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7A48E7F-F119-F071-E753-825D83FD5333}"/>
              </a:ext>
            </a:extLst>
          </p:cNvPr>
          <p:cNvSpPr txBox="1"/>
          <p:nvPr/>
        </p:nvSpPr>
        <p:spPr>
          <a:xfrm>
            <a:off x="10551093" y="1359676"/>
            <a:ext cx="1079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>
                <a:solidFill>
                  <a:srgbClr val="FF9300"/>
                </a:solidFill>
              </a:rPr>
              <a:t>elapse</a:t>
            </a:r>
            <a:endParaRPr kumimoji="1" lang="ja-JP" altLang="en-US" b="1">
              <a:solidFill>
                <a:srgbClr val="FF9300"/>
              </a:solidFill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046125-E175-25AB-305A-088A87645808}"/>
              </a:ext>
            </a:extLst>
          </p:cNvPr>
          <p:cNvCxnSpPr>
            <a:cxnSpLocks/>
            <a:stCxn id="49" idx="3"/>
          </p:cNvCxnSpPr>
          <p:nvPr/>
        </p:nvCxnSpPr>
        <p:spPr>
          <a:xfrm flipV="1">
            <a:off x="3667950" y="3222668"/>
            <a:ext cx="479204" cy="31969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22691CB-4B86-E3B9-99F7-C58DAE03A75F}"/>
              </a:ext>
            </a:extLst>
          </p:cNvPr>
          <p:cNvSpPr txBox="1"/>
          <p:nvPr/>
        </p:nvSpPr>
        <p:spPr>
          <a:xfrm>
            <a:off x="2923522" y="3163307"/>
            <a:ext cx="1103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(octave</a:t>
            </a:r>
            <a:r>
              <a:rPr kumimoji="1" lang="ja-JP" altLang="en-US" sz="1400"/>
              <a:t>分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31F076-D81C-2335-3615-31156B15A284}"/>
              </a:ext>
            </a:extLst>
          </p:cNvPr>
          <p:cNvSpPr txBox="1"/>
          <p:nvPr/>
        </p:nvSpPr>
        <p:spPr>
          <a:xfrm>
            <a:off x="3876846" y="3520351"/>
            <a:ext cx="814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(0-11)</a:t>
            </a:r>
            <a:endParaRPr kumimoji="1" lang="ja-JP" altLang="en-US" sz="14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6E4D8B-4811-48D6-EFA0-B9241EE84774}"/>
              </a:ext>
            </a:extLst>
          </p:cNvPr>
          <p:cNvSpPr/>
          <p:nvPr/>
        </p:nvSpPr>
        <p:spPr>
          <a:xfrm>
            <a:off x="8314186" y="4034645"/>
            <a:ext cx="1734207" cy="6463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/>
              <a:t>Flow Convert</a:t>
            </a:r>
            <a:endParaRPr kumimoji="1" lang="ja-JP" altLang="en-US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905770-8A9E-3C14-F86E-988317C25870}"/>
              </a:ext>
            </a:extLst>
          </p:cNvPr>
          <p:cNvCxnSpPr>
            <a:cxnSpLocks/>
            <a:stCxn id="18" idx="3"/>
            <a:endCxn id="40" idx="1"/>
          </p:cNvCxnSpPr>
          <p:nvPr/>
        </p:nvCxnSpPr>
        <p:spPr>
          <a:xfrm flipV="1">
            <a:off x="6907928" y="4357811"/>
            <a:ext cx="1406258" cy="138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2941E8F9-A151-F5FA-9003-077BF6AE2E6F}"/>
              </a:ext>
            </a:extLst>
          </p:cNvPr>
          <p:cNvCxnSpPr>
            <a:cxnSpLocks/>
          </p:cNvCxnSpPr>
          <p:nvPr/>
        </p:nvCxnSpPr>
        <p:spPr>
          <a:xfrm flipV="1">
            <a:off x="7315765" y="4683659"/>
            <a:ext cx="1910865" cy="1052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3B6D893-C3D1-56AD-2643-A15A3C1DA608}"/>
              </a:ext>
            </a:extLst>
          </p:cNvPr>
          <p:cNvCxnSpPr>
            <a:cxnSpLocks/>
          </p:cNvCxnSpPr>
          <p:nvPr/>
        </p:nvCxnSpPr>
        <p:spPr>
          <a:xfrm>
            <a:off x="10042197" y="4366737"/>
            <a:ext cx="198674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2B4AD4C-B1C3-1B10-958E-B2C388FF8608}"/>
              </a:ext>
            </a:extLst>
          </p:cNvPr>
          <p:cNvCxnSpPr>
            <a:cxnSpLocks/>
          </p:cNvCxnSpPr>
          <p:nvPr/>
        </p:nvCxnSpPr>
        <p:spPr>
          <a:xfrm>
            <a:off x="11672405" y="2351717"/>
            <a:ext cx="3565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4A41C0-D70C-EFA5-084C-EBFB6D003F16}"/>
              </a:ext>
            </a:extLst>
          </p:cNvPr>
          <p:cNvCxnSpPr>
            <a:cxnSpLocks/>
          </p:cNvCxnSpPr>
          <p:nvPr/>
        </p:nvCxnSpPr>
        <p:spPr>
          <a:xfrm>
            <a:off x="9268814" y="3669073"/>
            <a:ext cx="313514" cy="3616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6AB077B-B5EC-F32F-DFDD-C8ED5B59778A}"/>
              </a:ext>
            </a:extLst>
          </p:cNvPr>
          <p:cNvSpPr txBox="1"/>
          <p:nvPr/>
        </p:nvSpPr>
        <p:spPr>
          <a:xfrm>
            <a:off x="7861564" y="5365442"/>
            <a:ext cx="2283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(0-95): location touched</a:t>
            </a:r>
            <a:endParaRPr kumimoji="1" lang="ja-JP" altLang="en-US" sz="140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ECEE46-1FA9-E1C1-CA0C-5374D4430DAA}"/>
              </a:ext>
            </a:extLst>
          </p:cNvPr>
          <p:cNvSpPr txBox="1"/>
          <p:nvPr/>
        </p:nvSpPr>
        <p:spPr>
          <a:xfrm>
            <a:off x="6045341" y="5563701"/>
            <a:ext cx="1408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MIDI Flow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06C27C11-7DF4-86FD-CCD4-9FBDF1227EA0}"/>
              </a:ext>
            </a:extLst>
          </p:cNvPr>
          <p:cNvSpPr txBox="1"/>
          <p:nvPr/>
        </p:nvSpPr>
        <p:spPr>
          <a:xfrm>
            <a:off x="9636999" y="2023234"/>
            <a:ext cx="107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MIDIlike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2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delta_tps</a:t>
            </a:r>
            <a:r>
              <a:rPr kumimoji="1" lang="en-US" altLang="ja-JP" dirty="0"/>
              <a:t>: Tick</a:t>
            </a:r>
            <a:r>
              <a:rPr kumimoji="1" lang="ja-JP" altLang="en-US"/>
              <a:t>の１秒あたりの変化量。</a:t>
            </a:r>
            <a:r>
              <a:rPr kumimoji="1" lang="en-US" altLang="ja-JP" dirty="0" err="1"/>
              <a:t>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</a:t>
            </a:r>
            <a:r>
              <a:rPr kumimoji="1" lang="ja-JP" altLang="en-US"/>
              <a:t>たもの</a:t>
            </a:r>
            <a:endParaRPr kumimoji="1"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time_to0</a:t>
            </a:r>
            <a:r>
              <a:rPr lang="en-US" altLang="ja-JP" dirty="0"/>
              <a:t>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&lt;rit.</a:t>
            </a:r>
            <a:r>
              <a:rPr lang="ja-JP" altLang="en-US" dirty="0"/>
              <a:t>初期値の作り方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</a:t>
            </a:r>
            <a:r>
              <a:rPr lang="en-US" altLang="ja-JP">
                <a:solidFill>
                  <a:srgbClr val="FF0000"/>
                </a:solidFill>
              </a:rPr>
              <a:t>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が目標の小節頭を超えたとき、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10451</TotalTime>
  <Words>1008</Words>
  <Application>Microsoft Macintosh PowerPoint</Application>
  <PresentationFormat>ワイド画面</PresentationFormat>
  <Paragraphs>179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家 長谷部</cp:lastModifiedBy>
  <cp:revision>95</cp:revision>
  <dcterms:created xsi:type="dcterms:W3CDTF">2022-10-04T11:08:54Z</dcterms:created>
  <dcterms:modified xsi:type="dcterms:W3CDTF">2024-01-13T15:38:18Z</dcterms:modified>
</cp:coreProperties>
</file>