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4" r:id="rId4"/>
    <p:sldId id="270" r:id="rId5"/>
    <p:sldId id="271" r:id="rId6"/>
    <p:sldId id="261" r:id="rId7"/>
    <p:sldId id="262" r:id="rId8"/>
    <p:sldId id="263" r:id="rId9"/>
    <p:sldId id="259" r:id="rId10"/>
    <p:sldId id="257" r:id="rId11"/>
    <p:sldId id="258" r:id="rId12"/>
    <p:sldId id="260" r:id="rId13"/>
    <p:sldId id="272" r:id="rId14"/>
    <p:sldId id="266" r:id="rId15"/>
    <p:sldId id="269" r:id="rId16"/>
    <p:sldId id="273" r:id="rId17"/>
    <p:sldId id="277" r:id="rId18"/>
    <p:sldId id="276" r:id="rId19"/>
    <p:sldId id="274" r:id="rId20"/>
    <p:sldId id="27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FEFF"/>
    <a:srgbClr val="FFC000"/>
    <a:srgbClr val="FF9300"/>
    <a:srgbClr val="20C0C0"/>
    <a:srgbClr val="F6FE00"/>
    <a:srgbClr val="91C3C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5"/>
    <p:restoredTop sz="94717"/>
  </p:normalViewPr>
  <p:slideViewPr>
    <p:cSldViewPr snapToGrid="0" snapToObjects="1">
      <p:cViewPr varScale="1">
        <p:scale>
          <a:sx n="132" d="100"/>
          <a:sy n="132" d="100"/>
        </p:scale>
        <p:origin x="2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0672-520C-5893-9975-60D48A6B0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0C8C7C-F6CE-1EE0-26F7-635173850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BFB40D-A3DA-7A71-A03D-05FD1CF8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09A4FE-879F-FAF1-E009-70E6DC01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34D5E-720D-F6C0-63AE-0A0AE68F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73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C20B9-DB7F-D3E4-C7D2-B30C3691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A6E8FB-7C7F-FDAF-0831-E1DB81C2F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85C1B-3225-3C19-4907-7D6080E6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09F8D3-D7D6-7830-0DF3-DB838347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6480FC-7448-BDFB-AEC5-0B36FBA6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34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2AA9E3-CA3C-000B-725D-C23E80D21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3FE52F-D371-B3D6-8D75-B79F50DFA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6B7F92-4999-DEBF-10E3-0BEAA7AD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AA26BE-E7D3-A0F5-0E81-03D3FE87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5A58CC-C84A-144B-15FA-A1DCC083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3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CF410B-AAB5-B976-97FA-EC39F793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DFE4B5-EFA7-C12A-BA6A-B641E5400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38AA3E-CC6D-C9F5-13C0-088CCA96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50BCDE-AA95-7770-9437-3868B1F3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88906E-A2F6-A954-ACAD-491B3927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41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D581A-9BE7-1B2A-786A-4D2F1166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BF8854-2EA8-8B59-0BA5-E5AA622AC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FE4F61-52A3-39D9-BD92-5E942FFA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5D4AF6-A8A3-D47B-F04A-62217750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EF87DA-FD1E-BDB5-3905-EF29DB63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76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1A8771-3D9A-4C30-AD20-7B03FD43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FE68CB-F527-8DB7-BA24-7A2A238D5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317500-C81C-E4DE-F447-5665F567A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17AA34-C63C-9B02-AAF7-552E062E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480174-41DD-9CCD-5FCB-745DCF27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733236-7FC1-A7C0-F11F-09A9D825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34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C177E2-6470-DFF7-08A0-4A771D14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078481-188A-E1BF-49AE-407FBA7C6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76BEA0-18B1-3054-B340-602B53537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6AFD59-FD2C-073F-B149-E517E67E5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FAFF51-E7FC-4CFA-6875-ED2D7B9CA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028C20-5B15-B8ED-252B-421AB18A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D479AC-19B5-9BC1-C6A4-C3BC840A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42A812-57AC-98FE-3A78-58E2157A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26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8DC90-FEA9-64DA-CA98-269BE6EB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A16A50-5FB9-D1D7-0621-40F1864A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74D44B-2917-CAEB-CE18-93D5BB51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CDFDD6-504E-874D-88DB-3AEBB15C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73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F0CCF02-E3CA-1CD3-D6A6-B6FB31F5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379A35-1F7A-8001-4FF3-C83401FF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096D48-81B0-5F96-DF61-D419FD23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4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F220C1-9451-FFF1-30AA-E6BF1951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6C5646-DD39-BDCA-ADCB-6FBB77F7F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7096B4-5226-7CD8-52F5-C68FD3935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551ADF-CC2A-AE61-746F-E85A857B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3AC735-7E0D-FE6C-4187-8C883CAC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97B918-C71A-AB11-2748-B94EF762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56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F33F1B-BC00-EC6A-BE03-6A5FABF7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822A462-B619-6A7F-C7B0-C011BC27F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761DF8-04B7-2A9F-B7CA-51C0EFD10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62C5FE-DD55-72B9-69ED-7E509CBE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154673-21E5-381B-CE24-541FF64D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D8D375-B6FE-2144-61DE-889DA1CA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18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584333-A726-08D6-D993-2917CB7F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8F382-E3D4-5922-4EEE-AD0295E64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77997C-223F-3007-F01E-26E5036C4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3A7A-5ABB-BC4F-84D2-CC4D1B9660F6}" type="datetimeFigureOut">
              <a:rPr lang="ja-JP" altLang="en-US"/>
              <a:t>2024/1/20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04E993-B9BA-3D1B-90DA-786000201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06502-CD4B-3860-2007-0364EA7D3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57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F6455-B239-DFD6-6253-72969313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spec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56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293238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1501509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1025" y="488657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Original(thru)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4026" y="1114095"/>
            <a:ext cx="424069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56312" y="2354258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38546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3874202" y="1112625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特定の和音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56312" y="3547298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5412826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</p:cNvCxnSpPr>
          <p:nvPr/>
        </p:nvCxnSpPr>
        <p:spPr>
          <a:xfrm>
            <a:off x="2291254" y="1681654"/>
            <a:ext cx="19128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AD87837-DA07-87A3-1D8D-18358C3C4E74}"/>
              </a:ext>
            </a:extLst>
          </p:cNvPr>
          <p:cNvCxnSpPr/>
          <p:nvPr/>
        </p:nvCxnSpPr>
        <p:spPr>
          <a:xfrm flipV="1">
            <a:off x="4986474" y="1313793"/>
            <a:ext cx="0" cy="3678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8A7349F-7D05-A7D9-F030-1F8C3CD9F503}"/>
              </a:ext>
            </a:extLst>
          </p:cNvPr>
          <p:cNvCxnSpPr>
            <a:cxnSpLocks/>
          </p:cNvCxnSpPr>
          <p:nvPr/>
        </p:nvCxnSpPr>
        <p:spPr>
          <a:xfrm flipH="1">
            <a:off x="4984188" y="1763455"/>
            <a:ext cx="2286" cy="8148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4080721-A32A-6E75-D6FD-B1DDD99E7D76}"/>
              </a:ext>
            </a:extLst>
          </p:cNvPr>
          <p:cNvSpPr txBox="1"/>
          <p:nvPr/>
        </p:nvSpPr>
        <p:spPr>
          <a:xfrm>
            <a:off x="5154640" y="1313793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8B60B6-C12D-EA96-638E-121DA0F05709}"/>
              </a:ext>
            </a:extLst>
          </p:cNvPr>
          <p:cNvSpPr txBox="1"/>
          <p:nvPr/>
        </p:nvSpPr>
        <p:spPr>
          <a:xfrm>
            <a:off x="5154639" y="2070538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A28718F9-4DB7-BFC7-D3BE-A1691AE06721}"/>
              </a:ext>
            </a:extLst>
          </p:cNvPr>
          <p:cNvSpPr/>
          <p:nvPr/>
        </p:nvSpPr>
        <p:spPr>
          <a:xfrm>
            <a:off x="5065983" y="1272517"/>
            <a:ext cx="861849" cy="4496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1467489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3883342" y="1093073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45744" y="1592980"/>
            <a:ext cx="4300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通常の和音変換</a:t>
            </a:r>
            <a:r>
              <a:rPr lang="en-US" altLang="ja-JP" b="1" dirty="0">
                <a:solidFill>
                  <a:srgbClr val="FF0000"/>
                </a:solidFill>
              </a:rPr>
              <a:t>(com)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アルペジオの場合、一拍目の音をある和音の音に変換</a:t>
            </a:r>
            <a:r>
              <a:rPr lang="en-US" altLang="ja-JP" dirty="0"/>
              <a:t>(Translate)</a:t>
            </a:r>
            <a:r>
              <a:rPr lang="ja-JP" altLang="en-US"/>
              <a:t>する際に使用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Original</a:t>
            </a:r>
            <a:r>
              <a:rPr kumimoji="1" lang="ja-JP" altLang="en-US"/>
              <a:t>音程の音に最も近い、和音の音を探す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アルペジオでない場合、この方法で変換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等距離の場合、</a:t>
            </a:r>
            <a:r>
              <a:rPr kumimoji="1" lang="en-US" altLang="ja-JP"/>
              <a:t>”!”</a:t>
            </a:r>
            <a:r>
              <a:rPr kumimoji="1" lang="ja-JP" altLang="en-US"/>
              <a:t>指定があれば上を選択、デフォルトは下を選択</a:t>
            </a:r>
            <a:r>
              <a:rPr kumimoji="1" lang="en-US" altLang="ja-JP"/>
              <a:t>※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2F37298-4719-7DB1-AAAA-BFF79B6C0809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41F6CEF-1D10-7EBE-7491-7F77DE50334F}"/>
              </a:ext>
            </a:extLst>
          </p:cNvPr>
          <p:cNvSpPr txBox="1"/>
          <p:nvPr/>
        </p:nvSpPr>
        <p:spPr>
          <a:xfrm>
            <a:off x="6645744" y="961581"/>
            <a:ext cx="402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" altLang="ja-JP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translate_note_com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57601D-B7ED-8A0E-063E-C5A36A3846BF}"/>
              </a:ext>
            </a:extLst>
          </p:cNvPr>
          <p:cNvSpPr txBox="1"/>
          <p:nvPr/>
        </p:nvSpPr>
        <p:spPr>
          <a:xfrm>
            <a:off x="6966307" y="5013434"/>
            <a:ext cx="4300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※</a:t>
            </a:r>
            <a:r>
              <a:rPr kumimoji="1" lang="ja-JP" altLang="en-US" sz="1400"/>
              <a:t>下を選択する理由</a:t>
            </a:r>
            <a:endParaRPr kumimoji="1" lang="en-US" altLang="ja-JP" sz="1400"/>
          </a:p>
          <a:p>
            <a:r>
              <a:rPr lang="ja-JP" altLang="en-US" sz="1400"/>
              <a:t>入力する階名は、</a:t>
            </a:r>
            <a:r>
              <a:rPr lang="en-US" altLang="ja-JP" sz="1400"/>
              <a:t>Major Scale</a:t>
            </a:r>
            <a:r>
              <a:rPr lang="ja-JP" altLang="en-US" sz="1400"/>
              <a:t>をベースにしており、</a:t>
            </a:r>
            <a:r>
              <a:rPr lang="en-US" altLang="ja-JP" sz="1400"/>
              <a:t>Major</a:t>
            </a:r>
            <a:r>
              <a:rPr lang="ja-JP" altLang="en-US" sz="1400"/>
              <a:t>→</a:t>
            </a:r>
            <a:r>
              <a:rPr lang="en-US" altLang="ja-JP" sz="1400"/>
              <a:t>Minor</a:t>
            </a:r>
            <a:r>
              <a:rPr lang="ja-JP" altLang="en-US" sz="1400"/>
              <a:t>の際、「ミ」は「ファ」でなくて「ミ</a:t>
            </a:r>
            <a:r>
              <a:rPr lang="en-US" altLang="ja-JP" sz="1400"/>
              <a:t>b</a:t>
            </a:r>
            <a:r>
              <a:rPr lang="ja-JP" altLang="en-US" sz="1400"/>
              <a:t>」になって欲しい。「ラ、シ」も同様。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45863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293238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1501509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1025" y="488657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最初の音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4026" y="1114095"/>
            <a:ext cx="424069" cy="3783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64308" y="1839758"/>
            <a:ext cx="411501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38546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3874202" y="1112625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次の音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64308" y="3025705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5412826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291254" y="1297291"/>
            <a:ext cx="1582948" cy="384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294289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3895458" y="1820331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19974" y="1616052"/>
            <a:ext cx="4523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同音回避型和音変換</a:t>
            </a:r>
            <a:r>
              <a:rPr lang="en-US" altLang="ja-JP" b="1">
                <a:solidFill>
                  <a:srgbClr val="FF0000"/>
                </a:solidFill>
              </a:rPr>
              <a:t>(arp1)</a:t>
            </a:r>
            <a:br>
              <a:rPr lang="en-US" altLang="ja-JP"/>
            </a:br>
            <a:r>
              <a:rPr lang="ja-JP" altLang="en-US"/>
              <a:t>上から下に動くアルペジオの音程に変換</a:t>
            </a:r>
            <a:r>
              <a:rPr lang="en-US" altLang="ja-JP"/>
              <a:t>(Translate)</a:t>
            </a:r>
            <a:r>
              <a:rPr lang="ja-JP" altLang="en-US"/>
              <a:t>する場合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Original</a:t>
            </a:r>
            <a:r>
              <a:rPr kumimoji="1" lang="ja-JP" altLang="en-US"/>
              <a:t>の前音程との差分</a:t>
            </a:r>
            <a:r>
              <a:rPr kumimoji="1" lang="en-US" altLang="ja-JP"/>
              <a:t>A</a:t>
            </a:r>
            <a:r>
              <a:rPr kumimoji="1" lang="ja-JP" altLang="en-US"/>
              <a:t>を、</a:t>
            </a:r>
            <a:r>
              <a:rPr kumimoji="1" lang="en-US" altLang="ja-JP"/>
              <a:t>Phrase</a:t>
            </a:r>
            <a:r>
              <a:rPr kumimoji="1" lang="ja-JP" altLang="en-US"/>
              <a:t>入力の際に</a:t>
            </a:r>
            <a:r>
              <a:rPr kumimoji="1" lang="en-US" altLang="ja-JP"/>
              <a:t> Analyze </a:t>
            </a:r>
            <a:r>
              <a:rPr kumimoji="1" lang="ja-JP" altLang="en-US"/>
              <a:t>して算出しておく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2</a:t>
            </a:r>
            <a:r>
              <a:rPr lang="ja-JP" altLang="en-US"/>
              <a:t>の音程を探すとき、</a:t>
            </a:r>
            <a:r>
              <a:rPr lang="en-US" altLang="ja-JP"/>
              <a:t>1</a:t>
            </a:r>
            <a:r>
              <a:rPr lang="ja-JP" altLang="en-US"/>
              <a:t>を含まないすぐ下から探し始める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最も</a:t>
            </a:r>
            <a:r>
              <a:rPr kumimoji="1" lang="en-US" altLang="ja-JP"/>
              <a:t>A</a:t>
            </a:r>
            <a:r>
              <a:rPr kumimoji="1" lang="ja-JP" altLang="en-US"/>
              <a:t>に近い音を選ぶ</a:t>
            </a:r>
            <a:br>
              <a:rPr lang="en-US" altLang="ja-JP"/>
            </a:br>
            <a:r>
              <a:rPr lang="ja-JP" altLang="en-US"/>
              <a:t>（等距離なら下を選択）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thru</a:t>
            </a:r>
            <a:r>
              <a:rPr lang="ja-JP" altLang="en-US"/>
              <a:t>時には、違う音を選んでしまうため、この変換を通さない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68AFD36-8BE2-9D9E-1B6A-3FE453037D5A}"/>
              </a:ext>
            </a:extLst>
          </p:cNvPr>
          <p:cNvSpPr txBox="1"/>
          <p:nvPr/>
        </p:nvSpPr>
        <p:spPr>
          <a:xfrm>
            <a:off x="3880835" y="1857674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BACB0EB3-0E6F-E9C5-1CCD-A2FE75FA9EEE}"/>
              </a:ext>
            </a:extLst>
          </p:cNvPr>
          <p:cNvSpPr/>
          <p:nvPr/>
        </p:nvSpPr>
        <p:spPr>
          <a:xfrm>
            <a:off x="2223160" y="1896236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EAB9D1-0DC2-192A-DC25-D9CAA7498891}"/>
              </a:ext>
            </a:extLst>
          </p:cNvPr>
          <p:cNvSpPr txBox="1"/>
          <p:nvPr/>
        </p:nvSpPr>
        <p:spPr>
          <a:xfrm>
            <a:off x="2170608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266C440C-6171-A9A1-1E41-BF9CC48E33D4}"/>
              </a:ext>
            </a:extLst>
          </p:cNvPr>
          <p:cNvSpPr/>
          <p:nvPr/>
        </p:nvSpPr>
        <p:spPr>
          <a:xfrm>
            <a:off x="4844353" y="1287226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26C7E1-7B4C-17F5-34D9-B11373C6AC0F}"/>
              </a:ext>
            </a:extLst>
          </p:cNvPr>
          <p:cNvSpPr txBox="1"/>
          <p:nvPr/>
        </p:nvSpPr>
        <p:spPr>
          <a:xfrm>
            <a:off x="4791801" y="235343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A8CCE09-AC75-9595-E872-B367998A9E5B}"/>
              </a:ext>
            </a:extLst>
          </p:cNvPr>
          <p:cNvCxnSpPr/>
          <p:nvPr/>
        </p:nvCxnSpPr>
        <p:spPr>
          <a:xfrm>
            <a:off x="4016778" y="1510549"/>
            <a:ext cx="151806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3C95645-D2DC-E780-79D0-F3E0A135A610}"/>
              </a:ext>
            </a:extLst>
          </p:cNvPr>
          <p:cNvCxnSpPr>
            <a:cxnSpLocks/>
          </p:cNvCxnSpPr>
          <p:nvPr/>
        </p:nvCxnSpPr>
        <p:spPr>
          <a:xfrm>
            <a:off x="5336971" y="1489472"/>
            <a:ext cx="0" cy="52530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C568ADD-10FC-3E60-3104-6AC4BD73D9F1}"/>
              </a:ext>
            </a:extLst>
          </p:cNvPr>
          <p:cNvSpPr txBox="1"/>
          <p:nvPr/>
        </p:nvSpPr>
        <p:spPr>
          <a:xfrm>
            <a:off x="5392263" y="1510549"/>
            <a:ext cx="72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探す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9E0058F-513F-D9C9-923D-00CC270671CB}"/>
              </a:ext>
            </a:extLst>
          </p:cNvPr>
          <p:cNvCxnSpPr>
            <a:cxnSpLocks/>
          </p:cNvCxnSpPr>
          <p:nvPr/>
        </p:nvCxnSpPr>
        <p:spPr>
          <a:xfrm>
            <a:off x="3962913" y="2516527"/>
            <a:ext cx="94889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167F029-765D-AAAE-D38F-C6D46119CDD3}"/>
              </a:ext>
            </a:extLst>
          </p:cNvPr>
          <p:cNvCxnSpPr>
            <a:cxnSpLocks/>
          </p:cNvCxnSpPr>
          <p:nvPr/>
        </p:nvCxnSpPr>
        <p:spPr>
          <a:xfrm flipV="1">
            <a:off x="4135136" y="2209215"/>
            <a:ext cx="0" cy="2416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FCF1987-CADF-C1E6-63EC-5E1E1B5C1624}"/>
              </a:ext>
            </a:extLst>
          </p:cNvPr>
          <p:cNvCxnSpPr>
            <a:cxnSpLocks/>
          </p:cNvCxnSpPr>
          <p:nvPr/>
        </p:nvCxnSpPr>
        <p:spPr>
          <a:xfrm>
            <a:off x="4130656" y="2589050"/>
            <a:ext cx="0" cy="4366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0DE39F6-056D-F346-EC18-09E23ACDADF4}"/>
              </a:ext>
            </a:extLst>
          </p:cNvPr>
          <p:cNvSpPr txBox="1"/>
          <p:nvPr/>
        </p:nvSpPr>
        <p:spPr>
          <a:xfrm>
            <a:off x="3189982" y="2166423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4F0E2C3-695D-9231-C9F8-30F7388968B2}"/>
              </a:ext>
            </a:extLst>
          </p:cNvPr>
          <p:cNvSpPr txBox="1"/>
          <p:nvPr/>
        </p:nvSpPr>
        <p:spPr>
          <a:xfrm>
            <a:off x="3183931" y="2593114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19E0B97E-1A48-F373-7B37-2B9C6EBEF61B}"/>
              </a:ext>
            </a:extLst>
          </p:cNvPr>
          <p:cNvSpPr/>
          <p:nvPr/>
        </p:nvSpPr>
        <p:spPr>
          <a:xfrm>
            <a:off x="3116316" y="2140137"/>
            <a:ext cx="741582" cy="3843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A213988-90DB-0424-2953-1BEA9E2ECF91}"/>
              </a:ext>
            </a:extLst>
          </p:cNvPr>
          <p:cNvSpPr txBox="1"/>
          <p:nvPr/>
        </p:nvSpPr>
        <p:spPr>
          <a:xfrm>
            <a:off x="4745471" y="987106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ast_note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BF06A42-23F2-5225-83AF-11E9F6F221A3}"/>
              </a:ext>
            </a:extLst>
          </p:cNvPr>
          <p:cNvSpPr txBox="1"/>
          <p:nvPr/>
        </p:nvSpPr>
        <p:spPr>
          <a:xfrm>
            <a:off x="2379092" y="1777231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arp_diff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B776626-DFBB-3F82-5365-52A650FE7C1E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8084741-96F9-8905-9773-A78B0EF54176}"/>
              </a:ext>
            </a:extLst>
          </p:cNvPr>
          <p:cNvSpPr txBox="1"/>
          <p:nvPr/>
        </p:nvSpPr>
        <p:spPr>
          <a:xfrm>
            <a:off x="6645743" y="961581"/>
            <a:ext cx="43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_translate_note_arp():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B0AE9F-F7FB-A1AB-4654-4BED510B13A9}"/>
              </a:ext>
            </a:extLst>
          </p:cNvPr>
          <p:cNvSpPr txBox="1"/>
          <p:nvPr/>
        </p:nvSpPr>
        <p:spPr>
          <a:xfrm>
            <a:off x="6681803" y="5087473"/>
            <a:ext cx="4458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arp</a:t>
            </a:r>
            <a:r>
              <a:rPr kumimoji="1" lang="ja-JP" altLang="en-US"/>
              <a:t>成立の詳細条件</a:t>
            </a:r>
            <a:r>
              <a:rPr kumimoji="1" lang="en-US" altLang="ja-JP"/>
              <a:t>(_arp_translation)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前回が和音、あるいは今回が和音の場合は対象外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前後の音程差が</a:t>
            </a:r>
            <a:r>
              <a:rPr kumimoji="1" lang="en-US" altLang="ja-JP"/>
              <a:t>10</a:t>
            </a:r>
            <a:r>
              <a:rPr kumimoji="1" lang="ja-JP" altLang="en-US"/>
              <a:t>半音以内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EED4CBC-5301-5670-E18D-6C16C36CB20A}"/>
              </a:ext>
            </a:extLst>
          </p:cNvPr>
          <p:cNvSpPr txBox="1"/>
          <p:nvPr/>
        </p:nvSpPr>
        <p:spPr>
          <a:xfrm>
            <a:off x="146013" y="188590"/>
            <a:ext cx="2936715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>
                <a:solidFill>
                  <a:srgbClr val="FF0000"/>
                </a:solidFill>
              </a:rPr>
              <a:t>現在不採用</a:t>
            </a:r>
          </a:p>
        </p:txBody>
      </p:sp>
    </p:spTree>
    <p:extLst>
      <p:ext uri="{BB962C8B-B14F-4D97-AF65-F5344CB8AC3E}">
        <p14:creationId xmlns:p14="http://schemas.microsoft.com/office/powerpoint/2010/main" val="204886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3432112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489109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3311" y="151718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最初の音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3447" y="5609378"/>
            <a:ext cx="424069" cy="3783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64308" y="1839758"/>
            <a:ext cx="411501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85990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4745471" y="5618419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次の音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62371" y="3872331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1117673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</p:cNvCxnSpPr>
          <p:nvPr/>
        </p:nvCxnSpPr>
        <p:spPr>
          <a:xfrm>
            <a:off x="2215167" y="5066521"/>
            <a:ext cx="2068029" cy="732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294289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4832676" y="388201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10665" y="1834971"/>
            <a:ext cx="452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同音回避型和音変換</a:t>
            </a:r>
            <a:r>
              <a:rPr lang="en-US" altLang="ja-JP" b="1">
                <a:solidFill>
                  <a:srgbClr val="FF0000"/>
                </a:solidFill>
              </a:rPr>
              <a:t>(arp1)</a:t>
            </a:r>
            <a:endParaRPr lang="en-US" altLang="ja-JP"/>
          </a:p>
          <a:p>
            <a:r>
              <a:rPr lang="ja-JP" altLang="en-US"/>
              <a:t>下から上に動くアルペジオの音程に変換</a:t>
            </a:r>
            <a:r>
              <a:rPr lang="en-US" altLang="ja-JP"/>
              <a:t>(Translate)</a:t>
            </a:r>
            <a:r>
              <a:rPr lang="ja-JP" altLang="en-US"/>
              <a:t>する場合</a:t>
            </a:r>
            <a:endParaRPr lang="en-US" altLang="ja-JP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68AFD36-8BE2-9D9E-1B6A-3FE453037D5A}"/>
              </a:ext>
            </a:extLst>
          </p:cNvPr>
          <p:cNvSpPr txBox="1"/>
          <p:nvPr/>
        </p:nvSpPr>
        <p:spPr>
          <a:xfrm>
            <a:off x="4826617" y="3898346"/>
            <a:ext cx="42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BACB0EB3-0E6F-E9C5-1CCD-A2FE75FA9EEE}"/>
              </a:ext>
            </a:extLst>
          </p:cNvPr>
          <p:cNvSpPr/>
          <p:nvPr/>
        </p:nvSpPr>
        <p:spPr>
          <a:xfrm rot="10800000">
            <a:off x="2191403" y="3810484"/>
            <a:ext cx="367863" cy="1123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EAB9D1-0DC2-192A-DC25-D9CAA7498891}"/>
              </a:ext>
            </a:extLst>
          </p:cNvPr>
          <p:cNvSpPr txBox="1"/>
          <p:nvPr/>
        </p:nvSpPr>
        <p:spPr>
          <a:xfrm>
            <a:off x="2141366" y="3447812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266C440C-6171-A9A1-1E41-BF9CC48E33D4}"/>
              </a:ext>
            </a:extLst>
          </p:cNvPr>
          <p:cNvSpPr/>
          <p:nvPr/>
        </p:nvSpPr>
        <p:spPr>
          <a:xfrm rot="10800000">
            <a:off x="4921525" y="4514234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26C7E1-7B4C-17F5-34D9-B11373C6AC0F}"/>
              </a:ext>
            </a:extLst>
          </p:cNvPr>
          <p:cNvSpPr txBox="1"/>
          <p:nvPr/>
        </p:nvSpPr>
        <p:spPr>
          <a:xfrm>
            <a:off x="5155780" y="4333593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A8CCE09-AC75-9595-E872-B367998A9E5B}"/>
              </a:ext>
            </a:extLst>
          </p:cNvPr>
          <p:cNvCxnSpPr/>
          <p:nvPr/>
        </p:nvCxnSpPr>
        <p:spPr>
          <a:xfrm>
            <a:off x="4032770" y="5608512"/>
            <a:ext cx="151806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3C95645-D2DC-E780-79D0-F3E0A135A610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392263" y="4702925"/>
            <a:ext cx="0" cy="9055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C568ADD-10FC-3E60-3104-6AC4BD73D9F1}"/>
              </a:ext>
            </a:extLst>
          </p:cNvPr>
          <p:cNvSpPr txBox="1"/>
          <p:nvPr/>
        </p:nvSpPr>
        <p:spPr>
          <a:xfrm>
            <a:off x="5346222" y="4964381"/>
            <a:ext cx="72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探す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9E0058F-513F-D9C9-923D-00CC270671CB}"/>
              </a:ext>
            </a:extLst>
          </p:cNvPr>
          <p:cNvCxnSpPr>
            <a:cxnSpLocks/>
          </p:cNvCxnSpPr>
          <p:nvPr/>
        </p:nvCxnSpPr>
        <p:spPr>
          <a:xfrm>
            <a:off x="4283196" y="4489580"/>
            <a:ext cx="94889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167F029-765D-AAAE-D38F-C6D46119CDD3}"/>
              </a:ext>
            </a:extLst>
          </p:cNvPr>
          <p:cNvCxnSpPr>
            <a:cxnSpLocks/>
          </p:cNvCxnSpPr>
          <p:nvPr/>
        </p:nvCxnSpPr>
        <p:spPr>
          <a:xfrm flipV="1">
            <a:off x="4176778" y="4193914"/>
            <a:ext cx="12224" cy="2318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FCF1987-CADF-C1E6-63EC-5E1E1B5C1624}"/>
              </a:ext>
            </a:extLst>
          </p:cNvPr>
          <p:cNvCxnSpPr>
            <a:cxnSpLocks/>
          </p:cNvCxnSpPr>
          <p:nvPr/>
        </p:nvCxnSpPr>
        <p:spPr>
          <a:xfrm>
            <a:off x="4182890" y="4506245"/>
            <a:ext cx="0" cy="35366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0DE39F6-056D-F346-EC18-09E23ACDADF4}"/>
              </a:ext>
            </a:extLst>
          </p:cNvPr>
          <p:cNvSpPr txBox="1"/>
          <p:nvPr/>
        </p:nvSpPr>
        <p:spPr>
          <a:xfrm>
            <a:off x="3457691" y="3990561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4F0E2C3-695D-9231-C9F8-30F7388968B2}"/>
              </a:ext>
            </a:extLst>
          </p:cNvPr>
          <p:cNvSpPr txBox="1"/>
          <p:nvPr/>
        </p:nvSpPr>
        <p:spPr>
          <a:xfrm>
            <a:off x="3446921" y="4539984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19E0B97E-1A48-F373-7B37-2B9C6EBEF61B}"/>
              </a:ext>
            </a:extLst>
          </p:cNvPr>
          <p:cNvSpPr/>
          <p:nvPr/>
        </p:nvSpPr>
        <p:spPr>
          <a:xfrm>
            <a:off x="3384388" y="3961177"/>
            <a:ext cx="741582" cy="3843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A213988-90DB-0424-2953-1BEA9E2ECF91}"/>
              </a:ext>
            </a:extLst>
          </p:cNvPr>
          <p:cNvSpPr txBox="1"/>
          <p:nvPr/>
        </p:nvSpPr>
        <p:spPr>
          <a:xfrm>
            <a:off x="4739783" y="5899817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ast_note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BF06A42-23F2-5225-83AF-11E9F6F221A3}"/>
              </a:ext>
            </a:extLst>
          </p:cNvPr>
          <p:cNvSpPr txBox="1"/>
          <p:nvPr/>
        </p:nvSpPr>
        <p:spPr>
          <a:xfrm>
            <a:off x="2382639" y="3684493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arp_diff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90DEB73-1660-CBAA-0098-D88D5EC5EA29}"/>
              </a:ext>
            </a:extLst>
          </p:cNvPr>
          <p:cNvSpPr txBox="1"/>
          <p:nvPr/>
        </p:nvSpPr>
        <p:spPr>
          <a:xfrm>
            <a:off x="5155780" y="5280119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E538C19-3F25-1EAC-5794-94DD0BC8603B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9DAC702-BE08-7FCC-66E1-57551E83FDAA}"/>
              </a:ext>
            </a:extLst>
          </p:cNvPr>
          <p:cNvSpPr txBox="1"/>
          <p:nvPr/>
        </p:nvSpPr>
        <p:spPr>
          <a:xfrm>
            <a:off x="6645743" y="961581"/>
            <a:ext cx="43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_translate_note_arp():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2032B5E-C260-2F7D-E5BA-DE52663F94A7}"/>
              </a:ext>
            </a:extLst>
          </p:cNvPr>
          <p:cNvSpPr txBox="1"/>
          <p:nvPr/>
        </p:nvSpPr>
        <p:spPr>
          <a:xfrm>
            <a:off x="146013" y="188590"/>
            <a:ext cx="2936715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>
                <a:solidFill>
                  <a:srgbClr val="FF0000"/>
                </a:solidFill>
              </a:rPr>
              <a:t>現在不採用</a:t>
            </a:r>
          </a:p>
        </p:txBody>
      </p:sp>
    </p:spTree>
    <p:extLst>
      <p:ext uri="{BB962C8B-B14F-4D97-AF65-F5344CB8AC3E}">
        <p14:creationId xmlns:p14="http://schemas.microsoft.com/office/powerpoint/2010/main" val="272853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293238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1501509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1025" y="488657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Original(thru)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4026" y="1114095"/>
            <a:ext cx="424069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56312" y="2354258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38546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3837586" y="2339804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特定の和音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49454" y="3641890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5412826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</p:cNvCxnSpPr>
          <p:nvPr/>
        </p:nvCxnSpPr>
        <p:spPr>
          <a:xfrm>
            <a:off x="2307583" y="3147112"/>
            <a:ext cx="19128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AD87837-DA07-87A3-1D8D-18358C3C4E74}"/>
              </a:ext>
            </a:extLst>
          </p:cNvPr>
          <p:cNvCxnSpPr/>
          <p:nvPr/>
        </p:nvCxnSpPr>
        <p:spPr>
          <a:xfrm flipV="1">
            <a:off x="4888503" y="2700781"/>
            <a:ext cx="0" cy="3678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8A7349F-7D05-A7D9-F030-1F8C3CD9F503}"/>
              </a:ext>
            </a:extLst>
          </p:cNvPr>
          <p:cNvCxnSpPr>
            <a:cxnSpLocks/>
          </p:cNvCxnSpPr>
          <p:nvPr/>
        </p:nvCxnSpPr>
        <p:spPr>
          <a:xfrm>
            <a:off x="4888503" y="3147112"/>
            <a:ext cx="0" cy="57580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4080721-A32A-6E75-D6FD-B1DDD99E7D76}"/>
              </a:ext>
            </a:extLst>
          </p:cNvPr>
          <p:cNvSpPr txBox="1"/>
          <p:nvPr/>
        </p:nvSpPr>
        <p:spPr>
          <a:xfrm>
            <a:off x="4898678" y="2343089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8B60B6-C12D-EA96-638E-121DA0F05709}"/>
              </a:ext>
            </a:extLst>
          </p:cNvPr>
          <p:cNvSpPr txBox="1"/>
          <p:nvPr/>
        </p:nvSpPr>
        <p:spPr>
          <a:xfrm>
            <a:off x="4955403" y="3301140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A28718F9-4DB7-BFC7-D3BE-A1691AE06721}"/>
              </a:ext>
            </a:extLst>
          </p:cNvPr>
          <p:cNvSpPr/>
          <p:nvPr/>
        </p:nvSpPr>
        <p:spPr>
          <a:xfrm>
            <a:off x="4812503" y="1103185"/>
            <a:ext cx="1010535" cy="4496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292187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3862034" y="1103185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599641" y="1624638"/>
            <a:ext cx="44158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同音回避型和音変換</a:t>
            </a:r>
            <a:r>
              <a:rPr lang="en-US" altLang="ja-JP" b="1">
                <a:solidFill>
                  <a:srgbClr val="FF0000"/>
                </a:solidFill>
              </a:rPr>
              <a:t>2</a:t>
            </a:r>
            <a:r>
              <a:rPr lang="en-US" altLang="ja-JP" b="1" dirty="0">
                <a:solidFill>
                  <a:srgbClr val="FF0000"/>
                </a:solidFill>
              </a:rPr>
              <a:t>(arp2)</a:t>
            </a:r>
          </a:p>
          <a:p>
            <a:r>
              <a:rPr lang="en-US" altLang="ja-JP"/>
              <a:t>arp_org</a:t>
            </a:r>
            <a:r>
              <a:rPr lang="ja-JP" altLang="en-US"/>
              <a:t>では不必要に音が遠くに飛ぶ場合があるので、</a:t>
            </a:r>
            <a:r>
              <a:rPr lang="en-US" altLang="ja-JP"/>
              <a:t>com</a:t>
            </a:r>
            <a:r>
              <a:rPr lang="ja-JP" altLang="en-US"/>
              <a:t>ベースのシンプルな方法にした</a:t>
            </a:r>
            <a:endParaRPr lang="en-US" altLang="ja-JP" dirty="0"/>
          </a:p>
          <a:p>
            <a:r>
              <a:rPr lang="ja-JP" altLang="en-US"/>
              <a:t>下から上のアルペジオの音を、ある和音の音に変換</a:t>
            </a:r>
            <a:r>
              <a:rPr lang="en-US" altLang="ja-JP" dirty="0"/>
              <a:t>(Translate)</a:t>
            </a:r>
            <a:r>
              <a:rPr lang="ja-JP" altLang="en-US"/>
              <a:t>する例</a:t>
            </a:r>
            <a:endParaRPr lang="en-US" altLang="ja-JP"/>
          </a:p>
          <a:p>
            <a:pPr marL="342900" indent="-342900">
              <a:buFont typeface="+mj-lt"/>
              <a:buAutoNum type="arabicPeriod"/>
            </a:pPr>
            <a:r>
              <a:rPr lang="en-US" altLang="ja-JP" sz="1600">
                <a:highlight>
                  <a:srgbClr val="C0C0C0"/>
                </a:highlight>
              </a:rPr>
              <a:t>[</a:t>
            </a:r>
            <a:r>
              <a:rPr lang="ja-JP" altLang="en-US" sz="1600">
                <a:highlight>
                  <a:srgbClr val="C0C0C0"/>
                </a:highlight>
              </a:rPr>
              <a:t>第一段階</a:t>
            </a:r>
            <a:r>
              <a:rPr lang="en-US" altLang="ja-JP" sz="1600">
                <a:highlight>
                  <a:srgbClr val="C0C0C0"/>
                </a:highlight>
              </a:rPr>
              <a:t>]</a:t>
            </a:r>
            <a:r>
              <a:rPr lang="ja-JP" altLang="en-US" sz="1600"/>
              <a:t>まず</a:t>
            </a:r>
            <a:r>
              <a:rPr lang="en-US" altLang="ja-JP" sz="1600"/>
              <a:t>table</a:t>
            </a:r>
            <a:r>
              <a:rPr lang="ja-JP" altLang="en-US" sz="1600"/>
              <a:t>を通して一番近い音</a:t>
            </a:r>
            <a:r>
              <a:rPr lang="en-US" altLang="ja-JP" sz="1600"/>
              <a:t>1</a:t>
            </a:r>
            <a:r>
              <a:rPr lang="ja-JP" altLang="en-US" sz="1600"/>
              <a:t>が選ばれる（</a:t>
            </a:r>
            <a:r>
              <a:rPr lang="en-US" altLang="ja-JP" sz="1600"/>
              <a:t>Com</a:t>
            </a:r>
            <a:r>
              <a:rPr lang="ja-JP" altLang="en-US" sz="1600"/>
              <a:t>と同じ方法）</a:t>
            </a:r>
            <a:endParaRPr lang="en-US" altLang="ja-JP" sz="160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1600">
                <a:highlight>
                  <a:srgbClr val="C0C0C0"/>
                </a:highlight>
              </a:rPr>
              <a:t>[</a:t>
            </a:r>
            <a:r>
              <a:rPr kumimoji="1" lang="ja-JP" altLang="en-US" sz="1600">
                <a:highlight>
                  <a:srgbClr val="C0C0C0"/>
                </a:highlight>
              </a:rPr>
              <a:t>第二段階</a:t>
            </a:r>
            <a:r>
              <a:rPr kumimoji="1" lang="en-US" altLang="ja-JP" sz="1600">
                <a:highlight>
                  <a:srgbClr val="C0C0C0"/>
                </a:highlight>
              </a:rPr>
              <a:t>]</a:t>
            </a:r>
            <a:r>
              <a:rPr kumimoji="1" lang="en-US" altLang="ja-JP" sz="1600"/>
              <a:t>1</a:t>
            </a:r>
            <a:r>
              <a:rPr kumimoji="1" lang="ja-JP" altLang="en-US" sz="1600"/>
              <a:t>の音程</a:t>
            </a:r>
            <a:r>
              <a:rPr lang="ja-JP" altLang="en-US" sz="1600"/>
              <a:t>が</a:t>
            </a:r>
            <a:r>
              <a:rPr kumimoji="1" lang="ja-JP" altLang="en-US" sz="1600"/>
              <a:t>前音程と同じか、アルぺジオの方向が違う時、</a:t>
            </a:r>
            <a:r>
              <a:rPr kumimoji="1" lang="en-US" altLang="ja-JP" sz="1600"/>
              <a:t>Analyze</a:t>
            </a:r>
            <a:r>
              <a:rPr kumimoji="1" lang="ja-JP" altLang="en-US" sz="1600"/>
              <a:t>時と方向が同じ</a:t>
            </a:r>
            <a:r>
              <a:rPr kumimoji="1" lang="en-US" altLang="ja-JP" sz="1600"/>
              <a:t>2</a:t>
            </a:r>
            <a:r>
              <a:rPr kumimoji="1" lang="ja-JP" altLang="en-US" sz="1600"/>
              <a:t>が選ばれる</a:t>
            </a:r>
            <a:endParaRPr kumimoji="1" lang="en-US" altLang="ja-JP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第一段階が等距離の場合、</a:t>
            </a:r>
            <a:r>
              <a:rPr kumimoji="1" lang="en-US" altLang="ja-JP"/>
              <a:t>”!”</a:t>
            </a:r>
            <a:r>
              <a:rPr kumimoji="1" lang="ja-JP" altLang="en-US"/>
              <a:t>指定があれば上を選択、デフォルトは下を選択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2F37298-4719-7DB1-AAAA-BFF79B6C0809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41F6CEF-1D10-7EBE-7491-7F77DE50334F}"/>
              </a:ext>
            </a:extLst>
          </p:cNvPr>
          <p:cNvSpPr txBox="1"/>
          <p:nvPr/>
        </p:nvSpPr>
        <p:spPr>
          <a:xfrm>
            <a:off x="6645744" y="961581"/>
            <a:ext cx="402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" altLang="ja-JP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translate_note_arp2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27C2C6-55AE-E02C-CC0A-AD7D99990DD7}"/>
              </a:ext>
            </a:extLst>
          </p:cNvPr>
          <p:cNvSpPr txBox="1"/>
          <p:nvPr/>
        </p:nvSpPr>
        <p:spPr>
          <a:xfrm>
            <a:off x="2827172" y="2339804"/>
            <a:ext cx="106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前音程</a:t>
            </a:r>
            <a:r>
              <a:rPr lang="en-US" altLang="ja-JP" dirty="0"/>
              <a:t>?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90F9837-80C2-AD7B-C312-E98761537D73}"/>
              </a:ext>
            </a:extLst>
          </p:cNvPr>
          <p:cNvSpPr txBox="1"/>
          <p:nvPr/>
        </p:nvSpPr>
        <p:spPr>
          <a:xfrm>
            <a:off x="3837586" y="1115161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</a:t>
            </a:r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2C20355-A795-8D4D-1C26-99C8E4CA4BFD}"/>
              </a:ext>
            </a:extLst>
          </p:cNvPr>
          <p:cNvCxnSpPr>
            <a:cxnSpLocks/>
          </p:cNvCxnSpPr>
          <p:nvPr/>
        </p:nvCxnSpPr>
        <p:spPr>
          <a:xfrm flipV="1">
            <a:off x="4898678" y="1467974"/>
            <a:ext cx="6154" cy="88628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761B6C8-530D-E825-D607-350B660BD70E}"/>
              </a:ext>
            </a:extLst>
          </p:cNvPr>
          <p:cNvSpPr txBox="1"/>
          <p:nvPr/>
        </p:nvSpPr>
        <p:spPr>
          <a:xfrm>
            <a:off x="4898678" y="1151104"/>
            <a:ext cx="9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次の音</a:t>
            </a:r>
          </a:p>
        </p:txBody>
      </p:sp>
    </p:spTree>
    <p:extLst>
      <p:ext uri="{BB962C8B-B14F-4D97-AF65-F5344CB8AC3E}">
        <p14:creationId xmlns:p14="http://schemas.microsoft.com/office/powerpoint/2010/main" val="4767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30D72-A909-8CD3-44C3-2846873D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Thread 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082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5E4CF47-8E97-71BF-78EA-2E3ADC8C8B5B}"/>
              </a:ext>
            </a:extLst>
          </p:cNvPr>
          <p:cNvSpPr/>
          <p:nvPr/>
        </p:nvSpPr>
        <p:spPr>
          <a:xfrm>
            <a:off x="1198180" y="1860331"/>
            <a:ext cx="9333186" cy="1429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3200"/>
              <a:t>Main Thread</a:t>
            </a:r>
            <a:endParaRPr kumimoji="1" lang="ja-JP" altLang="en-US" sz="3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97ECB49-4DFD-0958-01DB-4C69E27E220B}"/>
              </a:ext>
            </a:extLst>
          </p:cNvPr>
          <p:cNvSpPr/>
          <p:nvPr/>
        </p:nvSpPr>
        <p:spPr>
          <a:xfrm>
            <a:off x="1198180" y="4288221"/>
            <a:ext cx="9333186" cy="14294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3200"/>
              <a:t>Play Thread</a:t>
            </a:r>
            <a:endParaRPr kumimoji="1" lang="ja-JP" altLang="en-US" sz="320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622C9F8-DAA7-8C91-34FA-FCB93FC54866}"/>
              </a:ext>
            </a:extLst>
          </p:cNvPr>
          <p:cNvSpPr/>
          <p:nvPr/>
        </p:nvSpPr>
        <p:spPr>
          <a:xfrm>
            <a:off x="4487919" y="1140372"/>
            <a:ext cx="2543502" cy="5065986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Play Message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A1B7898-340B-E2C8-1F8A-5AC12FCEA7FC}"/>
              </a:ext>
            </a:extLst>
          </p:cNvPr>
          <p:cNvSpPr/>
          <p:nvPr/>
        </p:nvSpPr>
        <p:spPr>
          <a:xfrm>
            <a:off x="7357243" y="1140372"/>
            <a:ext cx="2543502" cy="5065986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GUI Message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下矢印 8">
            <a:extLst>
              <a:ext uri="{FF2B5EF4-FFF2-40B4-BE49-F238E27FC236}">
                <a16:creationId xmlns:a16="http://schemas.microsoft.com/office/drawing/2014/main" id="{FC7ABC37-CCE5-1FD3-6F82-8CA65172D319}"/>
              </a:ext>
            </a:extLst>
          </p:cNvPr>
          <p:cNvSpPr/>
          <p:nvPr/>
        </p:nvSpPr>
        <p:spPr>
          <a:xfrm>
            <a:off x="5428594" y="3042745"/>
            <a:ext cx="662152" cy="162910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8DA41D0A-3DAD-7FE2-29F6-9894879A513A}"/>
              </a:ext>
            </a:extLst>
          </p:cNvPr>
          <p:cNvSpPr/>
          <p:nvPr/>
        </p:nvSpPr>
        <p:spPr>
          <a:xfrm rot="10800000">
            <a:off x="8297918" y="2984939"/>
            <a:ext cx="662152" cy="162910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43B68E-3F5A-8EA2-8095-4F9EA6B38D8A}"/>
              </a:ext>
            </a:extLst>
          </p:cNvPr>
          <p:cNvSpPr txBox="1"/>
          <p:nvPr/>
        </p:nvSpPr>
        <p:spPr>
          <a:xfrm>
            <a:off x="5097517" y="4671848"/>
            <a:ext cx="142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Vec&lt;u16&gt;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09FCBF-0D8A-D7F1-4C6D-A674D9E73A8F}"/>
              </a:ext>
            </a:extLst>
          </p:cNvPr>
          <p:cNvSpPr txBox="1"/>
          <p:nvPr/>
        </p:nvSpPr>
        <p:spPr>
          <a:xfrm>
            <a:off x="8175735" y="2615607"/>
            <a:ext cx="90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String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141A13C-CD39-AD93-9352-DF68AE5E5B04}"/>
              </a:ext>
            </a:extLst>
          </p:cNvPr>
          <p:cNvSpPr txBox="1"/>
          <p:nvPr/>
        </p:nvSpPr>
        <p:spPr>
          <a:xfrm>
            <a:off x="4487919" y="2301766"/>
            <a:ext cx="2448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format</a:t>
            </a:r>
            <a:r>
              <a:rPr lang="en-US" altLang="ja-JP" sz="1600"/>
              <a:t>: </a:t>
            </a:r>
            <a:r>
              <a:rPr kumimoji="1" lang="en-US" altLang="ja-JP" sz="1600"/>
              <a:t>lpnlib.rs</a:t>
            </a:r>
            <a:r>
              <a:rPr kumimoji="1" lang="ja-JP" altLang="en-US" sz="1600"/>
              <a:t>に記載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0361F5-A6A4-C800-7734-E18BFEF50263}"/>
              </a:ext>
            </a:extLst>
          </p:cNvPr>
          <p:cNvSpPr txBox="1"/>
          <p:nvPr/>
        </p:nvSpPr>
        <p:spPr>
          <a:xfrm>
            <a:off x="7357243" y="4750336"/>
            <a:ext cx="2543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format: “n______”</a:t>
            </a:r>
          </a:p>
          <a:p>
            <a:r>
              <a:rPr kumimoji="1" lang="ja-JP" altLang="en-US" sz="1600"/>
              <a:t>冒頭の</a:t>
            </a:r>
            <a:r>
              <a:rPr kumimoji="1" lang="en-US" altLang="ja-JP" sz="1600"/>
              <a:t>n</a:t>
            </a:r>
            <a:r>
              <a:rPr kumimoji="1" lang="ja-JP" altLang="en-US" sz="1600"/>
              <a:t>が</a:t>
            </a:r>
            <a:r>
              <a:rPr kumimoji="1" lang="en-US" altLang="ja-JP" sz="1600"/>
              <a:t>indicator </a:t>
            </a:r>
            <a:r>
              <a:rPr kumimoji="1" lang="ja-JP" altLang="en-US" sz="1600"/>
              <a:t>の位置などを表す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B28E96-BE76-C5A8-E844-0A5692B7F400}"/>
              </a:ext>
            </a:extLst>
          </p:cNvPr>
          <p:cNvSpPr txBox="1"/>
          <p:nvPr/>
        </p:nvSpPr>
        <p:spPr>
          <a:xfrm>
            <a:off x="4309241" y="6278461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for ElapseStack::periodic()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488643-FFFC-1F6D-0F95-4C85F61DB7B7}"/>
              </a:ext>
            </a:extLst>
          </p:cNvPr>
          <p:cNvSpPr txBox="1"/>
          <p:nvPr/>
        </p:nvSpPr>
        <p:spPr>
          <a:xfrm>
            <a:off x="8550823" y="724649"/>
            <a:ext cx="106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ui_hndr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25298DA-F87C-66A8-4854-D202CCC7A756}"/>
              </a:ext>
            </a:extLst>
          </p:cNvPr>
          <p:cNvSpPr txBox="1"/>
          <p:nvPr/>
        </p:nvSpPr>
        <p:spPr>
          <a:xfrm>
            <a:off x="5544864" y="724649"/>
            <a:ext cx="139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msg</a:t>
            </a:r>
            <a:r>
              <a:rPr kumimoji="1" lang="en-US" altLang="ja-JP"/>
              <a:t>_hndr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FA1E93E-D97F-A281-DB96-D588B5486149}"/>
              </a:ext>
            </a:extLst>
          </p:cNvPr>
          <p:cNvSpPr txBox="1"/>
          <p:nvPr/>
        </p:nvSpPr>
        <p:spPr>
          <a:xfrm>
            <a:off x="8628993" y="6278461"/>
            <a:ext cx="106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ui_hndr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067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30D72-A909-8CD3-44C3-2846873D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loop</a:t>
            </a:r>
            <a:r>
              <a:rPr kumimoji="1" lang="en-US" altLang="ja-JP" dirty="0"/>
              <a:t> 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99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6DFF85-0806-D71D-F53F-072F26D5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loop priority regulation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3C2C71-3749-D070-7DFC-9C4247C23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ja-JP" altLang="en-US" sz="1800"/>
              <a:t>現在再生中の</a:t>
            </a:r>
            <a:r>
              <a:rPr lang="en-US" altLang="ja-JP" sz="1800"/>
              <a:t>loop</a:t>
            </a:r>
            <a:r>
              <a:rPr lang="ja-JP" altLang="en-US" sz="1800"/>
              <a:t>を置き換える</a:t>
            </a:r>
            <a:r>
              <a:rPr lang="en-US" altLang="ja-JP" sz="1800"/>
              <a:t> Phrase/Composition </a:t>
            </a:r>
            <a:r>
              <a:rPr lang="ja-JP" altLang="en-US" sz="1800"/>
              <a:t>を入力しても、</a:t>
            </a:r>
            <a:r>
              <a:rPr lang="ja-JP" altLang="en-US" sz="1800">
                <a:solidFill>
                  <a:srgbClr val="FF0000"/>
                </a:solidFill>
              </a:rPr>
              <a:t>再生中の</a:t>
            </a:r>
            <a:r>
              <a:rPr lang="en-US" altLang="ja-JP" sz="1800">
                <a:solidFill>
                  <a:srgbClr val="FF0000"/>
                </a:solidFill>
              </a:rPr>
              <a:t>loop</a:t>
            </a:r>
            <a:r>
              <a:rPr lang="ja-JP" altLang="en-US" sz="1800">
                <a:solidFill>
                  <a:srgbClr val="FF0000"/>
                </a:solidFill>
              </a:rPr>
              <a:t>が終了しないと次の</a:t>
            </a:r>
            <a:r>
              <a:rPr lang="en-US" altLang="ja-JP" sz="1800">
                <a:solidFill>
                  <a:srgbClr val="FF0000"/>
                </a:solidFill>
              </a:rPr>
              <a:t>loop</a:t>
            </a:r>
            <a:r>
              <a:rPr lang="ja-JP" altLang="en-US" sz="1800">
                <a:solidFill>
                  <a:srgbClr val="FF0000"/>
                </a:solidFill>
              </a:rPr>
              <a:t>は始まらない</a:t>
            </a:r>
            <a:endParaRPr lang="en-US" altLang="ja-JP" sz="18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ja-JP" sz="1800"/>
              <a:t>variation</a:t>
            </a:r>
            <a:r>
              <a:rPr kumimoji="1" lang="ja-JP" altLang="en-US" sz="1800"/>
              <a:t>は、</a:t>
            </a:r>
            <a:r>
              <a:rPr kumimoji="1" lang="en-US" altLang="ja-JP" sz="1800"/>
              <a:t>composition</a:t>
            </a:r>
            <a:r>
              <a:rPr kumimoji="1" lang="ja-JP" altLang="en-US" sz="1800"/>
              <a:t>から自動的に指定される</a:t>
            </a:r>
            <a:r>
              <a:rPr kumimoji="1" lang="en-US" altLang="ja-JP" sz="1800"/>
              <a:t>phrase</a:t>
            </a:r>
            <a:r>
              <a:rPr kumimoji="1" lang="ja-JP" altLang="en-US" sz="1800"/>
              <a:t>である</a:t>
            </a:r>
            <a:endParaRPr kumimoji="1" lang="en-US" altLang="ja-JP" sz="1800"/>
          </a:p>
          <a:p>
            <a:pPr lvl="1">
              <a:lnSpc>
                <a:spcPct val="150000"/>
              </a:lnSpc>
            </a:pPr>
            <a:r>
              <a:rPr kumimoji="1" lang="en-US" altLang="ja-JP" sz="1400"/>
              <a:t>variation</a:t>
            </a:r>
            <a:r>
              <a:rPr kumimoji="1" lang="ja-JP" altLang="en-US" sz="1400"/>
              <a:t>が再生されたら、そのとき再生されていた</a:t>
            </a:r>
            <a:r>
              <a:rPr kumimoji="1" lang="en-US" altLang="ja-JP" sz="1400"/>
              <a:t>phrase</a:t>
            </a:r>
            <a:r>
              <a:rPr kumimoji="1" lang="ja-JP" altLang="en-US" sz="1400"/>
              <a:t>は</a:t>
            </a:r>
            <a:r>
              <a:rPr kumimoji="1" lang="ja-JP" altLang="en-US" sz="1400">
                <a:solidFill>
                  <a:srgbClr val="FF0000"/>
                </a:solidFill>
              </a:rPr>
              <a:t>消去</a:t>
            </a:r>
            <a:r>
              <a:rPr kumimoji="1" lang="ja-JP" altLang="en-US" sz="1400"/>
              <a:t>される</a:t>
            </a:r>
            <a:endParaRPr kumimoji="1" lang="en-US" altLang="ja-JP" sz="1400"/>
          </a:p>
          <a:p>
            <a:pPr lvl="1">
              <a:lnSpc>
                <a:spcPct val="150000"/>
              </a:lnSpc>
            </a:pPr>
            <a:r>
              <a:rPr kumimoji="1" lang="en-US" altLang="ja-JP" sz="1400"/>
              <a:t>vari=0</a:t>
            </a:r>
            <a:r>
              <a:rPr kumimoji="1" lang="ja-JP" altLang="en-US" sz="1400"/>
              <a:t>（通常入力の</a:t>
            </a:r>
            <a:r>
              <a:rPr kumimoji="1" lang="en-US" altLang="ja-JP" sz="1400"/>
              <a:t>Phrase</a:t>
            </a:r>
            <a:r>
              <a:rPr kumimoji="1" lang="ja-JP" altLang="en-US" sz="1400"/>
              <a:t>）の新</a:t>
            </a:r>
            <a:r>
              <a:rPr kumimoji="1" lang="en-US" altLang="ja-JP" sz="1400"/>
              <a:t>Phrase</a:t>
            </a:r>
            <a:r>
              <a:rPr kumimoji="1" lang="ja-JP" altLang="en-US" sz="1400"/>
              <a:t>の入力は、</a:t>
            </a:r>
            <a:r>
              <a:rPr kumimoji="1" lang="en-US" altLang="ja-JP" sz="1400"/>
              <a:t>variation</a:t>
            </a:r>
            <a:r>
              <a:rPr kumimoji="1" lang="ja-JP" altLang="en-US" sz="1400"/>
              <a:t>再生より優先度が</a:t>
            </a:r>
            <a:r>
              <a:rPr kumimoji="1" lang="ja-JP" altLang="en-US" sz="1400">
                <a:solidFill>
                  <a:srgbClr val="FF0000"/>
                </a:solidFill>
              </a:rPr>
              <a:t>低い</a:t>
            </a:r>
            <a:endParaRPr kumimoji="1" lang="en-US" altLang="ja-JP" sz="14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sz="1800"/>
              <a:t>sync</a:t>
            </a:r>
            <a:r>
              <a:rPr lang="ja-JP" altLang="en-US" sz="1800"/>
              <a:t>がパートに指定された場合、次の小節の頭で、</a:t>
            </a:r>
            <a:r>
              <a:rPr lang="en-US" altLang="ja-JP" sz="1800">
                <a:solidFill>
                  <a:srgbClr val="FF0000"/>
                </a:solidFill>
              </a:rPr>
              <a:t>Composition</a:t>
            </a:r>
            <a:r>
              <a:rPr lang="ja-JP" altLang="en-US" sz="1800">
                <a:solidFill>
                  <a:srgbClr val="FF0000"/>
                </a:solidFill>
              </a:rPr>
              <a:t>の先頭</a:t>
            </a:r>
            <a:r>
              <a:rPr lang="ja-JP" altLang="en-US" sz="1800"/>
              <a:t>に、</a:t>
            </a:r>
            <a:r>
              <a:rPr lang="en-US" altLang="ja-JP" sz="1800"/>
              <a:t>Composition</a:t>
            </a:r>
            <a:r>
              <a:rPr lang="ja-JP" altLang="en-US" sz="1800"/>
              <a:t>がない場合再生中の</a:t>
            </a:r>
            <a:r>
              <a:rPr lang="en-US" altLang="ja-JP" sz="1800">
                <a:solidFill>
                  <a:srgbClr val="FF0000"/>
                </a:solidFill>
              </a:rPr>
              <a:t>Phrase</a:t>
            </a:r>
            <a:r>
              <a:rPr lang="ja-JP" altLang="en-US" sz="1800">
                <a:solidFill>
                  <a:srgbClr val="FF0000"/>
                </a:solidFill>
              </a:rPr>
              <a:t>の先頭</a:t>
            </a:r>
            <a:r>
              <a:rPr lang="ja-JP" altLang="en-US" sz="1800"/>
              <a:t>に戻る（最大の優先度）</a:t>
            </a:r>
            <a:endParaRPr lang="en-US" altLang="ja-JP" sz="1800"/>
          </a:p>
          <a:p>
            <a:pPr>
              <a:lnSpc>
                <a:spcPct val="150000"/>
              </a:lnSpc>
            </a:pPr>
            <a:r>
              <a:rPr kumimoji="1" lang="ja-JP" altLang="en-US" sz="1800"/>
              <a:t>次の</a:t>
            </a:r>
            <a:r>
              <a:rPr kumimoji="1" lang="en-US" altLang="ja-JP" sz="1800"/>
              <a:t>Phrase</a:t>
            </a:r>
            <a:r>
              <a:rPr kumimoji="1" lang="ja-JP" altLang="en-US" sz="1800"/>
              <a:t>に</a:t>
            </a:r>
            <a:r>
              <a:rPr kumimoji="1" lang="en-US" altLang="ja-JP" sz="1800"/>
              <a:t>auftakt</a:t>
            </a:r>
            <a:r>
              <a:rPr kumimoji="1" lang="ja-JP" altLang="en-US" sz="1800"/>
              <a:t>指定があった場合、基本的に</a:t>
            </a:r>
            <a:r>
              <a:rPr kumimoji="1" lang="ja-JP" altLang="en-US" sz="1800">
                <a:solidFill>
                  <a:srgbClr val="FF0000"/>
                </a:solidFill>
              </a:rPr>
              <a:t>今の小節が終わる</a:t>
            </a:r>
            <a:r>
              <a:rPr kumimoji="1" lang="en-US" altLang="ja-JP" sz="1800">
                <a:solidFill>
                  <a:srgbClr val="FF0000"/>
                </a:solidFill>
              </a:rPr>
              <a:t>1</a:t>
            </a:r>
            <a:r>
              <a:rPr kumimoji="1" lang="ja-JP" altLang="en-US" sz="1800">
                <a:solidFill>
                  <a:srgbClr val="FF0000"/>
                </a:solidFill>
              </a:rPr>
              <a:t>小節前に次の</a:t>
            </a:r>
            <a:r>
              <a:rPr kumimoji="1" lang="en-US" altLang="ja-JP" sz="1800">
                <a:solidFill>
                  <a:srgbClr val="FF0000"/>
                </a:solidFill>
              </a:rPr>
              <a:t>Phrase</a:t>
            </a:r>
            <a:r>
              <a:rPr kumimoji="1" lang="ja-JP" altLang="en-US" sz="1800">
                <a:solidFill>
                  <a:srgbClr val="FF0000"/>
                </a:solidFill>
              </a:rPr>
              <a:t>を再生</a:t>
            </a:r>
            <a:r>
              <a:rPr kumimoji="1" lang="ja-JP" altLang="en-US" sz="1800"/>
              <a:t>する</a:t>
            </a:r>
            <a:endParaRPr lang="en-US" altLang="ja-JP" sz="1800"/>
          </a:p>
          <a:p>
            <a:pPr lvl="1">
              <a:lnSpc>
                <a:spcPct val="150000"/>
              </a:lnSpc>
            </a:pPr>
            <a:r>
              <a:rPr lang="ja-JP" altLang="en-US" sz="1400"/>
              <a:t>新</a:t>
            </a:r>
            <a:r>
              <a:rPr lang="en-US" altLang="ja-JP" sz="1400"/>
              <a:t>Phrase</a:t>
            </a:r>
            <a:r>
              <a:rPr lang="ja-JP" altLang="en-US" sz="1400"/>
              <a:t>に</a:t>
            </a:r>
            <a:r>
              <a:rPr lang="en-US" altLang="ja-JP" sz="1400"/>
              <a:t>auftakt</a:t>
            </a:r>
            <a:r>
              <a:rPr lang="ja-JP" altLang="en-US" sz="1400"/>
              <a:t>があった場合、現</a:t>
            </a:r>
            <a:r>
              <a:rPr lang="en-US" altLang="ja-JP" sz="1400"/>
              <a:t>Phrase</a:t>
            </a:r>
            <a:r>
              <a:rPr lang="ja-JP" altLang="en-US" sz="1400"/>
              <a:t>が残り１小節になったときに再生する</a:t>
            </a:r>
            <a:endParaRPr lang="en-US" altLang="ja-JP" sz="1400"/>
          </a:p>
          <a:p>
            <a:pPr lvl="1">
              <a:lnSpc>
                <a:spcPct val="150000"/>
              </a:lnSpc>
            </a:pPr>
            <a:r>
              <a:rPr kumimoji="1" lang="ja-JP" altLang="en-US" sz="1400"/>
              <a:t>再生中の</a:t>
            </a:r>
            <a:r>
              <a:rPr kumimoji="1" lang="en-US" altLang="ja-JP" sz="1400"/>
              <a:t>Phrase</a:t>
            </a:r>
            <a:r>
              <a:rPr lang="ja-JP" altLang="en-US" sz="1400"/>
              <a:t>に</a:t>
            </a:r>
            <a:r>
              <a:rPr lang="en-US" altLang="ja-JP" sz="1400"/>
              <a:t>auftakt</a:t>
            </a:r>
            <a:r>
              <a:rPr lang="ja-JP" altLang="en-US" sz="1400"/>
              <a:t>があった場合、残り１小節になったときに再生する</a:t>
            </a:r>
            <a:endParaRPr kumimoji="1" lang="en-US" altLang="ja-JP" sz="1400"/>
          </a:p>
          <a:p>
            <a:pPr lvl="1">
              <a:lnSpc>
                <a:spcPct val="150000"/>
              </a:lnSpc>
            </a:pPr>
            <a:r>
              <a:rPr kumimoji="1" lang="en-US" altLang="ja-JP" sz="1400"/>
              <a:t>variation</a:t>
            </a:r>
            <a:r>
              <a:rPr kumimoji="1" lang="ja-JP" altLang="en-US" sz="1400"/>
              <a:t>に</a:t>
            </a:r>
            <a:r>
              <a:rPr kumimoji="1" lang="en-US" altLang="ja-JP" sz="1400"/>
              <a:t>auftakt</a:t>
            </a:r>
            <a:r>
              <a:rPr kumimoji="1" lang="ja-JP" altLang="en-US" sz="1400"/>
              <a:t>があった場合、その前の</a:t>
            </a:r>
            <a:r>
              <a:rPr kumimoji="1" lang="en-US" altLang="ja-JP" sz="1400"/>
              <a:t>phrase</a:t>
            </a:r>
            <a:r>
              <a:rPr kumimoji="1" lang="ja-JP" altLang="en-US" sz="1400"/>
              <a:t>はその後</a:t>
            </a:r>
            <a:r>
              <a:rPr kumimoji="1" lang="en-US" altLang="ja-JP" sz="1400"/>
              <a:t>1</a:t>
            </a:r>
            <a:r>
              <a:rPr lang="ja-JP" altLang="en-US" sz="1400"/>
              <a:t>小節は消去されない</a:t>
            </a:r>
            <a:endParaRPr kumimoji="1" lang="en-US" altLang="ja-JP" sz="1400"/>
          </a:p>
          <a:p>
            <a:pPr>
              <a:lnSpc>
                <a:spcPct val="150000"/>
              </a:lnSpc>
            </a:pPr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2201250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44E7DF7-D403-82E5-31BC-545A9370CF7F}"/>
              </a:ext>
            </a:extLst>
          </p:cNvPr>
          <p:cNvSpPr/>
          <p:nvPr/>
        </p:nvSpPr>
        <p:spPr>
          <a:xfrm>
            <a:off x="2604053" y="1570382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3AA318B-28BB-36CD-C3FF-B899F4C4F640}"/>
              </a:ext>
            </a:extLst>
          </p:cNvPr>
          <p:cNvSpPr/>
          <p:nvPr/>
        </p:nvSpPr>
        <p:spPr>
          <a:xfrm>
            <a:off x="4562062" y="1570382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9CADE7D-ABDC-AD68-919F-8F54F5880D12}"/>
              </a:ext>
            </a:extLst>
          </p:cNvPr>
          <p:cNvSpPr/>
          <p:nvPr/>
        </p:nvSpPr>
        <p:spPr>
          <a:xfrm>
            <a:off x="6530010" y="1570382"/>
            <a:ext cx="1967947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B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2364590-653A-3C6F-2578-6F3010260A73}"/>
              </a:ext>
            </a:extLst>
          </p:cNvPr>
          <p:cNvSpPr/>
          <p:nvPr/>
        </p:nvSpPr>
        <p:spPr>
          <a:xfrm>
            <a:off x="8497957" y="1570382"/>
            <a:ext cx="1967947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B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1EECE68-57DE-9CB2-B504-66DABEC37950}"/>
              </a:ext>
            </a:extLst>
          </p:cNvPr>
          <p:cNvSpPr txBox="1"/>
          <p:nvPr/>
        </p:nvSpPr>
        <p:spPr>
          <a:xfrm>
            <a:off x="979006" y="1728616"/>
            <a:ext cx="142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通常の</a:t>
            </a:r>
            <a:r>
              <a:rPr kumimoji="1" lang="en-US" altLang="ja-JP"/>
              <a:t>Loop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5850C76-3AD8-9296-3393-BC1897E9AD34}"/>
              </a:ext>
            </a:extLst>
          </p:cNvPr>
          <p:cNvSpPr/>
          <p:nvPr/>
        </p:nvSpPr>
        <p:spPr>
          <a:xfrm>
            <a:off x="2604053" y="3071191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F429AE2-F87D-DF81-F95C-2F825F187465}"/>
              </a:ext>
            </a:extLst>
          </p:cNvPr>
          <p:cNvSpPr/>
          <p:nvPr/>
        </p:nvSpPr>
        <p:spPr>
          <a:xfrm>
            <a:off x="4562062" y="3071191"/>
            <a:ext cx="10237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F3D73EF-DC35-5572-C685-493ECFBA1615}"/>
              </a:ext>
            </a:extLst>
          </p:cNvPr>
          <p:cNvSpPr txBox="1"/>
          <p:nvPr/>
        </p:nvSpPr>
        <p:spPr>
          <a:xfrm>
            <a:off x="367755" y="3229425"/>
            <a:ext cx="210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variation</a:t>
            </a:r>
            <a:r>
              <a:rPr lang="ja-JP" altLang="en-US"/>
              <a:t>時の</a:t>
            </a:r>
            <a:r>
              <a:rPr kumimoji="1" lang="en-US" altLang="ja-JP"/>
              <a:t>Loop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84D909-BA42-D371-3006-1CF448BD6BF4}"/>
              </a:ext>
            </a:extLst>
          </p:cNvPr>
          <p:cNvSpPr/>
          <p:nvPr/>
        </p:nvSpPr>
        <p:spPr>
          <a:xfrm>
            <a:off x="5585794" y="4229100"/>
            <a:ext cx="944213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 vari</a:t>
            </a:r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28DF308-D9A5-9705-67D3-DD6E7C0BA3BF}"/>
              </a:ext>
            </a:extLst>
          </p:cNvPr>
          <p:cNvCxnSpPr/>
          <p:nvPr/>
        </p:nvCxnSpPr>
        <p:spPr>
          <a:xfrm>
            <a:off x="5585794" y="2749591"/>
            <a:ext cx="0" cy="24847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90716C-CBDC-16CF-13E2-5C1EB10C6A2A}"/>
              </a:ext>
            </a:extLst>
          </p:cNvPr>
          <p:cNvSpPr txBox="1"/>
          <p:nvPr/>
        </p:nvSpPr>
        <p:spPr>
          <a:xfrm>
            <a:off x="5585794" y="2517605"/>
            <a:ext cx="1565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Instance2</a:t>
            </a:r>
            <a:r>
              <a:rPr kumimoji="1" lang="ja-JP" altLang="en-US" sz="1200">
                <a:solidFill>
                  <a:srgbClr val="FF0000"/>
                </a:solidFill>
              </a:rPr>
              <a:t>はここで強制解放指示</a:t>
            </a:r>
            <a:br>
              <a:rPr kumimoji="1" lang="en-US" altLang="ja-JP" sz="1200">
                <a:solidFill>
                  <a:srgbClr val="FF0000"/>
                </a:solidFill>
              </a:rPr>
            </a:br>
            <a:r>
              <a:rPr lang="en" altLang="ja-JP" sz="1200" b="0" u="sng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set_destroy</a:t>
            </a:r>
            <a:r>
              <a:rPr lang="en" altLang="ja-JP" sz="1200" b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A13F57B-155E-EF62-6D5A-E637E1D379ED}"/>
              </a:ext>
            </a:extLst>
          </p:cNvPr>
          <p:cNvSpPr txBox="1"/>
          <p:nvPr/>
        </p:nvSpPr>
        <p:spPr>
          <a:xfrm>
            <a:off x="2638838" y="2799162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Instance1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7713D9A-5AA6-DC2B-BEA1-97CD48CC23B7}"/>
              </a:ext>
            </a:extLst>
          </p:cNvPr>
          <p:cNvSpPr txBox="1"/>
          <p:nvPr/>
        </p:nvSpPr>
        <p:spPr>
          <a:xfrm>
            <a:off x="4388124" y="2789222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Instance2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20C6D4-E6C7-824A-88AE-1D35DB21C4A7}"/>
              </a:ext>
            </a:extLst>
          </p:cNvPr>
          <p:cNvSpPr txBox="1"/>
          <p:nvPr/>
        </p:nvSpPr>
        <p:spPr>
          <a:xfrm>
            <a:off x="5585794" y="3853483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Instance3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FDEA68F-6625-E5AE-230D-6D99EB133B63}"/>
              </a:ext>
            </a:extLst>
          </p:cNvPr>
          <p:cNvSpPr txBox="1"/>
          <p:nvPr/>
        </p:nvSpPr>
        <p:spPr>
          <a:xfrm>
            <a:off x="3737113" y="4599823"/>
            <a:ext cx="1880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Instance3</a:t>
            </a:r>
            <a:r>
              <a:rPr kumimoji="1" lang="ja-JP" altLang="en-US" sz="1200">
                <a:solidFill>
                  <a:srgbClr val="FF0000"/>
                </a:solidFill>
              </a:rPr>
              <a:t>は、通常通り生成される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DC59D7-BF19-ECB1-0E4B-7205E4F1E223}"/>
              </a:ext>
            </a:extLst>
          </p:cNvPr>
          <p:cNvSpPr txBox="1"/>
          <p:nvPr/>
        </p:nvSpPr>
        <p:spPr>
          <a:xfrm>
            <a:off x="7603435" y="392704"/>
            <a:ext cx="394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variation</a:t>
            </a:r>
            <a:r>
              <a:rPr lang="ja-JP" altLang="en-US"/>
              <a:t>時の</a:t>
            </a:r>
            <a:r>
              <a:rPr lang="en-US" altLang="ja-JP"/>
              <a:t> PhraseLoop</a:t>
            </a:r>
            <a:r>
              <a:rPr lang="ja-JP" altLang="en-US"/>
              <a:t>処理</a:t>
            </a:r>
            <a:endParaRPr lang="en-US" altLang="ja-JP"/>
          </a:p>
          <a:p>
            <a:r>
              <a:rPr lang="ja-JP" altLang="en-US"/>
              <a:t>書法</a:t>
            </a:r>
            <a:r>
              <a:rPr lang="en-US" altLang="ja-JP"/>
              <a:t>: @n=[xxx]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428B83D-1C51-B95B-28C3-91384BBF7BF3}"/>
              </a:ext>
            </a:extLst>
          </p:cNvPr>
          <p:cNvSpPr txBox="1"/>
          <p:nvPr/>
        </p:nvSpPr>
        <p:spPr>
          <a:xfrm>
            <a:off x="6341163" y="1225813"/>
            <a:ext cx="2156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solidFill>
                  <a:srgbClr val="FF0000"/>
                </a:solidFill>
              </a:rPr>
              <a:t>小節区切りで次の</a:t>
            </a:r>
            <a:r>
              <a:rPr kumimoji="1" lang="en-US" altLang="ja-JP" sz="1200">
                <a:solidFill>
                  <a:srgbClr val="FF0000"/>
                </a:solidFill>
              </a:rPr>
              <a:t> Loop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AFCA733-C7E6-A0CE-0F58-FE675BBBF32C}"/>
              </a:ext>
            </a:extLst>
          </p:cNvPr>
          <p:cNvSpPr/>
          <p:nvPr/>
        </p:nvSpPr>
        <p:spPr>
          <a:xfrm>
            <a:off x="6537461" y="4229100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577098-4113-103E-78EA-01C036C6F4CB}"/>
              </a:ext>
            </a:extLst>
          </p:cNvPr>
          <p:cNvSpPr txBox="1"/>
          <p:nvPr/>
        </p:nvSpPr>
        <p:spPr>
          <a:xfrm>
            <a:off x="4410487" y="5384241"/>
            <a:ext cx="24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/>
              <a:t>composition</a:t>
            </a:r>
            <a:r>
              <a:rPr kumimoji="1" lang="ja-JP" altLang="en-US" sz="1400" b="1"/>
              <a:t>で指定された</a:t>
            </a:r>
            <a:r>
              <a:rPr kumimoji="1" lang="en-US" altLang="ja-JP" sz="1400" b="1"/>
              <a:t> variation </a:t>
            </a:r>
            <a:r>
              <a:rPr kumimoji="1" lang="ja-JP" altLang="en-US" sz="1400" b="1"/>
              <a:t>再生指定の小節頭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7BA5F11-9BEB-0953-3E44-7AA117DDFD11}"/>
              </a:ext>
            </a:extLst>
          </p:cNvPr>
          <p:cNvCxnSpPr>
            <a:cxnSpLocks/>
          </p:cNvCxnSpPr>
          <p:nvPr/>
        </p:nvCxnSpPr>
        <p:spPr>
          <a:xfrm>
            <a:off x="2638838" y="1039035"/>
            <a:ext cx="9193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4996D22-7AE2-9310-DDE6-3F6DF9358B66}"/>
              </a:ext>
            </a:extLst>
          </p:cNvPr>
          <p:cNvSpPr txBox="1"/>
          <p:nvPr/>
        </p:nvSpPr>
        <p:spPr>
          <a:xfrm>
            <a:off x="2638838" y="704886"/>
            <a:ext cx="81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time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E4207E5-3A59-11CF-4D89-C2BD5C8804F7}"/>
              </a:ext>
            </a:extLst>
          </p:cNvPr>
          <p:cNvSpPr txBox="1"/>
          <p:nvPr/>
        </p:nvSpPr>
        <p:spPr>
          <a:xfrm>
            <a:off x="248480" y="5234373"/>
            <a:ext cx="3309715" cy="830997"/>
          </a:xfrm>
          <a:prstGeom prst="rect">
            <a:avLst/>
          </a:prstGeom>
          <a:solidFill>
            <a:srgbClr val="2AFE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latin typeface="+mj-lt"/>
              </a:rPr>
              <a:t>&lt;</a:t>
            </a:r>
            <a:r>
              <a:rPr kumimoji="1" lang="ja-JP" altLang="en-US" sz="1600">
                <a:latin typeface="+mj-lt"/>
              </a:rPr>
              <a:t>用法</a:t>
            </a:r>
            <a:r>
              <a:rPr kumimoji="1" lang="en-US" altLang="ja-JP" sz="1600">
                <a:latin typeface="+mj-lt"/>
              </a:rPr>
              <a:t>&gt;</a:t>
            </a:r>
          </a:p>
          <a:p>
            <a:r>
              <a:rPr lang="ja-JP" altLang="en-US" sz="1600">
                <a:latin typeface="+mj-lt"/>
              </a:rPr>
              <a:t>ある</a:t>
            </a:r>
            <a:r>
              <a:rPr lang="en-US" altLang="ja-JP" sz="1600">
                <a:latin typeface="+mj-lt"/>
              </a:rPr>
              <a:t>Loop</a:t>
            </a:r>
            <a:r>
              <a:rPr lang="ja-JP" altLang="en-US" sz="1600">
                <a:latin typeface="+mj-lt"/>
              </a:rPr>
              <a:t>で再生中の一部分だけ別</a:t>
            </a:r>
            <a:r>
              <a:rPr lang="en-US" altLang="ja-JP" sz="1600">
                <a:latin typeface="+mj-lt"/>
              </a:rPr>
              <a:t>Phrase</a:t>
            </a:r>
            <a:r>
              <a:rPr lang="ja-JP" altLang="en-US" sz="1600">
                <a:latin typeface="+mj-lt"/>
              </a:rPr>
              <a:t>に差し替えたい</a:t>
            </a:r>
            <a:endParaRPr kumimoji="1" lang="ja-JP" altLang="en-US" sz="1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876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44E7DF7-D403-82E5-31BC-545A9370CF7F}"/>
              </a:ext>
            </a:extLst>
          </p:cNvPr>
          <p:cNvSpPr/>
          <p:nvPr/>
        </p:nvSpPr>
        <p:spPr>
          <a:xfrm>
            <a:off x="2604053" y="1570382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3AA318B-28BB-36CD-C3FF-B899F4C4F640}"/>
              </a:ext>
            </a:extLst>
          </p:cNvPr>
          <p:cNvSpPr/>
          <p:nvPr/>
        </p:nvSpPr>
        <p:spPr>
          <a:xfrm>
            <a:off x="4562062" y="1570382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9CADE7D-ABDC-AD68-919F-8F54F5880D12}"/>
              </a:ext>
            </a:extLst>
          </p:cNvPr>
          <p:cNvSpPr/>
          <p:nvPr/>
        </p:nvSpPr>
        <p:spPr>
          <a:xfrm>
            <a:off x="6530010" y="1570382"/>
            <a:ext cx="1967947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B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2364590-653A-3C6F-2578-6F3010260A73}"/>
              </a:ext>
            </a:extLst>
          </p:cNvPr>
          <p:cNvSpPr/>
          <p:nvPr/>
        </p:nvSpPr>
        <p:spPr>
          <a:xfrm>
            <a:off x="8497957" y="1570382"/>
            <a:ext cx="1967947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B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1EECE68-57DE-9CB2-B504-66DABEC37950}"/>
              </a:ext>
            </a:extLst>
          </p:cNvPr>
          <p:cNvSpPr txBox="1"/>
          <p:nvPr/>
        </p:nvSpPr>
        <p:spPr>
          <a:xfrm>
            <a:off x="979006" y="1728616"/>
            <a:ext cx="142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通常の</a:t>
            </a:r>
            <a:r>
              <a:rPr kumimoji="1" lang="en-US" altLang="ja-JP"/>
              <a:t>Loop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5850C76-3AD8-9296-3393-BC1897E9AD34}"/>
              </a:ext>
            </a:extLst>
          </p:cNvPr>
          <p:cNvSpPr/>
          <p:nvPr/>
        </p:nvSpPr>
        <p:spPr>
          <a:xfrm>
            <a:off x="2604053" y="3071191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F429AE2-F87D-DF81-F95C-2F825F187465}"/>
              </a:ext>
            </a:extLst>
          </p:cNvPr>
          <p:cNvSpPr/>
          <p:nvPr/>
        </p:nvSpPr>
        <p:spPr>
          <a:xfrm>
            <a:off x="4562063" y="3071191"/>
            <a:ext cx="675855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F3D73EF-DC35-5572-C685-493ECFBA1615}"/>
              </a:ext>
            </a:extLst>
          </p:cNvPr>
          <p:cNvSpPr txBox="1"/>
          <p:nvPr/>
        </p:nvSpPr>
        <p:spPr>
          <a:xfrm>
            <a:off x="646044" y="322942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Realtime Edit</a:t>
            </a:r>
            <a:r>
              <a:rPr lang="ja-JP" altLang="en-US"/>
              <a:t>時の</a:t>
            </a:r>
            <a:r>
              <a:rPr kumimoji="1" lang="en-US" altLang="ja-JP"/>
              <a:t>Loop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84D909-BA42-D371-3006-1CF448BD6BF4}"/>
              </a:ext>
            </a:extLst>
          </p:cNvPr>
          <p:cNvSpPr/>
          <p:nvPr/>
        </p:nvSpPr>
        <p:spPr>
          <a:xfrm>
            <a:off x="5237922" y="4229100"/>
            <a:ext cx="1292086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A’</a:t>
            </a:r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2C0E06A-E06C-228B-7355-500CFF04A9FB}"/>
              </a:ext>
            </a:extLst>
          </p:cNvPr>
          <p:cNvSpPr/>
          <p:nvPr/>
        </p:nvSpPr>
        <p:spPr>
          <a:xfrm>
            <a:off x="4562062" y="4229100"/>
            <a:ext cx="675858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28DF308-D9A5-9705-67D3-DD6E7C0BA3BF}"/>
              </a:ext>
            </a:extLst>
          </p:cNvPr>
          <p:cNvCxnSpPr/>
          <p:nvPr/>
        </p:nvCxnSpPr>
        <p:spPr>
          <a:xfrm>
            <a:off x="5237922" y="2753139"/>
            <a:ext cx="0" cy="24847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5D3BB48-A5E5-1722-1D35-5616F39E02BB}"/>
              </a:ext>
            </a:extLst>
          </p:cNvPr>
          <p:cNvSpPr txBox="1"/>
          <p:nvPr/>
        </p:nvSpPr>
        <p:spPr>
          <a:xfrm>
            <a:off x="4114806" y="5729909"/>
            <a:ext cx="2425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/>
              <a:t>この時点（小節頭ではない</a:t>
            </a:r>
            <a:r>
              <a:rPr kumimoji="1" lang="en-US" altLang="ja-JP" sz="1400" b="1"/>
              <a:t>)</a:t>
            </a:r>
            <a:r>
              <a:rPr kumimoji="1" lang="ja-JP" altLang="en-US" sz="1400" b="1"/>
              <a:t>でデータ入力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90716C-CBDC-16CF-13E2-5C1EB10C6A2A}"/>
              </a:ext>
            </a:extLst>
          </p:cNvPr>
          <p:cNvSpPr txBox="1"/>
          <p:nvPr/>
        </p:nvSpPr>
        <p:spPr>
          <a:xfrm>
            <a:off x="4899989" y="2491049"/>
            <a:ext cx="2156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Instance2</a:t>
            </a:r>
            <a:r>
              <a:rPr kumimoji="1" lang="ja-JP" altLang="en-US" sz="1200">
                <a:solidFill>
                  <a:srgbClr val="FF0000"/>
                </a:solidFill>
              </a:rPr>
              <a:t>はここで解放指示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A13F57B-155E-EF62-6D5A-E637E1D379ED}"/>
              </a:ext>
            </a:extLst>
          </p:cNvPr>
          <p:cNvSpPr txBox="1"/>
          <p:nvPr/>
        </p:nvSpPr>
        <p:spPr>
          <a:xfrm>
            <a:off x="2638838" y="2799162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Instance1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7713D9A-5AA6-DC2B-BEA1-97CD48CC23B7}"/>
              </a:ext>
            </a:extLst>
          </p:cNvPr>
          <p:cNvSpPr txBox="1"/>
          <p:nvPr/>
        </p:nvSpPr>
        <p:spPr>
          <a:xfrm>
            <a:off x="4388124" y="2789222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Instance2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20C6D4-E6C7-824A-88AE-1D35DB21C4A7}"/>
              </a:ext>
            </a:extLst>
          </p:cNvPr>
          <p:cNvSpPr txBox="1"/>
          <p:nvPr/>
        </p:nvSpPr>
        <p:spPr>
          <a:xfrm>
            <a:off x="5277675" y="3945547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Instance3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FDEA68F-6625-E5AE-230D-6D99EB133B63}"/>
              </a:ext>
            </a:extLst>
          </p:cNvPr>
          <p:cNvSpPr txBox="1"/>
          <p:nvPr/>
        </p:nvSpPr>
        <p:spPr>
          <a:xfrm>
            <a:off x="4572000" y="5215918"/>
            <a:ext cx="1967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Instance3</a:t>
            </a:r>
            <a:r>
              <a:rPr kumimoji="1" lang="ja-JP" altLang="en-US" sz="1200">
                <a:solidFill>
                  <a:srgbClr val="FF0000"/>
                </a:solidFill>
              </a:rPr>
              <a:t>は入力タイミングまで早送りして生成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76F8B27-E060-52BA-6AE9-BF45D8402F1F}"/>
              </a:ext>
            </a:extLst>
          </p:cNvPr>
          <p:cNvSpPr/>
          <p:nvPr/>
        </p:nvSpPr>
        <p:spPr>
          <a:xfrm>
            <a:off x="6530010" y="4229100"/>
            <a:ext cx="1967947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A’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DC59D7-BF19-ECB1-0E4B-7205E4F1E223}"/>
              </a:ext>
            </a:extLst>
          </p:cNvPr>
          <p:cNvSpPr txBox="1"/>
          <p:nvPr/>
        </p:nvSpPr>
        <p:spPr>
          <a:xfrm>
            <a:off x="7603435" y="392704"/>
            <a:ext cx="394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Realtime Edit </a:t>
            </a:r>
            <a:r>
              <a:rPr lang="ja-JP" altLang="en-US"/>
              <a:t>時の</a:t>
            </a:r>
            <a:r>
              <a:rPr lang="en-US" altLang="ja-JP"/>
              <a:t> PhraseLoop</a:t>
            </a:r>
            <a:r>
              <a:rPr lang="ja-JP" altLang="en-US"/>
              <a:t>処理</a:t>
            </a:r>
            <a:endParaRPr lang="en-US" altLang="ja-JP"/>
          </a:p>
          <a:p>
            <a:r>
              <a:rPr kumimoji="1" lang="ja-JP" altLang="en-US"/>
              <a:t>書法</a:t>
            </a:r>
            <a:r>
              <a:rPr lang="en-US" altLang="ja-JP"/>
              <a:t>: [RT:xxx]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428B83D-1C51-B95B-28C3-91384BBF7BF3}"/>
              </a:ext>
            </a:extLst>
          </p:cNvPr>
          <p:cNvSpPr txBox="1"/>
          <p:nvPr/>
        </p:nvSpPr>
        <p:spPr>
          <a:xfrm>
            <a:off x="6341163" y="1225813"/>
            <a:ext cx="2156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solidFill>
                  <a:srgbClr val="FF0000"/>
                </a:solidFill>
              </a:rPr>
              <a:t>小節区切りで次の</a:t>
            </a:r>
            <a:r>
              <a:rPr kumimoji="1" lang="en-US" altLang="ja-JP" sz="1200">
                <a:solidFill>
                  <a:srgbClr val="FF0000"/>
                </a:solidFill>
              </a:rPr>
              <a:t> Loop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079932-5D40-160C-916D-5577C66AAEB3}"/>
              </a:ext>
            </a:extLst>
          </p:cNvPr>
          <p:cNvSpPr txBox="1"/>
          <p:nvPr/>
        </p:nvSpPr>
        <p:spPr>
          <a:xfrm>
            <a:off x="8001001" y="5073857"/>
            <a:ext cx="3791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Loop A’</a:t>
            </a:r>
            <a:r>
              <a:rPr kumimoji="1" lang="ja-JP" altLang="en-US"/>
              <a:t>条件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Loop A</a:t>
            </a:r>
            <a:r>
              <a:rPr kumimoji="1" lang="ja-JP" altLang="en-US"/>
              <a:t>と小節数が同じ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A</a:t>
            </a:r>
            <a:r>
              <a:rPr kumimoji="1" lang="ja-JP" altLang="en-US"/>
              <a:t>も</a:t>
            </a:r>
            <a:r>
              <a:rPr kumimoji="1" lang="en-US" altLang="ja-JP"/>
              <a:t>A’</a:t>
            </a:r>
            <a:r>
              <a:rPr kumimoji="1" lang="ja-JP" altLang="en-US"/>
              <a:t>も中身は空ではない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variation</a:t>
            </a:r>
            <a:r>
              <a:rPr lang="ja-JP" altLang="en-US"/>
              <a:t>指示の場合、現在該当</a:t>
            </a:r>
            <a:r>
              <a:rPr lang="en-US" altLang="ja-JP"/>
              <a:t>variation</a:t>
            </a:r>
            <a:r>
              <a:rPr lang="ja-JP" altLang="en-US"/>
              <a:t>なら</a:t>
            </a:r>
            <a:r>
              <a:rPr lang="en-US" altLang="ja-JP"/>
              <a:t>RT</a:t>
            </a:r>
            <a:r>
              <a:rPr lang="ja-JP" altLang="en-US"/>
              <a:t>の処理になる</a:t>
            </a:r>
            <a:endParaRPr lang="en-US" altLang="ja-JP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16BFCCA3-8F00-DF74-8AF9-807ACFB75142}"/>
              </a:ext>
            </a:extLst>
          </p:cNvPr>
          <p:cNvCxnSpPr>
            <a:cxnSpLocks/>
          </p:cNvCxnSpPr>
          <p:nvPr/>
        </p:nvCxnSpPr>
        <p:spPr>
          <a:xfrm>
            <a:off x="2638838" y="1039035"/>
            <a:ext cx="9193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B861A0B-F530-8DC0-7045-8507FEFCF5FA}"/>
              </a:ext>
            </a:extLst>
          </p:cNvPr>
          <p:cNvSpPr txBox="1"/>
          <p:nvPr/>
        </p:nvSpPr>
        <p:spPr>
          <a:xfrm>
            <a:off x="2638838" y="704886"/>
            <a:ext cx="81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time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3127F22-6828-77D8-34D7-9A726BFD8C0A}"/>
              </a:ext>
            </a:extLst>
          </p:cNvPr>
          <p:cNvSpPr txBox="1"/>
          <p:nvPr/>
        </p:nvSpPr>
        <p:spPr>
          <a:xfrm>
            <a:off x="248480" y="5234373"/>
            <a:ext cx="3309715" cy="830997"/>
          </a:xfrm>
          <a:prstGeom prst="rect">
            <a:avLst/>
          </a:prstGeom>
          <a:solidFill>
            <a:srgbClr val="2AFE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latin typeface="+mj-lt"/>
              </a:rPr>
              <a:t>&lt;</a:t>
            </a:r>
            <a:r>
              <a:rPr kumimoji="1" lang="ja-JP" altLang="en-US" sz="1600">
                <a:latin typeface="+mj-lt"/>
              </a:rPr>
              <a:t>用法</a:t>
            </a:r>
            <a:r>
              <a:rPr kumimoji="1" lang="en-US" altLang="ja-JP" sz="1600">
                <a:latin typeface="+mj-lt"/>
              </a:rPr>
              <a:t>&gt;</a:t>
            </a:r>
          </a:p>
          <a:p>
            <a:r>
              <a:rPr lang="ja-JP" altLang="en-US" sz="1600">
                <a:latin typeface="+mj-lt"/>
              </a:rPr>
              <a:t>今再生中の</a:t>
            </a:r>
            <a:r>
              <a:rPr lang="en-US" altLang="ja-JP" sz="1600">
                <a:latin typeface="+mj-lt"/>
              </a:rPr>
              <a:t>Phrase</a:t>
            </a:r>
            <a:r>
              <a:rPr lang="ja-JP" altLang="en-US" sz="1600">
                <a:latin typeface="+mj-lt"/>
              </a:rPr>
              <a:t>を修正して、今の</a:t>
            </a:r>
            <a:r>
              <a:rPr lang="en-US" altLang="ja-JP" sz="1600">
                <a:latin typeface="+mj-lt"/>
              </a:rPr>
              <a:t>Loop</a:t>
            </a:r>
            <a:r>
              <a:rPr lang="ja-JP" altLang="en-US" sz="1600">
                <a:latin typeface="+mj-lt"/>
              </a:rPr>
              <a:t>中に反映させたい</a:t>
            </a:r>
            <a:endParaRPr kumimoji="1" lang="ja-JP" altLang="en-US" sz="16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52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322D67-E713-6F59-8269-DC621CF73228}"/>
              </a:ext>
            </a:extLst>
          </p:cNvPr>
          <p:cNvSpPr/>
          <p:nvPr/>
        </p:nvSpPr>
        <p:spPr>
          <a:xfrm>
            <a:off x="1613337" y="4902492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Left1 Part (L1)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4BAD388-4900-34A5-391D-3AFB5F3EB8AC}"/>
              </a:ext>
            </a:extLst>
          </p:cNvPr>
          <p:cNvSpPr/>
          <p:nvPr/>
        </p:nvSpPr>
        <p:spPr>
          <a:xfrm>
            <a:off x="1613337" y="5860057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Left2 Part (L2)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836EB1C-B64E-A075-1C98-33EF44616D3B}"/>
              </a:ext>
            </a:extLst>
          </p:cNvPr>
          <p:cNvSpPr/>
          <p:nvPr/>
        </p:nvSpPr>
        <p:spPr>
          <a:xfrm>
            <a:off x="1613338" y="1510593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Part (R1)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A902C86-3567-D55A-BBCE-07DB2B86BC7F}"/>
              </a:ext>
            </a:extLst>
          </p:cNvPr>
          <p:cNvSpPr/>
          <p:nvPr/>
        </p:nvSpPr>
        <p:spPr>
          <a:xfrm>
            <a:off x="1613337" y="3944928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Right2</a:t>
            </a:r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 (R2)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1B4FECD-C3BB-2BD3-6464-5CD4B878BF21}"/>
              </a:ext>
            </a:extLst>
          </p:cNvPr>
          <p:cNvSpPr/>
          <p:nvPr/>
        </p:nvSpPr>
        <p:spPr>
          <a:xfrm>
            <a:off x="1770990" y="2163545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2EC1BFB9-6DCA-E719-DC5F-33D4FD30240C}"/>
              </a:ext>
            </a:extLst>
          </p:cNvPr>
          <p:cNvSpPr/>
          <p:nvPr/>
        </p:nvSpPr>
        <p:spPr>
          <a:xfrm>
            <a:off x="3547238" y="2163545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73C162C9-84A9-4B51-FB3E-82378F0310CE}"/>
              </a:ext>
            </a:extLst>
          </p:cNvPr>
          <p:cNvSpPr/>
          <p:nvPr/>
        </p:nvSpPr>
        <p:spPr>
          <a:xfrm>
            <a:off x="5323486" y="2163544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D2829EC9-A0EC-442B-2960-3DFEACFA8F10}"/>
              </a:ext>
            </a:extLst>
          </p:cNvPr>
          <p:cNvSpPr/>
          <p:nvPr/>
        </p:nvSpPr>
        <p:spPr>
          <a:xfrm>
            <a:off x="7110246" y="2163543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F3BE0CC7-5589-06ED-1BBB-A0280D86F0E2}"/>
              </a:ext>
            </a:extLst>
          </p:cNvPr>
          <p:cNvSpPr/>
          <p:nvPr/>
        </p:nvSpPr>
        <p:spPr>
          <a:xfrm>
            <a:off x="1770990" y="2956798"/>
            <a:ext cx="3457904" cy="52567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Composition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A5F60BF5-AD3D-70AD-A357-1F2A8E39C96E}"/>
              </a:ext>
            </a:extLst>
          </p:cNvPr>
          <p:cNvSpPr/>
          <p:nvPr/>
        </p:nvSpPr>
        <p:spPr>
          <a:xfrm>
            <a:off x="5381294" y="2956798"/>
            <a:ext cx="3457904" cy="52567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Composition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91C99633-E11D-24B0-8A18-132DADD5476C}"/>
              </a:ext>
            </a:extLst>
          </p:cNvPr>
          <p:cNvSpPr/>
          <p:nvPr/>
        </p:nvSpPr>
        <p:spPr>
          <a:xfrm>
            <a:off x="8897006" y="2174056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8E6D97-34B1-0A22-122B-120744AA70B0}"/>
              </a:ext>
            </a:extLst>
          </p:cNvPr>
          <p:cNvSpPr txBox="1"/>
          <p:nvPr/>
        </p:nvSpPr>
        <p:spPr>
          <a:xfrm>
            <a:off x="924911" y="383879"/>
            <a:ext cx="445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ja-JP" sz="2400" b="1">
                <a:latin typeface="Courier New" panose="02070309020205020404" pitchFamily="49" charset="0"/>
                <a:cs typeface="Courier New" panose="02070309020205020404" pitchFamily="49" charset="0"/>
              </a:rPr>
              <a:t>Image of Part Structure</a:t>
            </a:r>
            <a:endParaRPr kumimoji="1" lang="ja-JP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EC6EC73-44C3-93B2-7219-6EE3A7E3CF57}"/>
              </a:ext>
            </a:extLst>
          </p:cNvPr>
          <p:cNvCxnSpPr>
            <a:cxnSpLocks/>
          </p:cNvCxnSpPr>
          <p:nvPr/>
        </p:nvCxnSpPr>
        <p:spPr>
          <a:xfrm>
            <a:off x="9049409" y="767255"/>
            <a:ext cx="6411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37F5080-B5E5-D69B-7529-5A172D249271}"/>
              </a:ext>
            </a:extLst>
          </p:cNvPr>
          <p:cNvSpPr txBox="1"/>
          <p:nvPr/>
        </p:nvSpPr>
        <p:spPr>
          <a:xfrm>
            <a:off x="9690538" y="597777"/>
            <a:ext cx="76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time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730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44E7DF7-D403-82E5-31BC-545A9370CF7F}"/>
              </a:ext>
            </a:extLst>
          </p:cNvPr>
          <p:cNvSpPr/>
          <p:nvPr/>
        </p:nvSpPr>
        <p:spPr>
          <a:xfrm>
            <a:off x="2604053" y="1570382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3AA318B-28BB-36CD-C3FF-B899F4C4F640}"/>
              </a:ext>
            </a:extLst>
          </p:cNvPr>
          <p:cNvSpPr/>
          <p:nvPr/>
        </p:nvSpPr>
        <p:spPr>
          <a:xfrm>
            <a:off x="4562062" y="1570382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9CADE7D-ABDC-AD68-919F-8F54F5880D12}"/>
              </a:ext>
            </a:extLst>
          </p:cNvPr>
          <p:cNvSpPr/>
          <p:nvPr/>
        </p:nvSpPr>
        <p:spPr>
          <a:xfrm>
            <a:off x="6530010" y="1570382"/>
            <a:ext cx="1967947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B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2364590-653A-3C6F-2578-6F3010260A73}"/>
              </a:ext>
            </a:extLst>
          </p:cNvPr>
          <p:cNvSpPr/>
          <p:nvPr/>
        </p:nvSpPr>
        <p:spPr>
          <a:xfrm>
            <a:off x="8497957" y="1570382"/>
            <a:ext cx="1967947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B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1EECE68-57DE-9CB2-B504-66DABEC37950}"/>
              </a:ext>
            </a:extLst>
          </p:cNvPr>
          <p:cNvSpPr txBox="1"/>
          <p:nvPr/>
        </p:nvSpPr>
        <p:spPr>
          <a:xfrm>
            <a:off x="979006" y="1728616"/>
            <a:ext cx="1421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通常の</a:t>
            </a:r>
            <a:r>
              <a:rPr kumimoji="1" lang="en-US" altLang="ja-JP"/>
              <a:t>Loop</a:t>
            </a:r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5850C76-3AD8-9296-3393-BC1897E9AD34}"/>
              </a:ext>
            </a:extLst>
          </p:cNvPr>
          <p:cNvSpPr/>
          <p:nvPr/>
        </p:nvSpPr>
        <p:spPr>
          <a:xfrm>
            <a:off x="2604053" y="3071191"/>
            <a:ext cx="196794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F429AE2-F87D-DF81-F95C-2F825F187465}"/>
              </a:ext>
            </a:extLst>
          </p:cNvPr>
          <p:cNvSpPr/>
          <p:nvPr/>
        </p:nvSpPr>
        <p:spPr>
          <a:xfrm>
            <a:off x="4562062" y="3071191"/>
            <a:ext cx="1958007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A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F3D73EF-DC35-5572-C685-493ECFBA1615}"/>
              </a:ext>
            </a:extLst>
          </p:cNvPr>
          <p:cNvSpPr txBox="1"/>
          <p:nvPr/>
        </p:nvSpPr>
        <p:spPr>
          <a:xfrm>
            <a:off x="646044" y="322942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Realtime Edit</a:t>
            </a:r>
            <a:r>
              <a:rPr lang="ja-JP" altLang="en-US"/>
              <a:t>時の</a:t>
            </a:r>
            <a:r>
              <a:rPr kumimoji="1" lang="en-US" altLang="ja-JP"/>
              <a:t>Loop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684D909-BA42-D371-3006-1CF448BD6BF4}"/>
              </a:ext>
            </a:extLst>
          </p:cNvPr>
          <p:cNvSpPr/>
          <p:nvPr/>
        </p:nvSpPr>
        <p:spPr>
          <a:xfrm>
            <a:off x="6147360" y="4229100"/>
            <a:ext cx="1366622" cy="68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X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5D3BB48-A5E5-1722-1D35-5616F39E02BB}"/>
              </a:ext>
            </a:extLst>
          </p:cNvPr>
          <p:cNvSpPr txBox="1"/>
          <p:nvPr/>
        </p:nvSpPr>
        <p:spPr>
          <a:xfrm>
            <a:off x="4403038" y="5357022"/>
            <a:ext cx="2285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/>
              <a:t>Loop A </a:t>
            </a:r>
            <a:r>
              <a:rPr lang="ja-JP" altLang="en-US" sz="1400" b="1"/>
              <a:t>の最後の小節頭で</a:t>
            </a:r>
            <a:r>
              <a:rPr lang="en-US" altLang="ja-JP" sz="1400" b="1"/>
              <a:t> Loop X </a:t>
            </a:r>
            <a:r>
              <a:rPr lang="ja-JP" altLang="en-US" sz="1400" b="1"/>
              <a:t>再生指示</a:t>
            </a:r>
            <a:endParaRPr kumimoji="1" lang="ja-JP" altLang="en-US" sz="14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90716C-CBDC-16CF-13E2-5C1EB10C6A2A}"/>
              </a:ext>
            </a:extLst>
          </p:cNvPr>
          <p:cNvSpPr txBox="1"/>
          <p:nvPr/>
        </p:nvSpPr>
        <p:spPr>
          <a:xfrm>
            <a:off x="6520069" y="3297032"/>
            <a:ext cx="2156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Instance2</a:t>
            </a:r>
            <a:r>
              <a:rPr kumimoji="1" lang="ja-JP" altLang="en-US" sz="1200">
                <a:solidFill>
                  <a:srgbClr val="FF0000"/>
                </a:solidFill>
              </a:rPr>
              <a:t>は最後まで再生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A13F57B-155E-EF62-6D5A-E637E1D379ED}"/>
              </a:ext>
            </a:extLst>
          </p:cNvPr>
          <p:cNvSpPr txBox="1"/>
          <p:nvPr/>
        </p:nvSpPr>
        <p:spPr>
          <a:xfrm>
            <a:off x="2638838" y="2799162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Instance1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7713D9A-5AA6-DC2B-BEA1-97CD48CC23B7}"/>
              </a:ext>
            </a:extLst>
          </p:cNvPr>
          <p:cNvSpPr txBox="1"/>
          <p:nvPr/>
        </p:nvSpPr>
        <p:spPr>
          <a:xfrm>
            <a:off x="4606785" y="2799161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Instance2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E20C6D4-E6C7-824A-88AE-1D35DB21C4A7}"/>
              </a:ext>
            </a:extLst>
          </p:cNvPr>
          <p:cNvSpPr txBox="1"/>
          <p:nvPr/>
        </p:nvSpPr>
        <p:spPr>
          <a:xfrm>
            <a:off x="5584133" y="4930600"/>
            <a:ext cx="102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</a:rPr>
              <a:t>Instance3</a:t>
            </a:r>
            <a:endParaRPr kumimoji="1" lang="ja-JP" altLang="en-US" sz="1200" b="1">
              <a:solidFill>
                <a:srgbClr val="0070C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FDEA68F-6625-E5AE-230D-6D99EB133B63}"/>
              </a:ext>
            </a:extLst>
          </p:cNvPr>
          <p:cNvSpPr txBox="1"/>
          <p:nvPr/>
        </p:nvSpPr>
        <p:spPr>
          <a:xfrm>
            <a:off x="5536097" y="3787242"/>
            <a:ext cx="1366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solidFill>
                  <a:srgbClr val="FF0000"/>
                </a:solidFill>
              </a:rPr>
              <a:t>Instance2</a:t>
            </a:r>
            <a:r>
              <a:rPr lang="ja-JP" altLang="en-US" sz="1200">
                <a:solidFill>
                  <a:srgbClr val="FF0000"/>
                </a:solidFill>
              </a:rPr>
              <a:t>と</a:t>
            </a:r>
            <a:r>
              <a:rPr lang="en-US" altLang="ja-JP" sz="1200">
                <a:solidFill>
                  <a:srgbClr val="FF0000"/>
                </a:solidFill>
              </a:rPr>
              <a:t>3</a:t>
            </a:r>
            <a:r>
              <a:rPr lang="ja-JP" altLang="en-US" sz="1200">
                <a:solidFill>
                  <a:srgbClr val="FF0000"/>
                </a:solidFill>
              </a:rPr>
              <a:t>は同時に存在する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DC59D7-BF19-ECB1-0E4B-7205E4F1E223}"/>
              </a:ext>
            </a:extLst>
          </p:cNvPr>
          <p:cNvSpPr txBox="1"/>
          <p:nvPr/>
        </p:nvSpPr>
        <p:spPr>
          <a:xfrm>
            <a:off x="7603435" y="392704"/>
            <a:ext cx="3945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Auftakt (</a:t>
            </a:r>
            <a:r>
              <a:rPr lang="ja-JP" altLang="en-US"/>
              <a:t>弱起</a:t>
            </a:r>
            <a:r>
              <a:rPr lang="en-US" altLang="ja-JP"/>
              <a:t>)</a:t>
            </a:r>
            <a:r>
              <a:rPr lang="ja-JP" altLang="en-US"/>
              <a:t>時の</a:t>
            </a:r>
            <a:r>
              <a:rPr lang="en-US" altLang="ja-JP"/>
              <a:t> PhraseLoop</a:t>
            </a:r>
            <a:r>
              <a:rPr lang="ja-JP" altLang="en-US"/>
              <a:t>処理</a:t>
            </a:r>
            <a:endParaRPr lang="en-US" altLang="ja-JP"/>
          </a:p>
          <a:p>
            <a:r>
              <a:rPr kumimoji="1" lang="ja-JP" altLang="en-US"/>
              <a:t>書法</a:t>
            </a:r>
            <a:r>
              <a:rPr lang="en-US" altLang="ja-JP"/>
              <a:t>: [An:xxx] n:n</a:t>
            </a:r>
            <a:r>
              <a:rPr lang="ja-JP" altLang="en-US"/>
              <a:t>拍以降から開始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428B83D-1C51-B95B-28C3-91384BBF7BF3}"/>
              </a:ext>
            </a:extLst>
          </p:cNvPr>
          <p:cNvSpPr txBox="1"/>
          <p:nvPr/>
        </p:nvSpPr>
        <p:spPr>
          <a:xfrm>
            <a:off x="6341163" y="1225813"/>
            <a:ext cx="2156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>
                <a:solidFill>
                  <a:srgbClr val="FF0000"/>
                </a:solidFill>
              </a:rPr>
              <a:t>小節区切りで次の</a:t>
            </a:r>
            <a:r>
              <a:rPr kumimoji="1" lang="en-US" altLang="ja-JP" sz="1200">
                <a:solidFill>
                  <a:srgbClr val="FF0000"/>
                </a:solidFill>
              </a:rPr>
              <a:t> Loop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079932-5D40-160C-916D-5577C66AAEB3}"/>
              </a:ext>
            </a:extLst>
          </p:cNvPr>
          <p:cNvSpPr txBox="1"/>
          <p:nvPr/>
        </p:nvSpPr>
        <p:spPr>
          <a:xfrm>
            <a:off x="8676863" y="5069099"/>
            <a:ext cx="3041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Loop </a:t>
            </a:r>
            <a:r>
              <a:rPr kumimoji="1" lang="ja-JP" altLang="en-US"/>
              <a:t>条件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Loop A/X</a:t>
            </a:r>
            <a:r>
              <a:rPr kumimoji="1" lang="ja-JP" altLang="en-US"/>
              <a:t>とも</a:t>
            </a:r>
            <a:r>
              <a:rPr kumimoji="1" lang="en-US" altLang="ja-JP"/>
              <a:t>2</a:t>
            </a:r>
            <a:r>
              <a:rPr kumimoji="1" lang="ja-JP" altLang="en-US"/>
              <a:t>小節以上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Loop X </a:t>
            </a:r>
            <a:r>
              <a:rPr lang="ja-JP" altLang="en-US"/>
              <a:t>の開始は、弱起の小節の頭として指示</a:t>
            </a:r>
            <a:endParaRPr kumimoji="1" lang="en-US" altLang="ja-JP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ACD5B7E-CBA2-8FFB-EEAD-C2BF8D88DEC5}"/>
              </a:ext>
            </a:extLst>
          </p:cNvPr>
          <p:cNvSpPr/>
          <p:nvPr/>
        </p:nvSpPr>
        <p:spPr>
          <a:xfrm>
            <a:off x="5536096" y="4229100"/>
            <a:ext cx="611261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F8F06AC8-FD85-1036-8B43-3728AFD1AEBF}"/>
              </a:ext>
            </a:extLst>
          </p:cNvPr>
          <p:cNvCxnSpPr>
            <a:cxnSpLocks/>
          </p:cNvCxnSpPr>
          <p:nvPr/>
        </p:nvCxnSpPr>
        <p:spPr>
          <a:xfrm>
            <a:off x="2638838" y="1039035"/>
            <a:ext cx="9193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805AE37-AB40-352A-C1C7-E468130B3D14}"/>
              </a:ext>
            </a:extLst>
          </p:cNvPr>
          <p:cNvSpPr txBox="1"/>
          <p:nvPr/>
        </p:nvSpPr>
        <p:spPr>
          <a:xfrm>
            <a:off x="2638838" y="704886"/>
            <a:ext cx="81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time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3AED743-7EC7-15FB-DB34-CB15DE817655}"/>
              </a:ext>
            </a:extLst>
          </p:cNvPr>
          <p:cNvCxnSpPr/>
          <p:nvPr/>
        </p:nvCxnSpPr>
        <p:spPr>
          <a:xfrm>
            <a:off x="5546035" y="2722817"/>
            <a:ext cx="0" cy="24847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57A9DE4-6D83-3D30-E026-2F072877B57E}"/>
              </a:ext>
            </a:extLst>
          </p:cNvPr>
          <p:cNvSpPr/>
          <p:nvPr/>
        </p:nvSpPr>
        <p:spPr>
          <a:xfrm>
            <a:off x="7513983" y="4229100"/>
            <a:ext cx="1967947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Loop B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EE213D-4259-41D1-4397-6314CFAD575B}"/>
              </a:ext>
            </a:extLst>
          </p:cNvPr>
          <p:cNvSpPr txBox="1"/>
          <p:nvPr/>
        </p:nvSpPr>
        <p:spPr>
          <a:xfrm>
            <a:off x="248480" y="5234373"/>
            <a:ext cx="3309715" cy="830997"/>
          </a:xfrm>
          <a:prstGeom prst="rect">
            <a:avLst/>
          </a:prstGeom>
          <a:solidFill>
            <a:srgbClr val="2AFE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latin typeface="+mj-lt"/>
              </a:rPr>
              <a:t>&lt;</a:t>
            </a:r>
            <a:r>
              <a:rPr kumimoji="1" lang="ja-JP" altLang="en-US" sz="1600">
                <a:latin typeface="+mj-lt"/>
              </a:rPr>
              <a:t>用法</a:t>
            </a:r>
            <a:r>
              <a:rPr kumimoji="1" lang="en-US" altLang="ja-JP" sz="1600">
                <a:latin typeface="+mj-lt"/>
              </a:rPr>
              <a:t>&gt;</a:t>
            </a:r>
          </a:p>
          <a:p>
            <a:r>
              <a:rPr kumimoji="1" lang="ja-JP" altLang="en-US" sz="1600">
                <a:latin typeface="+mj-lt"/>
              </a:rPr>
              <a:t>弱起の</a:t>
            </a:r>
            <a:r>
              <a:rPr kumimoji="1" lang="en-US" altLang="ja-JP" sz="1600">
                <a:latin typeface="+mj-lt"/>
              </a:rPr>
              <a:t>Phrase</a:t>
            </a:r>
            <a:r>
              <a:rPr kumimoji="1" lang="ja-JP" altLang="en-US" sz="1600">
                <a:latin typeface="+mj-lt"/>
              </a:rPr>
              <a:t>を小節区切りではなく</a:t>
            </a:r>
            <a:r>
              <a:rPr kumimoji="1" lang="en-US" altLang="ja-JP" sz="1600">
                <a:latin typeface="+mj-lt"/>
              </a:rPr>
              <a:t>Phrase</a:t>
            </a:r>
            <a:r>
              <a:rPr kumimoji="1" lang="ja-JP" altLang="en-US" sz="1600">
                <a:latin typeface="+mj-lt"/>
              </a:rPr>
              <a:t>先頭から入力したい</a:t>
            </a:r>
          </a:p>
        </p:txBody>
      </p:sp>
    </p:spTree>
    <p:extLst>
      <p:ext uri="{BB962C8B-B14F-4D97-AF65-F5344CB8AC3E}">
        <p14:creationId xmlns:p14="http://schemas.microsoft.com/office/powerpoint/2010/main" val="360760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F6455-B239-DFD6-6253-72969313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40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15379-8141-71F5-788C-9A391B425B1A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dirty="0"/>
              <a:t>Note Design</a:t>
            </a:r>
            <a:endParaRPr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69252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C68BB56-57F6-81FA-329D-0CC97B41A34D}"/>
              </a:ext>
            </a:extLst>
          </p:cNvPr>
          <p:cNvSpPr/>
          <p:nvPr/>
        </p:nvSpPr>
        <p:spPr>
          <a:xfrm>
            <a:off x="7610153" y="1271757"/>
            <a:ext cx="4185746" cy="4771691"/>
          </a:xfrm>
          <a:prstGeom prst="rect">
            <a:avLst/>
          </a:prstGeom>
          <a:solidFill>
            <a:srgbClr val="FFC000">
              <a:alpha val="9804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46C5DC1-2309-DF06-9BCF-87063287A4ED}"/>
              </a:ext>
            </a:extLst>
          </p:cNvPr>
          <p:cNvSpPr/>
          <p:nvPr/>
        </p:nvSpPr>
        <p:spPr>
          <a:xfrm>
            <a:off x="320563" y="1261241"/>
            <a:ext cx="7015658" cy="4025461"/>
          </a:xfrm>
          <a:prstGeom prst="rect">
            <a:avLst/>
          </a:prstGeom>
          <a:solidFill>
            <a:srgbClr val="2AFEFF">
              <a:alpha val="9804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E21E92E-40AB-50EE-D4EE-589A3699B9A5}"/>
              </a:ext>
            </a:extLst>
          </p:cNvPr>
          <p:cNvSpPr/>
          <p:nvPr/>
        </p:nvSpPr>
        <p:spPr>
          <a:xfrm>
            <a:off x="2364827" y="2033779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Complement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5AC062B-71CC-AEA3-81FF-303D4A90E7AA}"/>
              </a:ext>
            </a:extLst>
          </p:cNvPr>
          <p:cNvSpPr txBox="1"/>
          <p:nvPr/>
        </p:nvSpPr>
        <p:spPr>
          <a:xfrm>
            <a:off x="504498" y="2028552"/>
            <a:ext cx="140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RawPhrase</a:t>
            </a:r>
          </a:p>
          <a:p>
            <a:r>
              <a:rPr lang="en-US" altLang="ja-JP"/>
              <a:t>[d,r,m]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C7AB40-5EEA-5F58-4000-1C4AC6A55988}"/>
              </a:ext>
            </a:extLst>
          </p:cNvPr>
          <p:cNvSpPr/>
          <p:nvPr/>
        </p:nvSpPr>
        <p:spPr>
          <a:xfrm>
            <a:off x="5173722" y="2028552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Recombined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27BC09-46B6-1CD4-8742-00254F9E9BC1}"/>
              </a:ext>
            </a:extLst>
          </p:cNvPr>
          <p:cNvSpPr/>
          <p:nvPr/>
        </p:nvSpPr>
        <p:spPr>
          <a:xfrm>
            <a:off x="7982617" y="2028552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Translated</a:t>
            </a:r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B7C0E20-5C5B-1433-B8B4-92E6AAB4D3F8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912884" y="2351718"/>
            <a:ext cx="451943" cy="5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95C614E-086E-1249-5B41-F5587CB2EEF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4099034" y="2351718"/>
            <a:ext cx="1074688" cy="5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F84F833-E398-9770-E4CB-29EF35119A7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907929" y="2351718"/>
            <a:ext cx="107468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4A3D583-2A23-9E83-9FB2-A988D449D32B}"/>
              </a:ext>
            </a:extLst>
          </p:cNvPr>
          <p:cNvSpPr txBox="1"/>
          <p:nvPr/>
        </p:nvSpPr>
        <p:spPr>
          <a:xfrm>
            <a:off x="840828" y="662152"/>
            <a:ext cx="29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Note Number </a:t>
            </a:r>
            <a:r>
              <a:rPr kumimoji="1" lang="ja-JP" altLang="en-US"/>
              <a:t>の計算方法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F40F532-5174-7CE2-2A73-FA49C586C67F}"/>
              </a:ext>
            </a:extLst>
          </p:cNvPr>
          <p:cNvSpPr txBox="1"/>
          <p:nvPr/>
        </p:nvSpPr>
        <p:spPr>
          <a:xfrm>
            <a:off x="4137137" y="1972151"/>
            <a:ext cx="9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[d,r,m]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D55B00-7F39-E184-0FE5-B2649688B685}"/>
              </a:ext>
            </a:extLst>
          </p:cNvPr>
          <p:cNvSpPr txBox="1"/>
          <p:nvPr/>
        </p:nvSpPr>
        <p:spPr>
          <a:xfrm>
            <a:off x="6872778" y="2002213"/>
            <a:ext cx="107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MIDIlike</a:t>
            </a:r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EB8467C-67A2-5BAD-3C2C-6367B4D794E0}"/>
              </a:ext>
            </a:extLst>
          </p:cNvPr>
          <p:cNvSpPr/>
          <p:nvPr/>
        </p:nvSpPr>
        <p:spPr>
          <a:xfrm>
            <a:off x="2364827" y="4030745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Complement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3587327-7C8E-57EA-5822-6626E90C904E}"/>
              </a:ext>
            </a:extLst>
          </p:cNvPr>
          <p:cNvSpPr txBox="1"/>
          <p:nvPr/>
        </p:nvSpPr>
        <p:spPr>
          <a:xfrm>
            <a:off x="320563" y="3887018"/>
            <a:ext cx="1587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Raw</a:t>
            </a:r>
          </a:p>
          <a:p>
            <a:r>
              <a:rPr lang="en-US" altLang="ja-JP"/>
              <a:t>Composition</a:t>
            </a:r>
            <a:endParaRPr kumimoji="1" lang="en-US" altLang="ja-JP"/>
          </a:p>
          <a:p>
            <a:r>
              <a:rPr lang="en-US" altLang="ja-JP"/>
              <a:t>{I, II, III, IV}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C753D06-BCD0-3912-EE83-B7654F0666D2}"/>
              </a:ext>
            </a:extLst>
          </p:cNvPr>
          <p:cNvSpPr/>
          <p:nvPr/>
        </p:nvSpPr>
        <p:spPr>
          <a:xfrm>
            <a:off x="5173721" y="4036028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Recombined</a:t>
            </a:r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CE7D2AE-3B3A-EA16-046E-B70E4D5342C3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1907626" y="4348683"/>
            <a:ext cx="457201" cy="52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9273BEE-485F-855C-5D92-FD53093A1BBC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4099034" y="4353911"/>
            <a:ext cx="1074687" cy="52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A86D431-B845-40FB-95DC-A3C31181A61E}"/>
              </a:ext>
            </a:extLst>
          </p:cNvPr>
          <p:cNvSpPr txBox="1"/>
          <p:nvPr/>
        </p:nvSpPr>
        <p:spPr>
          <a:xfrm>
            <a:off x="4137136" y="3997405"/>
            <a:ext cx="9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{I,II,III}</a:t>
            </a:r>
            <a:endParaRPr kumimoji="1" lang="ja-JP" altLang="en-US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9A30168-C40C-B3D8-A252-3579B9E446B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508404" y="2674883"/>
            <a:ext cx="532422" cy="3354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D3145E2-CA45-4282-3787-D8E9FE0D5809}"/>
              </a:ext>
            </a:extLst>
          </p:cNvPr>
          <p:cNvSpPr txBox="1"/>
          <p:nvPr/>
        </p:nvSpPr>
        <p:spPr>
          <a:xfrm>
            <a:off x="4137136" y="2855151"/>
            <a:ext cx="14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base_note</a:t>
            </a:r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41EEF03-5A1E-282B-3654-BE86569FC6F7}"/>
              </a:ext>
            </a:extLst>
          </p:cNvPr>
          <p:cNvSpPr txBox="1"/>
          <p:nvPr/>
        </p:nvSpPr>
        <p:spPr>
          <a:xfrm>
            <a:off x="2411800" y="2853652"/>
            <a:ext cx="1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set oct</a:t>
            </a:r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5C03FF6-65B9-AF06-E27A-816C166C2BF7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>
            <a:off x="3657932" y="3038318"/>
            <a:ext cx="479204" cy="14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0DA6F06-D842-635C-F95A-D5412DE59E63}"/>
              </a:ext>
            </a:extLst>
          </p:cNvPr>
          <p:cNvCxnSpPr>
            <a:cxnSpLocks/>
          </p:cNvCxnSpPr>
          <p:nvPr/>
        </p:nvCxnSpPr>
        <p:spPr>
          <a:xfrm flipV="1">
            <a:off x="6907928" y="2674883"/>
            <a:ext cx="1493784" cy="13742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F477C9B-063D-C351-E0E9-CF0D376C23C2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9716824" y="2351717"/>
            <a:ext cx="99141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A8D7938-E9EA-6B8D-6C8C-8AEF6664F32C}"/>
              </a:ext>
            </a:extLst>
          </p:cNvPr>
          <p:cNvSpPr/>
          <p:nvPr/>
        </p:nvSpPr>
        <p:spPr>
          <a:xfrm>
            <a:off x="10708240" y="2028551"/>
            <a:ext cx="784494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Note</a:t>
            </a:r>
            <a:endParaRPr kumimoji="1" lang="ja-JP" altLang="en-US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A9C26DD-3B63-E1B3-AA15-75D734038B82}"/>
              </a:ext>
            </a:extLst>
          </p:cNvPr>
          <p:cNvCxnSpPr>
            <a:cxnSpLocks/>
          </p:cNvCxnSpPr>
          <p:nvPr/>
        </p:nvCxnSpPr>
        <p:spPr>
          <a:xfrm flipV="1">
            <a:off x="9427458" y="2680110"/>
            <a:ext cx="1191464" cy="790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7D7238D-0ED7-3A74-832D-D2EF3E5F4587}"/>
              </a:ext>
            </a:extLst>
          </p:cNvPr>
          <p:cNvSpPr txBox="1"/>
          <p:nvPr/>
        </p:nvSpPr>
        <p:spPr>
          <a:xfrm>
            <a:off x="8177878" y="3342148"/>
            <a:ext cx="14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keynote</a:t>
            </a:r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23C34EA-3216-8901-F57C-D5B320E93D5A}"/>
              </a:ext>
            </a:extLst>
          </p:cNvPr>
          <p:cNvSpPr txBox="1"/>
          <p:nvPr/>
        </p:nvSpPr>
        <p:spPr>
          <a:xfrm>
            <a:off x="2421818" y="3357700"/>
            <a:ext cx="1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set key</a:t>
            </a:r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2826BAF-3CAA-A28A-96BC-2F1CAD80BE51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3667950" y="3533183"/>
            <a:ext cx="4733762" cy="91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7765BA4-85A5-7B57-4819-0586F94BBD52}"/>
              </a:ext>
            </a:extLst>
          </p:cNvPr>
          <p:cNvSpPr txBox="1"/>
          <p:nvPr/>
        </p:nvSpPr>
        <p:spPr>
          <a:xfrm>
            <a:off x="6837315" y="3900885"/>
            <a:ext cx="145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root/table</a:t>
            </a:r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B295DC8-12EE-A0EC-2661-3617D54D6AF1}"/>
              </a:ext>
            </a:extLst>
          </p:cNvPr>
          <p:cNvSpPr txBox="1"/>
          <p:nvPr/>
        </p:nvSpPr>
        <p:spPr>
          <a:xfrm>
            <a:off x="472966" y="1359676"/>
            <a:ext cx="7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>
                <a:solidFill>
                  <a:srgbClr val="20C0C0"/>
                </a:solidFill>
              </a:rPr>
              <a:t>cmd</a:t>
            </a:r>
            <a:endParaRPr kumimoji="1" lang="ja-JP" altLang="en-US" b="1">
              <a:solidFill>
                <a:srgbClr val="20C0C0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7A48E7F-F119-F071-E753-825D83FD5333}"/>
              </a:ext>
            </a:extLst>
          </p:cNvPr>
          <p:cNvSpPr txBox="1"/>
          <p:nvPr/>
        </p:nvSpPr>
        <p:spPr>
          <a:xfrm>
            <a:off x="10551093" y="1359676"/>
            <a:ext cx="107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>
                <a:solidFill>
                  <a:srgbClr val="FF9300"/>
                </a:solidFill>
              </a:rPr>
              <a:t>elapse</a:t>
            </a:r>
            <a:endParaRPr kumimoji="1" lang="ja-JP" altLang="en-US" b="1">
              <a:solidFill>
                <a:srgbClr val="FF93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7046125-E175-25AB-305A-088A87645808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3667950" y="3222668"/>
            <a:ext cx="479204" cy="3196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22691CB-4B86-E3B9-99F7-C58DAE03A75F}"/>
              </a:ext>
            </a:extLst>
          </p:cNvPr>
          <p:cNvSpPr txBox="1"/>
          <p:nvPr/>
        </p:nvSpPr>
        <p:spPr>
          <a:xfrm>
            <a:off x="2923522" y="3163307"/>
            <a:ext cx="1103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(octave</a:t>
            </a:r>
            <a:r>
              <a:rPr kumimoji="1" lang="ja-JP" altLang="en-US" sz="1400"/>
              <a:t>分</a:t>
            </a:r>
            <a:r>
              <a:rPr kumimoji="1" lang="en-US" altLang="ja-JP" sz="1400"/>
              <a:t>)</a:t>
            </a:r>
            <a:endParaRPr kumimoji="1" lang="ja-JP" altLang="en-US" sz="1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D31F076-D81C-2335-3615-31156B15A284}"/>
              </a:ext>
            </a:extLst>
          </p:cNvPr>
          <p:cNvSpPr txBox="1"/>
          <p:nvPr/>
        </p:nvSpPr>
        <p:spPr>
          <a:xfrm>
            <a:off x="3876846" y="3520351"/>
            <a:ext cx="814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(0-11)</a:t>
            </a:r>
            <a:endParaRPr kumimoji="1" lang="ja-JP" altLang="en-US" sz="140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16E4D8B-4811-48D6-EFA0-B9241EE84774}"/>
              </a:ext>
            </a:extLst>
          </p:cNvPr>
          <p:cNvSpPr/>
          <p:nvPr/>
        </p:nvSpPr>
        <p:spPr>
          <a:xfrm>
            <a:off x="8314186" y="4034645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Flow Convert</a:t>
            </a:r>
            <a:endParaRPr kumimoji="1" lang="ja-JP" altLang="en-US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A905770-8A9E-3C14-F86E-988317C25870}"/>
              </a:ext>
            </a:extLst>
          </p:cNvPr>
          <p:cNvCxnSpPr>
            <a:cxnSpLocks/>
            <a:stCxn id="18" idx="3"/>
            <a:endCxn id="40" idx="1"/>
          </p:cNvCxnSpPr>
          <p:nvPr/>
        </p:nvCxnSpPr>
        <p:spPr>
          <a:xfrm flipV="1">
            <a:off x="6907928" y="4357811"/>
            <a:ext cx="1406258" cy="13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941E8F9-A151-F5FA-9003-077BF6AE2E6F}"/>
              </a:ext>
            </a:extLst>
          </p:cNvPr>
          <p:cNvCxnSpPr>
            <a:cxnSpLocks/>
          </p:cNvCxnSpPr>
          <p:nvPr/>
        </p:nvCxnSpPr>
        <p:spPr>
          <a:xfrm flipV="1">
            <a:off x="7315765" y="4683659"/>
            <a:ext cx="1910865" cy="10520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3B6D893-C3D1-56AD-2643-A15A3C1DA608}"/>
              </a:ext>
            </a:extLst>
          </p:cNvPr>
          <p:cNvCxnSpPr>
            <a:cxnSpLocks/>
          </p:cNvCxnSpPr>
          <p:nvPr/>
        </p:nvCxnSpPr>
        <p:spPr>
          <a:xfrm>
            <a:off x="10042197" y="4366737"/>
            <a:ext cx="198674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E2B4AD4C-B1C3-1B10-958E-B2C388FF8608}"/>
              </a:ext>
            </a:extLst>
          </p:cNvPr>
          <p:cNvCxnSpPr>
            <a:cxnSpLocks/>
          </p:cNvCxnSpPr>
          <p:nvPr/>
        </p:nvCxnSpPr>
        <p:spPr>
          <a:xfrm>
            <a:off x="11672405" y="2351717"/>
            <a:ext cx="3565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4A41C0-D70C-EFA5-084C-EBFB6D003F16}"/>
              </a:ext>
            </a:extLst>
          </p:cNvPr>
          <p:cNvCxnSpPr>
            <a:cxnSpLocks/>
          </p:cNvCxnSpPr>
          <p:nvPr/>
        </p:nvCxnSpPr>
        <p:spPr>
          <a:xfrm>
            <a:off x="9268814" y="3669073"/>
            <a:ext cx="313514" cy="3616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6AB077B-B5EC-F32F-DFDD-C8ED5B59778A}"/>
              </a:ext>
            </a:extLst>
          </p:cNvPr>
          <p:cNvSpPr txBox="1"/>
          <p:nvPr/>
        </p:nvSpPr>
        <p:spPr>
          <a:xfrm>
            <a:off x="7861564" y="5365442"/>
            <a:ext cx="2283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(0-95): location touched</a:t>
            </a:r>
            <a:endParaRPr kumimoji="1" lang="ja-JP" altLang="en-US" sz="140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3ECEE46-1FA9-E1C1-CA0C-5374D4430DAA}"/>
              </a:ext>
            </a:extLst>
          </p:cNvPr>
          <p:cNvSpPr txBox="1"/>
          <p:nvPr/>
        </p:nvSpPr>
        <p:spPr>
          <a:xfrm>
            <a:off x="6045341" y="5563701"/>
            <a:ext cx="140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MIDI Flow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6C27C11-7DF4-86FD-CCD4-9FBDF1227EA0}"/>
              </a:ext>
            </a:extLst>
          </p:cNvPr>
          <p:cNvSpPr txBox="1"/>
          <p:nvPr/>
        </p:nvSpPr>
        <p:spPr>
          <a:xfrm>
            <a:off x="9636999" y="2023234"/>
            <a:ext cx="107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MIDIlike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28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48DAEB6A-B6AD-D8FB-80DC-3E922115FAAE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dirty="0"/>
              <a:t>Beat Design</a:t>
            </a:r>
            <a:endParaRPr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34839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537ABE1-CA08-302D-9634-2532B62F4A8D}"/>
              </a:ext>
            </a:extLst>
          </p:cNvPr>
          <p:cNvSpPr/>
          <p:nvPr/>
        </p:nvSpPr>
        <p:spPr>
          <a:xfrm>
            <a:off x="182219" y="1599912"/>
            <a:ext cx="11847442" cy="646331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1F9AC39-4CD3-1750-A449-D58E029D9DDD}"/>
              </a:ext>
            </a:extLst>
          </p:cNvPr>
          <p:cNvCxnSpPr/>
          <p:nvPr/>
        </p:nvCxnSpPr>
        <p:spPr>
          <a:xfrm>
            <a:off x="629478" y="3617843"/>
            <a:ext cx="1093304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33B51BA-7688-30E9-FB6C-4EB92673466A}"/>
              </a:ext>
            </a:extLst>
          </p:cNvPr>
          <p:cNvCxnSpPr/>
          <p:nvPr/>
        </p:nvCxnSpPr>
        <p:spPr>
          <a:xfrm>
            <a:off x="818324" y="3289852"/>
            <a:ext cx="0" cy="655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2CA100-F220-4150-C360-C98FA7E8E253}"/>
              </a:ext>
            </a:extLst>
          </p:cNvPr>
          <p:cNvSpPr txBox="1"/>
          <p:nvPr/>
        </p:nvSpPr>
        <p:spPr>
          <a:xfrm>
            <a:off x="182219" y="1834416"/>
            <a:ext cx="12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rigin_time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79296EA-52BB-26A2-2740-4CD014A8DFC4}"/>
              </a:ext>
            </a:extLst>
          </p:cNvPr>
          <p:cNvCxnSpPr>
            <a:cxnSpLocks/>
          </p:cNvCxnSpPr>
          <p:nvPr/>
        </p:nvCxnSpPr>
        <p:spPr>
          <a:xfrm>
            <a:off x="3183837" y="3008027"/>
            <a:ext cx="0" cy="1242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C2A873-ED85-B79E-AA85-F0EEB977C94F}"/>
              </a:ext>
            </a:extLst>
          </p:cNvPr>
          <p:cNvSpPr txBox="1"/>
          <p:nvPr/>
        </p:nvSpPr>
        <p:spPr>
          <a:xfrm>
            <a:off x="2378769" y="1821597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pm_start_time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08EF97-90ED-26AC-B94C-6A6A37260F6F}"/>
              </a:ext>
            </a:extLst>
          </p:cNvPr>
          <p:cNvSpPr txBox="1"/>
          <p:nvPr/>
        </p:nvSpPr>
        <p:spPr>
          <a:xfrm>
            <a:off x="127554" y="1093304"/>
            <a:ext cx="138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再生開始時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472EDE-A725-A667-EE8A-72CD9AF192A0}"/>
              </a:ext>
            </a:extLst>
          </p:cNvPr>
          <p:cNvSpPr txBox="1"/>
          <p:nvPr/>
        </p:nvSpPr>
        <p:spPr>
          <a:xfrm>
            <a:off x="2294285" y="962045"/>
            <a:ext cx="161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Tempo/beat</a:t>
            </a:r>
          </a:p>
          <a:p>
            <a:pPr algn="ctr"/>
            <a:r>
              <a:rPr lang="ja-JP" altLang="en-US"/>
              <a:t>変化</a:t>
            </a:r>
            <a:r>
              <a:rPr kumimoji="1" lang="ja-JP" altLang="en-US"/>
              <a:t>時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A469E80-B17D-B0F8-EA9A-33C1B11185C0}"/>
              </a:ext>
            </a:extLst>
          </p:cNvPr>
          <p:cNvSpPr/>
          <p:nvPr/>
        </p:nvSpPr>
        <p:spPr>
          <a:xfrm>
            <a:off x="172278" y="2326870"/>
            <a:ext cx="11847442" cy="962982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F89CF81-F0B0-7DD5-6A1E-31F99B7BFC15}"/>
              </a:ext>
            </a:extLst>
          </p:cNvPr>
          <p:cNvSpPr txBox="1"/>
          <p:nvPr/>
        </p:nvSpPr>
        <p:spPr>
          <a:xfrm>
            <a:off x="2378769" y="2415208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pm_start_tick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C8756D9-5BAF-4887-A8D5-FAE5D6F92D5E}"/>
              </a:ext>
            </a:extLst>
          </p:cNvPr>
          <p:cNvSpPr txBox="1"/>
          <p:nvPr/>
        </p:nvSpPr>
        <p:spPr>
          <a:xfrm>
            <a:off x="2378769" y="2623300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pm_start_msr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BE33D45-DB90-A935-D9F5-6E88A7D4A95B}"/>
              </a:ext>
            </a:extLst>
          </p:cNvPr>
          <p:cNvCxnSpPr>
            <a:cxnSpLocks/>
          </p:cNvCxnSpPr>
          <p:nvPr/>
        </p:nvCxnSpPr>
        <p:spPr>
          <a:xfrm>
            <a:off x="9862092" y="2996647"/>
            <a:ext cx="0" cy="1242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430551-B9BC-CD5E-B9F4-575FA28BAAB6}"/>
              </a:ext>
            </a:extLst>
          </p:cNvPr>
          <p:cNvSpPr txBox="1"/>
          <p:nvPr/>
        </p:nvSpPr>
        <p:spPr>
          <a:xfrm>
            <a:off x="9499316" y="1095159"/>
            <a:ext cx="7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現在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5FCF8D-D596-DEC1-B666-BF9193C8ADB0}"/>
              </a:ext>
            </a:extLst>
          </p:cNvPr>
          <p:cNvSpPr txBox="1"/>
          <p:nvPr/>
        </p:nvSpPr>
        <p:spPr>
          <a:xfrm>
            <a:off x="5589106" y="1562714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elapsed_time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F5627A-3878-0EC8-F9D0-E1F3B6B154A1}"/>
              </a:ext>
            </a:extLst>
          </p:cNvPr>
          <p:cNvSpPr txBox="1"/>
          <p:nvPr/>
        </p:nvSpPr>
        <p:spPr>
          <a:xfrm>
            <a:off x="7864333" y="2680722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crnt_measure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E31E130-1127-E78A-C36B-7D4C608DD1FF}"/>
              </a:ext>
            </a:extLst>
          </p:cNvPr>
          <p:cNvSpPr txBox="1"/>
          <p:nvPr/>
        </p:nvSpPr>
        <p:spPr>
          <a:xfrm>
            <a:off x="9395792" y="1843078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crnt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29DD37-5A25-6C9E-D40A-6B01909653B2}"/>
              </a:ext>
            </a:extLst>
          </p:cNvPr>
          <p:cNvCxnSpPr>
            <a:cxnSpLocks/>
          </p:cNvCxnSpPr>
          <p:nvPr/>
        </p:nvCxnSpPr>
        <p:spPr>
          <a:xfrm>
            <a:off x="818323" y="1780512"/>
            <a:ext cx="9041290" cy="31435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ACDEA06-019E-877A-981A-DBFDD263ED95}"/>
              </a:ext>
            </a:extLst>
          </p:cNvPr>
          <p:cNvCxnSpPr/>
          <p:nvPr/>
        </p:nvCxnSpPr>
        <p:spPr>
          <a:xfrm>
            <a:off x="8599822" y="3301231"/>
            <a:ext cx="0" cy="655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04842B-29AE-BD91-106A-F640E5F06489}"/>
              </a:ext>
            </a:extLst>
          </p:cNvPr>
          <p:cNvSpPr txBox="1"/>
          <p:nvPr/>
        </p:nvSpPr>
        <p:spPr>
          <a:xfrm>
            <a:off x="8016725" y="1092729"/>
            <a:ext cx="116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小節先頭</a:t>
            </a:r>
            <a:endParaRPr lang="en-US" altLang="ja-JP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31FC38F-39EE-77AC-042D-DADE1C5F95E6}"/>
              </a:ext>
            </a:extLst>
          </p:cNvPr>
          <p:cNvSpPr txBox="1"/>
          <p:nvPr/>
        </p:nvSpPr>
        <p:spPr>
          <a:xfrm>
            <a:off x="8264381" y="2352731"/>
            <a:ext cx="184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current_tick_inmsr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8D3C5A7-02AD-A72F-CCDF-582205C6F576}"/>
              </a:ext>
            </a:extLst>
          </p:cNvPr>
          <p:cNvCxnSpPr>
            <a:cxnSpLocks/>
          </p:cNvCxnSpPr>
          <p:nvPr/>
        </p:nvCxnSpPr>
        <p:spPr>
          <a:xfrm>
            <a:off x="8599822" y="2662830"/>
            <a:ext cx="1262270" cy="438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84B9C83-8B7D-88F5-45D1-7084CC20867B}"/>
              </a:ext>
            </a:extLst>
          </p:cNvPr>
          <p:cNvSpPr txBox="1"/>
          <p:nvPr/>
        </p:nvSpPr>
        <p:spPr>
          <a:xfrm>
            <a:off x="10804662" y="1967791"/>
            <a:ext cx="121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i="1"/>
              <a:t>太字は絶対時間</a:t>
            </a:r>
            <a:endParaRPr lang="en-US" altLang="ja-JP" sz="1100" i="1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5361A55-A295-04F6-2E6C-90CB61132977}"/>
              </a:ext>
            </a:extLst>
          </p:cNvPr>
          <p:cNvCxnSpPr>
            <a:cxnSpLocks/>
          </p:cNvCxnSpPr>
          <p:nvPr/>
        </p:nvCxnSpPr>
        <p:spPr>
          <a:xfrm>
            <a:off x="3213654" y="3159786"/>
            <a:ext cx="6645959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B057050-3162-3E9A-DFAD-DA5EFEA467A1}"/>
              </a:ext>
            </a:extLst>
          </p:cNvPr>
          <p:cNvSpPr txBox="1"/>
          <p:nvPr/>
        </p:nvSpPr>
        <p:spPr>
          <a:xfrm>
            <a:off x="4175271" y="2899848"/>
            <a:ext cx="2092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_culc_current_tick()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1BA7870-B273-D598-D003-5505C1500ECC}"/>
              </a:ext>
            </a:extLst>
          </p:cNvPr>
          <p:cNvSpPr txBox="1"/>
          <p:nvPr/>
        </p:nvSpPr>
        <p:spPr>
          <a:xfrm>
            <a:off x="3183837" y="4541161"/>
            <a:ext cx="6924243" cy="2005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ja-JP" sz="1200" dirty="0"/>
              <a:t>Tempo </a:t>
            </a:r>
            <a:r>
              <a:rPr kumimoji="1" lang="ja-JP" altLang="en-US" sz="1200"/>
              <a:t>生成の考え方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" altLang="ja-JP" sz="1200" dirty="0"/>
              <a:t>Tempo </a:t>
            </a:r>
            <a:r>
              <a:rPr kumimoji="1" lang="ja-JP" altLang="en-US" sz="1200"/>
              <a:t>変化時の絶対時間とその時点の </a:t>
            </a:r>
            <a:r>
              <a:rPr kumimoji="1" lang="en" altLang="ja-JP" sz="1200" dirty="0"/>
              <a:t>tick </a:t>
            </a:r>
            <a:r>
              <a:rPr kumimoji="1" lang="ja-JP" altLang="en-US" sz="1200"/>
              <a:t>を記録</a:t>
            </a:r>
            <a:endParaRPr kumimoji="1" lang="en-US" altLang="ja-JP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1200"/>
              <a:t>次に </a:t>
            </a:r>
            <a:r>
              <a:rPr kumimoji="1" lang="en" altLang="ja-JP" sz="1200" dirty="0"/>
              <a:t>Tempo </a:t>
            </a:r>
            <a:r>
              <a:rPr kumimoji="1" lang="ja-JP" altLang="en-US" sz="1200"/>
              <a:t>が変わるまで、その時間との差から、現在の </a:t>
            </a:r>
            <a:r>
              <a:rPr kumimoji="1" lang="en" altLang="ja-JP" sz="1200" dirty="0"/>
              <a:t>tick </a:t>
            </a:r>
            <a:r>
              <a:rPr kumimoji="1" lang="ja-JP" altLang="en-US" sz="1200"/>
              <a:t>を算出する</a:t>
            </a:r>
            <a:endParaRPr kumimoji="1" lang="en-US" altLang="ja-JP" sz="1200" dirty="0"/>
          </a:p>
          <a:p>
            <a:pPr lvl="1">
              <a:lnSpc>
                <a:spcPct val="150000"/>
              </a:lnSpc>
            </a:pPr>
            <a:r>
              <a:rPr lang="ja-JP" altLang="en-US" sz="1200"/>
              <a:t>本来、</a:t>
            </a:r>
            <a:r>
              <a:rPr lang="en-US" altLang="ja-JP" sz="1200"/>
              <a:t>Δ</a:t>
            </a:r>
            <a:r>
              <a:rPr lang="ja-JP" altLang="en-US" sz="1200"/>
              <a:t>時間から</a:t>
            </a:r>
            <a:r>
              <a:rPr lang="en-US" altLang="ja-JP" sz="1200" dirty="0"/>
              <a:t>tick</a:t>
            </a:r>
            <a:r>
              <a:rPr lang="ja-JP" altLang="en-US" sz="1200"/>
              <a:t>を算出すれば、</a:t>
            </a:r>
            <a:r>
              <a:rPr lang="en-US" altLang="ja-JP" sz="1200" dirty="0"/>
              <a:t>tempo</a:t>
            </a:r>
            <a:r>
              <a:rPr lang="ja-JP" altLang="en-US" sz="1200"/>
              <a:t>変化にも柔軟に対応できるが、分母が小さいため精度が悪くなってしまう</a:t>
            </a:r>
            <a:endParaRPr kumimoji="1" lang="en-US" altLang="ja-JP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1200" dirty="0"/>
              <a:t>r</a:t>
            </a:r>
            <a:r>
              <a:rPr kumimoji="1" lang="en-US" altLang="ja-JP" sz="1200" dirty="0"/>
              <a:t>it. </a:t>
            </a:r>
            <a:r>
              <a:rPr kumimoji="1" lang="ja-JP" altLang="en-US" sz="1200"/>
              <a:t>は目的地までの</a:t>
            </a:r>
            <a:r>
              <a:rPr kumimoji="1" lang="en-US" altLang="ja-JP" sz="1200" dirty="0"/>
              <a:t>Tempo</a:t>
            </a:r>
            <a:r>
              <a:rPr kumimoji="1" lang="ja-JP" altLang="en-US" sz="1200"/>
              <a:t>変化をあらかじめ計算することで対応。その区間は</a:t>
            </a:r>
            <a:r>
              <a:rPr kumimoji="1" lang="en-US" altLang="ja-JP" sz="1200" dirty="0"/>
              <a:t>Tempo</a:t>
            </a:r>
            <a:r>
              <a:rPr kumimoji="1" lang="ja-JP" altLang="en-US" sz="1200"/>
              <a:t>変化を受け付けない。</a:t>
            </a:r>
          </a:p>
        </p:txBody>
      </p:sp>
    </p:spTree>
    <p:extLst>
      <p:ext uri="{BB962C8B-B14F-4D97-AF65-F5344CB8AC3E}">
        <p14:creationId xmlns:p14="http://schemas.microsoft.com/office/powerpoint/2010/main" val="368514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F7CB755-D670-5647-8FEF-A64A3BC4BBB0}"/>
              </a:ext>
            </a:extLst>
          </p:cNvPr>
          <p:cNvCxnSpPr>
            <a:cxnSpLocks/>
          </p:cNvCxnSpPr>
          <p:nvPr/>
        </p:nvCxnSpPr>
        <p:spPr>
          <a:xfrm>
            <a:off x="1828800" y="1177158"/>
            <a:ext cx="236482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23318D2-3C4E-6E51-3453-1DBEC5173062}"/>
              </a:ext>
            </a:extLst>
          </p:cNvPr>
          <p:cNvCxnSpPr>
            <a:cxnSpLocks/>
          </p:cNvCxnSpPr>
          <p:nvPr/>
        </p:nvCxnSpPr>
        <p:spPr>
          <a:xfrm flipV="1">
            <a:off x="6096000" y="1597572"/>
            <a:ext cx="0" cy="62010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679F49D-A852-BE13-B06F-6BF9E9043F32}"/>
              </a:ext>
            </a:extLst>
          </p:cNvPr>
          <p:cNvCxnSpPr/>
          <p:nvPr/>
        </p:nvCxnSpPr>
        <p:spPr>
          <a:xfrm>
            <a:off x="6096000" y="1597572"/>
            <a:ext cx="357351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157DB68-1EB7-D652-6762-6194A6D174F8}"/>
              </a:ext>
            </a:extLst>
          </p:cNvPr>
          <p:cNvCxnSpPr>
            <a:cxnSpLocks/>
          </p:cNvCxnSpPr>
          <p:nvPr/>
        </p:nvCxnSpPr>
        <p:spPr>
          <a:xfrm>
            <a:off x="4193627" y="861848"/>
            <a:ext cx="0" cy="201651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FB0A073-888D-EAAA-EE79-101223DF6078}"/>
              </a:ext>
            </a:extLst>
          </p:cNvPr>
          <p:cNvCxnSpPr>
            <a:cxnSpLocks/>
          </p:cNvCxnSpPr>
          <p:nvPr/>
        </p:nvCxnSpPr>
        <p:spPr>
          <a:xfrm>
            <a:off x="6096000" y="1149358"/>
            <a:ext cx="0" cy="172900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2BCA24-6B93-4B31-3EC5-10B233B91262}"/>
              </a:ext>
            </a:extLst>
          </p:cNvPr>
          <p:cNvSpPr txBox="1"/>
          <p:nvPr/>
        </p:nvSpPr>
        <p:spPr>
          <a:xfrm>
            <a:off x="1186351" y="780026"/>
            <a:ext cx="225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original t</a:t>
            </a:r>
            <a:r>
              <a:rPr kumimoji="1" lang="en-US" altLang="ja-JP" dirty="0"/>
              <a:t>empo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8011B7C-17E5-60FE-4ADE-0941E963A13E}"/>
              </a:ext>
            </a:extLst>
          </p:cNvPr>
          <p:cNvSpPr txBox="1"/>
          <p:nvPr/>
        </p:nvSpPr>
        <p:spPr>
          <a:xfrm>
            <a:off x="4742793" y="382893"/>
            <a:ext cx="8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rit.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F21C7DD-5D6A-5722-1070-FC9CBE167132}"/>
              </a:ext>
            </a:extLst>
          </p:cNvPr>
          <p:cNvSpPr txBox="1"/>
          <p:nvPr/>
        </p:nvSpPr>
        <p:spPr>
          <a:xfrm>
            <a:off x="5872654" y="1228240"/>
            <a:ext cx="172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n</a:t>
            </a:r>
            <a:r>
              <a:rPr kumimoji="1" lang="en-US" altLang="ja-JP" dirty="0"/>
              <a:t>ew tempo</a:t>
            </a:r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68EB355-1D34-E12F-E69F-F3D5BE8CC46D}"/>
              </a:ext>
            </a:extLst>
          </p:cNvPr>
          <p:cNvCxnSpPr>
            <a:cxnSpLocks/>
          </p:cNvCxnSpPr>
          <p:nvPr/>
        </p:nvCxnSpPr>
        <p:spPr>
          <a:xfrm>
            <a:off x="4193627" y="1177158"/>
            <a:ext cx="1902373" cy="104052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208B3DF-9071-E95D-EF3B-AC798BD67456}"/>
              </a:ext>
            </a:extLst>
          </p:cNvPr>
          <p:cNvCxnSpPr>
            <a:cxnSpLocks/>
          </p:cNvCxnSpPr>
          <p:nvPr/>
        </p:nvCxnSpPr>
        <p:spPr>
          <a:xfrm>
            <a:off x="6096000" y="2207172"/>
            <a:ext cx="1156138" cy="671189"/>
          </a:xfrm>
          <a:prstGeom prst="line">
            <a:avLst/>
          </a:prstGeom>
          <a:ln w="571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71E63CD-31E8-DE3C-FDA7-D7B7B4AE6949}"/>
              </a:ext>
            </a:extLst>
          </p:cNvPr>
          <p:cNvCxnSpPr>
            <a:cxnSpLocks/>
          </p:cNvCxnSpPr>
          <p:nvPr/>
        </p:nvCxnSpPr>
        <p:spPr>
          <a:xfrm flipV="1">
            <a:off x="1545021" y="2867855"/>
            <a:ext cx="8022019" cy="1140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821951-9181-3753-4606-5F7CF39CAA1A}"/>
              </a:ext>
            </a:extLst>
          </p:cNvPr>
          <p:cNvSpPr txBox="1"/>
          <p:nvPr/>
        </p:nvSpPr>
        <p:spPr>
          <a:xfrm>
            <a:off x="3445419" y="2989512"/>
            <a:ext cx="149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start time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3E09F3B-243D-0A80-E7A2-3611AE5FAE6C}"/>
              </a:ext>
            </a:extLst>
          </p:cNvPr>
          <p:cNvSpPr txBox="1"/>
          <p:nvPr/>
        </p:nvSpPr>
        <p:spPr>
          <a:xfrm>
            <a:off x="5556031" y="2997709"/>
            <a:ext cx="116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end time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6A9072F-875C-5F5E-B1B5-0C0463D341CF}"/>
              </a:ext>
            </a:extLst>
          </p:cNvPr>
          <p:cNvSpPr txBox="1"/>
          <p:nvPr/>
        </p:nvSpPr>
        <p:spPr>
          <a:xfrm>
            <a:off x="7134550" y="2497623"/>
            <a:ext cx="157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</a:t>
            </a:r>
            <a:r>
              <a:rPr kumimoji="1" lang="en-US" altLang="ja-JP" dirty="0"/>
              <a:t>empo0_time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98380C5-F24B-6BD8-164E-2227D690FAFB}"/>
              </a:ext>
            </a:extLst>
          </p:cNvPr>
          <p:cNvSpPr txBox="1"/>
          <p:nvPr/>
        </p:nvSpPr>
        <p:spPr>
          <a:xfrm>
            <a:off x="6112423" y="1965542"/>
            <a:ext cx="195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target t</a:t>
            </a:r>
            <a:r>
              <a:rPr kumimoji="1" lang="en-US" altLang="ja-JP" dirty="0"/>
              <a:t>empo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CD897C6-9AE4-C8E8-1A12-C20BF611CC3F}"/>
              </a:ext>
            </a:extLst>
          </p:cNvPr>
          <p:cNvSpPr txBox="1"/>
          <p:nvPr/>
        </p:nvSpPr>
        <p:spPr>
          <a:xfrm>
            <a:off x="1334814" y="3466939"/>
            <a:ext cx="9280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start time</a:t>
            </a:r>
            <a:r>
              <a:rPr kumimoji="1" lang="ja-JP" altLang="en-US">
                <a:solidFill>
                  <a:srgbClr val="FF0000"/>
                </a:solidFill>
              </a:rPr>
              <a:t>からの積算</a:t>
            </a:r>
            <a:r>
              <a:rPr kumimoji="1" lang="en-US" altLang="ja-JP" dirty="0">
                <a:solidFill>
                  <a:srgbClr val="FF0000"/>
                </a:solidFill>
              </a:rPr>
              <a:t>Tick</a:t>
            </a:r>
            <a:r>
              <a:rPr kumimoji="1" lang="en-US" altLang="ja-JP" dirty="0"/>
              <a:t> = t0_addup_tick - </a:t>
            </a:r>
            <a:r>
              <a:rPr kumimoji="1" lang="en-US" altLang="ja-JP" dirty="0" err="1"/>
              <a:t>delta_tps</a:t>
            </a:r>
            <a:r>
              <a:rPr kumimoji="1" lang="en-US" altLang="ja-JP" dirty="0"/>
              <a:t> / 2 * (time_to0 ^ 2)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 err="1">
                <a:solidFill>
                  <a:srgbClr val="FF0000"/>
                </a:solidFill>
              </a:rPr>
              <a:t>delta_tps</a:t>
            </a:r>
            <a:r>
              <a:rPr kumimoji="1" lang="en-US" altLang="ja-JP" dirty="0"/>
              <a:t>: Tick</a:t>
            </a:r>
            <a:r>
              <a:rPr kumimoji="1" lang="ja-JP" altLang="en-US"/>
              <a:t>の１秒あたりの変化量。</a:t>
            </a:r>
            <a:r>
              <a:rPr kumimoji="1" lang="en-US" altLang="ja-JP" dirty="0" err="1"/>
              <a:t>bpm</a:t>
            </a:r>
            <a:r>
              <a:rPr kumimoji="1" lang="ja-JP" altLang="en-US" dirty="0" err="1"/>
              <a:t>に</a:t>
            </a:r>
            <a:r>
              <a:rPr kumimoji="1" lang="en-US" altLang="ja-JP" dirty="0" err="1"/>
              <a:t>8</a:t>
            </a:r>
            <a:r>
              <a:rPr kumimoji="1" lang="ja-JP" altLang="en-US" dirty="0" err="1"/>
              <a:t>をかけ</a:t>
            </a:r>
            <a:r>
              <a:rPr kumimoji="1" lang="ja-JP" altLang="en-US"/>
              <a:t>たもの</a:t>
            </a:r>
            <a:endParaRPr kumimoji="1"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time_to0</a:t>
            </a:r>
            <a:r>
              <a:rPr lang="en-US" altLang="ja-JP" dirty="0"/>
              <a:t>[sec] = tempo0_time – crnt_time</a:t>
            </a:r>
          </a:p>
          <a:p>
            <a:r>
              <a:rPr lang="ja-JP" altLang="en-US" dirty="0"/>
              <a:t>（考え方：</a:t>
            </a:r>
            <a:r>
              <a:rPr lang="en-US" altLang="ja-JP" dirty="0"/>
              <a:t>delta_tps </a:t>
            </a:r>
            <a:r>
              <a:rPr lang="ja-JP" altLang="en-US" dirty="0"/>
              <a:t>は加速度、積算</a:t>
            </a:r>
            <a:r>
              <a:rPr lang="en-US" altLang="ja-JP" dirty="0"/>
              <a:t>Tick</a:t>
            </a:r>
            <a:r>
              <a:rPr lang="ja-JP" altLang="en-US" dirty="0"/>
              <a:t>は距離、</a:t>
            </a:r>
            <a:r>
              <a:rPr lang="en-US" altLang="ja-JP" dirty="0"/>
              <a:t>tps</a:t>
            </a:r>
            <a:r>
              <a:rPr lang="ja-JP" altLang="en-US" dirty="0"/>
              <a:t>は速度とし速度を時間で積分）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&lt;rit.</a:t>
            </a:r>
            <a:r>
              <a:rPr lang="ja-JP" altLang="en-US" dirty="0"/>
              <a:t>初期値の作り方</a:t>
            </a:r>
            <a:r>
              <a:rPr lang="en-US" altLang="ja-JP" dirty="0"/>
              <a:t>&gt;</a:t>
            </a:r>
          </a:p>
          <a:p>
            <a:r>
              <a:rPr kumimoji="1" lang="en-US" altLang="ja-JP"/>
              <a:t>rit.</a:t>
            </a:r>
            <a:r>
              <a:rPr kumimoji="1" lang="ja-JP" altLang="en-US"/>
              <a:t>の強さより、</a:t>
            </a:r>
            <a:r>
              <a:rPr kumimoji="1" lang="en-US" altLang="ja-JP"/>
              <a:t>delta_tps</a:t>
            </a:r>
            <a:r>
              <a:rPr kumimoji="1" lang="ja-JP" altLang="en-US"/>
              <a:t>を決める</a:t>
            </a:r>
            <a:endParaRPr kumimoji="1" lang="en-US" altLang="ja-JP"/>
          </a:p>
          <a:p>
            <a:r>
              <a:rPr lang="en-US" altLang="ja-JP"/>
              <a:t>delta_tps </a:t>
            </a:r>
            <a:r>
              <a:rPr lang="ja-JP" altLang="en-US"/>
              <a:t>から、</a:t>
            </a:r>
            <a:r>
              <a:rPr lang="en-US" altLang="ja-JP"/>
              <a:t>tempo0_time </a:t>
            </a:r>
            <a:r>
              <a:rPr lang="ja-JP" altLang="en-US"/>
              <a:t>を求め、</a:t>
            </a:r>
            <a:r>
              <a:rPr lang="en-US" altLang="ja-JP"/>
              <a:t>tempo0_time</a:t>
            </a:r>
            <a:r>
              <a:rPr lang="ja-JP" altLang="en-US"/>
              <a:t>時の</a:t>
            </a:r>
            <a:r>
              <a:rPr lang="en-US" altLang="ja-JP"/>
              <a:t> tick</a:t>
            </a:r>
            <a:r>
              <a:rPr lang="en-US" altLang="ja-JP">
                <a:solidFill>
                  <a:srgbClr val="FF0000"/>
                </a:solidFill>
              </a:rPr>
              <a:t>(t0_addup_tick) </a:t>
            </a:r>
            <a:r>
              <a:rPr lang="ja-JP" altLang="en-US"/>
              <a:t>も求める</a:t>
            </a:r>
            <a:endParaRPr lang="en-US" altLang="ja-JP"/>
          </a:p>
          <a:p>
            <a:r>
              <a:rPr lang="ja-JP" altLang="en-US"/>
              <a:t>実動作時、積算</a:t>
            </a:r>
            <a:r>
              <a:rPr lang="en-US" altLang="ja-JP"/>
              <a:t>Tick </a:t>
            </a:r>
            <a:r>
              <a:rPr lang="ja-JP" altLang="en-US"/>
              <a:t>が目標の小節頭を超えたとき、</a:t>
            </a:r>
            <a:r>
              <a:rPr lang="en-US" altLang="ja-JP"/>
              <a:t>rit. </a:t>
            </a:r>
            <a:r>
              <a:rPr lang="ja-JP" altLang="en-US"/>
              <a:t>は終了</a:t>
            </a:r>
            <a:endParaRPr lang="en-US" altLang="ja-JP"/>
          </a:p>
          <a:p>
            <a:r>
              <a:rPr kumimoji="1" lang="ja-JP" altLang="en-US"/>
              <a:t>また、</a:t>
            </a:r>
            <a:r>
              <a:rPr lang="ja-JP" altLang="en-US"/>
              <a:t>実際には</a:t>
            </a:r>
            <a:r>
              <a:rPr lang="en-US" altLang="ja-JP"/>
              <a:t> tempo0 </a:t>
            </a:r>
            <a:r>
              <a:rPr lang="ja-JP" altLang="en-US"/>
              <a:t>に到達する前に、ある</a:t>
            </a:r>
            <a:r>
              <a:rPr lang="en-US" altLang="ja-JP"/>
              <a:t> tempo </a:t>
            </a:r>
            <a:r>
              <a:rPr lang="ja-JP" altLang="en-US"/>
              <a:t>で</a:t>
            </a:r>
            <a:r>
              <a:rPr lang="en-US" altLang="ja-JP"/>
              <a:t> rit.</a:t>
            </a:r>
            <a:r>
              <a:rPr lang="ja-JP" altLang="en-US"/>
              <a:t>は止まる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120D1E3-679E-8914-EDAA-6721A3918880}"/>
              </a:ext>
            </a:extLst>
          </p:cNvPr>
          <p:cNvSpPr txBox="1"/>
          <p:nvPr/>
        </p:nvSpPr>
        <p:spPr>
          <a:xfrm>
            <a:off x="8282152" y="641526"/>
            <a:ext cx="3132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テンポはリニアに増減すると仮定する</a:t>
            </a:r>
          </a:p>
        </p:txBody>
      </p:sp>
      <p:sp>
        <p:nvSpPr>
          <p:cNvPr id="31" name="三角形 30">
            <a:extLst>
              <a:ext uri="{FF2B5EF4-FFF2-40B4-BE49-F238E27FC236}">
                <a16:creationId xmlns:a16="http://schemas.microsoft.com/office/drawing/2014/main" id="{76A79D07-5FE7-3533-E70D-8A70168DBF22}"/>
              </a:ext>
            </a:extLst>
          </p:cNvPr>
          <p:cNvSpPr/>
          <p:nvPr/>
        </p:nvSpPr>
        <p:spPr>
          <a:xfrm rot="5400000">
            <a:off x="4889761" y="515985"/>
            <a:ext cx="1679720" cy="3045025"/>
          </a:xfrm>
          <a:prstGeom prst="triangle">
            <a:avLst>
              <a:gd name="adj" fmla="val 100000"/>
            </a:avLst>
          </a:prstGeom>
          <a:solidFill>
            <a:srgbClr val="91C3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B7E4714-2BB4-A0DB-DA0A-7058546B7669}"/>
              </a:ext>
            </a:extLst>
          </p:cNvPr>
          <p:cNvCxnSpPr>
            <a:cxnSpLocks/>
          </p:cNvCxnSpPr>
          <p:nvPr/>
        </p:nvCxnSpPr>
        <p:spPr>
          <a:xfrm>
            <a:off x="5097517" y="1418897"/>
            <a:ext cx="0" cy="143844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5346D4-C808-C9F5-6375-8E78564A55D5}"/>
              </a:ext>
            </a:extLst>
          </p:cNvPr>
          <p:cNvSpPr txBox="1"/>
          <p:nvPr/>
        </p:nvSpPr>
        <p:spPr>
          <a:xfrm>
            <a:off x="4662652" y="2862435"/>
            <a:ext cx="960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crnt_time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76609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30D72-A909-8CD3-44C3-2846873D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Translation 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27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11139</TotalTime>
  <Words>1539</Words>
  <Application>Microsoft Macintosh PowerPoint</Application>
  <PresentationFormat>ワイド画面</PresentationFormat>
  <Paragraphs>262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游ゴシック</vt:lpstr>
      <vt:lpstr>游ゴシック Light</vt:lpstr>
      <vt:lpstr>Arial</vt:lpstr>
      <vt:lpstr>Courier New</vt:lpstr>
      <vt:lpstr>JetBrains Mono</vt:lpstr>
      <vt:lpstr>Office テーマ</vt:lpstr>
      <vt:lpstr>spec</vt:lpstr>
      <vt:lpstr>PowerPoint プレゼンテーション</vt:lpstr>
      <vt:lpstr>design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Translation Design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Thread Design</vt:lpstr>
      <vt:lpstr>PowerPoint プレゼンテーション</vt:lpstr>
      <vt:lpstr>loop Design</vt:lpstr>
      <vt:lpstr>loop priority regulation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長谷部 長谷部家</dc:creator>
  <cp:lastModifiedBy>家 長谷部</cp:lastModifiedBy>
  <cp:revision>116</cp:revision>
  <dcterms:created xsi:type="dcterms:W3CDTF">2022-10-04T11:08:54Z</dcterms:created>
  <dcterms:modified xsi:type="dcterms:W3CDTF">2024-01-20T11:44:59Z</dcterms:modified>
</cp:coreProperties>
</file>