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7" r:id="rId5"/>
    <p:sldId id="259" r:id="rId6"/>
    <p:sldId id="260" r:id="rId7"/>
    <p:sldId id="262" r:id="rId8"/>
    <p:sldId id="261" r:id="rId9"/>
    <p:sldId id="263" r:id="rId10"/>
    <p:sldId id="264" r:id="rId11"/>
    <p:sldId id="267" r:id="rId12"/>
    <p:sldId id="265" r:id="rId13"/>
    <p:sldId id="266" r:id="rId14"/>
    <p:sldId id="271" r:id="rId15"/>
    <p:sldId id="268" r:id="rId16"/>
    <p:sldId id="269" r:id="rId17"/>
    <p:sldId id="270" r:id="rId18"/>
    <p:sldId id="280" r:id="rId19"/>
    <p:sldId id="272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/>
    <p:restoredTop sz="96512"/>
  </p:normalViewPr>
  <p:slideViewPr>
    <p:cSldViewPr snapToGrid="0">
      <p:cViewPr varScale="1">
        <p:scale>
          <a:sx n="136" d="100"/>
          <a:sy n="136" d="100"/>
        </p:scale>
        <p:origin x="2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70192-70A5-0044-816E-92F01ECBC598}" type="datetimeFigureOut">
              <a:t>2025/1/31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A4A3D-DC01-5B42-8ADE-56B55ECA665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92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CA4A3D-DC01-5B42-8ADE-56B55ECA665F}" type="slidenum"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91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CA4A3D-DC01-5B42-8ADE-56B55ECA665F}" type="slidenum">
              <a:rPr lang="en-US" altLang="ja-JP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4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A62871-BA71-56D2-E744-E7967E396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26AA2A-2A3B-AB2C-ACF4-341B0D6C8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27BE85-A61C-7A92-5908-B9B369B8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3602-597F-4B41-98B7-DA6943759DB4}" type="datetime1"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988AC5-F9C8-A762-EC14-86928183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8E4320-B161-1362-282B-4D170B81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0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18116-085B-38B2-B7D3-B7BF3AE7C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92E95F-F8D8-8D72-862B-CE3751BF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CD9D85-30E4-F154-507E-3D08BAF0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FD49-7CC0-DD48-A371-0F6FCE57A7C6}" type="datetime1"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E006E9-859E-524E-685B-88B4A27A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A73557-FA02-AE75-1FE6-7314631B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11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AA79D7-EDD2-543C-D546-B0546F9E2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216222-C644-D677-A8CA-6D0626ACC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D5B8D-A919-D9AA-3219-89427064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90497-417A-A547-BB45-1864ABA17AAE}" type="datetime1"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EB85C-6757-CA5C-E8A8-239B1821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F0C495-4B89-5D0F-2240-E9A468EB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67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17160-CC40-DC49-2766-1CE82859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72052-A675-8A0C-B93C-A597C866F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CC5C3-10D2-3130-0521-CFBD728E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1E4E-2C2B-9844-AAA6-F8D88CD08771}" type="datetime1"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E9AC6-CD43-DC98-3347-93E9DEFE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E00ED1-DECA-6360-C1E6-4B5FB31B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66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D02D1-F1ED-FB7B-B755-3DDE8E4E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327C88-2B59-562E-CB53-ADA94973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18FE2-4C10-A8F1-A3DE-4F79379D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23AF-98E1-064F-9B24-05E54158FDF2}" type="datetime1"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DAD30C-9E29-AA1A-CFBC-8E07F5EE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4C09B9-2455-06D5-08F0-F31B4979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09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0B6A0-5C41-A5A0-7486-97909518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444A2-27F1-AB6F-750A-AA95D0463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B21CA9-085E-AE05-A872-367E1268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5C2421-A32D-2C92-C599-0C4BF996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4541-8796-7E48-AC30-1DB41AA4A8A5}" type="datetime1"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49D666-E623-1DFE-B7B6-76F74AC0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149444-38F8-2832-2502-216A0415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29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5D023-6C2D-F8FB-A1EC-D03C020EA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148D2D-3E04-9E0B-D315-38B128E22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2D9120-00DF-FDE1-5139-EEC8B1174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C6788D-4639-E6C3-B199-DDD3B77A5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0D59C8-F358-D0B3-BE02-FB5C7CC92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5ACB3B-7C71-5E16-E0ED-76CD6DDA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BDCB-AC36-9A46-AB2C-ECAFD5106ED7}" type="datetime1">
              <a:t>2025/1/31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7EECFD-ABB5-25A3-B4BB-F9CB6AB0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396CE6-EAF4-8AD7-29DB-828C7855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6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2D5F9-F4CD-FED3-EBDA-2DD5F875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C47C99-8D4F-D1BF-AF0F-226735C0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428E-AB10-7346-9F8E-B02B47C4F940}" type="datetime1">
              <a:t>2025/1/31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DEF717-4E54-122B-5D73-102DA261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F2EFE4-1763-204E-81AD-4ED6704D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60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1E10A0-DE03-6C49-1397-432AEE6E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AFF61-91D3-CD42-962D-DA99F9133C85}" type="datetime1">
              <a:t>2025/1/31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119EF5-1968-9971-3ACB-B94AB48DA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BFFE97-F3AA-43FD-9B93-B32A0A11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863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5420CD-E4EC-2679-CD5F-B614D1C6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8A56EB-4B8F-3427-36D3-DFB533BCC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7270CC-1BC3-81D2-1C65-77ADDE758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882AD1-1F4F-22F5-1DDF-0A3EA87E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9E76-CAA3-684F-9404-37CAC92C8D8D}" type="datetime1"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23ABB1-9D4C-DE85-431E-FC482E14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406116-ABA7-9A7E-C8F8-F6C93B93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44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C33011-5CE6-997B-3121-8AA68652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9E849AC-0D1A-DF5E-2BC8-C248F1005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C2A1DE-EC45-8523-B0FE-6AFD14D70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9FAEE5-08D8-52FF-0AEE-6EE0CC9A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BE4A6-C3FA-3B47-9B03-0F8275D06908}" type="datetime1"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CECF2-388C-E5F3-4A65-5DA5BC9B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E569E7-BB16-DC97-97E8-C5D7E1393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9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A321CF-57F5-244F-5F48-788F181D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CBEF3A-0B3E-970A-DF40-DD167D08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865A86-1946-E162-4D05-14883EDC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5EE5B-2344-E64F-88BB-FB5AB850BE4C}" type="datetime1"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63EA2C-6F3F-A00C-41D3-5CE48BA05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325AB6-3EE1-68A9-F337-6F0C794A6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BB3B73-6755-B14F-A4E3-34054D584ED4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91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D9291DA-801F-5951-1A49-758E1077D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594" y="1904612"/>
            <a:ext cx="9560811" cy="2764028"/>
          </a:xfrm>
        </p:spPr>
        <p:txBody>
          <a:bodyPr anchor="ctr">
            <a:normAutofit/>
          </a:bodyPr>
          <a:lstStyle/>
          <a:p>
            <a:r>
              <a:rPr lang="ja-JP" altLang="en-US" sz="4500" b="1" i="0">
                <a:effectLst/>
                <a:latin typeface="dnp-shuei-gothic-gin-std"/>
              </a:rPr>
              <a:t>ピアノ曲をプログラミングする </a:t>
            </a:r>
            <a:br>
              <a:rPr lang="en-US" altLang="ja-JP" sz="4500" b="1" i="0">
                <a:effectLst/>
                <a:latin typeface="dnp-shuei-gothic-gin-std"/>
              </a:rPr>
            </a:br>
            <a:br>
              <a:rPr lang="en-US" altLang="ja-JP" sz="4500" b="1" i="0">
                <a:effectLst/>
                <a:latin typeface="dnp-shuei-gothic-gin-std"/>
              </a:rPr>
            </a:br>
            <a:r>
              <a:rPr lang="ja-JP" altLang="en-US" sz="4500" b="1" i="0">
                <a:effectLst/>
                <a:latin typeface="dnp-shuei-gothic-gin-std"/>
              </a:rPr>
              <a:t>～楽譜のない作曲ワークショップ～</a:t>
            </a:r>
            <a:br>
              <a:rPr lang="en-US" altLang="ja-JP" sz="4500" b="1" i="0">
                <a:effectLst/>
                <a:latin typeface="dnp-shuei-gothic-gin-std"/>
              </a:rPr>
            </a:br>
            <a:r>
              <a:rPr lang="ja-JP" altLang="en-US" sz="4500" b="1">
                <a:latin typeface="dnp-shuei-gothic-gin-std"/>
              </a:rPr>
              <a:t>前編</a:t>
            </a:r>
            <a:endParaRPr kumimoji="1" lang="ja-JP" altLang="en-US" sz="45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0117D02-D66C-EA50-11EC-38C4BE45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kumimoji="1" lang="ja-JP" altLang="en-US" sz="2800"/>
              <a:t>長谷部雅彦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12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CE000-9B81-8BCD-1976-DDA757FA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/>
              <a:t>4.</a:t>
            </a:r>
            <a:r>
              <a:rPr lang="ja-JP" altLang="en-US" sz="4400"/>
              <a:t>和音の考え方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E5AA16-8946-0A1A-F271-4AB3249D9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187"/>
            <a:ext cx="10515600" cy="555381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ja-JP" altLang="en-US" sz="1800"/>
              <a:t>以下は</a:t>
            </a:r>
            <a:r>
              <a:rPr lang="ja-JP" altLang="en-US" sz="1800" u="sng"/>
              <a:t>私流の音楽理論</a:t>
            </a:r>
            <a:r>
              <a:rPr lang="ja-JP" altLang="en-US" sz="1800"/>
              <a:t>なので、一般の理論書と違うところがありますが、ご了承ください</a:t>
            </a:r>
            <a:endParaRPr lang="en-US" altLang="ja-JP" sz="1800"/>
          </a:p>
          <a:p>
            <a:pPr>
              <a:lnSpc>
                <a:spcPct val="160000"/>
              </a:lnSpc>
            </a:pPr>
            <a:r>
              <a:rPr lang="ja-JP" altLang="en-US" sz="1800"/>
              <a:t>覚えてほしい単語</a:t>
            </a:r>
            <a:endParaRPr lang="en-US" altLang="ja-JP" sz="1800"/>
          </a:p>
          <a:p>
            <a:pPr lvl="1">
              <a:lnSpc>
                <a:spcPct val="160000"/>
              </a:lnSpc>
            </a:pPr>
            <a:r>
              <a:rPr kumimoji="1" lang="ja-JP" altLang="en-US" sz="1800" u="sng"/>
              <a:t>調</a:t>
            </a:r>
            <a:r>
              <a:rPr kumimoji="1" lang="en-US" altLang="ja-JP" sz="1800" u="sng"/>
              <a:t>(key)</a:t>
            </a:r>
          </a:p>
          <a:p>
            <a:pPr lvl="2">
              <a:lnSpc>
                <a:spcPct val="160000"/>
              </a:lnSpc>
            </a:pPr>
            <a:r>
              <a:rPr kumimoji="1" lang="ja-JP" altLang="en-US" sz="1600"/>
              <a:t>長調と短調は調の違いではなく、旋法の違いと考えています</a:t>
            </a:r>
            <a:endParaRPr kumimoji="1" lang="en-US" altLang="ja-JP" sz="1600"/>
          </a:p>
          <a:p>
            <a:pPr lvl="1">
              <a:lnSpc>
                <a:spcPct val="160000"/>
              </a:lnSpc>
            </a:pPr>
            <a:r>
              <a:rPr kumimoji="1" lang="ja-JP" altLang="en-US" sz="1800" u="sng"/>
              <a:t>主音</a:t>
            </a:r>
            <a:r>
              <a:rPr kumimoji="1" lang="en-US" altLang="ja-JP" sz="1800" u="sng"/>
              <a:t>(key)</a:t>
            </a:r>
          </a:p>
          <a:p>
            <a:pPr lvl="2">
              <a:lnSpc>
                <a:spcPct val="160000"/>
              </a:lnSpc>
            </a:pPr>
            <a:r>
              <a:rPr lang="ja-JP" altLang="en-US" sz="1600"/>
              <a:t>調の中心の音</a:t>
            </a:r>
            <a:endParaRPr lang="en-US" altLang="ja-JP" sz="1600"/>
          </a:p>
          <a:p>
            <a:pPr lvl="2">
              <a:lnSpc>
                <a:spcPct val="160000"/>
              </a:lnSpc>
            </a:pPr>
            <a:r>
              <a:rPr kumimoji="1" lang="ja-JP" altLang="en-US" sz="1600"/>
              <a:t>絶対音（</a:t>
            </a:r>
            <a:r>
              <a:rPr kumimoji="1" lang="en-US" altLang="ja-JP" sz="1600"/>
              <a:t>[Hz])</a:t>
            </a:r>
            <a:r>
              <a:rPr kumimoji="1" lang="ja-JP" altLang="en-US" sz="1600"/>
              <a:t>で指定</a:t>
            </a:r>
            <a:endParaRPr kumimoji="1" lang="en-US" altLang="ja-JP" sz="1600"/>
          </a:p>
          <a:p>
            <a:pPr lvl="1">
              <a:lnSpc>
                <a:spcPct val="160000"/>
              </a:lnSpc>
            </a:pPr>
            <a:r>
              <a:rPr kumimoji="1" lang="ja-JP" altLang="en-US" sz="1800" u="sng"/>
              <a:t>和音</a:t>
            </a:r>
            <a:r>
              <a:rPr kumimoji="1" lang="en-US" altLang="ja-JP" sz="1800" u="sng"/>
              <a:t>(chord)</a:t>
            </a:r>
            <a:endParaRPr lang="en-US" altLang="ja-JP" sz="1800" u="sng"/>
          </a:p>
          <a:p>
            <a:pPr lvl="1">
              <a:lnSpc>
                <a:spcPct val="160000"/>
              </a:lnSpc>
            </a:pPr>
            <a:r>
              <a:rPr lang="ja-JP" altLang="en-US" sz="1800" u="sng"/>
              <a:t>根音</a:t>
            </a:r>
            <a:r>
              <a:rPr lang="en-US" altLang="ja-JP" sz="1800" u="sng"/>
              <a:t>(root)</a:t>
            </a:r>
          </a:p>
          <a:p>
            <a:pPr lvl="2">
              <a:lnSpc>
                <a:spcPct val="160000"/>
              </a:lnSpc>
            </a:pPr>
            <a:r>
              <a:rPr lang="ja-JP" altLang="en-US" sz="1600"/>
              <a:t>和音の中心の音</a:t>
            </a:r>
            <a:endParaRPr lang="en-US" altLang="ja-JP" sz="1600"/>
          </a:p>
          <a:p>
            <a:pPr lvl="2">
              <a:lnSpc>
                <a:spcPct val="160000"/>
              </a:lnSpc>
            </a:pPr>
            <a:r>
              <a:rPr lang="ja-JP" altLang="en-US" sz="1600"/>
              <a:t>調の中の相対音で指定</a:t>
            </a:r>
            <a:endParaRPr lang="en-US" altLang="ja-JP" sz="16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9B7D19-AF59-2A8F-591E-8D2EA6B0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rPr lang="en-US" altLang="ja-JP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50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18D62-645C-1E70-3760-A16A6E0E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/>
              <a:t>4.</a:t>
            </a:r>
            <a:r>
              <a:rPr lang="ja-JP" altLang="en-US" sz="4400"/>
              <a:t>和音の考え方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A76FCC-6CA9-30EC-5025-DDE6D2C37127}"/>
              </a:ext>
            </a:extLst>
          </p:cNvPr>
          <p:cNvSpPr txBox="1"/>
          <p:nvPr/>
        </p:nvSpPr>
        <p:spPr>
          <a:xfrm>
            <a:off x="827905" y="1776160"/>
            <a:ext cx="2631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調の主音</a:t>
            </a:r>
            <a:r>
              <a:rPr kumimoji="1" lang="en-US" altLang="ja-JP" sz="2800"/>
              <a:t>(key)</a:t>
            </a:r>
            <a:endParaRPr kumimoji="1" lang="ja-JP" altLang="en-US" sz="2800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D3701B52-CFF1-3C5B-14E3-D3FC1C587527}"/>
              </a:ext>
            </a:extLst>
          </p:cNvPr>
          <p:cNvSpPr/>
          <p:nvPr/>
        </p:nvSpPr>
        <p:spPr>
          <a:xfrm>
            <a:off x="2248930" y="2384853"/>
            <a:ext cx="1186249" cy="4695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B90CC8-5807-3C17-E8DF-90E3E81DCE3B}"/>
              </a:ext>
            </a:extLst>
          </p:cNvPr>
          <p:cNvSpPr txBox="1"/>
          <p:nvPr/>
        </p:nvSpPr>
        <p:spPr>
          <a:xfrm>
            <a:off x="4417540" y="2817088"/>
            <a:ext cx="3107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和音</a:t>
            </a:r>
            <a:r>
              <a:rPr kumimoji="1" lang="ja-JP" altLang="en-US" sz="2800"/>
              <a:t>の根音</a:t>
            </a:r>
            <a:r>
              <a:rPr kumimoji="1" lang="en-US" altLang="ja-JP" sz="2800"/>
              <a:t>(root)</a:t>
            </a:r>
            <a:endParaRPr kumimoji="1" lang="ja-JP" altLang="en-US" sz="2800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F5C34F84-AFE7-35E8-7161-392A5DCEB05A}"/>
              </a:ext>
            </a:extLst>
          </p:cNvPr>
          <p:cNvSpPr/>
          <p:nvPr/>
        </p:nvSpPr>
        <p:spPr>
          <a:xfrm>
            <a:off x="4337222" y="3462009"/>
            <a:ext cx="1186249" cy="4695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8DFAFE5-C0AE-9B9C-01C3-E165507A8968}"/>
              </a:ext>
            </a:extLst>
          </p:cNvPr>
          <p:cNvSpPr txBox="1"/>
          <p:nvPr/>
        </p:nvSpPr>
        <p:spPr>
          <a:xfrm>
            <a:off x="7013834" y="4121839"/>
            <a:ext cx="382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和音</a:t>
            </a:r>
            <a:r>
              <a:rPr kumimoji="1" lang="ja-JP" altLang="en-US" sz="2800"/>
              <a:t>の種類</a:t>
            </a:r>
            <a:r>
              <a:rPr kumimoji="1" lang="en-US" altLang="ja-JP" sz="2800"/>
              <a:t>(chord)</a:t>
            </a:r>
            <a:endParaRPr kumimoji="1" lang="ja-JP" altLang="en-US" sz="280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BED6C9A-744C-8581-DC7B-571416946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388030"/>
              </p:ext>
            </p:extLst>
          </p:nvPr>
        </p:nvGraphicFramePr>
        <p:xfrm>
          <a:off x="6786605" y="4766760"/>
          <a:ext cx="4035168" cy="600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96">
                  <a:extLst>
                    <a:ext uri="{9D8B030D-6E8A-4147-A177-3AD203B41FA5}">
                      <a16:colId xmlns:a16="http://schemas.microsoft.com/office/drawing/2014/main" val="3630327903"/>
                    </a:ext>
                  </a:extLst>
                </a:gridCol>
                <a:gridCol w="504396">
                  <a:extLst>
                    <a:ext uri="{9D8B030D-6E8A-4147-A177-3AD203B41FA5}">
                      <a16:colId xmlns:a16="http://schemas.microsoft.com/office/drawing/2014/main" val="1733676374"/>
                    </a:ext>
                  </a:extLst>
                </a:gridCol>
                <a:gridCol w="504396">
                  <a:extLst>
                    <a:ext uri="{9D8B030D-6E8A-4147-A177-3AD203B41FA5}">
                      <a16:colId xmlns:a16="http://schemas.microsoft.com/office/drawing/2014/main" val="3740073767"/>
                    </a:ext>
                  </a:extLst>
                </a:gridCol>
                <a:gridCol w="504396">
                  <a:extLst>
                    <a:ext uri="{9D8B030D-6E8A-4147-A177-3AD203B41FA5}">
                      <a16:colId xmlns:a16="http://schemas.microsoft.com/office/drawing/2014/main" val="2317420225"/>
                    </a:ext>
                  </a:extLst>
                </a:gridCol>
                <a:gridCol w="504396">
                  <a:extLst>
                    <a:ext uri="{9D8B030D-6E8A-4147-A177-3AD203B41FA5}">
                      <a16:colId xmlns:a16="http://schemas.microsoft.com/office/drawing/2014/main" val="1185323222"/>
                    </a:ext>
                  </a:extLst>
                </a:gridCol>
                <a:gridCol w="504396">
                  <a:extLst>
                    <a:ext uri="{9D8B030D-6E8A-4147-A177-3AD203B41FA5}">
                      <a16:colId xmlns:a16="http://schemas.microsoft.com/office/drawing/2014/main" val="1591204337"/>
                    </a:ext>
                  </a:extLst>
                </a:gridCol>
                <a:gridCol w="504396">
                  <a:extLst>
                    <a:ext uri="{9D8B030D-6E8A-4147-A177-3AD203B41FA5}">
                      <a16:colId xmlns:a16="http://schemas.microsoft.com/office/drawing/2014/main" val="4059262352"/>
                    </a:ext>
                  </a:extLst>
                </a:gridCol>
                <a:gridCol w="504396">
                  <a:extLst>
                    <a:ext uri="{9D8B030D-6E8A-4147-A177-3AD203B41FA5}">
                      <a16:colId xmlns:a16="http://schemas.microsoft.com/office/drawing/2014/main" val="3355698653"/>
                    </a:ext>
                  </a:extLst>
                </a:gridCol>
              </a:tblGrid>
              <a:tr h="60074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684999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ABD79C-7D35-95C3-10A5-F9C1DC6168E0}"/>
              </a:ext>
            </a:extLst>
          </p:cNvPr>
          <p:cNvSpPr txBox="1"/>
          <p:nvPr/>
        </p:nvSpPr>
        <p:spPr>
          <a:xfrm>
            <a:off x="3682314" y="2938789"/>
            <a:ext cx="543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F</a:t>
            </a:r>
            <a:endParaRPr kumimoji="1" lang="ja-JP" altLang="en-US" sz="28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7E33A21-F99C-AB39-9B14-8BBAC9EE90B9}"/>
              </a:ext>
            </a:extLst>
          </p:cNvPr>
          <p:cNvSpPr/>
          <p:nvPr/>
        </p:nvSpPr>
        <p:spPr>
          <a:xfrm>
            <a:off x="3546389" y="2199502"/>
            <a:ext cx="679623" cy="18905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4AEE052-E90D-4B2B-A472-B720F8E01FAC}"/>
              </a:ext>
            </a:extLst>
          </p:cNvPr>
          <p:cNvSpPr/>
          <p:nvPr/>
        </p:nvSpPr>
        <p:spPr>
          <a:xfrm>
            <a:off x="5702644" y="3476918"/>
            <a:ext cx="679623" cy="18905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34DBFF-D9E2-FC81-8C04-1F96A307CCAC}"/>
              </a:ext>
            </a:extLst>
          </p:cNvPr>
          <p:cNvSpPr txBox="1"/>
          <p:nvPr/>
        </p:nvSpPr>
        <p:spPr>
          <a:xfrm>
            <a:off x="5837195" y="4243540"/>
            <a:ext cx="543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/>
              <a:t>III</a:t>
            </a:r>
            <a:endParaRPr kumimoji="1" lang="ja-JP" altLang="en-US" sz="28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CA64466-18EE-CFAE-0054-9915C8B0FC5C}"/>
              </a:ext>
            </a:extLst>
          </p:cNvPr>
          <p:cNvSpPr txBox="1"/>
          <p:nvPr/>
        </p:nvSpPr>
        <p:spPr>
          <a:xfrm>
            <a:off x="2701322" y="4243540"/>
            <a:ext cx="2369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>
                <a:solidFill>
                  <a:srgbClr val="FF0000"/>
                </a:solidFill>
                <a:latin typeface="+mj-lt"/>
              </a:rPr>
              <a:t>外側</a:t>
            </a:r>
            <a:r>
              <a:rPr kumimoji="1" lang="ja-JP" altLang="en-US" sz="4000">
                <a:solidFill>
                  <a:srgbClr val="FF0000"/>
                </a:solidFill>
                <a:latin typeface="+mj-lt"/>
              </a:rPr>
              <a:t>の窓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919FD26-C1DD-597A-6EE1-0EACFB053000}"/>
              </a:ext>
            </a:extLst>
          </p:cNvPr>
          <p:cNvSpPr txBox="1"/>
          <p:nvPr/>
        </p:nvSpPr>
        <p:spPr>
          <a:xfrm>
            <a:off x="4857577" y="5533382"/>
            <a:ext cx="2369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>
                <a:solidFill>
                  <a:srgbClr val="FF0000"/>
                </a:solidFill>
                <a:latin typeface="+mj-lt"/>
              </a:rPr>
              <a:t>内側の窓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24C8763-8EA7-EEB9-CCF0-68A76381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rPr lang="en-US" altLang="ja-JP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791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105A68-3AFA-A1A3-0A14-977837A1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/>
              <a:t>4.</a:t>
            </a:r>
            <a:r>
              <a:rPr lang="ja-JP" altLang="en-US" sz="4400"/>
              <a:t>和音の考え方</a:t>
            </a:r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66DFB54-8F54-8953-2B0B-E59F82EDD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45132"/>
              </p:ext>
            </p:extLst>
          </p:nvPr>
        </p:nvGraphicFramePr>
        <p:xfrm>
          <a:off x="2032000" y="206669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81849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79449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414612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3140449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038865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43020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52142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6405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62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半音上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C#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D#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F#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G#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A#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42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音名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半音下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Gb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44267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B7E81-E597-B217-1A87-EB7FB8AB20D7}"/>
              </a:ext>
            </a:extLst>
          </p:cNvPr>
          <p:cNvSpPr txBox="1"/>
          <p:nvPr/>
        </p:nvSpPr>
        <p:spPr>
          <a:xfrm>
            <a:off x="1569308" y="1690688"/>
            <a:ext cx="236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主音</a:t>
            </a:r>
            <a:r>
              <a:rPr kumimoji="1" lang="en-US" altLang="ja-JP"/>
              <a:t>(key)</a:t>
            </a:r>
            <a:r>
              <a:rPr kumimoji="1" lang="ja-JP" altLang="en-US"/>
              <a:t>の呼び方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F988E6-95FA-94BB-6C96-D58CEEC4D808}"/>
              </a:ext>
            </a:extLst>
          </p:cNvPr>
          <p:cNvSpPr txBox="1"/>
          <p:nvPr/>
        </p:nvSpPr>
        <p:spPr>
          <a:xfrm>
            <a:off x="1569308" y="3926060"/>
            <a:ext cx="385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根音</a:t>
            </a:r>
            <a:r>
              <a:rPr lang="en-US" altLang="ja-JP"/>
              <a:t>(root)</a:t>
            </a:r>
            <a:r>
              <a:rPr kumimoji="1" lang="ja-JP" altLang="en-US"/>
              <a:t>の呼び方</a:t>
            </a:r>
            <a:r>
              <a:rPr kumimoji="1" lang="en-US" altLang="ja-JP"/>
              <a:t>(I,V,#,b </a:t>
            </a:r>
            <a:r>
              <a:rPr kumimoji="1" lang="ja-JP" altLang="en-US"/>
              <a:t>を使用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A08A86E-75C4-97F9-B0CD-0B69E1F9B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10387"/>
              </p:ext>
            </p:extLst>
          </p:nvPr>
        </p:nvGraphicFramePr>
        <p:xfrm>
          <a:off x="2032000" y="429539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973931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20880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3671092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7690131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6008723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9196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32299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38426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8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半音上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I#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II#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III#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IV#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V#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VI#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VII#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4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III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VII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08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半音下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Ib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IIb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IIIb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IVb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Vb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VIb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VIIb</a:t>
                      </a:r>
                      <a:endParaRPr kumimoji="1" lang="ja-JP" alt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977957"/>
                  </a:ext>
                </a:extLst>
              </a:tr>
            </a:tbl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56E16AC-2F0D-20BD-52DD-68F3DF82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rPr lang="en-US" altLang="ja-JP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78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5AA94-7FB9-9AC4-D123-36B23B94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/>
              <a:t>4.</a:t>
            </a:r>
            <a:r>
              <a:rPr lang="ja-JP" altLang="en-US" sz="4400"/>
              <a:t>和音の考え方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785DFC-9D14-2388-20BE-46E88575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229"/>
          </a:xfrm>
        </p:spPr>
        <p:txBody>
          <a:bodyPr/>
          <a:lstStyle/>
          <a:p>
            <a:r>
              <a:rPr kumimoji="1" lang="ja-JP" altLang="en-US"/>
              <a:t>和音の種類（</a:t>
            </a:r>
            <a:r>
              <a:rPr lang="en-US" altLang="ja-JP"/>
              <a:t>cheatsheet</a:t>
            </a:r>
            <a:r>
              <a:rPr lang="ja-JP" altLang="en-US"/>
              <a:t>参照）</a:t>
            </a:r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BCDC181-40B2-30CF-1C45-FD4938619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17370"/>
              </p:ext>
            </p:extLst>
          </p:nvPr>
        </p:nvGraphicFramePr>
        <p:xfrm>
          <a:off x="1055997" y="2519791"/>
          <a:ext cx="10080006" cy="2566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918">
                  <a:extLst>
                    <a:ext uri="{9D8B030D-6E8A-4147-A177-3AD203B41FA5}">
                      <a16:colId xmlns:a16="http://schemas.microsoft.com/office/drawing/2014/main" val="2079840451"/>
                    </a:ext>
                  </a:extLst>
                </a:gridCol>
                <a:gridCol w="728424">
                  <a:extLst>
                    <a:ext uri="{9D8B030D-6E8A-4147-A177-3AD203B41FA5}">
                      <a16:colId xmlns:a16="http://schemas.microsoft.com/office/drawing/2014/main" val="3276199045"/>
                    </a:ext>
                  </a:extLst>
                </a:gridCol>
                <a:gridCol w="728424">
                  <a:extLst>
                    <a:ext uri="{9D8B030D-6E8A-4147-A177-3AD203B41FA5}">
                      <a16:colId xmlns:a16="http://schemas.microsoft.com/office/drawing/2014/main" val="293856731"/>
                    </a:ext>
                  </a:extLst>
                </a:gridCol>
                <a:gridCol w="728424">
                  <a:extLst>
                    <a:ext uri="{9D8B030D-6E8A-4147-A177-3AD203B41FA5}">
                      <a16:colId xmlns:a16="http://schemas.microsoft.com/office/drawing/2014/main" val="1611660757"/>
                    </a:ext>
                  </a:extLst>
                </a:gridCol>
                <a:gridCol w="728424">
                  <a:extLst>
                    <a:ext uri="{9D8B030D-6E8A-4147-A177-3AD203B41FA5}">
                      <a16:colId xmlns:a16="http://schemas.microsoft.com/office/drawing/2014/main" val="3219626715"/>
                    </a:ext>
                  </a:extLst>
                </a:gridCol>
                <a:gridCol w="728424">
                  <a:extLst>
                    <a:ext uri="{9D8B030D-6E8A-4147-A177-3AD203B41FA5}">
                      <a16:colId xmlns:a16="http://schemas.microsoft.com/office/drawing/2014/main" val="4170020849"/>
                    </a:ext>
                  </a:extLst>
                </a:gridCol>
                <a:gridCol w="728424">
                  <a:extLst>
                    <a:ext uri="{9D8B030D-6E8A-4147-A177-3AD203B41FA5}">
                      <a16:colId xmlns:a16="http://schemas.microsoft.com/office/drawing/2014/main" val="3482267153"/>
                    </a:ext>
                  </a:extLst>
                </a:gridCol>
                <a:gridCol w="728424">
                  <a:extLst>
                    <a:ext uri="{9D8B030D-6E8A-4147-A177-3AD203B41FA5}">
                      <a16:colId xmlns:a16="http://schemas.microsoft.com/office/drawing/2014/main" val="3349690297"/>
                    </a:ext>
                  </a:extLst>
                </a:gridCol>
                <a:gridCol w="728424">
                  <a:extLst>
                    <a:ext uri="{9D8B030D-6E8A-4147-A177-3AD203B41FA5}">
                      <a16:colId xmlns:a16="http://schemas.microsoft.com/office/drawing/2014/main" val="3244847869"/>
                    </a:ext>
                  </a:extLst>
                </a:gridCol>
                <a:gridCol w="728424">
                  <a:extLst>
                    <a:ext uri="{9D8B030D-6E8A-4147-A177-3AD203B41FA5}">
                      <a16:colId xmlns:a16="http://schemas.microsoft.com/office/drawing/2014/main" val="769885281"/>
                    </a:ext>
                  </a:extLst>
                </a:gridCol>
                <a:gridCol w="728424">
                  <a:extLst>
                    <a:ext uri="{9D8B030D-6E8A-4147-A177-3AD203B41FA5}">
                      <a16:colId xmlns:a16="http://schemas.microsoft.com/office/drawing/2014/main" val="2126568362"/>
                    </a:ext>
                  </a:extLst>
                </a:gridCol>
                <a:gridCol w="728424">
                  <a:extLst>
                    <a:ext uri="{9D8B030D-6E8A-4147-A177-3AD203B41FA5}">
                      <a16:colId xmlns:a16="http://schemas.microsoft.com/office/drawing/2014/main" val="1347138879"/>
                    </a:ext>
                  </a:extLst>
                </a:gridCol>
                <a:gridCol w="728424">
                  <a:extLst>
                    <a:ext uri="{9D8B030D-6E8A-4147-A177-3AD203B41FA5}">
                      <a16:colId xmlns:a16="http://schemas.microsoft.com/office/drawing/2014/main" val="1911194041"/>
                    </a:ext>
                  </a:extLst>
                </a:gridCol>
              </a:tblGrid>
              <a:tr h="366681">
                <a:tc>
                  <a:txBody>
                    <a:bodyPr/>
                    <a:lstStyle/>
                    <a:p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/>
                        <a:t>root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/>
                        <a:t>2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/>
                        <a:t>3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/>
                        <a:t>4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/>
                        <a:t>5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/>
                        <a:t>6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/>
                        <a:t>7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/>
                        <a:t>8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/>
                        <a:t>9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/>
                        <a:t>10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/>
                        <a:t>11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/>
                        <a:t>12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extLst>
                  <a:ext uri="{0D108BD9-81ED-4DB2-BD59-A6C34878D82A}">
                    <a16:rowId xmlns:a16="http://schemas.microsoft.com/office/drawing/2014/main" val="3709431496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major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⚫︎</a:t>
                      </a:r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⚫︎</a:t>
                      </a:r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⚫︎</a:t>
                      </a:r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extLst>
                  <a:ext uri="{0D108BD9-81ED-4DB2-BD59-A6C34878D82A}">
                    <a16:rowId xmlns:a16="http://schemas.microsoft.com/office/drawing/2014/main" val="4088066494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minor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⚫︎</a:t>
                      </a:r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⚫︎</a:t>
                      </a:r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⚫︎</a:t>
                      </a:r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extLst>
                  <a:ext uri="{0D108BD9-81ED-4DB2-BD59-A6C34878D82A}">
                    <a16:rowId xmlns:a16="http://schemas.microsoft.com/office/drawing/2014/main" val="3422153873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7th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⚫︎</a:t>
                      </a:r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⚫︎</a:t>
                      </a:r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⚫︎</a:t>
                      </a:r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⚫︎</a:t>
                      </a:r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extLst>
                  <a:ext uri="{0D108BD9-81ED-4DB2-BD59-A6C34878D82A}">
                    <a16:rowId xmlns:a16="http://schemas.microsoft.com/office/drawing/2014/main" val="3674988673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minor 7th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⚫︎</a:t>
                      </a:r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⚫︎</a:t>
                      </a:r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⚫︎</a:t>
                      </a:r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⚫︎</a:t>
                      </a:r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extLst>
                  <a:ext uri="{0D108BD9-81ED-4DB2-BD59-A6C34878D82A}">
                    <a16:rowId xmlns:a16="http://schemas.microsoft.com/office/drawing/2014/main" val="534465405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r>
                        <a:rPr kumimoji="1" lang="en-US" altLang="ja-JP" sz="1800"/>
                        <a:t>major 7th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⚫︎</a:t>
                      </a:r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⚫︎</a:t>
                      </a:r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⚫︎</a:t>
                      </a:r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/>
                        <a:t>×</a:t>
                      </a:r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⚫︎</a:t>
                      </a:r>
                    </a:p>
                  </a:txBody>
                  <a:tcPr marL="90414" marR="90414" marT="45209" marB="45209"/>
                </a:tc>
                <a:extLst>
                  <a:ext uri="{0D108BD9-81ED-4DB2-BD59-A6C34878D82A}">
                    <a16:rowId xmlns:a16="http://schemas.microsoft.com/office/drawing/2014/main" val="2826502385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：</a:t>
                      </a:r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/>
                    </a:p>
                  </a:txBody>
                  <a:tcPr marL="90414" marR="90414" marT="45209" marB="45209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/>
                    </a:p>
                  </a:txBody>
                  <a:tcPr marL="90414" marR="90414" marT="45209" marB="45209"/>
                </a:tc>
                <a:extLst>
                  <a:ext uri="{0D108BD9-81ED-4DB2-BD59-A6C34878D82A}">
                    <a16:rowId xmlns:a16="http://schemas.microsoft.com/office/drawing/2014/main" val="3805222854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61C86B-ECF1-BE56-302C-1B860B64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rPr lang="en-US" altLang="ja-JP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0DDF0-BFA8-BE88-6751-2E225B50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5. Loopian</a:t>
            </a:r>
            <a:r>
              <a:rPr kumimoji="1" lang="ja-JP" altLang="en-US"/>
              <a:t>で和音演奏をしてみよう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FFEACC-DFC5-6110-0F74-BBA5D382A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271" y="1533894"/>
            <a:ext cx="8466056" cy="51308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和音</a:t>
            </a:r>
            <a:r>
              <a:rPr kumimoji="1" lang="en-US" altLang="ja-JP"/>
              <a:t>(chord)</a:t>
            </a:r>
            <a:r>
              <a:rPr kumimoji="1" lang="ja-JP" altLang="en-US"/>
              <a:t>の入力方法</a:t>
            </a:r>
            <a:endParaRPr kumimoji="1" lang="en-US" altLang="ja-JP"/>
          </a:p>
          <a:p>
            <a:pPr lvl="1">
              <a:lnSpc>
                <a:spcPct val="150000"/>
              </a:lnSpc>
            </a:pPr>
            <a:r>
              <a:rPr kumimoji="1" lang="ja-JP" altLang="en-US"/>
              <a:t>波括弧</a:t>
            </a:r>
            <a:r>
              <a:rPr kumimoji="1" lang="en-US" altLang="ja-JP"/>
              <a:t>  </a:t>
            </a:r>
            <a:r>
              <a:rPr kumimoji="1"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ja-JP" altLang="en-US"/>
              <a:t>の中に、和音名</a:t>
            </a:r>
            <a:r>
              <a:rPr kumimoji="1" lang="en-US" altLang="ja-JP"/>
              <a:t>(chord name)</a:t>
            </a:r>
            <a:r>
              <a:rPr kumimoji="1" lang="ja-JP" altLang="en-US"/>
              <a:t>を記述</a:t>
            </a:r>
            <a:endParaRPr kumimoji="1" lang="en-US" altLang="ja-JP"/>
          </a:p>
          <a:p>
            <a:pPr lvl="1">
              <a:lnSpc>
                <a:spcPct val="150000"/>
              </a:lnSpc>
            </a:pPr>
            <a:r>
              <a:rPr kumimoji="1" lang="ja-JP" altLang="en-US"/>
              <a:t>和音名は以下のように書く</a:t>
            </a:r>
            <a:endParaRPr kumimoji="1" lang="en-US" altLang="ja-JP"/>
          </a:p>
          <a:p>
            <a:pPr marL="914400" lvl="2" indent="0">
              <a:lnSpc>
                <a:spcPct val="150000"/>
              </a:lnSpc>
              <a:buNone/>
            </a:pPr>
            <a:r>
              <a:rPr kumimoji="1" lang="ja-JP" altLang="en-US"/>
              <a:t>根音＋和音の種類</a:t>
            </a:r>
            <a:endParaRPr kumimoji="1" lang="en-US" altLang="ja-JP"/>
          </a:p>
          <a:p>
            <a:pPr lvl="1">
              <a:lnSpc>
                <a:spcPct val="150000"/>
              </a:lnSpc>
            </a:pPr>
            <a:r>
              <a:rPr lang="ja-JP" altLang="en-US"/>
              <a:t>小節線はスラッシュ</a:t>
            </a:r>
            <a:r>
              <a:rPr lang="en-US" altLang="ja-JP"/>
              <a:t>(</a:t>
            </a:r>
            <a:r>
              <a:rPr lang="en-US" altLang="ja-JP">
                <a:highlight>
                  <a:srgbClr val="000000"/>
                </a:highlight>
              </a:rPr>
              <a:t> </a:t>
            </a: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</a:rPr>
              <a:t>/ </a:t>
            </a:r>
            <a:r>
              <a:rPr lang="en-US" altLang="ja-JP"/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/>
              <a:t>拍単位で和音を変えたい時はカンマで区切る</a:t>
            </a:r>
            <a:r>
              <a:rPr lang="en-US" altLang="ja-JP"/>
              <a:t>(</a:t>
            </a:r>
            <a:r>
              <a:rPr lang="en-US" altLang="ja-JP">
                <a:highlight>
                  <a:srgbClr val="000000"/>
                </a:highlight>
              </a:rPr>
              <a:t> </a:t>
            </a: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</a:rPr>
              <a:t>, </a:t>
            </a:r>
            <a:r>
              <a:rPr lang="en-US" altLang="ja-JP"/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/>
              <a:t>拍単位で同じ和音を継続したい場合は和音の後にピリオド</a:t>
            </a:r>
            <a:r>
              <a:rPr lang="en-US" altLang="ja-JP"/>
              <a:t>(</a:t>
            </a:r>
            <a:r>
              <a:rPr lang="en-US" altLang="ja-JP">
                <a:highlight>
                  <a:srgbClr val="000000"/>
                </a:highlight>
              </a:rPr>
              <a:t> </a:t>
            </a: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</a:rPr>
              <a:t>. </a:t>
            </a:r>
            <a:r>
              <a:rPr lang="en-US" altLang="ja-JP"/>
              <a:t>)</a:t>
            </a:r>
          </a:p>
          <a:p>
            <a:pPr lvl="1">
              <a:lnSpc>
                <a:spcPct val="150000"/>
              </a:lnSpc>
            </a:pPr>
            <a:r>
              <a:rPr lang="ja-JP" altLang="en-US"/>
              <a:t>例</a:t>
            </a:r>
            <a:endParaRPr lang="en-US" altLang="ja-JP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set.meter(4/4)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{I/IV/I/V}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{I.,Vim./IV.,V.} 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BC3AA0-29DC-62DE-84D4-F7ABD814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rPr lang="en-US" altLang="ja-JP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859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662CE0-9420-1D8E-8A7B-B41E9559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5. Loopian</a:t>
            </a:r>
            <a:r>
              <a:rPr kumimoji="1" lang="ja-JP" altLang="en-US"/>
              <a:t>で和音演奏をしてみよう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663C60-450F-B7CA-1675-3D71DAC85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4" y="1604633"/>
            <a:ext cx="5477759" cy="488824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和音演奏は、クラスターとアルペジオの二通り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クラスター演奏</a:t>
            </a:r>
            <a:endParaRPr lang="en-US" altLang="ja-JP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[C(x,y,z)]   </a:t>
            </a:r>
            <a:br>
              <a:rPr kumimoji="1"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ja-JP" altLang="en-US"/>
              <a:t>大文字の</a:t>
            </a:r>
            <a:r>
              <a:rPr kumimoji="1" lang="en-US" altLang="ja-JP"/>
              <a:t>C</a:t>
            </a:r>
            <a:r>
              <a:rPr kumimoji="1" lang="ja-JP" altLang="en-US"/>
              <a:t>と</a:t>
            </a:r>
            <a:r>
              <a:rPr kumimoji="1" lang="en-US" altLang="ja-JP"/>
              <a:t>()</a:t>
            </a:r>
            <a:r>
              <a:rPr kumimoji="1" lang="ja-JP" altLang="en-US"/>
              <a:t>でパラメータを記載</a:t>
            </a:r>
            <a:endParaRPr kumimoji="1" lang="en-US" altLang="ja-JP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/>
              <a:t>x:</a:t>
            </a:r>
            <a:r>
              <a:rPr lang="ja-JP" altLang="en-US"/>
              <a:t>音価</a:t>
            </a:r>
            <a:r>
              <a:rPr lang="en-US" altLang="ja-JP"/>
              <a:t>  </a:t>
            </a: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h, q, e, v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ja-JP"/>
              <a:t>y: 2,3,4… </a:t>
            </a:r>
            <a:r>
              <a:rPr kumimoji="1" lang="ja-JP" altLang="en-US"/>
              <a:t>和音の音の数</a:t>
            </a:r>
            <a:r>
              <a:rPr kumimoji="1" lang="en-US" altLang="ja-JP"/>
              <a:t>(2..5)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ja-JP"/>
              <a:t>z: </a:t>
            </a:r>
            <a:r>
              <a:rPr lang="ja-JP" altLang="en-US"/>
              <a:t>音の高さ</a:t>
            </a:r>
            <a:r>
              <a:rPr lang="en-US" altLang="ja-JP"/>
              <a:t>(-6..7)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BAAB40-4A44-CEB2-4979-13F381946613}"/>
              </a:ext>
            </a:extLst>
          </p:cNvPr>
          <p:cNvSpPr txBox="1"/>
          <p:nvPr/>
        </p:nvSpPr>
        <p:spPr>
          <a:xfrm>
            <a:off x="6507244" y="2380922"/>
            <a:ext cx="5389384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ja-JP" u="sng"/>
              <a:t> </a:t>
            </a:r>
            <a:r>
              <a:rPr lang="ja-JP" altLang="en-US" sz="2400" u="sng"/>
              <a:t>打ち込んでみよう</a:t>
            </a:r>
            <a:endParaRPr lang="en-US" altLang="ja-JP" sz="2400" u="sng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4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[C(e,3,0)]  </a:t>
            </a:r>
            <a:br>
              <a:rPr lang="en-US" altLang="ja-JP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4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{I/IV/I/V7}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4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[C(q,5,0)]  </a:t>
            </a:r>
            <a:br>
              <a:rPr lang="en-US" altLang="ja-JP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24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{IM7/IVM7/VIIbM7/IIb9}  </a:t>
            </a:r>
            <a:endParaRPr kumimoji="1" lang="ja-JP" altLang="en-US" sz="240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E1949B-F03C-A236-5873-58BB3750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rPr lang="en-US" altLang="ja-JP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21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50981-7B37-214E-3112-7D890A83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5. Loopian</a:t>
            </a:r>
            <a:r>
              <a:rPr kumimoji="1" lang="ja-JP" altLang="en-US"/>
              <a:t>で和音演奏をしてみよう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5C3A23-93B7-1AA5-A33A-41BA6273D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917"/>
            <a:ext cx="4742468" cy="50588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アルペジオ演奏</a:t>
            </a:r>
            <a:endParaRPr kumimoji="1" lang="en-US" altLang="ja-JP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[A(x,y,z)]  </a:t>
            </a:r>
          </a:p>
          <a:p>
            <a:pPr lvl="1">
              <a:lnSpc>
                <a:spcPct val="150000"/>
              </a:lnSpc>
            </a:pPr>
            <a:r>
              <a:rPr lang="en-US" altLang="ja-JP"/>
              <a:t>x:</a:t>
            </a:r>
            <a:r>
              <a:rPr lang="ja-JP" altLang="en-US"/>
              <a:t>音価</a:t>
            </a:r>
            <a:r>
              <a:rPr lang="en-US" altLang="ja-JP"/>
              <a:t>  </a:t>
            </a: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h, q, e, v</a:t>
            </a:r>
          </a:p>
          <a:p>
            <a:pPr lvl="1">
              <a:lnSpc>
                <a:spcPct val="150000"/>
              </a:lnSpc>
            </a:pPr>
            <a:r>
              <a:rPr kumimoji="1" lang="en-US" altLang="ja-JP"/>
              <a:t>y: </a:t>
            </a:r>
            <a:r>
              <a:rPr kumimoji="1" lang="ja-JP" altLang="en-US"/>
              <a:t>方向</a:t>
            </a:r>
            <a:r>
              <a:rPr kumimoji="1" lang="en-US" altLang="ja-JP"/>
              <a:t> (u:</a:t>
            </a:r>
            <a:r>
              <a:rPr kumimoji="1" lang="ja-JP" altLang="en-US"/>
              <a:t>上、</a:t>
            </a:r>
            <a:r>
              <a:rPr kumimoji="1" lang="en-US" altLang="ja-JP"/>
              <a:t>d:</a:t>
            </a:r>
            <a:r>
              <a:rPr kumimoji="1" lang="ja-JP" altLang="en-US"/>
              <a:t>下</a:t>
            </a:r>
            <a:r>
              <a:rPr kumimoji="1" lang="en-US" altLang="ja-JP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ja-JP"/>
              <a:t>z: </a:t>
            </a:r>
            <a:r>
              <a:rPr lang="ja-JP" altLang="en-US"/>
              <a:t>音の高さ</a:t>
            </a:r>
            <a:r>
              <a:rPr lang="en-US" altLang="ja-JP"/>
              <a:t>(-6..7)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ja-JP"/>
              <a:t>  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FD1DEE-7636-9EFE-0F3D-BAE83BA0A759}"/>
              </a:ext>
            </a:extLst>
          </p:cNvPr>
          <p:cNvSpPr txBox="1"/>
          <p:nvPr/>
        </p:nvSpPr>
        <p:spPr>
          <a:xfrm>
            <a:off x="6334812" y="1690688"/>
            <a:ext cx="47424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u="sng"/>
              <a:t>打ち込んでみよう</a:t>
            </a:r>
            <a:endParaRPr kumimoji="1" lang="en-US" altLang="ja-JP" sz="2400" u="sng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4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[A(e,u,0)] </a:t>
            </a:r>
            <a:br>
              <a:rPr kumimoji="1" lang="en-US" altLang="ja-JP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altLang="ja-JP" sz="24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{I/V}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4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[A(v,d,12)] </a:t>
            </a:r>
            <a:br>
              <a:rPr kumimoji="1" lang="en-US" altLang="ja-JP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altLang="ja-JP" sz="24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{IM7/IVM7} </a:t>
            </a:r>
            <a:endParaRPr kumimoji="1" lang="ja-JP" altLang="en-US" sz="240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B7BE03-B6C9-311A-0BEE-303E98B7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rPr lang="en-US" altLang="ja-JP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40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3746A-ED5E-6546-889B-B5D2D45A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5. Loopian</a:t>
            </a:r>
            <a:r>
              <a:rPr kumimoji="1" lang="ja-JP" altLang="en-US"/>
              <a:t>で和音演奏をしてみよう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F9B4BB-7E5C-06AE-273E-DB3E0C114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拍によってパターンを変えてみる</a:t>
            </a:r>
            <a:endParaRPr kumimoji="1" lang="en-US" altLang="ja-JP"/>
          </a:p>
          <a:p>
            <a:pPr lvl="1">
              <a:lnSpc>
                <a:spcPct val="150000"/>
              </a:lnSpc>
            </a:pPr>
            <a:r>
              <a:rPr kumimoji="1" lang="ja-JP" altLang="en-US"/>
              <a:t>クラスター、アルペジオ全体に対して、音価を指定可能</a:t>
            </a:r>
            <a:endParaRPr kumimoji="1"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[hC(q,4,0),hC(q,4,5)] </a:t>
            </a:r>
            <a:b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{I/I6/IV/IV6} </a:t>
            </a:r>
            <a:endParaRPr lang="en-US" altLang="ja-JP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endParaRPr kumimoji="1" lang="en-US" altLang="ja-JP"/>
          </a:p>
          <a:p>
            <a:pPr lvl="1">
              <a:lnSpc>
                <a:spcPct val="150000"/>
              </a:lnSpc>
            </a:pPr>
            <a:r>
              <a:rPr lang="ja-JP" altLang="en-US"/>
              <a:t>アルペジオが上がって下がって、を実現</a:t>
            </a:r>
            <a:endParaRPr kumimoji="1" lang="en-US" altLang="ja-JP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[hA(e,u,0),hA(e,d,2)] 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{IM7/IM7/IVM7/IVM7} 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84DB64-B57B-9E82-726E-FA81EA15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rPr lang="en-US" altLang="ja-JP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806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5A0D2-5D7E-2C28-5D4E-CA4B5956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5. Loopian</a:t>
            </a:r>
            <a:r>
              <a:rPr kumimoji="1" lang="ja-JP" altLang="en-US"/>
              <a:t>で和音演奏をしてみよう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05B83B-B034-720A-BA9E-77CA23B40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一行で書ききれない時にどうしたらよいか？</a:t>
            </a:r>
            <a:endParaRPr lang="en-US" altLang="ja-JP"/>
          </a:p>
          <a:p>
            <a:pPr lvl="1">
              <a:lnSpc>
                <a:spcPct val="150000"/>
              </a:lnSpc>
            </a:pPr>
            <a:r>
              <a:rPr kumimoji="1" lang="ja-JP" altLang="en-US" u="sng"/>
              <a:t>複数フレーズ追加入力機能</a:t>
            </a:r>
            <a:endParaRPr kumimoji="1" lang="en-US" altLang="ja-JP" u="sng"/>
          </a:p>
          <a:p>
            <a:pPr lvl="2">
              <a:lnSpc>
                <a:spcPct val="150000"/>
              </a:lnSpc>
            </a:pP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[…]+ </a:t>
            </a: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ja-JP" altLang="en-US"/>
              <a:t>で改行して</a:t>
            </a:r>
            <a:br>
              <a:rPr lang="en-US" altLang="ja-JP"/>
            </a:b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[…] </a:t>
            </a: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ja-JP" altLang="en-US"/>
              <a:t>と書くと、何行分も書き足すことができます</a:t>
            </a:r>
            <a:endParaRPr lang="en-US" altLang="ja-JP"/>
          </a:p>
          <a:p>
            <a:pPr lvl="1">
              <a:lnSpc>
                <a:spcPct val="150000"/>
              </a:lnSpc>
            </a:pPr>
            <a:r>
              <a:rPr lang="ja-JP" altLang="en-US" u="sng"/>
              <a:t>フレーズの</a:t>
            </a:r>
            <a:r>
              <a:rPr lang="en-US" altLang="ja-JP" u="sng"/>
              <a:t>Variation</a:t>
            </a:r>
            <a:r>
              <a:rPr lang="ja-JP" altLang="en-US" u="sng"/>
              <a:t>機能</a:t>
            </a:r>
            <a:endParaRPr lang="en-US" altLang="ja-JP" u="sng"/>
          </a:p>
          <a:p>
            <a:pPr lvl="2">
              <a:lnSpc>
                <a:spcPct val="150000"/>
              </a:lnSpc>
            </a:pP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@1=[…]   </a:t>
            </a:r>
            <a:r>
              <a:rPr lang="ja-JP" altLang="en-US"/>
              <a:t>と書くことによって、フレーズを一時的に</a:t>
            </a:r>
            <a:r>
              <a:rPr lang="en-US" altLang="ja-JP"/>
              <a:t> @1 </a:t>
            </a:r>
            <a:r>
              <a:rPr lang="ja-JP" altLang="en-US"/>
              <a:t>に保存</a:t>
            </a:r>
            <a:endParaRPr lang="en-US" altLang="ja-JP"/>
          </a:p>
          <a:p>
            <a:pPr lvl="2">
              <a:lnSpc>
                <a:spcPct val="150000"/>
              </a:lnSpc>
            </a:pP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{XX@1}  </a:t>
            </a:r>
            <a:r>
              <a:rPr lang="ja-JP" altLang="en-US"/>
              <a:t>のように、</a:t>
            </a:r>
            <a:r>
              <a:rPr lang="en-US" altLang="ja-JP"/>
              <a:t>Composition</a:t>
            </a:r>
            <a:r>
              <a:rPr lang="ja-JP" altLang="en-US"/>
              <a:t>内のコードの後ろに書くと、</a:t>
            </a:r>
            <a:r>
              <a:rPr lang="en-US" altLang="ja-JP"/>
              <a:t>@1</a:t>
            </a:r>
            <a:r>
              <a:rPr lang="ja-JP" altLang="en-US"/>
              <a:t>が再生されます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738D1E-EA0B-62CF-8FA5-0E68A236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rPr lang="en-US" altLang="ja-JP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253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865780-D6B0-1513-CDE4-950C5ECE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お疲れ様でした！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61FA5C-3292-383E-6E3F-ABCFBEE8D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12" y="1825623"/>
            <a:ext cx="10825976" cy="46672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次週までに、今日お伝えした内容を利用して</a:t>
            </a:r>
            <a:r>
              <a:rPr kumimoji="1" lang="ja-JP" altLang="en-US" u="sng"/>
              <a:t>８小節以上のアンビエント風和音演奏を作ってみてください</a:t>
            </a:r>
            <a:r>
              <a:rPr kumimoji="1" lang="ja-JP" altLang="en-US"/>
              <a:t>。</a:t>
            </a:r>
            <a:endParaRPr kumimoji="1" lang="en-US" altLang="ja-JP"/>
          </a:p>
          <a:p>
            <a:pPr lvl="1">
              <a:lnSpc>
                <a:spcPct val="150000"/>
              </a:lnSpc>
            </a:pPr>
            <a:r>
              <a:rPr lang="ja-JP" altLang="en-US"/>
              <a:t>何小節作っても構いません</a:t>
            </a:r>
            <a:endParaRPr lang="en-US" altLang="ja-JP"/>
          </a:p>
          <a:p>
            <a:pPr lvl="1">
              <a:lnSpc>
                <a:spcPct val="150000"/>
              </a:lnSpc>
            </a:pPr>
            <a:r>
              <a:rPr kumimoji="1" lang="ja-JP" altLang="en-US"/>
              <a:t>拍子やテンポも自由です</a:t>
            </a:r>
            <a:endParaRPr kumimoji="1" lang="en-US" altLang="ja-JP"/>
          </a:p>
          <a:p>
            <a:pPr>
              <a:lnSpc>
                <a:spcPct val="150000"/>
              </a:lnSpc>
            </a:pP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</a:rPr>
              <a:t> !q  </a:t>
            </a:r>
            <a:r>
              <a:rPr lang="ja-JP" altLang="en-US"/>
              <a:t>で終了すると、アプリのある場所の</a:t>
            </a:r>
            <a:r>
              <a:rPr lang="en-US" altLang="ja-JP"/>
              <a:t> /log </a:t>
            </a:r>
            <a:r>
              <a:rPr lang="ja-JP" altLang="en-US"/>
              <a:t>フォルダにログファイルが自動保存されます。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良いデータが作れたら、そのファイルを残しておいてください。</a:t>
            </a:r>
            <a:r>
              <a:rPr lang="en-US" altLang="ja-JP"/>
              <a:t>(</a:t>
            </a:r>
            <a:r>
              <a:rPr lang="ja-JP" altLang="en-US"/>
              <a:t>エディタで不要なデータを消すこともできます）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33C37B-0088-67BF-877D-506DD59A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rPr lang="en-US" altLang="ja-JP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61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22A673-2C47-E973-E728-EED65A9B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1. </a:t>
            </a:r>
            <a:r>
              <a:rPr kumimoji="1" lang="ja-JP" altLang="en-US"/>
              <a:t>自己紹介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E9C1D0-377E-50E8-B1F6-AE77891F53A1}"/>
              </a:ext>
            </a:extLst>
          </p:cNvPr>
          <p:cNvSpPr txBox="1"/>
          <p:nvPr/>
        </p:nvSpPr>
        <p:spPr>
          <a:xfrm>
            <a:off x="1765004" y="1754372"/>
            <a:ext cx="3976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1966 </a:t>
            </a:r>
            <a:r>
              <a:rPr kumimoji="1" lang="ja-JP" altLang="en-US" sz="2400"/>
              <a:t>山梨県甲府市生</a:t>
            </a:r>
            <a:endParaRPr kumimoji="1" lang="en-US" altLang="ja-JP" sz="2400"/>
          </a:p>
          <a:p>
            <a:r>
              <a:rPr lang="en-US" altLang="ja-JP" sz="2400"/>
              <a:t>1985 </a:t>
            </a:r>
            <a:r>
              <a:rPr lang="ja-JP" altLang="en-US" sz="2400"/>
              <a:t>東北大学工学部入学</a:t>
            </a:r>
            <a:endParaRPr lang="en-US" altLang="ja-JP" sz="2400"/>
          </a:p>
          <a:p>
            <a:r>
              <a:rPr kumimoji="1" lang="en-US" altLang="ja-JP" sz="2400"/>
              <a:t>1989 </a:t>
            </a:r>
            <a:r>
              <a:rPr kumimoji="1" lang="ja-JP" altLang="en-US" sz="2400"/>
              <a:t>ヤマハ株式会社入社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191287-0043-C29D-B915-9A7FB719FA07}"/>
              </a:ext>
            </a:extLst>
          </p:cNvPr>
          <p:cNvSpPr txBox="1"/>
          <p:nvPr/>
        </p:nvSpPr>
        <p:spPr>
          <a:xfrm>
            <a:off x="1337930" y="3657600"/>
            <a:ext cx="5860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これまでの活動</a:t>
            </a:r>
            <a:endParaRPr kumimoji="1" lang="en-US" altLang="ja-JP" sz="2000"/>
          </a:p>
          <a:p>
            <a:endParaRPr lang="en-US" altLang="ja-JP" sz="2000"/>
          </a:p>
          <a:p>
            <a:r>
              <a:rPr kumimoji="1" lang="ja-JP" altLang="en-US" sz="2000"/>
              <a:t>高校</a:t>
            </a:r>
            <a:r>
              <a:rPr kumimoji="1" lang="en-US" altLang="ja-JP" sz="2000"/>
              <a:t>〜2015</a:t>
            </a:r>
            <a:r>
              <a:rPr kumimoji="1" lang="ja-JP" altLang="en-US" sz="2000"/>
              <a:t>年頃まで</a:t>
            </a:r>
            <a:r>
              <a:rPr kumimoji="1" lang="en-US" altLang="ja-JP" sz="2000"/>
              <a:t> </a:t>
            </a:r>
            <a:r>
              <a:rPr kumimoji="1" lang="ja-JP" altLang="en-US" sz="2000"/>
              <a:t>合唱活動</a:t>
            </a:r>
            <a:endParaRPr kumimoji="1" lang="en-US" altLang="ja-JP" sz="2000"/>
          </a:p>
          <a:p>
            <a:r>
              <a:rPr lang="ja-JP" altLang="en-US" sz="2000"/>
              <a:t>　　　合唱曲の作曲（第</a:t>
            </a:r>
            <a:r>
              <a:rPr lang="en-US" altLang="ja-JP" sz="2000"/>
              <a:t>9,17</a:t>
            </a:r>
            <a:r>
              <a:rPr lang="ja-JP" altLang="en-US" sz="2000"/>
              <a:t>回朝日作曲賞など</a:t>
            </a:r>
            <a:r>
              <a:rPr lang="en-US" altLang="ja-JP" sz="2000"/>
              <a:t>)</a:t>
            </a:r>
            <a:endParaRPr kumimoji="1" lang="en-US" altLang="ja-JP" sz="2000"/>
          </a:p>
          <a:p>
            <a:endParaRPr lang="en-US" altLang="ja-JP" sz="2000"/>
          </a:p>
          <a:p>
            <a:r>
              <a:rPr lang="en-US" altLang="ja-JP" sz="2000"/>
              <a:t>2012〜  Make/Fab </a:t>
            </a:r>
            <a:r>
              <a:rPr lang="ja-JP" altLang="en-US" sz="2000"/>
              <a:t>活動</a:t>
            </a:r>
            <a:endParaRPr lang="en-US" altLang="ja-JP" sz="2000"/>
          </a:p>
          <a:p>
            <a:r>
              <a:rPr kumimoji="1" lang="ja-JP" altLang="en-US" sz="2000"/>
              <a:t>　　　オリジナル電子楽器の制作</a:t>
            </a:r>
          </a:p>
        </p:txBody>
      </p:sp>
      <p:pic>
        <p:nvPicPr>
          <p:cNvPr id="6" name="図 5" descr="ポーズをとる男性グループ&#10;&#10;中程度の精度で自動的に生成された説明">
            <a:extLst>
              <a:ext uri="{FF2B5EF4-FFF2-40B4-BE49-F238E27FC236}">
                <a16:creationId xmlns:a16="http://schemas.microsoft.com/office/drawing/2014/main" id="{F619880D-C10E-AC58-7293-A1F5ED33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242" y="789753"/>
            <a:ext cx="3748656" cy="2516398"/>
          </a:xfrm>
          <a:prstGeom prst="rect">
            <a:avLst/>
          </a:prstGeom>
        </p:spPr>
      </p:pic>
      <p:pic>
        <p:nvPicPr>
          <p:cNvPr id="7" name="図 6" descr="天井, スポーツ, 屋内, 立つ が含まれている画像&#10;&#10;自動的に生成された説明">
            <a:extLst>
              <a:ext uri="{FF2B5EF4-FFF2-40B4-BE49-F238E27FC236}">
                <a16:creationId xmlns:a16="http://schemas.microsoft.com/office/drawing/2014/main" id="{EBA077B9-3C7F-1157-C929-AF7364188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475" y="3657600"/>
            <a:ext cx="3550417" cy="2662813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F4DD301-020E-441C-EA21-5C34A0D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rPr lang="en-US" altLang="ja-JP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95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5A6037-BA2E-F7C5-779F-1B5F3358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WS</a:t>
            </a:r>
            <a:r>
              <a:rPr kumimoji="1" lang="ja-JP" altLang="en-US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8509AD-EC76-63C2-F185-86EE5E49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232" y="1706955"/>
            <a:ext cx="7759535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日目</a:t>
            </a:r>
            <a:endParaRPr kumimoji="1" lang="en-US" altLang="ja-JP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私の自己紹介</a:t>
            </a:r>
            <a:endParaRPr lang="en-US" altLang="ja-JP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こんな音楽を作りたい</a:t>
            </a:r>
            <a:endParaRPr lang="en-US" altLang="ja-JP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/>
              <a:t>まず</a:t>
            </a:r>
            <a:r>
              <a:rPr kumimoji="1" lang="en-US" altLang="ja-JP"/>
              <a:t>Loopian</a:t>
            </a:r>
            <a:r>
              <a:rPr kumimoji="1" lang="ja-JP" altLang="en-US"/>
              <a:t>で音を出してみよう</a:t>
            </a:r>
            <a:endParaRPr kumimoji="1" lang="en-US" altLang="ja-JP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和音の考え方</a:t>
            </a:r>
            <a:endParaRPr lang="en-US" altLang="ja-JP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/>
              <a:t>Loopian</a:t>
            </a:r>
            <a:r>
              <a:rPr kumimoji="1" lang="ja-JP" altLang="en-US"/>
              <a:t>で和音演奏をしてみよう</a:t>
            </a:r>
            <a:endParaRPr kumimoji="1" lang="en-US" altLang="ja-JP"/>
          </a:p>
          <a:p>
            <a:r>
              <a:rPr lang="en-US" altLang="ja-JP"/>
              <a:t>2</a:t>
            </a:r>
            <a:r>
              <a:rPr lang="ja-JP" altLang="en-US"/>
              <a:t>日目</a:t>
            </a:r>
            <a:endParaRPr lang="en-US" altLang="ja-JP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パート</a:t>
            </a:r>
            <a:r>
              <a:rPr kumimoji="1" lang="ja-JP" altLang="en-US"/>
              <a:t>を追加してみよう</a:t>
            </a:r>
            <a:endParaRPr kumimoji="1" lang="en-US" altLang="ja-JP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/>
              <a:t>ブラッシュアップタイム</a:t>
            </a:r>
            <a:endParaRPr kumimoji="1" lang="en-US" altLang="ja-JP"/>
          </a:p>
          <a:p>
            <a:pPr marL="914400" lvl="1" indent="-457200">
              <a:buFont typeface="+mj-lt"/>
              <a:buAutoNum type="arabicPeriod"/>
            </a:pPr>
            <a:r>
              <a:rPr lang="ja-JP" altLang="en-US"/>
              <a:t>皆さんの自己紹介と発表</a:t>
            </a:r>
            <a:endParaRPr lang="en-US" altLang="ja-JP"/>
          </a:p>
          <a:p>
            <a:pPr marL="914400" lvl="1" indent="-457200">
              <a:buFont typeface="+mj-lt"/>
              <a:buAutoNum type="arabicPeriod"/>
            </a:pPr>
            <a:r>
              <a:rPr kumimoji="1" lang="ja-JP" altLang="en-US"/>
              <a:t>作曲</a:t>
            </a:r>
            <a:r>
              <a:rPr kumimoji="1" lang="en-US" altLang="ja-JP"/>
              <a:t> Advanced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/>
              <a:t>Creative Coding</a:t>
            </a:r>
            <a:r>
              <a:rPr lang="ja-JP" altLang="en-US"/>
              <a:t>をやってみよう</a:t>
            </a:r>
            <a:endParaRPr kumimoji="1" lang="en-US" altLang="ja-JP"/>
          </a:p>
          <a:p>
            <a:pPr lvl="1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243DDB-D670-E653-2F50-297241B9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rPr lang="en-US" altLang="ja-JP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66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C225CF-4299-8244-712E-2D430B81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2. </a:t>
            </a:r>
            <a:r>
              <a:rPr kumimoji="1" lang="ja-JP" altLang="en-US"/>
              <a:t>こんな音楽</a:t>
            </a:r>
            <a:r>
              <a:rPr lang="ja-JP" altLang="en-US"/>
              <a:t>を作りたい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46A77-A81E-53F8-44F5-96826BE12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坂本龍一の遺作を鑑賞します</a:t>
            </a:r>
            <a:endParaRPr kumimoji="1" lang="en-US" altLang="ja-JP"/>
          </a:p>
          <a:p>
            <a:endParaRPr lang="en-US" altLang="ja-JP"/>
          </a:p>
          <a:p>
            <a:r>
              <a:rPr kumimoji="1" lang="ja-JP" altLang="en-US"/>
              <a:t>今回は、明確な</a:t>
            </a:r>
            <a:r>
              <a:rPr kumimoji="1" lang="ja-JP" altLang="en-US" u="sng"/>
              <a:t>メロディ感が薄い</a:t>
            </a:r>
            <a:r>
              <a:rPr kumimoji="1" lang="ja-JP" altLang="en-US"/>
              <a:t>、ゲームやドラマのバックミュージックになるような、</a:t>
            </a:r>
            <a:r>
              <a:rPr kumimoji="1" lang="ja-JP" altLang="en-US" u="sng"/>
              <a:t>アンビエント風のピアノ曲</a:t>
            </a:r>
            <a:r>
              <a:rPr kumimoji="1" lang="ja-JP" altLang="en-US"/>
              <a:t>を作ってみましょう</a:t>
            </a:r>
            <a:endParaRPr kumimoji="1" lang="en-US" altLang="ja-JP"/>
          </a:p>
          <a:p>
            <a:endParaRPr kumimoji="1" lang="en-US" altLang="ja-JP"/>
          </a:p>
          <a:p>
            <a:r>
              <a:rPr lang="ja-JP" altLang="en-US"/>
              <a:t>ワークショップの間に必要な情報</a:t>
            </a:r>
            <a:br>
              <a:rPr lang="en-US" altLang="ja-JP"/>
            </a:br>
            <a:r>
              <a:rPr lang="ja-JP" altLang="en-US"/>
              <a:t>鴨江アートセンターの</a:t>
            </a:r>
            <a:r>
              <a:rPr lang="en-US" altLang="ja-JP"/>
              <a:t>WS</a:t>
            </a:r>
            <a:r>
              <a:rPr lang="ja-JP" altLang="en-US"/>
              <a:t>のページから</a:t>
            </a:r>
            <a:br>
              <a:rPr lang="en-US" altLang="ja-JP"/>
            </a:br>
            <a:r>
              <a:rPr lang="en-US" altLang="ja-JP" b="0" i="0">
                <a:solidFill>
                  <a:srgbClr val="302D2C"/>
                </a:solidFill>
                <a:effectLst/>
                <a:latin typeface="dnp-shuei-gothic-gin-std"/>
              </a:rPr>
              <a:t>〈</a:t>
            </a:r>
            <a:r>
              <a:rPr lang="ja-JP" altLang="en-US" b="0" i="0">
                <a:solidFill>
                  <a:srgbClr val="302D2C"/>
                </a:solidFill>
                <a:effectLst/>
                <a:latin typeface="dnp-shuei-gothic-gin-std"/>
              </a:rPr>
              <a:t>ワークショップ当日資料</a:t>
            </a:r>
            <a:r>
              <a:rPr lang="en-US" altLang="ja-JP" b="0" i="0">
                <a:solidFill>
                  <a:srgbClr val="302D2C"/>
                </a:solidFill>
                <a:effectLst/>
                <a:latin typeface="dnp-shuei-gothic-gin-std"/>
              </a:rPr>
              <a:t>〉</a:t>
            </a:r>
            <a:r>
              <a:rPr lang="ja-JP" altLang="en-US" b="0" i="0">
                <a:solidFill>
                  <a:srgbClr val="302D2C"/>
                </a:solidFill>
                <a:effectLst/>
                <a:latin typeface="dnp-shuei-gothic-gin-std"/>
              </a:rPr>
              <a:t>のリンクを押してください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BA759F-05F1-CA53-69E3-7FEDFF63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rPr lang="en-US" altLang="ja-JP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18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795C4-4851-B08D-5393-3F6EBB3C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3.</a:t>
            </a:r>
            <a:r>
              <a:rPr kumimoji="1" lang="ja-JP" altLang="en-US"/>
              <a:t>まず</a:t>
            </a:r>
            <a:r>
              <a:rPr kumimoji="1" lang="en-US" altLang="ja-JP"/>
              <a:t>Loopian</a:t>
            </a:r>
            <a:r>
              <a:rPr kumimoji="1" lang="ja-JP" altLang="en-US"/>
              <a:t>に触れてみよう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7209F-992B-7258-DE28-E5B479D55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08" y="1781666"/>
            <a:ext cx="9917784" cy="43740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kumimoji="1" lang="en-US" altLang="ja-JP"/>
              <a:t>Loopian</a:t>
            </a:r>
            <a:r>
              <a:rPr kumimoji="1" lang="ja-JP" altLang="en-US"/>
              <a:t>は</a:t>
            </a:r>
            <a:r>
              <a:rPr kumimoji="1" lang="en-US" altLang="ja-JP"/>
              <a:t>Piano</a:t>
            </a:r>
            <a:r>
              <a:rPr kumimoji="1" lang="ja-JP" altLang="en-US"/>
              <a:t>のフレーズをループさせながら、音楽を作っていくためのアプリ</a:t>
            </a:r>
            <a:endParaRPr kumimoji="1" lang="en-US" altLang="ja-JP"/>
          </a:p>
          <a:p>
            <a:pPr lvl="1">
              <a:lnSpc>
                <a:spcPct val="170000"/>
              </a:lnSpc>
            </a:pPr>
            <a:r>
              <a:rPr kumimoji="1" lang="ja-JP" altLang="en-US"/>
              <a:t>音が出ていますか？</a:t>
            </a:r>
            <a:endParaRPr kumimoji="1" lang="en-US" altLang="ja-JP"/>
          </a:p>
          <a:p>
            <a:pPr lvl="1">
              <a:lnSpc>
                <a:spcPct val="170000"/>
              </a:lnSpc>
            </a:pPr>
            <a:r>
              <a:rPr kumimoji="1" lang="ja-JP" altLang="en-US"/>
              <a:t>ヘッドフォンから音が出ることを確認しよう</a:t>
            </a:r>
            <a:endParaRPr kumimoji="1" lang="en-US" altLang="ja-JP"/>
          </a:p>
          <a:p>
            <a:pPr>
              <a:lnSpc>
                <a:spcPct val="170000"/>
              </a:lnSpc>
            </a:pPr>
            <a:r>
              <a:rPr kumimoji="1" lang="ja-JP" altLang="en-US"/>
              <a:t>音の指定</a:t>
            </a:r>
            <a:br>
              <a:rPr kumimoji="1" lang="en-US" altLang="ja-JP"/>
            </a:b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[d]</a:t>
            </a:r>
            <a:b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ja-JP" altLang="en-US"/>
              <a:t>↩️</a:t>
            </a:r>
            <a:r>
              <a:rPr lang="en-US" altLang="ja-JP"/>
              <a:t> </a:t>
            </a:r>
            <a:r>
              <a:rPr lang="ja-JP" altLang="en-US"/>
              <a:t>で</a:t>
            </a:r>
            <a:r>
              <a:rPr lang="en-US" altLang="ja-JP"/>
              <a:t>Loopian</a:t>
            </a:r>
            <a:r>
              <a:rPr lang="ja-JP" altLang="en-US"/>
              <a:t>に入力</a:t>
            </a:r>
            <a:endParaRPr kumimoji="1" lang="en-US" altLang="ja-JP"/>
          </a:p>
          <a:p>
            <a:pPr>
              <a:lnSpc>
                <a:spcPct val="170000"/>
              </a:lnSpc>
            </a:pPr>
            <a:r>
              <a:rPr lang="ja-JP" altLang="en-US"/>
              <a:t>角括弧の中に、ドレミファソラシ（</a:t>
            </a:r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d,r,m,f,s,l,t</a:t>
            </a:r>
            <a:r>
              <a:rPr lang="en-US" altLang="ja-JP"/>
              <a:t>)</a:t>
            </a:r>
            <a:r>
              <a:rPr lang="ja-JP" altLang="en-US"/>
              <a:t>を書いて、カンマで区切る。</a:t>
            </a:r>
            <a:br>
              <a:rPr lang="en-US" altLang="ja-JP"/>
            </a:br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ja-JP"/>
              <a:t> </a:t>
            </a:r>
            <a:r>
              <a:rPr lang="ja-JP" altLang="en-US"/>
              <a:t>は休符。</a:t>
            </a: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B2DCC9-B884-7B91-2B45-B52E8662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rPr lang="en-US" altLang="ja-JP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02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A16DB-3970-A5C7-8198-372DDB76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3.</a:t>
            </a:r>
            <a:r>
              <a:rPr kumimoji="1" lang="ja-JP" altLang="en-US"/>
              <a:t>まず</a:t>
            </a:r>
            <a:r>
              <a:rPr kumimoji="1" lang="en-US" altLang="ja-JP"/>
              <a:t>Loopian</a:t>
            </a:r>
            <a:r>
              <a:rPr kumimoji="1" lang="ja-JP" altLang="en-US"/>
              <a:t>に触れてみよう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8F7739-F4A2-9B59-5746-1F9E1D1B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9718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play </a:t>
            </a:r>
            <a:r>
              <a:rPr lang="en-US" altLang="ja-JP"/>
              <a:t> (</a:t>
            </a:r>
            <a:r>
              <a:rPr lang="ja-JP" altLang="en-US"/>
              <a:t>あるいは</a:t>
            </a:r>
            <a:r>
              <a:rPr lang="en-US" altLang="ja-JP"/>
              <a:t> </a:t>
            </a:r>
            <a:r>
              <a:rPr lang="en-US" altLang="ja-JP">
                <a:highlight>
                  <a:srgbClr val="000000"/>
                </a:highlight>
              </a:rPr>
              <a:t> </a:t>
            </a: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</a:rPr>
              <a:t>p </a:t>
            </a:r>
            <a:r>
              <a:rPr lang="ja-JP" altLang="en-US"/>
              <a:t>、あるいは</a:t>
            </a:r>
            <a:r>
              <a:rPr lang="en-US" altLang="ja-JP"/>
              <a:t>space) </a:t>
            </a:r>
            <a:r>
              <a:rPr lang="ja-JP" altLang="en-US"/>
              <a:t>で再生、</a:t>
            </a:r>
            <a:r>
              <a:rPr lang="en-US" altLang="ja-JP">
                <a:highlight>
                  <a:srgbClr val="000000"/>
                </a:highlight>
              </a:rPr>
              <a:t> </a:t>
            </a: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stop </a:t>
            </a:r>
            <a:r>
              <a:rPr lang="ja-JP" altLang="en-US"/>
              <a:t>（あるいはスペース）</a:t>
            </a:r>
            <a:endParaRPr lang="en-US" altLang="ja-JP"/>
          </a:p>
          <a:p>
            <a:pPr marL="0" indent="0">
              <a:lnSpc>
                <a:spcPct val="160000"/>
              </a:lnSpc>
              <a:buNone/>
            </a:pPr>
            <a:r>
              <a:rPr lang="ja-JP" altLang="en-US" u="sng"/>
              <a:t>入力してみよう</a:t>
            </a:r>
            <a:endParaRPr lang="en-US" altLang="ja-JP" u="sng"/>
          </a:p>
          <a:p>
            <a:pPr>
              <a:lnSpc>
                <a:spcPct val="160000"/>
              </a:lnSpc>
            </a:pP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[d,m,s,m] </a:t>
            </a:r>
          </a:p>
          <a:p>
            <a:pPr>
              <a:lnSpc>
                <a:spcPct val="160000"/>
              </a:lnSpc>
            </a:pP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[d,m,s,m/+d,-m,s,m] </a:t>
            </a:r>
            <a:r>
              <a:rPr lang="en-US" altLang="ja-JP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ja-JP" altLang="en-US"/>
              <a:t>スラッシュ</a:t>
            </a:r>
            <a:r>
              <a:rPr lang="en-US" altLang="ja-JP"/>
              <a:t>(/)</a:t>
            </a:r>
            <a:r>
              <a:rPr lang="ja-JP" altLang="en-US"/>
              <a:t>は小線、</a:t>
            </a:r>
            <a:r>
              <a:rPr lang="en-US" altLang="ja-JP"/>
              <a:t>+,- </a:t>
            </a:r>
            <a:r>
              <a:rPr lang="ja-JP" altLang="en-US"/>
              <a:t>は遠い方の音</a:t>
            </a:r>
            <a:endParaRPr lang="en-US" altLang="ja-JP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257A40D-13BC-248B-EEA5-A236CE3E3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094581"/>
              </p:ext>
            </p:extLst>
          </p:nvPr>
        </p:nvGraphicFramePr>
        <p:xfrm>
          <a:off x="2012640" y="1690688"/>
          <a:ext cx="8166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840">
                  <a:extLst>
                    <a:ext uri="{9D8B030D-6E8A-4147-A177-3AD203B41FA5}">
                      <a16:colId xmlns:a16="http://schemas.microsoft.com/office/drawing/2014/main" val="1318617290"/>
                    </a:ext>
                  </a:extLst>
                </a:gridCol>
                <a:gridCol w="1020840">
                  <a:extLst>
                    <a:ext uri="{9D8B030D-6E8A-4147-A177-3AD203B41FA5}">
                      <a16:colId xmlns:a16="http://schemas.microsoft.com/office/drawing/2014/main" val="1508900280"/>
                    </a:ext>
                  </a:extLst>
                </a:gridCol>
                <a:gridCol w="1020840">
                  <a:extLst>
                    <a:ext uri="{9D8B030D-6E8A-4147-A177-3AD203B41FA5}">
                      <a16:colId xmlns:a16="http://schemas.microsoft.com/office/drawing/2014/main" val="1574971272"/>
                    </a:ext>
                  </a:extLst>
                </a:gridCol>
                <a:gridCol w="1020840">
                  <a:extLst>
                    <a:ext uri="{9D8B030D-6E8A-4147-A177-3AD203B41FA5}">
                      <a16:colId xmlns:a16="http://schemas.microsoft.com/office/drawing/2014/main" val="1450256340"/>
                    </a:ext>
                  </a:extLst>
                </a:gridCol>
                <a:gridCol w="1020840">
                  <a:extLst>
                    <a:ext uri="{9D8B030D-6E8A-4147-A177-3AD203B41FA5}">
                      <a16:colId xmlns:a16="http://schemas.microsoft.com/office/drawing/2014/main" val="6503416"/>
                    </a:ext>
                  </a:extLst>
                </a:gridCol>
                <a:gridCol w="1020840">
                  <a:extLst>
                    <a:ext uri="{9D8B030D-6E8A-4147-A177-3AD203B41FA5}">
                      <a16:colId xmlns:a16="http://schemas.microsoft.com/office/drawing/2014/main" val="3200024821"/>
                    </a:ext>
                  </a:extLst>
                </a:gridCol>
                <a:gridCol w="1020840">
                  <a:extLst>
                    <a:ext uri="{9D8B030D-6E8A-4147-A177-3AD203B41FA5}">
                      <a16:colId xmlns:a16="http://schemas.microsoft.com/office/drawing/2014/main" val="1190595154"/>
                    </a:ext>
                  </a:extLst>
                </a:gridCol>
                <a:gridCol w="1020840">
                  <a:extLst>
                    <a:ext uri="{9D8B030D-6E8A-4147-A177-3AD203B41FA5}">
                      <a16:colId xmlns:a16="http://schemas.microsoft.com/office/drawing/2014/main" val="4139491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階名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ファ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96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半音上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di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ri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(mi)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fi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si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li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(ti)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06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d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r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m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f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l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44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半音下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(da)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ra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ma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(fa)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sa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la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ta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40792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0883C5-F73D-E40E-1063-92C1F6E0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rPr lang="en-US" altLang="ja-JP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57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182F5-587A-86CC-2820-078D2433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3.</a:t>
            </a:r>
            <a:r>
              <a:rPr kumimoji="1" lang="ja-JP" altLang="en-US"/>
              <a:t>まず</a:t>
            </a:r>
            <a:r>
              <a:rPr kumimoji="1" lang="en-US" altLang="ja-JP"/>
              <a:t>Loopian</a:t>
            </a:r>
            <a:r>
              <a:rPr kumimoji="1" lang="ja-JP" altLang="en-US"/>
              <a:t>に触れてみよう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E6D94E-73D2-D9B1-261F-C05463AB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043" y="1520042"/>
            <a:ext cx="6730739" cy="49728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ja-JP" altLang="en-US"/>
              <a:t>拍子の設定（デフォルトは</a:t>
            </a:r>
            <a:r>
              <a:rPr kumimoji="1" lang="en-US" altLang="ja-JP"/>
              <a:t>4/4</a:t>
            </a:r>
            <a:r>
              <a:rPr kumimoji="1" lang="ja-JP" altLang="en-US"/>
              <a:t>）</a:t>
            </a:r>
            <a:endParaRPr kumimoji="1" lang="en-US" altLang="ja-JP"/>
          </a:p>
          <a:p>
            <a:pPr lvl="1">
              <a:lnSpc>
                <a:spcPct val="150000"/>
              </a:lnSpc>
            </a:pP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set.meter(3/4) </a:t>
            </a:r>
          </a:p>
          <a:p>
            <a:pPr lvl="1">
              <a:lnSpc>
                <a:spcPct val="150000"/>
              </a:lnSpc>
            </a:pPr>
            <a:r>
              <a:rPr kumimoji="1"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set.meter(4/4) </a:t>
            </a:r>
          </a:p>
          <a:p>
            <a:pPr lvl="1">
              <a:lnSpc>
                <a:spcPct val="150000"/>
              </a:lnSpc>
            </a:pP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set.meter(6/8) </a:t>
            </a:r>
          </a:p>
          <a:p>
            <a:pPr>
              <a:lnSpc>
                <a:spcPct val="150000"/>
              </a:lnSpc>
            </a:pPr>
            <a:r>
              <a:rPr kumimoji="1" lang="ja-JP" altLang="en-US"/>
              <a:t>テンポの設定（デフォルトは</a:t>
            </a:r>
            <a:r>
              <a:rPr kumimoji="1" lang="en-US" altLang="ja-JP"/>
              <a:t>100</a:t>
            </a:r>
            <a:r>
              <a:rPr kumimoji="1" lang="ja-JP" altLang="en-US"/>
              <a:t>）</a:t>
            </a:r>
            <a:endParaRPr kumimoji="1" lang="en-US" altLang="ja-JP"/>
          </a:p>
          <a:p>
            <a:pPr lvl="1">
              <a:lnSpc>
                <a:spcPct val="150000"/>
              </a:lnSpc>
            </a:pP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set.bpm(120) </a:t>
            </a:r>
          </a:p>
          <a:p>
            <a:pPr>
              <a:lnSpc>
                <a:spcPct val="150000"/>
              </a:lnSpc>
            </a:pPr>
            <a:r>
              <a:rPr lang="ja-JP" altLang="en-US"/>
              <a:t>調性の設定（デフォルトは</a:t>
            </a:r>
            <a:r>
              <a:rPr lang="en-US" altLang="ja-JP"/>
              <a:t>C</a:t>
            </a:r>
            <a:r>
              <a:rPr lang="ja-JP" altLang="en-US"/>
              <a:t>）</a:t>
            </a:r>
            <a:endParaRPr lang="en-US" altLang="ja-JP"/>
          </a:p>
          <a:p>
            <a:pPr lvl="1">
              <a:lnSpc>
                <a:spcPct val="150000"/>
              </a:lnSpc>
            </a:pP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set.key(G) </a:t>
            </a:r>
          </a:p>
          <a:p>
            <a:pPr lvl="1">
              <a:lnSpc>
                <a:spcPct val="150000"/>
              </a:lnSpc>
            </a:pP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set.key(Eb)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7E074D-0266-FF15-1965-F3F3384C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rPr lang="en-US" altLang="ja-JP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16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04AC8B-A443-9007-B320-92455167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3.</a:t>
            </a:r>
            <a:r>
              <a:rPr kumimoji="1" lang="ja-JP" altLang="en-US"/>
              <a:t>まず</a:t>
            </a:r>
            <a:r>
              <a:rPr kumimoji="1" lang="en-US" altLang="ja-JP"/>
              <a:t>Loopian</a:t>
            </a:r>
            <a:r>
              <a:rPr kumimoji="1" lang="ja-JP" altLang="en-US"/>
              <a:t>に触れてみよう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8B09BC-6250-139B-29C4-1D756F67E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6275"/>
          </a:xfrm>
        </p:spPr>
        <p:txBody>
          <a:bodyPr/>
          <a:lstStyle/>
          <a:p>
            <a:r>
              <a:rPr kumimoji="1" lang="ja-JP" altLang="en-US"/>
              <a:t>音の長さ（音価）</a:t>
            </a:r>
            <a:endParaRPr kumimoji="1" lang="en-US" altLang="ja-JP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0DE58635-2167-2E17-E01F-31C41DC85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42922"/>
              </p:ext>
            </p:extLst>
          </p:nvPr>
        </p:nvGraphicFramePr>
        <p:xfrm>
          <a:off x="966376" y="2501900"/>
          <a:ext cx="102592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040">
                  <a:extLst>
                    <a:ext uri="{9D8B030D-6E8A-4147-A177-3AD203B41FA5}">
                      <a16:colId xmlns:a16="http://schemas.microsoft.com/office/drawing/2014/main" val="617781196"/>
                    </a:ext>
                  </a:extLst>
                </a:gridCol>
                <a:gridCol w="514638">
                  <a:extLst>
                    <a:ext uri="{9D8B030D-6E8A-4147-A177-3AD203B41FA5}">
                      <a16:colId xmlns:a16="http://schemas.microsoft.com/office/drawing/2014/main" val="3583350275"/>
                    </a:ext>
                  </a:extLst>
                </a:gridCol>
                <a:gridCol w="514638">
                  <a:extLst>
                    <a:ext uri="{9D8B030D-6E8A-4147-A177-3AD203B41FA5}">
                      <a16:colId xmlns:a16="http://schemas.microsoft.com/office/drawing/2014/main" val="541176444"/>
                    </a:ext>
                  </a:extLst>
                </a:gridCol>
                <a:gridCol w="514638">
                  <a:extLst>
                    <a:ext uri="{9D8B030D-6E8A-4147-A177-3AD203B41FA5}">
                      <a16:colId xmlns:a16="http://schemas.microsoft.com/office/drawing/2014/main" val="607087720"/>
                    </a:ext>
                  </a:extLst>
                </a:gridCol>
                <a:gridCol w="514638">
                  <a:extLst>
                    <a:ext uri="{9D8B030D-6E8A-4147-A177-3AD203B41FA5}">
                      <a16:colId xmlns:a16="http://schemas.microsoft.com/office/drawing/2014/main" val="319294137"/>
                    </a:ext>
                  </a:extLst>
                </a:gridCol>
                <a:gridCol w="514638">
                  <a:extLst>
                    <a:ext uri="{9D8B030D-6E8A-4147-A177-3AD203B41FA5}">
                      <a16:colId xmlns:a16="http://schemas.microsoft.com/office/drawing/2014/main" val="1717871300"/>
                    </a:ext>
                  </a:extLst>
                </a:gridCol>
                <a:gridCol w="514638">
                  <a:extLst>
                    <a:ext uri="{9D8B030D-6E8A-4147-A177-3AD203B41FA5}">
                      <a16:colId xmlns:a16="http://schemas.microsoft.com/office/drawing/2014/main" val="1917060143"/>
                    </a:ext>
                  </a:extLst>
                </a:gridCol>
                <a:gridCol w="514638">
                  <a:extLst>
                    <a:ext uri="{9D8B030D-6E8A-4147-A177-3AD203B41FA5}">
                      <a16:colId xmlns:a16="http://schemas.microsoft.com/office/drawing/2014/main" val="3003287248"/>
                    </a:ext>
                  </a:extLst>
                </a:gridCol>
                <a:gridCol w="514638">
                  <a:extLst>
                    <a:ext uri="{9D8B030D-6E8A-4147-A177-3AD203B41FA5}">
                      <a16:colId xmlns:a16="http://schemas.microsoft.com/office/drawing/2014/main" val="3926001563"/>
                    </a:ext>
                  </a:extLst>
                </a:gridCol>
                <a:gridCol w="514638">
                  <a:extLst>
                    <a:ext uri="{9D8B030D-6E8A-4147-A177-3AD203B41FA5}">
                      <a16:colId xmlns:a16="http://schemas.microsoft.com/office/drawing/2014/main" val="303016594"/>
                    </a:ext>
                  </a:extLst>
                </a:gridCol>
                <a:gridCol w="514638">
                  <a:extLst>
                    <a:ext uri="{9D8B030D-6E8A-4147-A177-3AD203B41FA5}">
                      <a16:colId xmlns:a16="http://schemas.microsoft.com/office/drawing/2014/main" val="2269355040"/>
                    </a:ext>
                  </a:extLst>
                </a:gridCol>
                <a:gridCol w="514638">
                  <a:extLst>
                    <a:ext uri="{9D8B030D-6E8A-4147-A177-3AD203B41FA5}">
                      <a16:colId xmlns:a16="http://schemas.microsoft.com/office/drawing/2014/main" val="3932497976"/>
                    </a:ext>
                  </a:extLst>
                </a:gridCol>
                <a:gridCol w="514638">
                  <a:extLst>
                    <a:ext uri="{9D8B030D-6E8A-4147-A177-3AD203B41FA5}">
                      <a16:colId xmlns:a16="http://schemas.microsoft.com/office/drawing/2014/main" val="2595238483"/>
                    </a:ext>
                  </a:extLst>
                </a:gridCol>
                <a:gridCol w="514638">
                  <a:extLst>
                    <a:ext uri="{9D8B030D-6E8A-4147-A177-3AD203B41FA5}">
                      <a16:colId xmlns:a16="http://schemas.microsoft.com/office/drawing/2014/main" val="1187907561"/>
                    </a:ext>
                  </a:extLst>
                </a:gridCol>
                <a:gridCol w="514638">
                  <a:extLst>
                    <a:ext uri="{9D8B030D-6E8A-4147-A177-3AD203B41FA5}">
                      <a16:colId xmlns:a16="http://schemas.microsoft.com/office/drawing/2014/main" val="780620140"/>
                    </a:ext>
                  </a:extLst>
                </a:gridCol>
                <a:gridCol w="514638">
                  <a:extLst>
                    <a:ext uri="{9D8B030D-6E8A-4147-A177-3AD203B41FA5}">
                      <a16:colId xmlns:a16="http://schemas.microsoft.com/office/drawing/2014/main" val="3572516259"/>
                    </a:ext>
                  </a:extLst>
                </a:gridCol>
                <a:gridCol w="514638">
                  <a:extLst>
                    <a:ext uri="{9D8B030D-6E8A-4147-A177-3AD203B41FA5}">
                      <a16:colId xmlns:a16="http://schemas.microsoft.com/office/drawing/2014/main" val="1039440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r>
                        <a:rPr kumimoji="1" lang="en-US" altLang="ja-JP"/>
                        <a:t>1</a:t>
                      </a:r>
                      <a:r>
                        <a:rPr kumimoji="1" lang="ja-JP" altLang="en-US"/>
                        <a:t>小節内の音符数</a:t>
                      </a:r>
                      <a:r>
                        <a:rPr kumimoji="1" lang="en-US" altLang="ja-JP"/>
                        <a:t>(4/4</a:t>
                      </a:r>
                      <a:r>
                        <a:rPr kumimoji="1" lang="ja-JP" altLang="en-US"/>
                        <a:t>の場合</a:t>
                      </a:r>
                      <a:r>
                        <a:rPr kumimoji="1" lang="en-US" altLang="ja-JP"/>
                        <a:t>)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22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/>
                        <a:t>h</a:t>
                      </a:r>
                      <a:r>
                        <a:rPr kumimoji="1" lang="ja-JP" altLang="en-US"/>
                        <a:t>（二分音符）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7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/>
                        <a:t>q</a:t>
                      </a:r>
                      <a:r>
                        <a:rPr kumimoji="1" lang="ja-JP" altLang="en-US"/>
                        <a:t>（四分音符）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67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/>
                        <a:t>e</a:t>
                      </a:r>
                      <a:r>
                        <a:rPr kumimoji="1" lang="ja-JP" altLang="en-US"/>
                        <a:t>（八分音符）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8</a:t>
                      </a:r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6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1"/>
                        <a:t>v</a:t>
                      </a:r>
                      <a:r>
                        <a:rPr kumimoji="1" lang="ja-JP" altLang="en-US"/>
                        <a:t>（十六分音符）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6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9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10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12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13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14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15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16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768516"/>
                  </a:ext>
                </a:extLst>
              </a:tr>
            </a:tbl>
          </a:graphicData>
        </a:graphic>
      </p:graphicFrame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000EA0B-E727-254B-5CC3-17C18695906B}"/>
              </a:ext>
            </a:extLst>
          </p:cNvPr>
          <p:cNvSpPr txBox="1">
            <a:spLocks/>
          </p:cNvSpPr>
          <p:nvPr/>
        </p:nvSpPr>
        <p:spPr>
          <a:xfrm>
            <a:off x="1416367" y="4707924"/>
            <a:ext cx="9359266" cy="1784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u="sng"/>
              <a:t>打ち込んでみよう</a:t>
            </a:r>
            <a:br>
              <a:rPr lang="en-US" altLang="ja-JP"/>
            </a:b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</a:rPr>
              <a:t>  </a:t>
            </a: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[ed,r,m,f,s,l,t,d]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[vd,r,em,vf,m,er,s,f,m,r/do]  </a:t>
            </a:r>
            <a:r>
              <a:rPr lang="en-US" altLang="ja-JP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43DC58-5740-1463-3458-1D8FCCC2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rPr lang="en-US" altLang="ja-JP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5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6E78AD9-4BE0-E61E-B22C-65FEDE7C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065276"/>
          </a:xfrm>
        </p:spPr>
        <p:txBody>
          <a:bodyPr anchor="b">
            <a:normAutofit/>
          </a:bodyPr>
          <a:lstStyle/>
          <a:p>
            <a:r>
              <a:rPr lang="en-US" altLang="ja-JP" sz="5400"/>
              <a:t>4.</a:t>
            </a:r>
            <a:r>
              <a:rPr lang="ja-JP" altLang="en-US" sz="5400"/>
              <a:t>和音の考え方</a:t>
            </a:r>
            <a:endParaRPr kumimoji="1" lang="ja-JP" altLang="en-US" sz="5400"/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FD722-FA4C-979C-31EE-12479988A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658653" cy="3547872"/>
          </a:xfrm>
        </p:spPr>
        <p:txBody>
          <a:bodyPr anchor="t">
            <a:normAutofit/>
          </a:bodyPr>
          <a:lstStyle/>
          <a:p>
            <a:r>
              <a:rPr kumimoji="1" lang="ja-JP" altLang="en-US" sz="2400"/>
              <a:t>和音の仕組みを理解するために、風景を見るときに二つの窓がある状況を考えてみてください</a:t>
            </a:r>
            <a:endParaRPr kumimoji="1" lang="en-US" altLang="ja-JP" sz="2400"/>
          </a:p>
          <a:p>
            <a:r>
              <a:rPr lang="ja-JP" altLang="en-US" sz="2400"/>
              <a:t>あなたは二つの窓を通して、ある風景を見ています</a:t>
            </a:r>
            <a:endParaRPr lang="en-US" altLang="ja-JP" sz="2400"/>
          </a:p>
          <a:p>
            <a:pPr lvl="1"/>
            <a:r>
              <a:rPr kumimoji="1" lang="ja-JP" altLang="en-US" sz="1800"/>
              <a:t>外側の窓は、「調」</a:t>
            </a:r>
            <a:r>
              <a:rPr kumimoji="1" lang="en-US" altLang="ja-JP" sz="1800"/>
              <a:t>(key)</a:t>
            </a:r>
            <a:r>
              <a:rPr kumimoji="1" lang="ja-JP" altLang="en-US" sz="1800"/>
              <a:t>の窓です</a:t>
            </a:r>
            <a:endParaRPr kumimoji="1" lang="en-US" altLang="ja-JP" sz="1800"/>
          </a:p>
          <a:p>
            <a:pPr lvl="1"/>
            <a:r>
              <a:rPr lang="ja-JP" altLang="en-US" sz="1800"/>
              <a:t>内側の窓は、「和音」</a:t>
            </a:r>
            <a:r>
              <a:rPr lang="en-US" altLang="ja-JP" sz="1800"/>
              <a:t>(chord)</a:t>
            </a:r>
            <a:r>
              <a:rPr lang="ja-JP" altLang="en-US" sz="1800"/>
              <a:t>の窓です</a:t>
            </a:r>
            <a:endParaRPr lang="en-US" altLang="ja-JP" sz="1800"/>
          </a:p>
          <a:p>
            <a:r>
              <a:rPr lang="ja-JP" altLang="en-US" sz="2400"/>
              <a:t>和音だけでなく、その外側の「調」の窓を通すと意識が大事</a:t>
            </a:r>
            <a:endParaRPr lang="en-US" altLang="ja-JP" sz="2400"/>
          </a:p>
        </p:txBody>
      </p:sp>
      <p:pic>
        <p:nvPicPr>
          <p:cNvPr id="1026" name="Picture 2" descr="二重サッシや二重窓とは？ 断熱性や遮音性を発揮できるシーンも紹介！ | SUUMOお役立ち情報">
            <a:extLst>
              <a:ext uri="{FF2B5EF4-FFF2-40B4-BE49-F238E27FC236}">
                <a16:creationId xmlns:a16="http://schemas.microsoft.com/office/drawing/2014/main" id="{A8CA0D62-345B-4CC0-12E4-DA463ABEF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088467"/>
            <a:ext cx="5458968" cy="468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BD6C75-34A0-6470-150E-8E1F9548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3B73-6755-B14F-A4E3-34054D584ED4}" type="slidenum">
              <a:rPr lang="en-US" altLang="ja-JP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67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34083</TotalTime>
  <Words>1552</Words>
  <Application>Microsoft Macintosh PowerPoint</Application>
  <PresentationFormat>ワイド画面</PresentationFormat>
  <Paragraphs>365</Paragraphs>
  <Slides>19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dnp-shuei-gothic-gin-std</vt:lpstr>
      <vt:lpstr>游ゴシック</vt:lpstr>
      <vt:lpstr>游ゴシック Light</vt:lpstr>
      <vt:lpstr>Arial</vt:lpstr>
      <vt:lpstr>Calibri</vt:lpstr>
      <vt:lpstr>Courier New</vt:lpstr>
      <vt:lpstr>Office テーマ</vt:lpstr>
      <vt:lpstr>ピアノ曲をプログラミングする   ～楽譜のない作曲ワークショップ～ 前編</vt:lpstr>
      <vt:lpstr>1. 自己紹介</vt:lpstr>
      <vt:lpstr>WSスケジュール</vt:lpstr>
      <vt:lpstr>2. こんな音楽を作りたい</vt:lpstr>
      <vt:lpstr>3.まずLoopianに触れてみよう</vt:lpstr>
      <vt:lpstr>3.まずLoopianに触れてみよう</vt:lpstr>
      <vt:lpstr>3.まずLoopianに触れてみよう</vt:lpstr>
      <vt:lpstr>3.まずLoopianに触れてみよう</vt:lpstr>
      <vt:lpstr>4.和音の考え方</vt:lpstr>
      <vt:lpstr>4.和音の考え方</vt:lpstr>
      <vt:lpstr>4.和音の考え方</vt:lpstr>
      <vt:lpstr>4.和音の考え方</vt:lpstr>
      <vt:lpstr>4.和音の考え方</vt:lpstr>
      <vt:lpstr>5. Loopianで和音演奏をしてみよう</vt:lpstr>
      <vt:lpstr>5. Loopianで和音演奏をしてみよう</vt:lpstr>
      <vt:lpstr>5. Loopianで和音演奏をしてみよう</vt:lpstr>
      <vt:lpstr>5. Loopianで和音演奏をしてみよう</vt:lpstr>
      <vt:lpstr>5. Loopianで和音演奏をしてみよう</vt:lpstr>
      <vt:lpstr>お疲れ様でした！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 長谷部</dc:creator>
  <cp:lastModifiedBy>家 長谷部</cp:lastModifiedBy>
  <cp:revision>100</cp:revision>
  <dcterms:created xsi:type="dcterms:W3CDTF">2024-12-21T08:38:57Z</dcterms:created>
  <dcterms:modified xsi:type="dcterms:W3CDTF">2025-01-31T02:33:46Z</dcterms:modified>
</cp:coreProperties>
</file>