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70" r:id="rId5"/>
    <p:sldId id="271" r:id="rId6"/>
    <p:sldId id="261" r:id="rId7"/>
    <p:sldId id="262" r:id="rId8"/>
    <p:sldId id="263" r:id="rId9"/>
    <p:sldId id="259" r:id="rId10"/>
    <p:sldId id="257" r:id="rId11"/>
    <p:sldId id="258" r:id="rId12"/>
    <p:sldId id="260" r:id="rId13"/>
    <p:sldId id="272" r:id="rId14"/>
    <p:sldId id="266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AFEFF"/>
    <a:srgbClr val="FF9300"/>
    <a:srgbClr val="20C0C0"/>
    <a:srgbClr val="F6FE00"/>
    <a:srgbClr val="91C3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0672-520C-5893-9975-60D48A6B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C8C7C-F6CE-1EE0-26F7-63517385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FB40D-A3DA-7A71-A03D-05FD1CF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9A4FE-879F-FAF1-E009-70E6DC01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34D5E-720D-F6C0-63AE-0A0AE68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0B9-DB7F-D3E4-C7D2-B30C369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A6E8FB-7C7F-FDAF-0831-E1DB81C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85C1B-3225-3C19-4907-7D6080E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9F8D3-D7D6-7830-0DF3-DB8383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480FC-7448-BDFB-AEC5-0B36FB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2AA9E3-CA3C-000B-725D-C23E80D2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E52F-D371-B3D6-8D75-B79F50D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B7F92-4999-DEBF-10E3-0BEAA7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A26BE-E7D3-A0F5-0E81-03D3FE8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A58CC-C84A-144B-15FA-A1DCC08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F410B-AAB5-B976-97FA-EC39F79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FE4B5-EFA7-C12A-BA6A-B641E54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8AA3E-CC6D-C9F5-13C0-088CCA9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0BCDE-AA95-7770-9437-3868B1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8906E-A2F6-A954-ACAD-491B392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581A-9BE7-1B2A-786A-4D2F116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8854-2EA8-8B59-0BA5-E5AA622A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E4F61-52A3-39D9-BD92-5E942FF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D4AF6-A8A3-D47B-F04A-6221775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F87DA-FD1E-BDB5-3905-EF29DB6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8771-3D9A-4C30-AD20-7B03FD43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E68CB-F527-8DB7-BA24-7A2A23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17500-C81C-E4DE-F447-5665F56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7AA34-C63C-9B02-AAF7-552E06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80174-41DD-9CCD-5FCB-745DCF2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33236-7FC1-A7C0-F11F-09A9D82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77E2-6470-DFF7-08A0-4A771D14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78481-188A-E1BF-49AE-407FBA7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6BEA0-18B1-3054-B340-602B5353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AFD59-FD2C-073F-B149-E517E67E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AFF51-E7FC-4CFA-6875-ED2D7B9C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028C20-5B15-B8ED-252B-421AB18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D479AC-19B5-9BC1-C6A4-C3BC840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2A812-57AC-98FE-3A78-58E2157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DC90-FEA9-64DA-CA98-269B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16A50-5FB9-D1D7-0621-40F1864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4D44B-2917-CAEB-CE18-93D5BB5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DFDD6-504E-874D-88DB-3AEBB15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0CCF02-E3CA-1CD3-D6A6-B6FB31F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79A35-1F7A-8001-4FF3-C83401F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96D48-81B0-5F96-DF61-D419FD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0C1-9451-FFF1-30AA-E6BF195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5646-DD39-BDCA-ADCB-6FBB77F7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7096B4-5226-7CD8-52F5-C68FD39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51ADF-CC2A-AE61-746F-E85A857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AC735-7E0D-FE6C-4187-8C883CA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7B918-C71A-AB11-2748-B94EF76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F1B-BC00-EC6A-BE03-6A5FABF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2A462-B619-6A7F-C7B0-C011BC27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761DF8-04B7-2A9F-B7CA-51C0EFD1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2C5FE-DD55-72B9-69ED-7E509CB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54673-21E5-381B-CE24-541FF64D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8D375-B6FE-2144-61DE-889DA1C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84333-A726-08D6-D993-2917CB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8F382-E3D4-5922-4EEE-AD0295E6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7997C-223F-3007-F01E-26E5036C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3A7A-5ABB-BC4F-84D2-CC4D1B9660F6}" type="datetimeFigureOut">
              <a:rPr lang="ja-JP" altLang="en-US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4E993-B9BA-3D1B-90DA-78600020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06502-CD4B-3860-2007-0364EA7D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56312" y="354729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91254" y="1681654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986474" y="1313793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 flipH="1">
            <a:off x="4984188" y="1763455"/>
            <a:ext cx="2286" cy="8148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5154640" y="131379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5154639" y="2070538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5065983" y="1272517"/>
            <a:ext cx="861849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1467489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83342" y="1093073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45744" y="1592980"/>
            <a:ext cx="430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通常の和音変換</a:t>
            </a:r>
            <a:r>
              <a:rPr lang="en-US" altLang="ja-JP" b="1" dirty="0">
                <a:solidFill>
                  <a:srgbClr val="FF0000"/>
                </a:solidFill>
              </a:rPr>
              <a:t>(com)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アルペジオの場合、一拍目の音をある和音の音に変換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する際に使用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Original</a:t>
            </a:r>
            <a:r>
              <a:rPr kumimoji="1" lang="ja-JP" altLang="en-US"/>
              <a:t>音程の音に最も近い、和音の音を探す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アルペジオでない場合、この方法で変換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  <a:r>
              <a:rPr kumimoji="1" lang="en-US" altLang="ja-JP"/>
              <a:t>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translate_note_com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601D-B7ED-8A0E-063E-C5A36A3846BF}"/>
              </a:ext>
            </a:extLst>
          </p:cNvPr>
          <p:cNvSpPr txBox="1"/>
          <p:nvPr/>
        </p:nvSpPr>
        <p:spPr>
          <a:xfrm>
            <a:off x="6966307" y="5013434"/>
            <a:ext cx="430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下を選択する理由</a:t>
            </a:r>
            <a:endParaRPr kumimoji="1" lang="en-US" altLang="ja-JP" sz="1400"/>
          </a:p>
          <a:p>
            <a:r>
              <a:rPr lang="ja-JP" altLang="en-US" sz="1400"/>
              <a:t>入力する階名は、</a:t>
            </a:r>
            <a:r>
              <a:rPr lang="en-US" altLang="ja-JP" sz="1400"/>
              <a:t>Major Scale</a:t>
            </a:r>
            <a:r>
              <a:rPr lang="ja-JP" altLang="en-US" sz="1400"/>
              <a:t>をベースにしており、</a:t>
            </a:r>
            <a:r>
              <a:rPr lang="en-US" altLang="ja-JP" sz="1400"/>
              <a:t>Major</a:t>
            </a:r>
            <a:r>
              <a:rPr lang="ja-JP" altLang="en-US" sz="1400"/>
              <a:t>→</a:t>
            </a:r>
            <a:r>
              <a:rPr lang="en-US" altLang="ja-JP" sz="1400"/>
              <a:t>Minor</a:t>
            </a:r>
            <a:r>
              <a:rPr lang="ja-JP" altLang="en-US" sz="1400"/>
              <a:t>の際、「ミ」は「ファ」でなくて「ミ</a:t>
            </a:r>
            <a:r>
              <a:rPr lang="en-US" altLang="ja-JP" sz="1400"/>
              <a:t>b</a:t>
            </a:r>
            <a:r>
              <a:rPr lang="ja-JP" altLang="en-US" sz="1400"/>
              <a:t>」になって欲しい。「ラ、シ」も同様。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586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次の音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4308" y="3025705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1254" y="1297291"/>
            <a:ext cx="1582948" cy="38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95458" y="1820331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9974" y="1616052"/>
            <a:ext cx="452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br>
              <a:rPr lang="en-US" altLang="ja-JP"/>
            </a:br>
            <a:r>
              <a:rPr lang="ja-JP" altLang="en-US"/>
              <a:t>上から下に動くアルペジオの音程に変換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Original</a:t>
            </a:r>
            <a:r>
              <a:rPr kumimoji="1" lang="ja-JP" altLang="en-US"/>
              <a:t>の前音程との差分</a:t>
            </a:r>
            <a:r>
              <a:rPr kumimoji="1" lang="en-US" altLang="ja-JP"/>
              <a:t>A</a:t>
            </a:r>
            <a:r>
              <a:rPr kumimoji="1" lang="ja-JP" altLang="en-US"/>
              <a:t>を、</a:t>
            </a:r>
            <a:r>
              <a:rPr kumimoji="1" lang="en-US" altLang="ja-JP"/>
              <a:t>Phrase</a:t>
            </a:r>
            <a:r>
              <a:rPr kumimoji="1" lang="ja-JP" altLang="en-US"/>
              <a:t>入力の際に</a:t>
            </a:r>
            <a:r>
              <a:rPr kumimoji="1" lang="en-US" altLang="ja-JP"/>
              <a:t> Analyze </a:t>
            </a:r>
            <a:r>
              <a:rPr kumimoji="1" lang="ja-JP" altLang="en-US"/>
              <a:t>して算出しておく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2</a:t>
            </a:r>
            <a:r>
              <a:rPr lang="ja-JP" altLang="en-US"/>
              <a:t>の音程を探すとき、</a:t>
            </a:r>
            <a:r>
              <a:rPr lang="en-US" altLang="ja-JP"/>
              <a:t>1</a:t>
            </a:r>
            <a:r>
              <a:rPr lang="ja-JP" altLang="en-US"/>
              <a:t>を含まないすぐ下から探し始める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最も</a:t>
            </a:r>
            <a:r>
              <a:rPr kumimoji="1" lang="en-US" altLang="ja-JP"/>
              <a:t>A</a:t>
            </a:r>
            <a:r>
              <a:rPr kumimoji="1" lang="ja-JP" altLang="en-US"/>
              <a:t>に近い音を選ぶ</a:t>
            </a:r>
            <a:br>
              <a:rPr lang="en-US" altLang="ja-JP"/>
            </a:br>
            <a:r>
              <a:rPr lang="ja-JP" altLang="en-US"/>
              <a:t>（等距離なら下を選択）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thru</a:t>
            </a:r>
            <a:r>
              <a:rPr lang="ja-JP" altLang="en-US"/>
              <a:t>時には、違う音を選んでしまうため、この変換を通さない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3880835" y="1857674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>
            <a:off x="2223160" y="189623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70608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>
            <a:off x="4844353" y="128722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4791801" y="235343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16778" y="1510549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</p:cNvCxnSpPr>
          <p:nvPr/>
        </p:nvCxnSpPr>
        <p:spPr>
          <a:xfrm>
            <a:off x="5336971" y="1489472"/>
            <a:ext cx="0" cy="525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92263" y="1510549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3962913" y="2516527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35136" y="2209215"/>
            <a:ext cx="0" cy="2416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30656" y="2589050"/>
            <a:ext cx="0" cy="4366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189982" y="216642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183931" y="259311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116316" y="214013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45471" y="987106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79092" y="1777231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776626-DFBB-3F82-5365-52A650FE7C1E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084741-96F9-8905-9773-A78B0EF54176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B0AE9F-F7FB-A1AB-4654-4BED510B13A9}"/>
              </a:ext>
            </a:extLst>
          </p:cNvPr>
          <p:cNvSpPr txBox="1"/>
          <p:nvPr/>
        </p:nvSpPr>
        <p:spPr>
          <a:xfrm>
            <a:off x="6681803" y="5087473"/>
            <a:ext cx="44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arp</a:t>
            </a:r>
            <a:r>
              <a:rPr kumimoji="1" lang="ja-JP" altLang="en-US"/>
              <a:t>成立の詳細条件</a:t>
            </a:r>
            <a:r>
              <a:rPr kumimoji="1" lang="en-US" altLang="ja-JP"/>
              <a:t>(_arp_translation)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前回が和音、あるいは今回が和音の場合は対象外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前後の音程差が</a:t>
            </a:r>
            <a:r>
              <a:rPr kumimoji="1" lang="en-US" altLang="ja-JP"/>
              <a:t>10</a:t>
            </a:r>
            <a:r>
              <a:rPr kumimoji="1" lang="ja-JP" altLang="en-US"/>
              <a:t>半音以内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ED4CBC-5301-5670-E18D-6C16C36CB20A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04886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3432112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489109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3311" y="151718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3447" y="5609378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85990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4745471" y="5618419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次の音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2371" y="3872331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1117673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15167" y="5066521"/>
            <a:ext cx="2068029" cy="7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4832676" y="388201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0665" y="1834971"/>
            <a:ext cx="45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endParaRPr lang="en-US" altLang="ja-JP"/>
          </a:p>
          <a:p>
            <a:r>
              <a:rPr lang="ja-JP" altLang="en-US"/>
              <a:t>下から上に動くアルペジオの音程に変換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4826617" y="3898346"/>
            <a:ext cx="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 rot="10800000">
            <a:off x="2191403" y="3810484"/>
            <a:ext cx="367863" cy="112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41366" y="3447812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 rot="10800000">
            <a:off x="4921525" y="4514234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5155780" y="4333593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32770" y="5608512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92263" y="4702925"/>
            <a:ext cx="0" cy="905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46222" y="4964381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4283196" y="4489580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76778" y="4193914"/>
            <a:ext cx="12224" cy="2318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82890" y="4506245"/>
            <a:ext cx="0" cy="3536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457691" y="3990561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446921" y="453998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384388" y="396117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39783" y="5899817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82639" y="3684493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0DEB73-1660-CBAA-0098-D88D5EC5EA29}"/>
              </a:ext>
            </a:extLst>
          </p:cNvPr>
          <p:cNvSpPr txBox="1"/>
          <p:nvPr/>
        </p:nvSpPr>
        <p:spPr>
          <a:xfrm>
            <a:off x="5155780" y="5280119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538C19-3F25-1EAC-5794-94DD0BC8603B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DAC702-BE08-7FCC-66E1-57551E83FDAA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032B5E-C260-2F7D-E5BA-DE52663F94A7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72853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37586" y="2339804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49454" y="3641890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307583" y="3147112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888503" y="2700781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>
            <a:off x="4888503" y="3147112"/>
            <a:ext cx="0" cy="5758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4898678" y="2343089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4955403" y="3301140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4812503" y="1103185"/>
            <a:ext cx="1010535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2187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62034" y="1103185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599641" y="1624638"/>
            <a:ext cx="4415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2</a:t>
            </a:r>
            <a:r>
              <a:rPr lang="en-US" altLang="ja-JP" b="1" dirty="0">
                <a:solidFill>
                  <a:srgbClr val="FF0000"/>
                </a:solidFill>
              </a:rPr>
              <a:t>(arp2)</a:t>
            </a:r>
          </a:p>
          <a:p>
            <a:r>
              <a:rPr lang="en-US" altLang="ja-JP"/>
              <a:t>arp_org</a:t>
            </a:r>
            <a:r>
              <a:rPr lang="ja-JP" altLang="en-US"/>
              <a:t>では不必要に音が遠くに飛ぶ場合があるので、</a:t>
            </a:r>
            <a:r>
              <a:rPr lang="en-US" altLang="ja-JP"/>
              <a:t>com</a:t>
            </a:r>
            <a:r>
              <a:rPr lang="ja-JP" altLang="en-US"/>
              <a:t>ベースのシンプルな方法にした</a:t>
            </a:r>
            <a:endParaRPr lang="en-US" altLang="ja-JP" dirty="0"/>
          </a:p>
          <a:p>
            <a:r>
              <a:rPr lang="ja-JP" altLang="en-US"/>
              <a:t>下から上のアルペジオの音を、ある和音の音に変換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する例</a:t>
            </a:r>
            <a:endParaRPr lang="en-US" altLang="ja-JP"/>
          </a:p>
          <a:p>
            <a:pPr marL="342900" indent="-342900">
              <a:buFont typeface="+mj-lt"/>
              <a:buAutoNum type="arabicPeriod"/>
            </a:pPr>
            <a:r>
              <a:rPr lang="en-US" altLang="ja-JP" sz="1600">
                <a:highlight>
                  <a:srgbClr val="C0C0C0"/>
                </a:highlight>
              </a:rPr>
              <a:t>[</a:t>
            </a:r>
            <a:r>
              <a:rPr lang="ja-JP" altLang="en-US" sz="1600">
                <a:highlight>
                  <a:srgbClr val="C0C0C0"/>
                </a:highlight>
              </a:rPr>
              <a:t>第一段階</a:t>
            </a:r>
            <a:r>
              <a:rPr lang="en-US" altLang="ja-JP" sz="1600">
                <a:highlight>
                  <a:srgbClr val="C0C0C0"/>
                </a:highlight>
              </a:rPr>
              <a:t>]</a:t>
            </a:r>
            <a:r>
              <a:rPr lang="ja-JP" altLang="en-US" sz="1600"/>
              <a:t>まず</a:t>
            </a:r>
            <a:r>
              <a:rPr lang="en-US" altLang="ja-JP" sz="1600"/>
              <a:t>table</a:t>
            </a:r>
            <a:r>
              <a:rPr lang="ja-JP" altLang="en-US" sz="1600"/>
              <a:t>を通して一番近い音</a:t>
            </a:r>
            <a:r>
              <a:rPr lang="en-US" altLang="ja-JP" sz="1600"/>
              <a:t>1</a:t>
            </a:r>
            <a:r>
              <a:rPr lang="ja-JP" altLang="en-US" sz="1600"/>
              <a:t>が選ばれる（</a:t>
            </a:r>
            <a:r>
              <a:rPr lang="en-US" altLang="ja-JP" sz="1600"/>
              <a:t>Com</a:t>
            </a:r>
            <a:r>
              <a:rPr lang="ja-JP" altLang="en-US" sz="1600"/>
              <a:t>と同じ方法）</a:t>
            </a:r>
            <a:endParaRPr lang="en-US" altLang="ja-JP" sz="160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600">
                <a:highlight>
                  <a:srgbClr val="C0C0C0"/>
                </a:highlight>
              </a:rPr>
              <a:t>[</a:t>
            </a:r>
            <a:r>
              <a:rPr kumimoji="1" lang="ja-JP" altLang="en-US" sz="1600">
                <a:highlight>
                  <a:srgbClr val="C0C0C0"/>
                </a:highlight>
              </a:rPr>
              <a:t>第二段階</a:t>
            </a:r>
            <a:r>
              <a:rPr kumimoji="1" lang="en-US" altLang="ja-JP" sz="1600">
                <a:highlight>
                  <a:srgbClr val="C0C0C0"/>
                </a:highlight>
              </a:rPr>
              <a:t>]</a:t>
            </a:r>
            <a:r>
              <a:rPr kumimoji="1" lang="en-US" altLang="ja-JP" sz="1600"/>
              <a:t>1</a:t>
            </a:r>
            <a:r>
              <a:rPr kumimoji="1" lang="ja-JP" altLang="en-US" sz="1600"/>
              <a:t>の音程</a:t>
            </a:r>
            <a:r>
              <a:rPr lang="ja-JP" altLang="en-US" sz="1600"/>
              <a:t>が</a:t>
            </a:r>
            <a:r>
              <a:rPr kumimoji="1" lang="ja-JP" altLang="en-US" sz="1600"/>
              <a:t>前音程と同じか、アルぺジオの方向が違う時、</a:t>
            </a:r>
            <a:r>
              <a:rPr kumimoji="1" lang="en-US" altLang="ja-JP" sz="1600"/>
              <a:t>Analyze</a:t>
            </a:r>
            <a:r>
              <a:rPr kumimoji="1" lang="ja-JP" altLang="en-US" sz="1600"/>
              <a:t>時と方向が同じ</a:t>
            </a:r>
            <a:r>
              <a:rPr kumimoji="1" lang="en-US" altLang="ja-JP" sz="1600"/>
              <a:t>2</a:t>
            </a:r>
            <a:r>
              <a:rPr kumimoji="1" lang="ja-JP" altLang="en-US" sz="1600"/>
              <a:t>が選ばれる</a:t>
            </a:r>
            <a:endParaRPr kumimoji="1" lang="en-US" altLang="ja-JP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第一段階が等距離の場合、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translate_note_arp2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7C2C6-55AE-E02C-CC0A-AD7D99990DD7}"/>
              </a:ext>
            </a:extLst>
          </p:cNvPr>
          <p:cNvSpPr txBox="1"/>
          <p:nvPr/>
        </p:nvSpPr>
        <p:spPr>
          <a:xfrm>
            <a:off x="2827172" y="2339804"/>
            <a:ext cx="10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前音程</a:t>
            </a:r>
            <a:r>
              <a:rPr lang="en-US" altLang="ja-JP" dirty="0"/>
              <a:t>?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0F9837-80C2-AD7B-C312-E98761537D73}"/>
              </a:ext>
            </a:extLst>
          </p:cNvPr>
          <p:cNvSpPr txBox="1"/>
          <p:nvPr/>
        </p:nvSpPr>
        <p:spPr>
          <a:xfrm>
            <a:off x="3837586" y="1115161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2C20355-A795-8D4D-1C26-99C8E4CA4BFD}"/>
              </a:ext>
            </a:extLst>
          </p:cNvPr>
          <p:cNvCxnSpPr>
            <a:cxnSpLocks/>
          </p:cNvCxnSpPr>
          <p:nvPr/>
        </p:nvCxnSpPr>
        <p:spPr>
          <a:xfrm flipV="1">
            <a:off x="4898678" y="1467974"/>
            <a:ext cx="6154" cy="8862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61B6C8-530D-E825-D607-350B660BD70E}"/>
              </a:ext>
            </a:extLst>
          </p:cNvPr>
          <p:cNvSpPr txBox="1"/>
          <p:nvPr/>
        </p:nvSpPr>
        <p:spPr>
          <a:xfrm>
            <a:off x="4898678" y="1151104"/>
            <a:ext cx="9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次の音</a:t>
            </a:r>
          </a:p>
        </p:txBody>
      </p:sp>
    </p:spTree>
    <p:extLst>
      <p:ext uri="{BB962C8B-B14F-4D97-AF65-F5344CB8AC3E}">
        <p14:creationId xmlns:p14="http://schemas.microsoft.com/office/powerpoint/2010/main" val="4767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Thread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8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E4CF47-8E97-71BF-78EA-2E3ADC8C8B5B}"/>
              </a:ext>
            </a:extLst>
          </p:cNvPr>
          <p:cNvSpPr/>
          <p:nvPr/>
        </p:nvSpPr>
        <p:spPr>
          <a:xfrm>
            <a:off x="1198180" y="1860331"/>
            <a:ext cx="9333186" cy="1429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Main Thread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7ECB49-4DFD-0958-01DB-4C69E27E220B}"/>
              </a:ext>
            </a:extLst>
          </p:cNvPr>
          <p:cNvSpPr/>
          <p:nvPr/>
        </p:nvSpPr>
        <p:spPr>
          <a:xfrm>
            <a:off x="1198180" y="4288221"/>
            <a:ext cx="9333186" cy="142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Play Thread</a:t>
            </a:r>
            <a:endParaRPr kumimoji="1" lang="ja-JP" altLang="en-US" sz="3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622C9F8-DAA7-8C91-34FA-FCB93FC54866}"/>
              </a:ext>
            </a:extLst>
          </p:cNvPr>
          <p:cNvSpPr/>
          <p:nvPr/>
        </p:nvSpPr>
        <p:spPr>
          <a:xfrm>
            <a:off x="4487919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Play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A1B7898-340B-E2C8-1F8A-5AC12FCEA7FC}"/>
              </a:ext>
            </a:extLst>
          </p:cNvPr>
          <p:cNvSpPr/>
          <p:nvPr/>
        </p:nvSpPr>
        <p:spPr>
          <a:xfrm>
            <a:off x="7357243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GUI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FC7ABC37-CCE5-1FD3-6F82-8CA65172D319}"/>
              </a:ext>
            </a:extLst>
          </p:cNvPr>
          <p:cNvSpPr/>
          <p:nvPr/>
        </p:nvSpPr>
        <p:spPr>
          <a:xfrm>
            <a:off x="5428594" y="3042745"/>
            <a:ext cx="662152" cy="1629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DA41D0A-3DAD-7FE2-29F6-9894879A513A}"/>
              </a:ext>
            </a:extLst>
          </p:cNvPr>
          <p:cNvSpPr/>
          <p:nvPr/>
        </p:nvSpPr>
        <p:spPr>
          <a:xfrm rot="10800000">
            <a:off x="8297918" y="2984939"/>
            <a:ext cx="662152" cy="16291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43B68E-3F5A-8EA2-8095-4F9EA6B38D8A}"/>
              </a:ext>
            </a:extLst>
          </p:cNvPr>
          <p:cNvSpPr txBox="1"/>
          <p:nvPr/>
        </p:nvSpPr>
        <p:spPr>
          <a:xfrm>
            <a:off x="5097517" y="4671848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Vec&lt;u16&gt;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9FCBF-0D8A-D7F1-4C6D-A674D9E73A8F}"/>
              </a:ext>
            </a:extLst>
          </p:cNvPr>
          <p:cNvSpPr txBox="1"/>
          <p:nvPr/>
        </p:nvSpPr>
        <p:spPr>
          <a:xfrm>
            <a:off x="8175735" y="2615607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String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41A13C-CD39-AD93-9352-DF68AE5E5B04}"/>
              </a:ext>
            </a:extLst>
          </p:cNvPr>
          <p:cNvSpPr txBox="1"/>
          <p:nvPr/>
        </p:nvSpPr>
        <p:spPr>
          <a:xfrm>
            <a:off x="4487919" y="2301766"/>
            <a:ext cx="244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</a:t>
            </a:r>
            <a:r>
              <a:rPr lang="en-US" altLang="ja-JP" sz="1600"/>
              <a:t>: </a:t>
            </a:r>
            <a:r>
              <a:rPr kumimoji="1" lang="en-US" altLang="ja-JP" sz="1600"/>
              <a:t>lpnlib.rs</a:t>
            </a:r>
            <a:r>
              <a:rPr kumimoji="1" lang="ja-JP" altLang="en-US" sz="1600"/>
              <a:t>に記載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0361F5-A6A4-C800-7734-E18BFEF50263}"/>
              </a:ext>
            </a:extLst>
          </p:cNvPr>
          <p:cNvSpPr txBox="1"/>
          <p:nvPr/>
        </p:nvSpPr>
        <p:spPr>
          <a:xfrm>
            <a:off x="7357243" y="4750336"/>
            <a:ext cx="254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format: “n______”</a:t>
            </a:r>
          </a:p>
          <a:p>
            <a:r>
              <a:rPr kumimoji="1" lang="ja-JP" altLang="en-US" sz="1600"/>
              <a:t>冒頭の</a:t>
            </a:r>
            <a:r>
              <a:rPr kumimoji="1" lang="en-US" altLang="ja-JP" sz="1600"/>
              <a:t>n</a:t>
            </a:r>
            <a:r>
              <a:rPr kumimoji="1" lang="ja-JP" altLang="en-US" sz="1600"/>
              <a:t>が</a:t>
            </a:r>
            <a:r>
              <a:rPr kumimoji="1" lang="en-US" altLang="ja-JP" sz="1600"/>
              <a:t>indicator </a:t>
            </a:r>
            <a:r>
              <a:rPr kumimoji="1" lang="ja-JP" altLang="en-US" sz="1600"/>
              <a:t>の位置などを表す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B28E96-BE76-C5A8-E844-0A5692B7F400}"/>
              </a:ext>
            </a:extLst>
          </p:cNvPr>
          <p:cNvSpPr txBox="1"/>
          <p:nvPr/>
        </p:nvSpPr>
        <p:spPr>
          <a:xfrm>
            <a:off x="4309241" y="6278461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for ElapseStack::periodic()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488643-FFFC-1F6D-0F95-4C85F61DB7B7}"/>
              </a:ext>
            </a:extLst>
          </p:cNvPr>
          <p:cNvSpPr txBox="1"/>
          <p:nvPr/>
        </p:nvSpPr>
        <p:spPr>
          <a:xfrm>
            <a:off x="8550823" y="724649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5298DA-F87C-66A8-4854-D202CCC7A756}"/>
              </a:ext>
            </a:extLst>
          </p:cNvPr>
          <p:cNvSpPr txBox="1"/>
          <p:nvPr/>
        </p:nvSpPr>
        <p:spPr>
          <a:xfrm>
            <a:off x="5544864" y="724649"/>
            <a:ext cx="13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msg</a:t>
            </a:r>
            <a:r>
              <a:rPr kumimoji="1" lang="en-US" altLang="ja-JP"/>
              <a:t>_hndr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A1E93E-D97F-A281-DB96-D588B5486149}"/>
              </a:ext>
            </a:extLst>
          </p:cNvPr>
          <p:cNvSpPr txBox="1"/>
          <p:nvPr/>
        </p:nvSpPr>
        <p:spPr>
          <a:xfrm>
            <a:off x="8628993" y="6278461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06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322D67-E713-6F59-8269-DC621CF73228}"/>
              </a:ext>
            </a:extLst>
          </p:cNvPr>
          <p:cNvSpPr/>
          <p:nvPr/>
        </p:nvSpPr>
        <p:spPr>
          <a:xfrm>
            <a:off x="1613337" y="4902492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Left1 Part (L1)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BAD388-4900-34A5-391D-3AFB5F3EB8AC}"/>
              </a:ext>
            </a:extLst>
          </p:cNvPr>
          <p:cNvSpPr/>
          <p:nvPr/>
        </p:nvSpPr>
        <p:spPr>
          <a:xfrm>
            <a:off x="1613337" y="5860057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Left2 Part (L2)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6EB1C-B64E-A075-1C98-33EF44616D3B}"/>
              </a:ext>
            </a:extLst>
          </p:cNvPr>
          <p:cNvSpPr/>
          <p:nvPr/>
        </p:nvSpPr>
        <p:spPr>
          <a:xfrm>
            <a:off x="1613338" y="1510593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Part (R1)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02C86-3567-D55A-BBCE-07DB2B86BC7F}"/>
              </a:ext>
            </a:extLst>
          </p:cNvPr>
          <p:cNvSpPr/>
          <p:nvPr/>
        </p:nvSpPr>
        <p:spPr>
          <a:xfrm>
            <a:off x="1613337" y="3944928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Right2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 (R2)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1B4FECD-C3BB-2BD3-6464-5CD4B878BF21}"/>
              </a:ext>
            </a:extLst>
          </p:cNvPr>
          <p:cNvSpPr/>
          <p:nvPr/>
        </p:nvSpPr>
        <p:spPr>
          <a:xfrm>
            <a:off x="1770990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C1BFB9-6DCA-E719-DC5F-33D4FD30240C}"/>
              </a:ext>
            </a:extLst>
          </p:cNvPr>
          <p:cNvSpPr/>
          <p:nvPr/>
        </p:nvSpPr>
        <p:spPr>
          <a:xfrm>
            <a:off x="3547238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3C162C9-84A9-4B51-FB3E-82378F0310CE}"/>
              </a:ext>
            </a:extLst>
          </p:cNvPr>
          <p:cNvSpPr/>
          <p:nvPr/>
        </p:nvSpPr>
        <p:spPr>
          <a:xfrm>
            <a:off x="5323486" y="2163544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829EC9-A0EC-442B-2960-3DFEACFA8F10}"/>
              </a:ext>
            </a:extLst>
          </p:cNvPr>
          <p:cNvSpPr/>
          <p:nvPr/>
        </p:nvSpPr>
        <p:spPr>
          <a:xfrm>
            <a:off x="7110246" y="2163543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3BE0CC7-5589-06ED-1BBB-A0280D86F0E2}"/>
              </a:ext>
            </a:extLst>
          </p:cNvPr>
          <p:cNvSpPr/>
          <p:nvPr/>
        </p:nvSpPr>
        <p:spPr>
          <a:xfrm>
            <a:off x="1770990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5F60BF5-AD3D-70AD-A357-1F2A8E39C96E}"/>
              </a:ext>
            </a:extLst>
          </p:cNvPr>
          <p:cNvSpPr/>
          <p:nvPr/>
        </p:nvSpPr>
        <p:spPr>
          <a:xfrm>
            <a:off x="5381294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1C99633-E11D-24B0-8A18-132DADD5476C}"/>
              </a:ext>
            </a:extLst>
          </p:cNvPr>
          <p:cNvSpPr/>
          <p:nvPr/>
        </p:nvSpPr>
        <p:spPr>
          <a:xfrm>
            <a:off x="8897006" y="2174056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E6D97-34B1-0A22-122B-120744AA70B0}"/>
              </a:ext>
            </a:extLst>
          </p:cNvPr>
          <p:cNvSpPr txBox="1"/>
          <p:nvPr/>
        </p:nvSpPr>
        <p:spPr>
          <a:xfrm>
            <a:off x="924911" y="383879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b="1">
                <a:latin typeface="Courier New" panose="02070309020205020404" pitchFamily="49" charset="0"/>
                <a:cs typeface="Courier New" panose="02070309020205020404" pitchFamily="49" charset="0"/>
              </a:rPr>
              <a:t>Image of Part Structure</a:t>
            </a:r>
            <a:endParaRPr kumimoji="1" lang="ja-JP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C6EC73-44C3-93B2-7219-6EE3A7E3CF57}"/>
              </a:ext>
            </a:extLst>
          </p:cNvPr>
          <p:cNvCxnSpPr>
            <a:cxnSpLocks/>
          </p:cNvCxnSpPr>
          <p:nvPr/>
        </p:nvCxnSpPr>
        <p:spPr>
          <a:xfrm>
            <a:off x="9049409" y="767255"/>
            <a:ext cx="641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F5080-B5E5-D69B-7529-5A172D249271}"/>
              </a:ext>
            </a:extLst>
          </p:cNvPr>
          <p:cNvSpPr txBox="1"/>
          <p:nvPr/>
        </p:nvSpPr>
        <p:spPr>
          <a:xfrm>
            <a:off x="9690538" y="59777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3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5379-8141-71F5-788C-9A391B425B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Note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6925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C68BB56-57F6-81FA-329D-0CC97B41A34D}"/>
              </a:ext>
            </a:extLst>
          </p:cNvPr>
          <p:cNvSpPr/>
          <p:nvPr/>
        </p:nvSpPr>
        <p:spPr>
          <a:xfrm>
            <a:off x="7610153" y="1271757"/>
            <a:ext cx="4185746" cy="4771691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46C5DC1-2309-DF06-9BCF-87063287A4ED}"/>
              </a:ext>
            </a:extLst>
          </p:cNvPr>
          <p:cNvSpPr/>
          <p:nvPr/>
        </p:nvSpPr>
        <p:spPr>
          <a:xfrm>
            <a:off x="320563" y="1261241"/>
            <a:ext cx="7015658" cy="4025461"/>
          </a:xfrm>
          <a:prstGeom prst="rect">
            <a:avLst/>
          </a:prstGeom>
          <a:solidFill>
            <a:srgbClr val="2AFEFF">
              <a:alpha val="9804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21E92E-40AB-50EE-D4EE-589A3699B9A5}"/>
              </a:ext>
            </a:extLst>
          </p:cNvPr>
          <p:cNvSpPr/>
          <p:nvPr/>
        </p:nvSpPr>
        <p:spPr>
          <a:xfrm>
            <a:off x="2364827" y="2033779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AC062B-71CC-AEA3-81FF-303D4A90E7AA}"/>
              </a:ext>
            </a:extLst>
          </p:cNvPr>
          <p:cNvSpPr txBox="1"/>
          <p:nvPr/>
        </p:nvSpPr>
        <p:spPr>
          <a:xfrm>
            <a:off x="504498" y="2028552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RawPhrase</a:t>
            </a:r>
          </a:p>
          <a:p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C7AB40-5EEA-5F58-4000-1C4AC6A55988}"/>
              </a:ext>
            </a:extLst>
          </p:cNvPr>
          <p:cNvSpPr/>
          <p:nvPr/>
        </p:nvSpPr>
        <p:spPr>
          <a:xfrm>
            <a:off x="5173722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27BC09-46B6-1CD4-8742-00254F9E9BC1}"/>
              </a:ext>
            </a:extLst>
          </p:cNvPr>
          <p:cNvSpPr/>
          <p:nvPr/>
        </p:nvSpPr>
        <p:spPr>
          <a:xfrm>
            <a:off x="7982617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Translated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7C0E20-5C5B-1433-B8B4-92E6AAB4D3F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12884" y="2351718"/>
            <a:ext cx="451943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5C614E-086E-1249-5B41-F5587CB2EE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99034" y="2351718"/>
            <a:ext cx="1074688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84F833-E398-9770-E4CB-29EF35119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907929" y="2351718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A3D583-2A23-9E83-9FB2-A988D449D32B}"/>
              </a:ext>
            </a:extLst>
          </p:cNvPr>
          <p:cNvSpPr txBox="1"/>
          <p:nvPr/>
        </p:nvSpPr>
        <p:spPr>
          <a:xfrm>
            <a:off x="840828" y="662152"/>
            <a:ext cx="29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Note Number </a:t>
            </a:r>
            <a:r>
              <a:rPr kumimoji="1" lang="ja-JP" altLang="en-US"/>
              <a:t>の計算方法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40F532-5174-7CE2-2A73-FA49C586C67F}"/>
              </a:ext>
            </a:extLst>
          </p:cNvPr>
          <p:cNvSpPr txBox="1"/>
          <p:nvPr/>
        </p:nvSpPr>
        <p:spPr>
          <a:xfrm>
            <a:off x="4137137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D55B00-7F39-E184-0FE5-B2649688B685}"/>
              </a:ext>
            </a:extLst>
          </p:cNvPr>
          <p:cNvSpPr txBox="1"/>
          <p:nvPr/>
        </p:nvSpPr>
        <p:spPr>
          <a:xfrm>
            <a:off x="6872778" y="2002213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B8467C-67A2-5BAD-3C2C-6367B4D794E0}"/>
              </a:ext>
            </a:extLst>
          </p:cNvPr>
          <p:cNvSpPr/>
          <p:nvPr/>
        </p:nvSpPr>
        <p:spPr>
          <a:xfrm>
            <a:off x="2364827" y="40307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587327-7C8E-57EA-5822-6626E90C904E}"/>
              </a:ext>
            </a:extLst>
          </p:cNvPr>
          <p:cNvSpPr txBox="1"/>
          <p:nvPr/>
        </p:nvSpPr>
        <p:spPr>
          <a:xfrm>
            <a:off x="320563" y="3887018"/>
            <a:ext cx="158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</a:t>
            </a:r>
          </a:p>
          <a:p>
            <a:r>
              <a:rPr lang="en-US" altLang="ja-JP"/>
              <a:t>Composition</a:t>
            </a:r>
            <a:endParaRPr kumimoji="1" lang="en-US" altLang="ja-JP"/>
          </a:p>
          <a:p>
            <a:r>
              <a:rPr lang="en-US" altLang="ja-JP"/>
              <a:t>{I, II, III, IV}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753D06-BCD0-3912-EE83-B7654F0666D2}"/>
              </a:ext>
            </a:extLst>
          </p:cNvPr>
          <p:cNvSpPr/>
          <p:nvPr/>
        </p:nvSpPr>
        <p:spPr>
          <a:xfrm>
            <a:off x="5173721" y="4036028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E7D2AE-3B3A-EA16-046E-B70E4D5342C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907626" y="4348683"/>
            <a:ext cx="457201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9273BEE-485F-855C-5D92-FD53093A1BB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099034" y="4353911"/>
            <a:ext cx="1074687" cy="5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86D431-B845-40FB-95DC-A3C31181A61E}"/>
              </a:ext>
            </a:extLst>
          </p:cNvPr>
          <p:cNvSpPr txBox="1"/>
          <p:nvPr/>
        </p:nvSpPr>
        <p:spPr>
          <a:xfrm>
            <a:off x="4137136" y="3997405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{I,II,III}</a:t>
            </a:r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A30168-C40C-B3D8-A252-3579B9E446B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508404" y="2674883"/>
            <a:ext cx="532422" cy="3354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3145E2-CA45-4282-3787-D8E9FE0D5809}"/>
              </a:ext>
            </a:extLst>
          </p:cNvPr>
          <p:cNvSpPr txBox="1"/>
          <p:nvPr/>
        </p:nvSpPr>
        <p:spPr>
          <a:xfrm>
            <a:off x="4137136" y="2855151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base_note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1EEF03-5A1E-282B-3654-BE86569FC6F7}"/>
              </a:ext>
            </a:extLst>
          </p:cNvPr>
          <p:cNvSpPr txBox="1"/>
          <p:nvPr/>
        </p:nvSpPr>
        <p:spPr>
          <a:xfrm>
            <a:off x="2411800" y="285365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oct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C03FF6-65B9-AF06-E27A-816C166C2BF7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3657932" y="3038318"/>
            <a:ext cx="479204" cy="14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0DA6F06-D842-635C-F95A-D5412DE59E63}"/>
              </a:ext>
            </a:extLst>
          </p:cNvPr>
          <p:cNvCxnSpPr>
            <a:cxnSpLocks/>
          </p:cNvCxnSpPr>
          <p:nvPr/>
        </p:nvCxnSpPr>
        <p:spPr>
          <a:xfrm flipV="1">
            <a:off x="6907928" y="2674883"/>
            <a:ext cx="1493784" cy="1374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F477C9B-063D-C351-E0E9-CF0D376C23C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716824" y="2351717"/>
            <a:ext cx="9914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8D7938-E9EA-6B8D-6C8C-8AEF6664F32C}"/>
              </a:ext>
            </a:extLst>
          </p:cNvPr>
          <p:cNvSpPr/>
          <p:nvPr/>
        </p:nvSpPr>
        <p:spPr>
          <a:xfrm>
            <a:off x="10708240" y="2028551"/>
            <a:ext cx="784494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Note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9C26DD-3B63-E1B3-AA15-75D734038B82}"/>
              </a:ext>
            </a:extLst>
          </p:cNvPr>
          <p:cNvCxnSpPr>
            <a:cxnSpLocks/>
          </p:cNvCxnSpPr>
          <p:nvPr/>
        </p:nvCxnSpPr>
        <p:spPr>
          <a:xfrm flipV="1">
            <a:off x="9427458" y="2680110"/>
            <a:ext cx="1191464" cy="790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D7238D-0ED7-3A74-832D-D2EF3E5F4587}"/>
              </a:ext>
            </a:extLst>
          </p:cNvPr>
          <p:cNvSpPr txBox="1"/>
          <p:nvPr/>
        </p:nvSpPr>
        <p:spPr>
          <a:xfrm>
            <a:off x="8177878" y="3342148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keynote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23C34EA-3216-8901-F57C-D5B320E93D5A}"/>
              </a:ext>
            </a:extLst>
          </p:cNvPr>
          <p:cNvSpPr txBox="1"/>
          <p:nvPr/>
        </p:nvSpPr>
        <p:spPr>
          <a:xfrm>
            <a:off x="2421818" y="3357700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key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2826BAF-3CAA-A28A-96BC-2F1CAD80BE51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667950" y="3533183"/>
            <a:ext cx="4733762" cy="9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765BA4-85A5-7B57-4819-0586F94BBD52}"/>
              </a:ext>
            </a:extLst>
          </p:cNvPr>
          <p:cNvSpPr txBox="1"/>
          <p:nvPr/>
        </p:nvSpPr>
        <p:spPr>
          <a:xfrm>
            <a:off x="6837315" y="3900885"/>
            <a:ext cx="14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root/table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B295DC8-12EE-A0EC-2661-3617D54D6AF1}"/>
              </a:ext>
            </a:extLst>
          </p:cNvPr>
          <p:cNvSpPr txBox="1"/>
          <p:nvPr/>
        </p:nvSpPr>
        <p:spPr>
          <a:xfrm>
            <a:off x="472966" y="135967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20C0C0"/>
                </a:solidFill>
              </a:rPr>
              <a:t>cmd</a:t>
            </a:r>
            <a:endParaRPr kumimoji="1" lang="ja-JP" altLang="en-US" b="1">
              <a:solidFill>
                <a:srgbClr val="20C0C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A48E7F-F119-F071-E753-825D83FD5333}"/>
              </a:ext>
            </a:extLst>
          </p:cNvPr>
          <p:cNvSpPr txBox="1"/>
          <p:nvPr/>
        </p:nvSpPr>
        <p:spPr>
          <a:xfrm>
            <a:off x="10551093" y="1359676"/>
            <a:ext cx="10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FF9300"/>
                </a:solidFill>
              </a:rPr>
              <a:t>elapse</a:t>
            </a:r>
            <a:endParaRPr kumimoji="1" lang="ja-JP" altLang="en-US" b="1">
              <a:solidFill>
                <a:srgbClr val="FF93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046125-E175-25AB-305A-088A87645808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667950" y="3222668"/>
            <a:ext cx="479204" cy="3196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2691CB-4B86-E3B9-99F7-C58DAE03A75F}"/>
              </a:ext>
            </a:extLst>
          </p:cNvPr>
          <p:cNvSpPr txBox="1"/>
          <p:nvPr/>
        </p:nvSpPr>
        <p:spPr>
          <a:xfrm>
            <a:off x="2923522" y="3163307"/>
            <a:ext cx="11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(octave</a:t>
            </a:r>
            <a:r>
              <a:rPr kumimoji="1" lang="ja-JP" altLang="en-US" sz="1400"/>
              <a:t>分</a:t>
            </a:r>
            <a:r>
              <a:rPr kumimoji="1" lang="en-US" altLang="ja-JP" sz="1400"/>
              <a:t>)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D31F076-D81C-2335-3615-31156B15A284}"/>
              </a:ext>
            </a:extLst>
          </p:cNvPr>
          <p:cNvSpPr txBox="1"/>
          <p:nvPr/>
        </p:nvSpPr>
        <p:spPr>
          <a:xfrm>
            <a:off x="3876846" y="3520351"/>
            <a:ext cx="81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(0-11)</a:t>
            </a:r>
            <a:endParaRPr kumimoji="1" lang="ja-JP" altLang="en-US" sz="14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16E4D8B-4811-48D6-EFA0-B9241EE84774}"/>
              </a:ext>
            </a:extLst>
          </p:cNvPr>
          <p:cNvSpPr/>
          <p:nvPr/>
        </p:nvSpPr>
        <p:spPr>
          <a:xfrm>
            <a:off x="8314186" y="40346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Flow Convert</a:t>
            </a:r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905770-8A9E-3C14-F86E-988317C25870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6907928" y="4357811"/>
            <a:ext cx="1406258" cy="13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941E8F9-A151-F5FA-9003-077BF6AE2E6F}"/>
              </a:ext>
            </a:extLst>
          </p:cNvPr>
          <p:cNvCxnSpPr>
            <a:cxnSpLocks/>
          </p:cNvCxnSpPr>
          <p:nvPr/>
        </p:nvCxnSpPr>
        <p:spPr>
          <a:xfrm flipV="1">
            <a:off x="7315765" y="4683659"/>
            <a:ext cx="1910865" cy="1052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3B6D893-C3D1-56AD-2643-A15A3C1DA608}"/>
              </a:ext>
            </a:extLst>
          </p:cNvPr>
          <p:cNvCxnSpPr>
            <a:cxnSpLocks/>
          </p:cNvCxnSpPr>
          <p:nvPr/>
        </p:nvCxnSpPr>
        <p:spPr>
          <a:xfrm>
            <a:off x="10042197" y="4366737"/>
            <a:ext cx="198674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2B4AD4C-B1C3-1B10-958E-B2C388FF8608}"/>
              </a:ext>
            </a:extLst>
          </p:cNvPr>
          <p:cNvCxnSpPr>
            <a:cxnSpLocks/>
          </p:cNvCxnSpPr>
          <p:nvPr/>
        </p:nvCxnSpPr>
        <p:spPr>
          <a:xfrm>
            <a:off x="11672405" y="2351717"/>
            <a:ext cx="3565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4A41C0-D70C-EFA5-084C-EBFB6D003F16}"/>
              </a:ext>
            </a:extLst>
          </p:cNvPr>
          <p:cNvCxnSpPr>
            <a:cxnSpLocks/>
          </p:cNvCxnSpPr>
          <p:nvPr/>
        </p:nvCxnSpPr>
        <p:spPr>
          <a:xfrm>
            <a:off x="9268814" y="3669073"/>
            <a:ext cx="313514" cy="361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6AB077B-B5EC-F32F-DFDD-C8ED5B59778A}"/>
              </a:ext>
            </a:extLst>
          </p:cNvPr>
          <p:cNvSpPr txBox="1"/>
          <p:nvPr/>
        </p:nvSpPr>
        <p:spPr>
          <a:xfrm>
            <a:off x="7861564" y="5365442"/>
            <a:ext cx="228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(0-95): location touched</a:t>
            </a:r>
            <a:endParaRPr kumimoji="1" lang="ja-JP" altLang="en-US" sz="14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ECEE46-1FA9-E1C1-CA0C-5374D4430DAA}"/>
              </a:ext>
            </a:extLst>
          </p:cNvPr>
          <p:cNvSpPr txBox="1"/>
          <p:nvPr/>
        </p:nvSpPr>
        <p:spPr>
          <a:xfrm>
            <a:off x="6045341" y="5563701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MIDI Flow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6C27C11-7DF4-86FD-CCD4-9FBDF1227EA0}"/>
              </a:ext>
            </a:extLst>
          </p:cNvPr>
          <p:cNvSpPr txBox="1"/>
          <p:nvPr/>
        </p:nvSpPr>
        <p:spPr>
          <a:xfrm>
            <a:off x="9636999" y="2023234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2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8DAEB6A-B6AD-D8FB-80DC-3E922115FA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Beat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83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7ABE1-CA08-302D-9634-2532B62F4A8D}"/>
              </a:ext>
            </a:extLst>
          </p:cNvPr>
          <p:cNvSpPr/>
          <p:nvPr/>
        </p:nvSpPr>
        <p:spPr>
          <a:xfrm>
            <a:off x="182219" y="1599912"/>
            <a:ext cx="11847442" cy="646331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1F9AC39-4CD3-1750-A449-D58E029D9DDD}"/>
              </a:ext>
            </a:extLst>
          </p:cNvPr>
          <p:cNvCxnSpPr/>
          <p:nvPr/>
        </p:nvCxnSpPr>
        <p:spPr>
          <a:xfrm>
            <a:off x="629478" y="3617843"/>
            <a:ext cx="1093304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3B51BA-7688-30E9-FB6C-4EB92673466A}"/>
              </a:ext>
            </a:extLst>
          </p:cNvPr>
          <p:cNvCxnSpPr/>
          <p:nvPr/>
        </p:nvCxnSpPr>
        <p:spPr>
          <a:xfrm>
            <a:off x="818324" y="3289852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2CA100-F220-4150-C360-C98FA7E8E253}"/>
              </a:ext>
            </a:extLst>
          </p:cNvPr>
          <p:cNvSpPr txBox="1"/>
          <p:nvPr/>
        </p:nvSpPr>
        <p:spPr>
          <a:xfrm>
            <a:off x="182219" y="1834416"/>
            <a:ext cx="12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rigin_time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9296EA-52BB-26A2-2740-4CD014A8DFC4}"/>
              </a:ext>
            </a:extLst>
          </p:cNvPr>
          <p:cNvCxnSpPr>
            <a:cxnSpLocks/>
          </p:cNvCxnSpPr>
          <p:nvPr/>
        </p:nvCxnSpPr>
        <p:spPr>
          <a:xfrm>
            <a:off x="3183837" y="300802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C2A873-ED85-B79E-AA85-F0EEB977C94F}"/>
              </a:ext>
            </a:extLst>
          </p:cNvPr>
          <p:cNvSpPr txBox="1"/>
          <p:nvPr/>
        </p:nvSpPr>
        <p:spPr>
          <a:xfrm>
            <a:off x="2378769" y="1821597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08EF97-90ED-26AC-B94C-6A6A37260F6F}"/>
              </a:ext>
            </a:extLst>
          </p:cNvPr>
          <p:cNvSpPr txBox="1"/>
          <p:nvPr/>
        </p:nvSpPr>
        <p:spPr>
          <a:xfrm>
            <a:off x="127554" y="1093304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再生開始時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72EDE-A725-A667-EE8A-72CD9AF192A0}"/>
              </a:ext>
            </a:extLst>
          </p:cNvPr>
          <p:cNvSpPr txBox="1"/>
          <p:nvPr/>
        </p:nvSpPr>
        <p:spPr>
          <a:xfrm>
            <a:off x="2294285" y="962045"/>
            <a:ext cx="16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Tempo/beat</a:t>
            </a:r>
          </a:p>
          <a:p>
            <a:pPr algn="ctr"/>
            <a:r>
              <a:rPr lang="ja-JP" altLang="en-US"/>
              <a:t>変化</a:t>
            </a:r>
            <a:r>
              <a:rPr kumimoji="1" lang="ja-JP" altLang="en-US"/>
              <a:t>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469E80-B17D-B0F8-EA9A-33C1B11185C0}"/>
              </a:ext>
            </a:extLst>
          </p:cNvPr>
          <p:cNvSpPr/>
          <p:nvPr/>
        </p:nvSpPr>
        <p:spPr>
          <a:xfrm>
            <a:off x="172278" y="2326870"/>
            <a:ext cx="11847442" cy="96298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9CF81-F0B0-7DD5-6A1E-31F99B7BFC15}"/>
              </a:ext>
            </a:extLst>
          </p:cNvPr>
          <p:cNvSpPr txBox="1"/>
          <p:nvPr/>
        </p:nvSpPr>
        <p:spPr>
          <a:xfrm>
            <a:off x="2378769" y="241520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pm_start_tick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8756D9-5BAF-4887-A8D5-FAE5D6F92D5E}"/>
              </a:ext>
            </a:extLst>
          </p:cNvPr>
          <p:cNvSpPr txBox="1"/>
          <p:nvPr/>
        </p:nvSpPr>
        <p:spPr>
          <a:xfrm>
            <a:off x="2378769" y="2623300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E33D45-DB90-A935-D9F5-6E88A7D4A95B}"/>
              </a:ext>
            </a:extLst>
          </p:cNvPr>
          <p:cNvCxnSpPr>
            <a:cxnSpLocks/>
          </p:cNvCxnSpPr>
          <p:nvPr/>
        </p:nvCxnSpPr>
        <p:spPr>
          <a:xfrm>
            <a:off x="9862092" y="299664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430551-B9BC-CD5E-B9F4-575FA28BAAB6}"/>
              </a:ext>
            </a:extLst>
          </p:cNvPr>
          <p:cNvSpPr txBox="1"/>
          <p:nvPr/>
        </p:nvSpPr>
        <p:spPr>
          <a:xfrm>
            <a:off x="9499316" y="1095159"/>
            <a:ext cx="7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FCF8D-D596-DEC1-B666-BF9193C8ADB0}"/>
              </a:ext>
            </a:extLst>
          </p:cNvPr>
          <p:cNvSpPr txBox="1"/>
          <p:nvPr/>
        </p:nvSpPr>
        <p:spPr>
          <a:xfrm>
            <a:off x="5589106" y="1562714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F5627A-3878-0EC8-F9D0-E1F3B6B154A1}"/>
              </a:ext>
            </a:extLst>
          </p:cNvPr>
          <p:cNvSpPr txBox="1"/>
          <p:nvPr/>
        </p:nvSpPr>
        <p:spPr>
          <a:xfrm>
            <a:off x="7864333" y="2680722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crnt_measure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1E130-1127-E78A-C36B-7D4C608DD1FF}"/>
              </a:ext>
            </a:extLst>
          </p:cNvPr>
          <p:cNvSpPr txBox="1"/>
          <p:nvPr/>
        </p:nvSpPr>
        <p:spPr>
          <a:xfrm>
            <a:off x="9395792" y="184307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29DD37-5A25-6C9E-D40A-6B01909653B2}"/>
              </a:ext>
            </a:extLst>
          </p:cNvPr>
          <p:cNvCxnSpPr>
            <a:cxnSpLocks/>
          </p:cNvCxnSpPr>
          <p:nvPr/>
        </p:nvCxnSpPr>
        <p:spPr>
          <a:xfrm>
            <a:off x="818323" y="1780512"/>
            <a:ext cx="9041290" cy="31435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ACDEA06-019E-877A-981A-DBFDD263ED95}"/>
              </a:ext>
            </a:extLst>
          </p:cNvPr>
          <p:cNvCxnSpPr/>
          <p:nvPr/>
        </p:nvCxnSpPr>
        <p:spPr>
          <a:xfrm>
            <a:off x="8599822" y="3301231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04842B-29AE-BD91-106A-F640E5F06489}"/>
              </a:ext>
            </a:extLst>
          </p:cNvPr>
          <p:cNvSpPr txBox="1"/>
          <p:nvPr/>
        </p:nvSpPr>
        <p:spPr>
          <a:xfrm>
            <a:off x="8016725" y="1092729"/>
            <a:ext cx="11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小節先頭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1FC38F-39EE-77AC-042D-DADE1C5F95E6}"/>
              </a:ext>
            </a:extLst>
          </p:cNvPr>
          <p:cNvSpPr txBox="1"/>
          <p:nvPr/>
        </p:nvSpPr>
        <p:spPr>
          <a:xfrm>
            <a:off x="8264381" y="2352731"/>
            <a:ext cx="1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current_tick_inmsr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8D3C5A7-02AD-A72F-CCDF-582205C6F576}"/>
              </a:ext>
            </a:extLst>
          </p:cNvPr>
          <p:cNvCxnSpPr>
            <a:cxnSpLocks/>
          </p:cNvCxnSpPr>
          <p:nvPr/>
        </p:nvCxnSpPr>
        <p:spPr>
          <a:xfrm>
            <a:off x="8599822" y="2662830"/>
            <a:ext cx="1262270" cy="43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4B9C83-8B7D-88F5-45D1-7084CC20867B}"/>
              </a:ext>
            </a:extLst>
          </p:cNvPr>
          <p:cNvSpPr txBox="1"/>
          <p:nvPr/>
        </p:nvSpPr>
        <p:spPr>
          <a:xfrm>
            <a:off x="10804662" y="1967791"/>
            <a:ext cx="121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i="1"/>
              <a:t>太字は絶対時間</a:t>
            </a:r>
            <a:endParaRPr lang="en-US" altLang="ja-JP" sz="1100" i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5361A55-A295-04F6-2E6C-90CB61132977}"/>
              </a:ext>
            </a:extLst>
          </p:cNvPr>
          <p:cNvCxnSpPr>
            <a:cxnSpLocks/>
          </p:cNvCxnSpPr>
          <p:nvPr/>
        </p:nvCxnSpPr>
        <p:spPr>
          <a:xfrm>
            <a:off x="3213654" y="3159786"/>
            <a:ext cx="664595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57050-3162-3E9A-DFAD-DA5EFEA467A1}"/>
              </a:ext>
            </a:extLst>
          </p:cNvPr>
          <p:cNvSpPr txBox="1"/>
          <p:nvPr/>
        </p:nvSpPr>
        <p:spPr>
          <a:xfrm>
            <a:off x="4175271" y="2899848"/>
            <a:ext cx="209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_culc_current_tick()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A7870-B273-D598-D003-5505C1500ECC}"/>
              </a:ext>
            </a:extLst>
          </p:cNvPr>
          <p:cNvSpPr txBox="1"/>
          <p:nvPr/>
        </p:nvSpPr>
        <p:spPr>
          <a:xfrm>
            <a:off x="3183837" y="4541161"/>
            <a:ext cx="6924243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生成の考え方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変化時の絶対時間とその時点の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を記録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/>
              <a:t>次に </a:t>
            </a:r>
            <a:r>
              <a:rPr kumimoji="1" lang="en" altLang="ja-JP" sz="1200" dirty="0"/>
              <a:t>Tempo </a:t>
            </a:r>
            <a:r>
              <a:rPr kumimoji="1" lang="ja-JP" altLang="en-US" sz="1200"/>
              <a:t>が変わるまで、その時間との差から、現在の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を算出する</a:t>
            </a:r>
            <a:endParaRPr kumimoji="1"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本来、</a:t>
            </a:r>
            <a:r>
              <a:rPr lang="en-US" altLang="ja-JP" sz="1200"/>
              <a:t>Δ</a:t>
            </a:r>
            <a:r>
              <a:rPr lang="ja-JP" altLang="en-US" sz="1200"/>
              <a:t>時間から</a:t>
            </a:r>
            <a:r>
              <a:rPr lang="en-US" altLang="ja-JP" sz="1200" dirty="0"/>
              <a:t>tick</a:t>
            </a:r>
            <a:r>
              <a:rPr lang="ja-JP" altLang="en-US" sz="1200"/>
              <a:t>を算出すれば、</a:t>
            </a:r>
            <a:r>
              <a:rPr lang="en-US" altLang="ja-JP" sz="1200" dirty="0"/>
              <a:t>tempo</a:t>
            </a:r>
            <a:r>
              <a:rPr lang="ja-JP" altLang="en-US" sz="1200"/>
              <a:t>変化にも柔軟に対応できるが、分母が小さいため精度が悪くなってしまう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/>
              <a:t>r</a:t>
            </a:r>
            <a:r>
              <a:rPr kumimoji="1" lang="en-US" altLang="ja-JP" sz="1200" dirty="0"/>
              <a:t>it. </a:t>
            </a:r>
            <a:r>
              <a:rPr kumimoji="1" lang="ja-JP" altLang="en-US" sz="1200"/>
              <a:t>は目的地までの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変化をあらかじめ計算することで対応。その区間は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変化を受け付けない。</a:t>
            </a:r>
          </a:p>
        </p:txBody>
      </p:sp>
    </p:spTree>
    <p:extLst>
      <p:ext uri="{BB962C8B-B14F-4D97-AF65-F5344CB8AC3E}">
        <p14:creationId xmlns:p14="http://schemas.microsoft.com/office/powerpoint/2010/main" val="36851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7CB755-D670-5647-8FEF-A64A3BC4BBB0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3318D2-3C4E-6E51-3453-1DBEC5173062}"/>
              </a:ext>
            </a:extLst>
          </p:cNvPr>
          <p:cNvCxnSpPr>
            <a:cxnSpLocks/>
          </p:cNvCxnSpPr>
          <p:nvPr/>
        </p:nvCxnSpPr>
        <p:spPr>
          <a:xfrm flipV="1">
            <a:off x="6096000" y="1597572"/>
            <a:ext cx="0" cy="6201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679F49D-A852-BE13-B06F-6BF9E9043F32}"/>
              </a:ext>
            </a:extLst>
          </p:cNvPr>
          <p:cNvCxnSpPr/>
          <p:nvPr/>
        </p:nvCxnSpPr>
        <p:spPr>
          <a:xfrm>
            <a:off x="6096000" y="1597572"/>
            <a:ext cx="35735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57DB68-1EB7-D652-6762-6194A6D174F8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B0A073-888D-EAAA-EE79-101223DF6078}"/>
              </a:ext>
            </a:extLst>
          </p:cNvPr>
          <p:cNvCxnSpPr>
            <a:cxnSpLocks/>
          </p:cNvCxnSpPr>
          <p:nvPr/>
        </p:nvCxnSpPr>
        <p:spPr>
          <a:xfrm>
            <a:off x="6096000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2BCA24-6B93-4B31-3EC5-10B233B91262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011B7C-17E5-60FE-4ADE-0941E963A13E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1C7DD-5D6A-5722-1070-FC9CBE167132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8EB355-1D34-E12F-E69F-F3D5BE8CC46D}"/>
              </a:ext>
            </a:extLst>
          </p:cNvPr>
          <p:cNvCxnSpPr>
            <a:cxnSpLocks/>
          </p:cNvCxnSpPr>
          <p:nvPr/>
        </p:nvCxnSpPr>
        <p:spPr>
          <a:xfrm>
            <a:off x="4193627" y="1177158"/>
            <a:ext cx="1902373" cy="104052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208B3DF-9071-E95D-EF3B-AC798BD67456}"/>
              </a:ext>
            </a:extLst>
          </p:cNvPr>
          <p:cNvCxnSpPr>
            <a:cxnSpLocks/>
          </p:cNvCxnSpPr>
          <p:nvPr/>
        </p:nvCxnSpPr>
        <p:spPr>
          <a:xfrm>
            <a:off x="6096000" y="2207172"/>
            <a:ext cx="1156138" cy="67118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1E63CD-31E8-DE3C-FDA7-D7B7B4AE6949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821951-9181-3753-4606-5F7CF39CAA1A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E09F3B-243D-0A80-E7A2-3611AE5FAE6C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A9072F-875C-5F5E-B1B5-0C0463D341CF}"/>
              </a:ext>
            </a:extLst>
          </p:cNvPr>
          <p:cNvSpPr txBox="1"/>
          <p:nvPr/>
        </p:nvSpPr>
        <p:spPr>
          <a:xfrm>
            <a:off x="7134550" y="2497623"/>
            <a:ext cx="15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empo0_time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8380C5-F24B-6BD8-164E-2227D690FAFB}"/>
              </a:ext>
            </a:extLst>
          </p:cNvPr>
          <p:cNvSpPr txBox="1"/>
          <p:nvPr/>
        </p:nvSpPr>
        <p:spPr>
          <a:xfrm>
            <a:off x="6112423" y="1965542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D897C6-9AE4-C8E8-1A12-C20BF611CC3F}"/>
              </a:ext>
            </a:extLst>
          </p:cNvPr>
          <p:cNvSpPr txBox="1"/>
          <p:nvPr/>
        </p:nvSpPr>
        <p:spPr>
          <a:xfrm>
            <a:off x="1334814" y="3466939"/>
            <a:ext cx="928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r>
              <a:rPr kumimoji="1" lang="en-US" altLang="ja-JP" dirty="0" err="1"/>
              <a:t>delta_tps</a:t>
            </a:r>
            <a:r>
              <a:rPr kumimoji="1" lang="en-US" altLang="ja-JP" dirty="0"/>
              <a:t> / 2 * (time_to0 ^ 2)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Tempo</a:t>
            </a:r>
            <a:r>
              <a:rPr kumimoji="1" lang="ja-JP" altLang="en-US"/>
              <a:t>の１秒あたりの変化量を</a:t>
            </a:r>
            <a:r>
              <a:rPr kumimoji="1" lang="en-US" altLang="ja-JP" dirty="0" err="1"/>
              <a:t>TickPerSec(bpm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をかける</a:t>
            </a:r>
            <a:r>
              <a:rPr kumimoji="1" lang="en-US" altLang="ja-JP" dirty="0" err="1"/>
              <a:t>)</a:t>
            </a:r>
            <a:r>
              <a:rPr kumimoji="1" lang="ja-JP" altLang="en-US"/>
              <a:t>にしたもの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&lt;rit.</a:t>
            </a:r>
            <a:r>
              <a:rPr lang="ja-JP" altLang="en-US" dirty="0"/>
              <a:t>初期値の作り方</a:t>
            </a:r>
            <a:r>
              <a:rPr lang="en-US" altLang="ja-JP" dirty="0"/>
              <a:t>&gt;</a:t>
            </a:r>
          </a:p>
          <a:p>
            <a:r>
              <a:rPr kumimoji="1" lang="en-US" altLang="ja-JP"/>
              <a:t>rit.</a:t>
            </a:r>
            <a:r>
              <a:rPr kumimoji="1" lang="ja-JP" altLang="en-US"/>
              <a:t>の強さより、</a:t>
            </a:r>
            <a:r>
              <a:rPr kumimoji="1" lang="en-US" altLang="ja-JP"/>
              <a:t>delta_tps</a:t>
            </a:r>
            <a:r>
              <a:rPr kumimoji="1" lang="ja-JP" altLang="en-US"/>
              <a:t>を決める</a:t>
            </a:r>
            <a:endParaRPr kumimoji="1" lang="en-US" altLang="ja-JP"/>
          </a:p>
          <a:p>
            <a:r>
              <a:rPr lang="en-US" altLang="ja-JP"/>
              <a:t>delta_tps </a:t>
            </a:r>
            <a:r>
              <a:rPr lang="ja-JP" altLang="en-US"/>
              <a:t>から、</a:t>
            </a:r>
            <a:r>
              <a:rPr lang="en-US" altLang="ja-JP"/>
              <a:t>tempo0_time </a:t>
            </a:r>
            <a:r>
              <a:rPr lang="ja-JP" altLang="en-US"/>
              <a:t>を求め、</a:t>
            </a:r>
            <a:r>
              <a:rPr lang="en-US" altLang="ja-JP"/>
              <a:t>tempo0_time</a:t>
            </a:r>
            <a:r>
              <a:rPr lang="ja-JP" altLang="en-US"/>
              <a:t>時の</a:t>
            </a:r>
            <a:r>
              <a:rPr lang="en-US" altLang="ja-JP"/>
              <a:t> tick</a:t>
            </a:r>
            <a:r>
              <a:rPr lang="en-US" altLang="ja-JP">
                <a:solidFill>
                  <a:srgbClr val="FF0000"/>
                </a:solidFill>
              </a:rPr>
              <a:t>(t0_addup_tick) </a:t>
            </a:r>
            <a:r>
              <a:rPr lang="ja-JP" altLang="en-US"/>
              <a:t>も求める</a:t>
            </a:r>
            <a:endParaRPr lang="en-US" altLang="ja-JP"/>
          </a:p>
          <a:p>
            <a:r>
              <a:rPr lang="ja-JP" altLang="en-US"/>
              <a:t>実動作時、積算</a:t>
            </a:r>
            <a:r>
              <a:rPr lang="en-US" altLang="ja-JP"/>
              <a:t>Tick </a:t>
            </a:r>
            <a:r>
              <a:rPr lang="ja-JP" altLang="en-US"/>
              <a:t>が小節頭を超えたとき、</a:t>
            </a:r>
            <a:r>
              <a:rPr lang="en-US" altLang="ja-JP"/>
              <a:t>rit. </a:t>
            </a:r>
            <a:r>
              <a:rPr lang="ja-JP" altLang="en-US"/>
              <a:t>は終了</a:t>
            </a:r>
            <a:endParaRPr lang="en-US" altLang="ja-JP"/>
          </a:p>
          <a:p>
            <a:r>
              <a:rPr kumimoji="1" lang="ja-JP" altLang="en-US"/>
              <a:t>また、</a:t>
            </a:r>
            <a:r>
              <a:rPr lang="ja-JP" altLang="en-US"/>
              <a:t>実際には</a:t>
            </a:r>
            <a:r>
              <a:rPr lang="en-US" altLang="ja-JP"/>
              <a:t> tempo0 </a:t>
            </a:r>
            <a:r>
              <a:rPr lang="ja-JP" altLang="en-US"/>
              <a:t>に到達する前に、ある</a:t>
            </a:r>
            <a:r>
              <a:rPr lang="en-US" altLang="ja-JP"/>
              <a:t> tempo </a:t>
            </a:r>
            <a:r>
              <a:rPr lang="ja-JP" altLang="en-US"/>
              <a:t>で</a:t>
            </a:r>
            <a:r>
              <a:rPr lang="en-US" altLang="ja-JP"/>
              <a:t> rit.</a:t>
            </a:r>
            <a:r>
              <a:rPr lang="ja-JP" altLang="en-US"/>
              <a:t>は止まる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20D1E3-679E-8914-EDAA-6721A3918880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テンポはリニアに増減すると仮定する</a:t>
            </a: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6A79D07-5FE7-3533-E70D-8A70168DBF22}"/>
              </a:ext>
            </a:extLst>
          </p:cNvPr>
          <p:cNvSpPr/>
          <p:nvPr/>
        </p:nvSpPr>
        <p:spPr>
          <a:xfrm rot="5400000">
            <a:off x="4889761" y="515985"/>
            <a:ext cx="1679720" cy="3045025"/>
          </a:xfrm>
          <a:prstGeom prst="triangle">
            <a:avLst>
              <a:gd name="adj" fmla="val 100000"/>
            </a:avLst>
          </a:prstGeom>
          <a:solidFill>
            <a:srgbClr val="91C3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B7E4714-2BB4-A0DB-DA0A-7058546B7669}"/>
              </a:ext>
            </a:extLst>
          </p:cNvPr>
          <p:cNvCxnSpPr>
            <a:cxnSpLocks/>
          </p:cNvCxnSpPr>
          <p:nvPr/>
        </p:nvCxnSpPr>
        <p:spPr>
          <a:xfrm>
            <a:off x="5097517" y="1418897"/>
            <a:ext cx="0" cy="14384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346D4-C808-C9F5-6375-8E78564A55D5}"/>
              </a:ext>
            </a:extLst>
          </p:cNvPr>
          <p:cNvSpPr txBox="1"/>
          <p:nvPr/>
        </p:nvSpPr>
        <p:spPr>
          <a:xfrm>
            <a:off x="4662652" y="2862435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660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Translation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7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10261</TotalTime>
  <Words>1011</Words>
  <Application>Microsoft Macintosh PowerPoint</Application>
  <PresentationFormat>ワイド画面</PresentationFormat>
  <Paragraphs>179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Courier New</vt:lpstr>
      <vt:lpstr>Office テーマ</vt:lpstr>
      <vt:lpstr>spec</vt:lpstr>
      <vt:lpstr>PowerPoint プレゼンテーション</vt:lpstr>
      <vt:lpstr>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Translation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Thread Design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長谷部 長谷部家</dc:creator>
  <cp:lastModifiedBy>家 長谷部</cp:lastModifiedBy>
  <cp:revision>93</cp:revision>
  <dcterms:created xsi:type="dcterms:W3CDTF">2022-10-04T11:08:54Z</dcterms:created>
  <dcterms:modified xsi:type="dcterms:W3CDTF">2023-12-01T07:39:39Z</dcterms:modified>
</cp:coreProperties>
</file>