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8" r:id="rId3"/>
    <p:sldId id="259" r:id="rId4"/>
    <p:sldId id="281" r:id="rId5"/>
    <p:sldId id="282" r:id="rId6"/>
    <p:sldId id="283" r:id="rId7"/>
    <p:sldId id="280" r:id="rId8"/>
    <p:sldId id="288" r:id="rId9"/>
    <p:sldId id="284" r:id="rId10"/>
    <p:sldId id="289" r:id="rId11"/>
    <p:sldId id="285" r:id="rId12"/>
    <p:sldId id="290" r:id="rId13"/>
    <p:sldId id="286" r:id="rId14"/>
    <p:sldId id="291" r:id="rId15"/>
    <p:sldId id="287" r:id="rId16"/>
    <p:sldId id="279" r:id="rId17"/>
  </p:sldIdLst>
  <p:sldSz cx="24387175" cy="13716000"/>
  <p:notesSz cx="13716000" cy="24387175"/>
  <p:embeddedFontLst>
    <p:embeddedFont>
      <p:font typeface="Inter" panose="020B0604020202020204" charset="0"/>
      <p:regular r:id="rId19"/>
      <p:bold r:id="rId20"/>
    </p:embeddedFont>
    <p:embeddedFont>
      <p:font typeface="Source Code Pro" panose="020B0509030403020204" pitchFamily="49" charset="0"/>
      <p:regular r:id="rId21"/>
      <p:bold r:id="rId22"/>
      <p:boldItalic r:id="rId23"/>
    </p:embeddedFont>
    <p:embeddedFont>
      <p:font typeface="Source Code Pro SemiBold" panose="020B0609030403020204"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OUUIuuRB4uiXm9DdWjdjk/k9A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11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32F7E4AA-16DB-7584-67BC-57B6239D8B81}"/>
            </a:ext>
          </a:extLst>
        </p:cNvPr>
        <p:cNvGrpSpPr/>
        <p:nvPr/>
      </p:nvGrpSpPr>
      <p:grpSpPr>
        <a:xfrm>
          <a:off x="0" y="0"/>
          <a:ext cx="0" cy="0"/>
          <a:chOff x="0" y="0"/>
          <a:chExt cx="0" cy="0"/>
        </a:xfrm>
      </p:grpSpPr>
      <p:sp>
        <p:nvSpPr>
          <p:cNvPr id="88" name="Google Shape;88;p5:notes">
            <a:extLst>
              <a:ext uri="{FF2B5EF4-FFF2-40B4-BE49-F238E27FC236}">
                <a16:creationId xmlns:a16="http://schemas.microsoft.com/office/drawing/2014/main" id="{E781F91E-A72E-DAB5-8EB7-CAC8137551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5:notes">
            <a:extLst>
              <a:ext uri="{FF2B5EF4-FFF2-40B4-BE49-F238E27FC236}">
                <a16:creationId xmlns:a16="http://schemas.microsoft.com/office/drawing/2014/main" id="{C2EB3EEB-32B7-BAD6-092C-B55A7A25A3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5:notes">
            <a:extLst>
              <a:ext uri="{FF2B5EF4-FFF2-40B4-BE49-F238E27FC236}">
                <a16:creationId xmlns:a16="http://schemas.microsoft.com/office/drawing/2014/main" id="{68E0C681-2DC9-363C-CA92-1C065D25C57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8133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C36020DE-42B0-DD17-90BD-D4E0512D6A2C}"/>
            </a:ext>
          </a:extLst>
        </p:cNvPr>
        <p:cNvGrpSpPr/>
        <p:nvPr/>
      </p:nvGrpSpPr>
      <p:grpSpPr>
        <a:xfrm>
          <a:off x="0" y="0"/>
          <a:ext cx="0" cy="0"/>
          <a:chOff x="0" y="0"/>
          <a:chExt cx="0" cy="0"/>
        </a:xfrm>
      </p:grpSpPr>
      <p:sp>
        <p:nvSpPr>
          <p:cNvPr id="76" name="Google Shape;76;p4:notes">
            <a:extLst>
              <a:ext uri="{FF2B5EF4-FFF2-40B4-BE49-F238E27FC236}">
                <a16:creationId xmlns:a16="http://schemas.microsoft.com/office/drawing/2014/main" id="{34516551-5E38-C5AB-2598-4F12FEFB92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a:extLst>
              <a:ext uri="{FF2B5EF4-FFF2-40B4-BE49-F238E27FC236}">
                <a16:creationId xmlns:a16="http://schemas.microsoft.com/office/drawing/2014/main" id="{5E64FE6C-538E-88F6-BB39-F67B614A56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a:extLst>
              <a:ext uri="{FF2B5EF4-FFF2-40B4-BE49-F238E27FC236}">
                <a16:creationId xmlns:a16="http://schemas.microsoft.com/office/drawing/2014/main" id="{E5884902-CE69-812F-0652-16C51E7C4D1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435636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CBE78AE2-B01C-0087-6536-D7F0D92BEE34}"/>
            </a:ext>
          </a:extLst>
        </p:cNvPr>
        <p:cNvGrpSpPr/>
        <p:nvPr/>
      </p:nvGrpSpPr>
      <p:grpSpPr>
        <a:xfrm>
          <a:off x="0" y="0"/>
          <a:ext cx="0" cy="0"/>
          <a:chOff x="0" y="0"/>
          <a:chExt cx="0" cy="0"/>
        </a:xfrm>
      </p:grpSpPr>
      <p:sp>
        <p:nvSpPr>
          <p:cNvPr id="88" name="Google Shape;88;p5:notes">
            <a:extLst>
              <a:ext uri="{FF2B5EF4-FFF2-40B4-BE49-F238E27FC236}">
                <a16:creationId xmlns:a16="http://schemas.microsoft.com/office/drawing/2014/main" id="{C15D06E8-5C28-BF6C-4E9B-A92BE578821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5:notes">
            <a:extLst>
              <a:ext uri="{FF2B5EF4-FFF2-40B4-BE49-F238E27FC236}">
                <a16:creationId xmlns:a16="http://schemas.microsoft.com/office/drawing/2014/main" id="{F7B6991E-BA83-5901-01E9-7D4E3822E74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5:notes">
            <a:extLst>
              <a:ext uri="{FF2B5EF4-FFF2-40B4-BE49-F238E27FC236}">
                <a16:creationId xmlns:a16="http://schemas.microsoft.com/office/drawing/2014/main" id="{796BEC6F-3ECD-3481-5B90-CDA99B8B45C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402322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5F1D910B-600C-6755-27E4-B458118C7BAB}"/>
            </a:ext>
          </a:extLst>
        </p:cNvPr>
        <p:cNvGrpSpPr/>
        <p:nvPr/>
      </p:nvGrpSpPr>
      <p:grpSpPr>
        <a:xfrm>
          <a:off x="0" y="0"/>
          <a:ext cx="0" cy="0"/>
          <a:chOff x="0" y="0"/>
          <a:chExt cx="0" cy="0"/>
        </a:xfrm>
      </p:grpSpPr>
      <p:sp>
        <p:nvSpPr>
          <p:cNvPr id="76" name="Google Shape;76;p4:notes">
            <a:extLst>
              <a:ext uri="{FF2B5EF4-FFF2-40B4-BE49-F238E27FC236}">
                <a16:creationId xmlns:a16="http://schemas.microsoft.com/office/drawing/2014/main" id="{F9C798EA-064D-4EC7-3363-65110358D6E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a:extLst>
              <a:ext uri="{FF2B5EF4-FFF2-40B4-BE49-F238E27FC236}">
                <a16:creationId xmlns:a16="http://schemas.microsoft.com/office/drawing/2014/main" id="{7272B6F4-DA6F-C59A-6F86-890623BA21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a:extLst>
              <a:ext uri="{FF2B5EF4-FFF2-40B4-BE49-F238E27FC236}">
                <a16:creationId xmlns:a16="http://schemas.microsoft.com/office/drawing/2014/main" id="{B559F76F-7605-A6A6-860B-D0BFC755A92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01455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CFD9F75B-3EB5-FB29-120A-852200CD34AB}"/>
            </a:ext>
          </a:extLst>
        </p:cNvPr>
        <p:cNvGrpSpPr/>
        <p:nvPr/>
      </p:nvGrpSpPr>
      <p:grpSpPr>
        <a:xfrm>
          <a:off x="0" y="0"/>
          <a:ext cx="0" cy="0"/>
          <a:chOff x="0" y="0"/>
          <a:chExt cx="0" cy="0"/>
        </a:xfrm>
      </p:grpSpPr>
      <p:sp>
        <p:nvSpPr>
          <p:cNvPr id="88" name="Google Shape;88;p5:notes">
            <a:extLst>
              <a:ext uri="{FF2B5EF4-FFF2-40B4-BE49-F238E27FC236}">
                <a16:creationId xmlns:a16="http://schemas.microsoft.com/office/drawing/2014/main" id="{A72FE7A2-0967-DDDB-42BE-5F60A7607D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5:notes">
            <a:extLst>
              <a:ext uri="{FF2B5EF4-FFF2-40B4-BE49-F238E27FC236}">
                <a16:creationId xmlns:a16="http://schemas.microsoft.com/office/drawing/2014/main" id="{04346E76-E2CA-6DA3-EC8E-A2981C66F0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5:notes">
            <a:extLst>
              <a:ext uri="{FF2B5EF4-FFF2-40B4-BE49-F238E27FC236}">
                <a16:creationId xmlns:a16="http://schemas.microsoft.com/office/drawing/2014/main" id="{8A9AC75B-6C3E-2CAA-10C3-162D6956A5F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843837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24DBFD63-D69E-2AB7-EA32-03AF5012309F}"/>
            </a:ext>
          </a:extLst>
        </p:cNvPr>
        <p:cNvGrpSpPr/>
        <p:nvPr/>
      </p:nvGrpSpPr>
      <p:grpSpPr>
        <a:xfrm>
          <a:off x="0" y="0"/>
          <a:ext cx="0" cy="0"/>
          <a:chOff x="0" y="0"/>
          <a:chExt cx="0" cy="0"/>
        </a:xfrm>
      </p:grpSpPr>
      <p:sp>
        <p:nvSpPr>
          <p:cNvPr id="76" name="Google Shape;76;p4:notes">
            <a:extLst>
              <a:ext uri="{FF2B5EF4-FFF2-40B4-BE49-F238E27FC236}">
                <a16:creationId xmlns:a16="http://schemas.microsoft.com/office/drawing/2014/main" id="{77F27F6B-E6A0-199B-BAA9-E5F207DF82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a:extLst>
              <a:ext uri="{FF2B5EF4-FFF2-40B4-BE49-F238E27FC236}">
                <a16:creationId xmlns:a16="http://schemas.microsoft.com/office/drawing/2014/main" id="{B58CDD6C-A523-C8DA-D715-7793D9500F9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a:extLst>
              <a:ext uri="{FF2B5EF4-FFF2-40B4-BE49-F238E27FC236}">
                <a16:creationId xmlns:a16="http://schemas.microsoft.com/office/drawing/2014/main" id="{FF274E6A-1377-C2AF-F6FA-E52947477FD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647241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a:extLst>
            <a:ext uri="{FF2B5EF4-FFF2-40B4-BE49-F238E27FC236}">
              <a16:creationId xmlns:a16="http://schemas.microsoft.com/office/drawing/2014/main" id="{EDCFFFCA-B55B-91DB-7FB5-2A2608DE41B3}"/>
            </a:ext>
          </a:extLst>
        </p:cNvPr>
        <p:cNvGrpSpPr/>
        <p:nvPr/>
      </p:nvGrpSpPr>
      <p:grpSpPr>
        <a:xfrm>
          <a:off x="0" y="0"/>
          <a:ext cx="0" cy="0"/>
          <a:chOff x="0" y="0"/>
          <a:chExt cx="0" cy="0"/>
        </a:xfrm>
      </p:grpSpPr>
      <p:sp>
        <p:nvSpPr>
          <p:cNvPr id="24" name="Google Shape;24;p2:notes">
            <a:extLst>
              <a:ext uri="{FF2B5EF4-FFF2-40B4-BE49-F238E27FC236}">
                <a16:creationId xmlns:a16="http://schemas.microsoft.com/office/drawing/2014/main" id="{254ABDFD-8C7A-EB59-CE49-2E3AFE3F75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 name="Google Shape;25;p2:notes">
            <a:extLst>
              <a:ext uri="{FF2B5EF4-FFF2-40B4-BE49-F238E27FC236}">
                <a16:creationId xmlns:a16="http://schemas.microsoft.com/office/drawing/2014/main" id="{FCBD460F-167D-E0C9-69F6-20B87F8A914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 name="Google Shape;26;p2:notes">
            <a:extLst>
              <a:ext uri="{FF2B5EF4-FFF2-40B4-BE49-F238E27FC236}">
                <a16:creationId xmlns:a16="http://schemas.microsoft.com/office/drawing/2014/main" id="{71FBC6D1-D99A-CFFA-7402-43C12D1BB7A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31487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2653C2DB-A378-633F-0826-7D03E89E6CE4}"/>
            </a:ext>
          </a:extLst>
        </p:cNvPr>
        <p:cNvGrpSpPr/>
        <p:nvPr/>
      </p:nvGrpSpPr>
      <p:grpSpPr>
        <a:xfrm>
          <a:off x="0" y="0"/>
          <a:ext cx="0" cy="0"/>
          <a:chOff x="0" y="0"/>
          <a:chExt cx="0" cy="0"/>
        </a:xfrm>
      </p:grpSpPr>
      <p:sp>
        <p:nvSpPr>
          <p:cNvPr id="109" name="Google Shape;109;p6:notes">
            <a:extLst>
              <a:ext uri="{FF2B5EF4-FFF2-40B4-BE49-F238E27FC236}">
                <a16:creationId xmlns:a16="http://schemas.microsoft.com/office/drawing/2014/main" id="{3B5B4030-6413-9AD1-EFE7-625F782F5B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6:notes">
            <a:extLst>
              <a:ext uri="{FF2B5EF4-FFF2-40B4-BE49-F238E27FC236}">
                <a16:creationId xmlns:a16="http://schemas.microsoft.com/office/drawing/2014/main" id="{B6EE772E-95E6-9736-FF0C-B43483672C4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a:extLst>
              <a:ext uri="{FF2B5EF4-FFF2-40B4-BE49-F238E27FC236}">
                <a16:creationId xmlns:a16="http://schemas.microsoft.com/office/drawing/2014/main" id="{933C0D7D-82BF-A96E-D0CE-FFBA47DDFE1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80507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4D554E1-D315-1F70-CDDB-ACBA974BC067}"/>
            </a:ext>
          </a:extLst>
        </p:cNvPr>
        <p:cNvGrpSpPr/>
        <p:nvPr/>
      </p:nvGrpSpPr>
      <p:grpSpPr>
        <a:xfrm>
          <a:off x="0" y="0"/>
          <a:ext cx="0" cy="0"/>
          <a:chOff x="0" y="0"/>
          <a:chExt cx="0" cy="0"/>
        </a:xfrm>
      </p:grpSpPr>
      <p:sp>
        <p:nvSpPr>
          <p:cNvPr id="218" name="Google Shape;218;p10:notes">
            <a:extLst>
              <a:ext uri="{FF2B5EF4-FFF2-40B4-BE49-F238E27FC236}">
                <a16:creationId xmlns:a16="http://schemas.microsoft.com/office/drawing/2014/main" id="{B0A98DE1-3AF6-3E32-ACCD-62D85539EB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0:notes">
            <a:extLst>
              <a:ext uri="{FF2B5EF4-FFF2-40B4-BE49-F238E27FC236}">
                <a16:creationId xmlns:a16="http://schemas.microsoft.com/office/drawing/2014/main" id="{F0145029-DBA5-BD31-F8EF-F86FFC5B4C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0:notes">
            <a:extLst>
              <a:ext uri="{FF2B5EF4-FFF2-40B4-BE49-F238E27FC236}">
                <a16:creationId xmlns:a16="http://schemas.microsoft.com/office/drawing/2014/main" id="{C8A55DA0-5802-8D2C-3E62-391EAE91788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698529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AB93124C-51F8-FB51-A89D-BCBA49EDBB00}"/>
            </a:ext>
          </a:extLst>
        </p:cNvPr>
        <p:cNvGrpSpPr/>
        <p:nvPr/>
      </p:nvGrpSpPr>
      <p:grpSpPr>
        <a:xfrm>
          <a:off x="0" y="0"/>
          <a:ext cx="0" cy="0"/>
          <a:chOff x="0" y="0"/>
          <a:chExt cx="0" cy="0"/>
        </a:xfrm>
      </p:grpSpPr>
      <p:sp>
        <p:nvSpPr>
          <p:cNvPr id="76" name="Google Shape;76;p4:notes">
            <a:extLst>
              <a:ext uri="{FF2B5EF4-FFF2-40B4-BE49-F238E27FC236}">
                <a16:creationId xmlns:a16="http://schemas.microsoft.com/office/drawing/2014/main" id="{CC3DFB19-12B0-4C61-AE13-D90384416A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a:extLst>
              <a:ext uri="{FF2B5EF4-FFF2-40B4-BE49-F238E27FC236}">
                <a16:creationId xmlns:a16="http://schemas.microsoft.com/office/drawing/2014/main" id="{FF164CAD-BC1D-E6C1-BEE9-6A68A7CBB3A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a:extLst>
              <a:ext uri="{FF2B5EF4-FFF2-40B4-BE49-F238E27FC236}">
                <a16:creationId xmlns:a16="http://schemas.microsoft.com/office/drawing/2014/main" id="{EFC6265A-B955-C984-41B9-A03F5BD56D3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2196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98EBF421-6B8E-1CE8-6ECF-DF4484D72BEE}"/>
            </a:ext>
          </a:extLst>
        </p:cNvPr>
        <p:cNvGrpSpPr/>
        <p:nvPr/>
      </p:nvGrpSpPr>
      <p:grpSpPr>
        <a:xfrm>
          <a:off x="0" y="0"/>
          <a:ext cx="0" cy="0"/>
          <a:chOff x="0" y="0"/>
          <a:chExt cx="0" cy="0"/>
        </a:xfrm>
      </p:grpSpPr>
      <p:sp>
        <p:nvSpPr>
          <p:cNvPr id="88" name="Google Shape;88;p5:notes">
            <a:extLst>
              <a:ext uri="{FF2B5EF4-FFF2-40B4-BE49-F238E27FC236}">
                <a16:creationId xmlns:a16="http://schemas.microsoft.com/office/drawing/2014/main" id="{9BE6FEB3-4A75-93A2-8293-9C6B372D4C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5:notes">
            <a:extLst>
              <a:ext uri="{FF2B5EF4-FFF2-40B4-BE49-F238E27FC236}">
                <a16:creationId xmlns:a16="http://schemas.microsoft.com/office/drawing/2014/main" id="{91A15883-CBD2-6D32-BA5F-456B4B1FF73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5:notes">
            <a:extLst>
              <a:ext uri="{FF2B5EF4-FFF2-40B4-BE49-F238E27FC236}">
                <a16:creationId xmlns:a16="http://schemas.microsoft.com/office/drawing/2014/main" id="{DBC2E667-A995-6879-612E-CFA0251D50D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273953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93624D50-FF5E-FC95-7841-00DB6A7BB827}"/>
            </a:ext>
          </a:extLst>
        </p:cNvPr>
        <p:cNvGrpSpPr/>
        <p:nvPr/>
      </p:nvGrpSpPr>
      <p:grpSpPr>
        <a:xfrm>
          <a:off x="0" y="0"/>
          <a:ext cx="0" cy="0"/>
          <a:chOff x="0" y="0"/>
          <a:chExt cx="0" cy="0"/>
        </a:xfrm>
      </p:grpSpPr>
      <p:sp>
        <p:nvSpPr>
          <p:cNvPr id="76" name="Google Shape;76;p4:notes">
            <a:extLst>
              <a:ext uri="{FF2B5EF4-FFF2-40B4-BE49-F238E27FC236}">
                <a16:creationId xmlns:a16="http://schemas.microsoft.com/office/drawing/2014/main" id="{17CED832-6D54-6942-EB27-B5AAA8E4CC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a:extLst>
              <a:ext uri="{FF2B5EF4-FFF2-40B4-BE49-F238E27FC236}">
                <a16:creationId xmlns:a16="http://schemas.microsoft.com/office/drawing/2014/main" id="{137555AD-A07D-3BE5-5E5F-BB37BE6D431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a:extLst>
              <a:ext uri="{FF2B5EF4-FFF2-40B4-BE49-F238E27FC236}">
                <a16:creationId xmlns:a16="http://schemas.microsoft.com/office/drawing/2014/main" id="{F6F15611-B7A4-944B-FE29-C127A62521D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29792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hyperlink" Target="https://unsplash.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1028"/>
        </a:solidFill>
        <a:effectLst/>
      </p:bgPr>
    </p:bg>
    <p:spTree>
      <p:nvGrpSpPr>
        <p:cNvPr id="1" name="Shape 15"/>
        <p:cNvGrpSpPr/>
        <p:nvPr/>
      </p:nvGrpSpPr>
      <p:grpSpPr>
        <a:xfrm>
          <a:off x="0" y="0"/>
          <a:ext cx="0" cy="0"/>
          <a:chOff x="0" y="0"/>
          <a:chExt cx="0" cy="0"/>
        </a:xfrm>
      </p:grpSpPr>
      <p:pic>
        <p:nvPicPr>
          <p:cNvPr id="16" name="Google Shape;16;p1" descr=" "/>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17" name="Google Shape;17;p1" descr=" "/>
          <p:cNvPicPr preferRelativeResize="0"/>
          <p:nvPr/>
        </p:nvPicPr>
        <p:blipFill rotWithShape="1">
          <a:blip r:embed="rId4">
            <a:alphaModFix/>
          </a:blip>
          <a:srcRect/>
          <a:stretch/>
        </p:blipFill>
        <p:spPr>
          <a:xfrm>
            <a:off x="15254607" y="762000"/>
            <a:ext cx="9132441" cy="2413000"/>
          </a:xfrm>
          <a:prstGeom prst="rect">
            <a:avLst/>
          </a:prstGeom>
          <a:noFill/>
          <a:ln>
            <a:noFill/>
          </a:ln>
        </p:spPr>
      </p:pic>
      <p:pic>
        <p:nvPicPr>
          <p:cNvPr id="18" name="Google Shape;18;p1" descr=" "/>
          <p:cNvPicPr preferRelativeResize="0"/>
          <p:nvPr/>
        </p:nvPicPr>
        <p:blipFill rotWithShape="1">
          <a:blip r:embed="rId5">
            <a:alphaModFix/>
          </a:blip>
          <a:srcRect/>
          <a:stretch/>
        </p:blipFill>
        <p:spPr>
          <a:xfrm>
            <a:off x="0" y="10693400"/>
            <a:ext cx="9157845" cy="2425700"/>
          </a:xfrm>
          <a:prstGeom prst="rect">
            <a:avLst/>
          </a:prstGeom>
          <a:noFill/>
          <a:ln>
            <a:noFill/>
          </a:ln>
        </p:spPr>
      </p:pic>
      <p:sp>
        <p:nvSpPr>
          <p:cNvPr id="19" name="Google Shape;19;p1"/>
          <p:cNvSpPr/>
          <p:nvPr/>
        </p:nvSpPr>
        <p:spPr>
          <a:xfrm>
            <a:off x="2911642" y="4394200"/>
            <a:ext cx="18079848" cy="258656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F0C3"/>
              </a:buClr>
              <a:buSzPts val="12800"/>
              <a:buFont typeface="Source Code Pro"/>
              <a:buNone/>
            </a:pPr>
            <a:r>
              <a:rPr lang="en-US" sz="9600" b="1" i="0" u="none" strike="noStrike" cap="none" dirty="0">
                <a:solidFill>
                  <a:srgbClr val="00F0C3"/>
                </a:solidFill>
                <a:latin typeface="Source Code Pro"/>
                <a:ea typeface="Source Code Pro"/>
                <a:cs typeface="Source Code Pro"/>
                <a:sym typeface="Source Code Pro"/>
              </a:rPr>
              <a:t>Movies Recommendation system</a:t>
            </a:r>
            <a:endParaRPr sz="9600" b="0" i="0" u="none" strike="noStrike" cap="none" dirty="0">
              <a:solidFill>
                <a:schemeClr val="dk1"/>
              </a:solidFill>
              <a:latin typeface="Calibri"/>
              <a:ea typeface="Calibri"/>
              <a:cs typeface="Calibri"/>
              <a:sym typeface="Calibri"/>
            </a:endParaRPr>
          </a:p>
        </p:txBody>
      </p:sp>
      <p:sp>
        <p:nvSpPr>
          <p:cNvPr id="20" name="Google Shape;20;p1"/>
          <p:cNvSpPr/>
          <p:nvPr/>
        </p:nvSpPr>
        <p:spPr>
          <a:xfrm>
            <a:off x="5071539" y="7802033"/>
            <a:ext cx="13760053" cy="128693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6400"/>
              <a:buFont typeface="Source Code Pro SemiBold"/>
              <a:buNone/>
            </a:pPr>
            <a:r>
              <a:rPr lang="en-US" sz="5400" dirty="0">
                <a:solidFill>
                  <a:srgbClr val="FFFFFF"/>
                </a:solidFill>
                <a:latin typeface="Source Code Pro SemiBold"/>
                <a:ea typeface="Source Code Pro SemiBold"/>
                <a:cs typeface="Calibri"/>
                <a:sym typeface="Source Code Pro SemiBold"/>
              </a:rPr>
              <a:t>Major assignment Presentation</a:t>
            </a:r>
            <a:endParaRPr lang="en-US" sz="5400" b="0" i="0" u="none" strike="noStrike" cap="none" dirty="0">
              <a:solidFill>
                <a:schemeClr val="dk1"/>
              </a:solidFill>
              <a:latin typeface="Calibri"/>
              <a:ea typeface="Calibri"/>
              <a:cs typeface="Calibri"/>
              <a:sym typeface="Calibri"/>
            </a:endParaRPr>
          </a:p>
        </p:txBody>
      </p:sp>
      <p:sp>
        <p:nvSpPr>
          <p:cNvPr id="21" name="Google Shape;21;p1"/>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0;p1">
            <a:extLst>
              <a:ext uri="{FF2B5EF4-FFF2-40B4-BE49-F238E27FC236}">
                <a16:creationId xmlns:a16="http://schemas.microsoft.com/office/drawing/2014/main" id="{81EE79D8-1B16-BFEA-7AD7-4030539D87E4}"/>
              </a:ext>
            </a:extLst>
          </p:cNvPr>
          <p:cNvSpPr/>
          <p:nvPr/>
        </p:nvSpPr>
        <p:spPr>
          <a:xfrm>
            <a:off x="11287855" y="11832167"/>
            <a:ext cx="13760053" cy="128693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6400"/>
              <a:buFont typeface="Source Code Pro SemiBold"/>
              <a:buNone/>
            </a:pPr>
            <a:r>
              <a:rPr lang="en-US" sz="5400" dirty="0">
                <a:solidFill>
                  <a:srgbClr val="FFFFFF"/>
                </a:solidFill>
                <a:latin typeface="Source Code Pro SemiBold"/>
                <a:ea typeface="Source Code Pro SemiBold"/>
                <a:cs typeface="Calibri"/>
                <a:sym typeface="Source Code Pro SemiBold"/>
              </a:rPr>
              <a:t>Prepared By: Muhammad Haseeb</a:t>
            </a:r>
            <a:endParaRPr lang="en-US" sz="5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E488BEB-E4D3-4CDA-9DFA-88F7BF0AEC66}"/>
            </a:ext>
          </a:extLst>
        </p:cNvPr>
        <p:cNvGrpSpPr/>
        <p:nvPr/>
      </p:nvGrpSpPr>
      <p:grpSpPr>
        <a:xfrm>
          <a:off x="0" y="0"/>
          <a:ext cx="0" cy="0"/>
          <a:chOff x="0" y="0"/>
          <a:chExt cx="0" cy="0"/>
        </a:xfrm>
      </p:grpSpPr>
      <p:pic>
        <p:nvPicPr>
          <p:cNvPr id="92" name="Google Shape;92;p5" descr=" ">
            <a:extLst>
              <a:ext uri="{FF2B5EF4-FFF2-40B4-BE49-F238E27FC236}">
                <a16:creationId xmlns:a16="http://schemas.microsoft.com/office/drawing/2014/main" id="{5BA022D9-0C84-02BB-255E-6A210972974D}"/>
              </a:ext>
            </a:extLst>
          </p:cNvPr>
          <p:cNvPicPr preferRelativeResize="0"/>
          <p:nvPr/>
        </p:nvPicPr>
        <p:blipFill rotWithShape="1">
          <a:blip r:embed="rId3">
            <a:alphaModFix/>
          </a:blip>
          <a:srcRect/>
          <a:stretch/>
        </p:blipFill>
        <p:spPr>
          <a:xfrm>
            <a:off x="1017" y="124"/>
            <a:ext cx="24386031" cy="13715876"/>
          </a:xfrm>
          <a:prstGeom prst="rect">
            <a:avLst/>
          </a:prstGeom>
          <a:noFill/>
          <a:ln>
            <a:noFill/>
          </a:ln>
        </p:spPr>
      </p:pic>
      <p:pic>
        <p:nvPicPr>
          <p:cNvPr id="93" name="Google Shape;93;p5" descr=" ">
            <a:extLst>
              <a:ext uri="{FF2B5EF4-FFF2-40B4-BE49-F238E27FC236}">
                <a16:creationId xmlns:a16="http://schemas.microsoft.com/office/drawing/2014/main" id="{962C3A48-DF11-3099-6FFD-E2E483D4BD9D}"/>
              </a:ext>
            </a:extLst>
          </p:cNvPr>
          <p:cNvPicPr preferRelativeResize="0"/>
          <p:nvPr/>
        </p:nvPicPr>
        <p:blipFill rotWithShape="1">
          <a:blip r:embed="rId4">
            <a:alphaModFix/>
          </a:blip>
          <a:srcRect/>
          <a:stretch/>
        </p:blipFill>
        <p:spPr>
          <a:xfrm>
            <a:off x="0" y="11578164"/>
            <a:ext cx="9132441" cy="2413000"/>
          </a:xfrm>
          <a:prstGeom prst="rect">
            <a:avLst/>
          </a:prstGeom>
          <a:noFill/>
          <a:ln>
            <a:noFill/>
          </a:ln>
        </p:spPr>
      </p:pic>
      <p:pic>
        <p:nvPicPr>
          <p:cNvPr id="94" name="Google Shape;94;p5" descr=" ">
            <a:extLst>
              <a:ext uri="{FF2B5EF4-FFF2-40B4-BE49-F238E27FC236}">
                <a16:creationId xmlns:a16="http://schemas.microsoft.com/office/drawing/2014/main" id="{544E5EDE-655B-2774-034A-70859208353A}"/>
              </a:ext>
            </a:extLst>
          </p:cNvPr>
          <p:cNvPicPr preferRelativeResize="0"/>
          <p:nvPr/>
        </p:nvPicPr>
        <p:blipFill rotWithShape="1">
          <a:blip r:embed="rId5">
            <a:alphaModFix/>
          </a:blip>
          <a:srcRect/>
          <a:stretch/>
        </p:blipFill>
        <p:spPr>
          <a:xfrm>
            <a:off x="15229203" y="10693400"/>
            <a:ext cx="9157845" cy="2425700"/>
          </a:xfrm>
          <a:prstGeom prst="rect">
            <a:avLst/>
          </a:prstGeom>
          <a:noFill/>
          <a:ln>
            <a:noFill/>
          </a:ln>
        </p:spPr>
      </p:pic>
      <p:sp>
        <p:nvSpPr>
          <p:cNvPr id="95" name="Google Shape;95;p5">
            <a:extLst>
              <a:ext uri="{FF2B5EF4-FFF2-40B4-BE49-F238E27FC236}">
                <a16:creationId xmlns:a16="http://schemas.microsoft.com/office/drawing/2014/main" id="{62A2939C-10B9-E907-EF97-98DA90ECFF7E}"/>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a:extLst>
              <a:ext uri="{FF2B5EF4-FFF2-40B4-BE49-F238E27FC236}">
                <a16:creationId xmlns:a16="http://schemas.microsoft.com/office/drawing/2014/main" id="{25363100-7AEB-F6A2-23A2-49BCF2EEF685}"/>
              </a:ext>
            </a:extLst>
          </p:cNvPr>
          <p:cNvSpPr/>
          <p:nvPr/>
        </p:nvSpPr>
        <p:spPr>
          <a:xfrm>
            <a:off x="2502213" y="2489200"/>
            <a:ext cx="7874984" cy="48260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a:extLst>
              <a:ext uri="{FF2B5EF4-FFF2-40B4-BE49-F238E27FC236}">
                <a16:creationId xmlns:a16="http://schemas.microsoft.com/office/drawing/2014/main" id="{55F587FA-449B-4E98-4A44-566CDCBBC740}"/>
              </a:ext>
            </a:extLst>
          </p:cNvPr>
          <p:cNvSpPr/>
          <p:nvPr/>
        </p:nvSpPr>
        <p:spPr>
          <a:xfrm>
            <a:off x="2502213" y="3810006"/>
            <a:ext cx="7874984" cy="3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a:extLst>
              <a:ext uri="{FF2B5EF4-FFF2-40B4-BE49-F238E27FC236}">
                <a16:creationId xmlns:a16="http://schemas.microsoft.com/office/drawing/2014/main" id="{2862F480-D796-11FC-CA6D-621081232980}"/>
              </a:ext>
            </a:extLst>
          </p:cNvPr>
          <p:cNvSpPr/>
          <p:nvPr/>
        </p:nvSpPr>
        <p:spPr>
          <a:xfrm>
            <a:off x="2502213" y="8001000"/>
            <a:ext cx="7874984" cy="4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a:extLst>
              <a:ext uri="{FF2B5EF4-FFF2-40B4-BE49-F238E27FC236}">
                <a16:creationId xmlns:a16="http://schemas.microsoft.com/office/drawing/2014/main" id="{CADBE4DF-7F04-CBE1-3BD0-39342F02D5CE}"/>
              </a:ext>
            </a:extLst>
          </p:cNvPr>
          <p:cNvSpPr/>
          <p:nvPr/>
        </p:nvSpPr>
        <p:spPr>
          <a:xfrm>
            <a:off x="2502213" y="9321800"/>
            <a:ext cx="7874984" cy="29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4;p4">
            <a:extLst>
              <a:ext uri="{FF2B5EF4-FFF2-40B4-BE49-F238E27FC236}">
                <a16:creationId xmlns:a16="http://schemas.microsoft.com/office/drawing/2014/main" id="{E94A5F18-1CE2-FBCB-E624-4763C6201845}"/>
              </a:ext>
            </a:extLst>
          </p:cNvPr>
          <p:cNvSpPr/>
          <p:nvPr/>
        </p:nvSpPr>
        <p:spPr>
          <a:xfrm>
            <a:off x="2128792" y="1403353"/>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Model Evaluation of SVD:</a:t>
            </a:r>
            <a:endParaRPr lang="en-US" sz="8000" b="0" i="0" u="none" strike="noStrike" cap="none" dirty="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95002F42-7727-16F8-6A69-0FA4C42D9D6A}"/>
              </a:ext>
            </a:extLst>
          </p:cNvPr>
          <p:cNvGraphicFramePr>
            <a:graphicFrameLocks noGrp="1"/>
          </p:cNvGraphicFramePr>
          <p:nvPr>
            <p:extLst>
              <p:ext uri="{D42A27DB-BD31-4B8C-83A1-F6EECF244321}">
                <p14:modId xmlns:p14="http://schemas.microsoft.com/office/powerpoint/2010/main" val="3365219842"/>
              </p:ext>
            </p:extLst>
          </p:nvPr>
        </p:nvGraphicFramePr>
        <p:xfrm>
          <a:off x="6312668" y="4052758"/>
          <a:ext cx="8129058" cy="3505200"/>
        </p:xfrm>
        <a:graphic>
          <a:graphicData uri="http://schemas.openxmlformats.org/drawingml/2006/table">
            <a:tbl>
              <a:tblPr firstRow="1" bandRow="1">
                <a:tableStyleId>{C083E6E3-FA7D-4D7B-A595-EF9225AFEA82}</a:tableStyleId>
              </a:tblPr>
              <a:tblGrid>
                <a:gridCol w="4064529">
                  <a:extLst>
                    <a:ext uri="{9D8B030D-6E8A-4147-A177-3AD203B41FA5}">
                      <a16:colId xmlns:a16="http://schemas.microsoft.com/office/drawing/2014/main" val="3891266872"/>
                    </a:ext>
                  </a:extLst>
                </a:gridCol>
                <a:gridCol w="4064529">
                  <a:extLst>
                    <a:ext uri="{9D8B030D-6E8A-4147-A177-3AD203B41FA5}">
                      <a16:colId xmlns:a16="http://schemas.microsoft.com/office/drawing/2014/main" val="3967616656"/>
                    </a:ext>
                  </a:extLst>
                </a:gridCol>
              </a:tblGrid>
              <a:tr h="1752600">
                <a:tc>
                  <a:txBody>
                    <a:bodyPr/>
                    <a:lstStyle/>
                    <a:p>
                      <a:pPr algn="ctr"/>
                      <a:r>
                        <a:rPr lang="en-US" sz="5400" dirty="0">
                          <a:solidFill>
                            <a:schemeClr val="bg1"/>
                          </a:solidFill>
                        </a:rPr>
                        <a:t>MAE</a:t>
                      </a:r>
                    </a:p>
                  </a:txBody>
                  <a:tcPr/>
                </a:tc>
                <a:tc>
                  <a:txBody>
                    <a:bodyPr/>
                    <a:lstStyle/>
                    <a:p>
                      <a:pPr algn="ctr"/>
                      <a:r>
                        <a:rPr lang="en-US" sz="5400" dirty="0">
                          <a:solidFill>
                            <a:schemeClr val="bg1"/>
                          </a:solidFill>
                        </a:rPr>
                        <a:t>RSME</a:t>
                      </a:r>
                      <a:endParaRPr lang="en-US" dirty="0"/>
                    </a:p>
                  </a:txBody>
                  <a:tcPr/>
                </a:tc>
                <a:extLst>
                  <a:ext uri="{0D108BD9-81ED-4DB2-BD59-A6C34878D82A}">
                    <a16:rowId xmlns:a16="http://schemas.microsoft.com/office/drawing/2014/main" val="3538368690"/>
                  </a:ext>
                </a:extLst>
              </a:tr>
              <a:tr h="1752600">
                <a:tc>
                  <a:txBody>
                    <a:bodyPr/>
                    <a:lstStyle/>
                    <a:p>
                      <a:pPr algn="ctr"/>
                      <a:r>
                        <a:rPr lang="en-US" sz="5400" b="1" dirty="0">
                          <a:solidFill>
                            <a:schemeClr val="bg1"/>
                          </a:solidFill>
                        </a:rPr>
                        <a:t>1.2472</a:t>
                      </a:r>
                    </a:p>
                  </a:txBody>
                  <a:tcPr/>
                </a:tc>
                <a:tc>
                  <a:txBody>
                    <a:bodyPr/>
                    <a:lstStyle/>
                    <a:p>
                      <a:pPr algn="ct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1.5967</a:t>
                      </a:r>
                      <a:endParaRPr lang="en-US" dirty="0"/>
                    </a:p>
                  </a:txBody>
                  <a:tcPr/>
                </a:tc>
                <a:extLst>
                  <a:ext uri="{0D108BD9-81ED-4DB2-BD59-A6C34878D82A}">
                    <a16:rowId xmlns:a16="http://schemas.microsoft.com/office/drawing/2014/main" val="460454298"/>
                  </a:ext>
                </a:extLst>
              </a:tr>
            </a:tbl>
          </a:graphicData>
        </a:graphic>
      </p:graphicFrame>
    </p:spTree>
    <p:extLst>
      <p:ext uri="{BB962C8B-B14F-4D97-AF65-F5344CB8AC3E}">
        <p14:creationId xmlns:p14="http://schemas.microsoft.com/office/powerpoint/2010/main" val="396111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BCBB576E-5C0B-ECCC-0E94-51D218D85639}"/>
            </a:ext>
          </a:extLst>
        </p:cNvPr>
        <p:cNvGrpSpPr/>
        <p:nvPr/>
      </p:nvGrpSpPr>
      <p:grpSpPr>
        <a:xfrm>
          <a:off x="0" y="0"/>
          <a:ext cx="0" cy="0"/>
          <a:chOff x="0" y="0"/>
          <a:chExt cx="0" cy="0"/>
        </a:xfrm>
      </p:grpSpPr>
      <p:pic>
        <p:nvPicPr>
          <p:cNvPr id="80" name="Google Shape;80;p4" descr=" ">
            <a:extLst>
              <a:ext uri="{FF2B5EF4-FFF2-40B4-BE49-F238E27FC236}">
                <a16:creationId xmlns:a16="http://schemas.microsoft.com/office/drawing/2014/main" id="{3CB0B3BC-7BA1-7C6F-CFB6-FB28E4243036}"/>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81" name="Google Shape;81;p4" descr=" ">
            <a:extLst>
              <a:ext uri="{FF2B5EF4-FFF2-40B4-BE49-F238E27FC236}">
                <a16:creationId xmlns:a16="http://schemas.microsoft.com/office/drawing/2014/main" id="{13BD67FF-1C2E-AC2B-FF2F-E868DF0EDBAA}"/>
              </a:ext>
            </a:extLst>
          </p:cNvPr>
          <p:cNvPicPr preferRelativeResize="0"/>
          <p:nvPr/>
        </p:nvPicPr>
        <p:blipFill rotWithShape="1">
          <a:blip r:embed="rId4">
            <a:alphaModFix/>
          </a:blip>
          <a:srcRect/>
          <a:stretch/>
        </p:blipFill>
        <p:spPr>
          <a:xfrm>
            <a:off x="1" y="1930400"/>
            <a:ext cx="3755034" cy="9848875"/>
          </a:xfrm>
          <a:prstGeom prst="rect">
            <a:avLst/>
          </a:prstGeom>
          <a:noFill/>
          <a:ln>
            <a:noFill/>
          </a:ln>
        </p:spPr>
      </p:pic>
      <p:sp>
        <p:nvSpPr>
          <p:cNvPr id="82" name="Google Shape;82;p4">
            <a:extLst>
              <a:ext uri="{FF2B5EF4-FFF2-40B4-BE49-F238E27FC236}">
                <a16:creationId xmlns:a16="http://schemas.microsoft.com/office/drawing/2014/main" id="{3B89A5B9-DBBA-674F-19A8-BDF726C80D70}"/>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a:extLst>
              <a:ext uri="{FF2B5EF4-FFF2-40B4-BE49-F238E27FC236}">
                <a16:creationId xmlns:a16="http://schemas.microsoft.com/office/drawing/2014/main" id="{5D09E414-97C6-8196-9AA8-1C296F2F6023}"/>
              </a:ext>
            </a:extLst>
          </p:cNvPr>
          <p:cNvSpPr/>
          <p:nvPr/>
        </p:nvSpPr>
        <p:spPr>
          <a:xfrm>
            <a:off x="4318540" y="886945"/>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Neural Collaborative filtering</a:t>
            </a:r>
            <a:endParaRPr lang="en-US" sz="8000" b="0" i="0" u="none" strike="noStrike" cap="none" dirty="0">
              <a:solidFill>
                <a:schemeClr val="dk1"/>
              </a:solidFill>
              <a:latin typeface="Calibri"/>
              <a:ea typeface="Calibri"/>
              <a:cs typeface="Calibri"/>
              <a:sym typeface="Calibri"/>
            </a:endParaRPr>
          </a:p>
        </p:txBody>
      </p:sp>
      <p:sp>
        <p:nvSpPr>
          <p:cNvPr id="85" name="Google Shape;85;p4">
            <a:extLst>
              <a:ext uri="{FF2B5EF4-FFF2-40B4-BE49-F238E27FC236}">
                <a16:creationId xmlns:a16="http://schemas.microsoft.com/office/drawing/2014/main" id="{9B5EA514-0F34-6088-5B51-4113377C29A5}"/>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The Neural Collaborative Filtering (NCF) model is a neural network that provides collaborative filtering based on user and item interactions. The model treats matrix factorization from a non-linearity perspective. NCF TensorFlow takes in a sequence of (user ID, item ID) pairs as inputs, then feeds them separately into a matrix factorization step (where the embeddings are multiplied) and into a multilayer perceptron (MLP) network.</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The outputs of the matrix factorization and the MLP network are then combined and fed into a single dense layer that predicts whether the input user is likely to interact with the input item.</a:t>
            </a:r>
          </a:p>
          <a:p>
            <a:pPr marR="0" lvl="0" algn="l" rtl="0">
              <a:spcBef>
                <a:spcPts val="0"/>
              </a:spcBef>
              <a:spcAft>
                <a:spcPts val="0"/>
              </a:spcAft>
              <a:buClr>
                <a:srgbClr val="FFFFFF"/>
              </a:buClr>
              <a:buSzPts val="3200"/>
            </a:pPr>
            <a:r>
              <a:rPr lang="en-US" sz="4000" b="1"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Example:</a:t>
            </a:r>
          </a:p>
          <a:p>
            <a:pPr marR="0" lvl="0" algn="l" rtl="0">
              <a:spcBef>
                <a:spcPts val="0"/>
              </a:spcBef>
              <a:spcAft>
                <a:spcPts val="0"/>
              </a:spcAft>
              <a:buClr>
                <a:srgbClr val="FFFFFF"/>
              </a:buClr>
              <a:buSzPts val="3200"/>
            </a:pPr>
            <a:r>
              <a:rPr lang="en-US" sz="4000" b="1"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Input User:</a:t>
            </a: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 User 1</a:t>
            </a:r>
          </a:p>
          <a:p>
            <a:pPr marR="0" lvl="0" algn="l" rtl="0">
              <a:spcBef>
                <a:spcPts val="0"/>
              </a:spcBef>
              <a:spcAft>
                <a:spcPts val="0"/>
              </a:spcAft>
              <a:buClr>
                <a:srgbClr val="FFFFFF"/>
              </a:buClr>
              <a:buSzPts val="3200"/>
            </a:pPr>
            <a:r>
              <a:rPr lang="en-US" sz="4000" b="1"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Movies Already Rated:</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The Shawshank Redemption (1994) - Rated: 5.0 (Drama, Crime)</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Forrest Gump (1994) - Rated: 4.5 (Drama, Romance)</a:t>
            </a:r>
          </a:p>
          <a:p>
            <a:pPr marR="0" lvl="0" algn="l" rtl="0">
              <a:spcBef>
                <a:spcPts val="0"/>
              </a:spcBef>
              <a:spcAft>
                <a:spcPts val="0"/>
              </a:spcAft>
              <a:buClr>
                <a:srgbClr val="FFFFFF"/>
              </a:buClr>
              <a:buSzPts val="3200"/>
            </a:pPr>
            <a:r>
              <a:rPr lang="en-US" sz="4000" b="1"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Recommended Movies:</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Schindler's List (1993) - Drama, History</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The Green Mile (1999) - Crime, Drama, Fantasy</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Good Will Hunting (1997) - Drama, Romance</a:t>
            </a:r>
          </a:p>
          <a:p>
            <a:pPr marR="0" lvl="0" algn="l" rtl="0">
              <a:spcBef>
                <a:spcPts val="0"/>
              </a:spcBef>
              <a:spcAft>
                <a:spcPts val="0"/>
              </a:spcAft>
              <a:buClr>
                <a:srgbClr val="FFFFFF"/>
              </a:buClr>
              <a:buSzPts val="3200"/>
            </a:pPr>
            <a:endParaRPr lang="en-US" sz="40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08551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E622DA0-FAA8-F535-8DCF-EE5211425415}"/>
            </a:ext>
          </a:extLst>
        </p:cNvPr>
        <p:cNvGrpSpPr/>
        <p:nvPr/>
      </p:nvGrpSpPr>
      <p:grpSpPr>
        <a:xfrm>
          <a:off x="0" y="0"/>
          <a:ext cx="0" cy="0"/>
          <a:chOff x="0" y="0"/>
          <a:chExt cx="0" cy="0"/>
        </a:xfrm>
      </p:grpSpPr>
      <p:pic>
        <p:nvPicPr>
          <p:cNvPr id="92" name="Google Shape;92;p5" descr=" ">
            <a:extLst>
              <a:ext uri="{FF2B5EF4-FFF2-40B4-BE49-F238E27FC236}">
                <a16:creationId xmlns:a16="http://schemas.microsoft.com/office/drawing/2014/main" id="{77B6280D-BB10-9343-53D6-AB3E59D67A7E}"/>
              </a:ext>
            </a:extLst>
          </p:cNvPr>
          <p:cNvPicPr preferRelativeResize="0"/>
          <p:nvPr/>
        </p:nvPicPr>
        <p:blipFill rotWithShape="1">
          <a:blip r:embed="rId3">
            <a:alphaModFix/>
          </a:blip>
          <a:srcRect/>
          <a:stretch/>
        </p:blipFill>
        <p:spPr>
          <a:xfrm>
            <a:off x="1017" y="124"/>
            <a:ext cx="24386031" cy="13715876"/>
          </a:xfrm>
          <a:prstGeom prst="rect">
            <a:avLst/>
          </a:prstGeom>
          <a:noFill/>
          <a:ln>
            <a:noFill/>
          </a:ln>
        </p:spPr>
      </p:pic>
      <p:pic>
        <p:nvPicPr>
          <p:cNvPr id="93" name="Google Shape;93;p5" descr=" ">
            <a:extLst>
              <a:ext uri="{FF2B5EF4-FFF2-40B4-BE49-F238E27FC236}">
                <a16:creationId xmlns:a16="http://schemas.microsoft.com/office/drawing/2014/main" id="{00F8552F-7C88-3721-26A8-9E215B989238}"/>
              </a:ext>
            </a:extLst>
          </p:cNvPr>
          <p:cNvPicPr preferRelativeResize="0"/>
          <p:nvPr/>
        </p:nvPicPr>
        <p:blipFill rotWithShape="1">
          <a:blip r:embed="rId4">
            <a:alphaModFix/>
          </a:blip>
          <a:srcRect/>
          <a:stretch/>
        </p:blipFill>
        <p:spPr>
          <a:xfrm>
            <a:off x="0" y="11578164"/>
            <a:ext cx="9132441" cy="2413000"/>
          </a:xfrm>
          <a:prstGeom prst="rect">
            <a:avLst/>
          </a:prstGeom>
          <a:noFill/>
          <a:ln>
            <a:noFill/>
          </a:ln>
        </p:spPr>
      </p:pic>
      <p:pic>
        <p:nvPicPr>
          <p:cNvPr id="94" name="Google Shape;94;p5" descr=" ">
            <a:extLst>
              <a:ext uri="{FF2B5EF4-FFF2-40B4-BE49-F238E27FC236}">
                <a16:creationId xmlns:a16="http://schemas.microsoft.com/office/drawing/2014/main" id="{2E07C149-0702-62EE-09B0-8C3B8471CB3D}"/>
              </a:ext>
            </a:extLst>
          </p:cNvPr>
          <p:cNvPicPr preferRelativeResize="0"/>
          <p:nvPr/>
        </p:nvPicPr>
        <p:blipFill rotWithShape="1">
          <a:blip r:embed="rId5">
            <a:alphaModFix/>
          </a:blip>
          <a:srcRect/>
          <a:stretch/>
        </p:blipFill>
        <p:spPr>
          <a:xfrm>
            <a:off x="15229203" y="10693400"/>
            <a:ext cx="9157845" cy="2425700"/>
          </a:xfrm>
          <a:prstGeom prst="rect">
            <a:avLst/>
          </a:prstGeom>
          <a:noFill/>
          <a:ln>
            <a:noFill/>
          </a:ln>
        </p:spPr>
      </p:pic>
      <p:sp>
        <p:nvSpPr>
          <p:cNvPr id="95" name="Google Shape;95;p5">
            <a:extLst>
              <a:ext uri="{FF2B5EF4-FFF2-40B4-BE49-F238E27FC236}">
                <a16:creationId xmlns:a16="http://schemas.microsoft.com/office/drawing/2014/main" id="{FB7D1B1D-B66A-7A51-BA41-FD168A292555}"/>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a:extLst>
              <a:ext uri="{FF2B5EF4-FFF2-40B4-BE49-F238E27FC236}">
                <a16:creationId xmlns:a16="http://schemas.microsoft.com/office/drawing/2014/main" id="{4AD15E02-DFEA-F1EF-F6F0-6ACFE2A79C6D}"/>
              </a:ext>
            </a:extLst>
          </p:cNvPr>
          <p:cNvSpPr/>
          <p:nvPr/>
        </p:nvSpPr>
        <p:spPr>
          <a:xfrm>
            <a:off x="2502213" y="2489200"/>
            <a:ext cx="7874984" cy="48260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a:extLst>
              <a:ext uri="{FF2B5EF4-FFF2-40B4-BE49-F238E27FC236}">
                <a16:creationId xmlns:a16="http://schemas.microsoft.com/office/drawing/2014/main" id="{93229ABA-4976-1DCF-617E-B7B38281380C}"/>
              </a:ext>
            </a:extLst>
          </p:cNvPr>
          <p:cNvSpPr/>
          <p:nvPr/>
        </p:nvSpPr>
        <p:spPr>
          <a:xfrm>
            <a:off x="2502213" y="3810006"/>
            <a:ext cx="7874984" cy="3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a:extLst>
              <a:ext uri="{FF2B5EF4-FFF2-40B4-BE49-F238E27FC236}">
                <a16:creationId xmlns:a16="http://schemas.microsoft.com/office/drawing/2014/main" id="{F303FA0D-DCC0-2554-CDD9-FDF83A3267D8}"/>
              </a:ext>
            </a:extLst>
          </p:cNvPr>
          <p:cNvSpPr/>
          <p:nvPr/>
        </p:nvSpPr>
        <p:spPr>
          <a:xfrm>
            <a:off x="2502213" y="8001000"/>
            <a:ext cx="7874984" cy="4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a:extLst>
              <a:ext uri="{FF2B5EF4-FFF2-40B4-BE49-F238E27FC236}">
                <a16:creationId xmlns:a16="http://schemas.microsoft.com/office/drawing/2014/main" id="{251903EC-BBB1-D97D-4E77-4CC2DD6F1859}"/>
              </a:ext>
            </a:extLst>
          </p:cNvPr>
          <p:cNvSpPr/>
          <p:nvPr/>
        </p:nvSpPr>
        <p:spPr>
          <a:xfrm>
            <a:off x="2502213" y="9321800"/>
            <a:ext cx="7874984" cy="29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4;p4">
            <a:extLst>
              <a:ext uri="{FF2B5EF4-FFF2-40B4-BE49-F238E27FC236}">
                <a16:creationId xmlns:a16="http://schemas.microsoft.com/office/drawing/2014/main" id="{FED0EBBF-BAF9-B010-9D9D-718EBD01286D}"/>
              </a:ext>
            </a:extLst>
          </p:cNvPr>
          <p:cNvSpPr/>
          <p:nvPr/>
        </p:nvSpPr>
        <p:spPr>
          <a:xfrm>
            <a:off x="2128792" y="1403353"/>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Model Evaluation NCF:</a:t>
            </a:r>
            <a:endParaRPr lang="en-US" sz="8000" b="0" i="0" u="none" strike="noStrike" cap="none" dirty="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75FD7517-365B-D0C2-6ED3-EDFC5CF03972}"/>
              </a:ext>
            </a:extLst>
          </p:cNvPr>
          <p:cNvGraphicFramePr>
            <a:graphicFrameLocks noGrp="1"/>
          </p:cNvGraphicFramePr>
          <p:nvPr>
            <p:extLst>
              <p:ext uri="{D42A27DB-BD31-4B8C-83A1-F6EECF244321}">
                <p14:modId xmlns:p14="http://schemas.microsoft.com/office/powerpoint/2010/main" val="4147807481"/>
              </p:ext>
            </p:extLst>
          </p:nvPr>
        </p:nvGraphicFramePr>
        <p:xfrm>
          <a:off x="6312668" y="4052758"/>
          <a:ext cx="8129058" cy="3505200"/>
        </p:xfrm>
        <a:graphic>
          <a:graphicData uri="http://schemas.openxmlformats.org/drawingml/2006/table">
            <a:tbl>
              <a:tblPr firstRow="1" bandRow="1">
                <a:tableStyleId>{C083E6E3-FA7D-4D7B-A595-EF9225AFEA82}</a:tableStyleId>
              </a:tblPr>
              <a:tblGrid>
                <a:gridCol w="4064529">
                  <a:extLst>
                    <a:ext uri="{9D8B030D-6E8A-4147-A177-3AD203B41FA5}">
                      <a16:colId xmlns:a16="http://schemas.microsoft.com/office/drawing/2014/main" val="3891266872"/>
                    </a:ext>
                  </a:extLst>
                </a:gridCol>
                <a:gridCol w="4064529">
                  <a:extLst>
                    <a:ext uri="{9D8B030D-6E8A-4147-A177-3AD203B41FA5}">
                      <a16:colId xmlns:a16="http://schemas.microsoft.com/office/drawing/2014/main" val="3967616656"/>
                    </a:ext>
                  </a:extLst>
                </a:gridCol>
              </a:tblGrid>
              <a:tr h="1752600">
                <a:tc>
                  <a:txBody>
                    <a:bodyPr/>
                    <a:lstStyle/>
                    <a:p>
                      <a:pPr algn="ctr"/>
                      <a:r>
                        <a:rPr lang="en-US" sz="5400" dirty="0">
                          <a:solidFill>
                            <a:schemeClr val="bg1"/>
                          </a:solidFill>
                        </a:rPr>
                        <a:t>MAE</a:t>
                      </a:r>
                    </a:p>
                  </a:txBody>
                  <a:tcPr/>
                </a:tc>
                <a:tc>
                  <a:txBody>
                    <a:bodyPr/>
                    <a:lstStyle/>
                    <a:p>
                      <a:pPr algn="ctr"/>
                      <a:r>
                        <a:rPr lang="en-US" sz="5400" dirty="0">
                          <a:solidFill>
                            <a:schemeClr val="bg1"/>
                          </a:solidFill>
                        </a:rPr>
                        <a:t>RSME</a:t>
                      </a:r>
                      <a:endParaRPr lang="en-US" dirty="0"/>
                    </a:p>
                  </a:txBody>
                  <a:tcPr/>
                </a:tc>
                <a:extLst>
                  <a:ext uri="{0D108BD9-81ED-4DB2-BD59-A6C34878D82A}">
                    <a16:rowId xmlns:a16="http://schemas.microsoft.com/office/drawing/2014/main" val="3538368690"/>
                  </a:ext>
                </a:extLst>
              </a:tr>
              <a:tr h="1752600">
                <a:tc>
                  <a:txBody>
                    <a:bodyPr/>
                    <a:lstStyle/>
                    <a:p>
                      <a:pPr algn="ctr"/>
                      <a:r>
                        <a:rPr lang="en-US" sz="5400" b="1" dirty="0">
                          <a:solidFill>
                            <a:schemeClr val="bg1"/>
                          </a:solidFill>
                        </a:rPr>
                        <a:t>0.1597</a:t>
                      </a:r>
                    </a:p>
                  </a:txBody>
                  <a:tcPr/>
                </a:tc>
                <a:tc>
                  <a:txBody>
                    <a:bodyPr/>
                    <a:lstStyle/>
                    <a:p>
                      <a:pPr algn="ct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0.2019</a:t>
                      </a:r>
                      <a:endParaRPr lang="en-US" dirty="0"/>
                    </a:p>
                  </a:txBody>
                  <a:tcPr/>
                </a:tc>
                <a:extLst>
                  <a:ext uri="{0D108BD9-81ED-4DB2-BD59-A6C34878D82A}">
                    <a16:rowId xmlns:a16="http://schemas.microsoft.com/office/drawing/2014/main" val="460454298"/>
                  </a:ext>
                </a:extLst>
              </a:tr>
            </a:tbl>
          </a:graphicData>
        </a:graphic>
      </p:graphicFrame>
    </p:spTree>
    <p:extLst>
      <p:ext uri="{BB962C8B-B14F-4D97-AF65-F5344CB8AC3E}">
        <p14:creationId xmlns:p14="http://schemas.microsoft.com/office/powerpoint/2010/main" val="350446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05998374-367C-F41F-905B-D3B01C09B5F6}"/>
            </a:ext>
          </a:extLst>
        </p:cNvPr>
        <p:cNvGrpSpPr/>
        <p:nvPr/>
      </p:nvGrpSpPr>
      <p:grpSpPr>
        <a:xfrm>
          <a:off x="0" y="0"/>
          <a:ext cx="0" cy="0"/>
          <a:chOff x="0" y="0"/>
          <a:chExt cx="0" cy="0"/>
        </a:xfrm>
      </p:grpSpPr>
      <p:pic>
        <p:nvPicPr>
          <p:cNvPr id="80" name="Google Shape;80;p4" descr=" ">
            <a:extLst>
              <a:ext uri="{FF2B5EF4-FFF2-40B4-BE49-F238E27FC236}">
                <a16:creationId xmlns:a16="http://schemas.microsoft.com/office/drawing/2014/main" id="{C2BC5BB2-466C-A8DF-EC5A-CBD98DE55098}"/>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81" name="Google Shape;81;p4" descr=" ">
            <a:extLst>
              <a:ext uri="{FF2B5EF4-FFF2-40B4-BE49-F238E27FC236}">
                <a16:creationId xmlns:a16="http://schemas.microsoft.com/office/drawing/2014/main" id="{ED529CBE-0338-4442-BBFC-3AB978528C80}"/>
              </a:ext>
            </a:extLst>
          </p:cNvPr>
          <p:cNvPicPr preferRelativeResize="0"/>
          <p:nvPr/>
        </p:nvPicPr>
        <p:blipFill rotWithShape="1">
          <a:blip r:embed="rId4">
            <a:alphaModFix/>
          </a:blip>
          <a:srcRect/>
          <a:stretch/>
        </p:blipFill>
        <p:spPr>
          <a:xfrm>
            <a:off x="1" y="1930400"/>
            <a:ext cx="3755034" cy="9848875"/>
          </a:xfrm>
          <a:prstGeom prst="rect">
            <a:avLst/>
          </a:prstGeom>
          <a:noFill/>
          <a:ln>
            <a:noFill/>
          </a:ln>
        </p:spPr>
      </p:pic>
      <p:sp>
        <p:nvSpPr>
          <p:cNvPr id="82" name="Google Shape;82;p4">
            <a:extLst>
              <a:ext uri="{FF2B5EF4-FFF2-40B4-BE49-F238E27FC236}">
                <a16:creationId xmlns:a16="http://schemas.microsoft.com/office/drawing/2014/main" id="{044129E3-1CD8-5E70-0EED-57A57C5A11CA}"/>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a:extLst>
              <a:ext uri="{FF2B5EF4-FFF2-40B4-BE49-F238E27FC236}">
                <a16:creationId xmlns:a16="http://schemas.microsoft.com/office/drawing/2014/main" id="{140C385C-DC30-2AEA-E0D1-2749D4628C0A}"/>
              </a:ext>
            </a:extLst>
          </p:cNvPr>
          <p:cNvSpPr/>
          <p:nvPr/>
        </p:nvSpPr>
        <p:spPr>
          <a:xfrm>
            <a:off x="4318540" y="886945"/>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Recurrent Neural Network</a:t>
            </a:r>
            <a:endParaRPr lang="en-US" sz="8000" b="0" i="0" u="none" strike="noStrike" cap="none" dirty="0">
              <a:solidFill>
                <a:schemeClr val="dk1"/>
              </a:solidFill>
              <a:latin typeface="Calibri"/>
              <a:ea typeface="Calibri"/>
              <a:cs typeface="Calibri"/>
              <a:sym typeface="Calibri"/>
            </a:endParaRPr>
          </a:p>
        </p:txBody>
      </p:sp>
      <p:sp>
        <p:nvSpPr>
          <p:cNvPr id="85" name="Google Shape;85;p4">
            <a:extLst>
              <a:ext uri="{FF2B5EF4-FFF2-40B4-BE49-F238E27FC236}">
                <a16:creationId xmlns:a16="http://schemas.microsoft.com/office/drawing/2014/main" id="{21537895-DC1B-724E-3570-10610DE52FB5}"/>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r>
              <a:rPr lang="en-US" sz="40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Recurrent Neural Networks (RNNs) are a class of neural networks designed specifically for sequential data, where the order of inputs significantly impacts the learning process. </a:t>
            </a:r>
          </a:p>
        </p:txBody>
      </p:sp>
      <p:sp>
        <p:nvSpPr>
          <p:cNvPr id="6" name="Google Shape;85;p4">
            <a:extLst>
              <a:ext uri="{FF2B5EF4-FFF2-40B4-BE49-F238E27FC236}">
                <a16:creationId xmlns:a16="http://schemas.microsoft.com/office/drawing/2014/main" id="{20E6C96E-C5DE-0D4B-8848-FA1AC74E24E4}"/>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r>
              <a:rPr lang="en-US" sz="40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Recurrent Neural Networks (RNNs) are a class of neural networks designed specifically for sequential data, where the order of inputs significantly impacts the learning process.</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(RNNs) are designed for sequential data, making them ideal for capturing temporal patterns in user interactions over time.</a:t>
            </a: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Used in recommendation systems to model user behavior and make context-aware recommendations.</a:t>
            </a:r>
            <a:r>
              <a:rPr lang="en-US" sz="40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Captures the sequence of user preferences for more accurate predictions.</a:t>
            </a: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Considers both past interactions and contextual information.</a:t>
            </a:r>
          </a:p>
          <a:p>
            <a:pPr marR="0" lvl="0" algn="l" rtl="0">
              <a:spcBef>
                <a:spcPts val="0"/>
              </a:spcBef>
              <a:spcAft>
                <a:spcPts val="0"/>
              </a:spcAft>
              <a:buClr>
                <a:srgbClr val="FFFFFF"/>
              </a:buClr>
              <a:buSzPts val="3200"/>
            </a:pPr>
            <a:r>
              <a:rPr lang="en-US" sz="40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Example:</a:t>
            </a:r>
          </a:p>
          <a:p>
            <a:pPr marR="0" lvl="0" algn="l" rtl="0">
              <a:spcBef>
                <a:spcPts val="0"/>
              </a:spcBef>
              <a:spcAft>
                <a:spcPts val="0"/>
              </a:spcAft>
              <a:buClr>
                <a:srgbClr val="FFFFFF"/>
              </a:buClr>
              <a:buSzPts val="3200"/>
            </a:pPr>
            <a:r>
              <a:rPr lang="en-US" sz="40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Input User: </a:t>
            </a: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User 10</a:t>
            </a:r>
          </a:p>
          <a:p>
            <a:pPr marR="0" lvl="0" algn="l" rtl="0">
              <a:spcBef>
                <a:spcPts val="0"/>
              </a:spcBef>
              <a:spcAft>
                <a:spcPts val="0"/>
              </a:spcAft>
              <a:buClr>
                <a:srgbClr val="FFFFFF"/>
              </a:buClr>
              <a:buSzPts val="3200"/>
            </a:pPr>
            <a:r>
              <a:rPr lang="en-US" sz="40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Recent Movie History (in sequence):</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The Matrix (1999) - Action, Sci-Fi</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Inception (2010) - Action, Adventure, Sci-Fi</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Interstellar (2014) - Adventure, Drama, Sci-Fi</a:t>
            </a:r>
          </a:p>
          <a:p>
            <a:pPr marR="0" lvl="0" algn="l" rtl="0">
              <a:spcBef>
                <a:spcPts val="0"/>
              </a:spcBef>
              <a:spcAft>
                <a:spcPts val="0"/>
              </a:spcAft>
              <a:buClr>
                <a:srgbClr val="FFFFFF"/>
              </a:buClr>
              <a:buSzPts val="3200"/>
            </a:pPr>
            <a:r>
              <a:rPr lang="en-US" sz="40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Recommended Next Movies:</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Tenet (2020) - Action, Sci-Fi, </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ThrillerBlade</a:t>
            </a: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Runner 2049 (2017) - Drama, Sci-Fi, </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ThrillerGravity</a:t>
            </a:r>
            <a:r>
              <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(2013) - Drama, Sci-Fi, Thriller</a:t>
            </a:r>
          </a:p>
        </p:txBody>
      </p:sp>
      <p:sp>
        <p:nvSpPr>
          <p:cNvPr id="7" name="Rectangle 6">
            <a:extLst>
              <a:ext uri="{FF2B5EF4-FFF2-40B4-BE49-F238E27FC236}">
                <a16:creationId xmlns:a16="http://schemas.microsoft.com/office/drawing/2014/main" id="{201B7296-5CA0-A209-B60B-068356B54CD0}"/>
              </a:ext>
            </a:extLst>
          </p:cNvPr>
          <p:cNvSpPr>
            <a:spLocks noChangeArrowheads="1"/>
          </p:cNvSpPr>
          <p:nvPr/>
        </p:nvSpPr>
        <p:spPr bwMode="auto">
          <a:xfrm>
            <a:off x="0" y="0"/>
            <a:ext cx="24387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(RNNs) are designed for sequential data, making them ideal for capturing temporal patterns in user interactions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901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E4592755-DFDD-95A5-BAE6-68EB15BE178F}"/>
            </a:ext>
          </a:extLst>
        </p:cNvPr>
        <p:cNvGrpSpPr/>
        <p:nvPr/>
      </p:nvGrpSpPr>
      <p:grpSpPr>
        <a:xfrm>
          <a:off x="0" y="0"/>
          <a:ext cx="0" cy="0"/>
          <a:chOff x="0" y="0"/>
          <a:chExt cx="0" cy="0"/>
        </a:xfrm>
      </p:grpSpPr>
      <p:pic>
        <p:nvPicPr>
          <p:cNvPr id="92" name="Google Shape;92;p5" descr=" ">
            <a:extLst>
              <a:ext uri="{FF2B5EF4-FFF2-40B4-BE49-F238E27FC236}">
                <a16:creationId xmlns:a16="http://schemas.microsoft.com/office/drawing/2014/main" id="{97DF54D2-BED2-890F-EC27-CDD3A111BC57}"/>
              </a:ext>
            </a:extLst>
          </p:cNvPr>
          <p:cNvPicPr preferRelativeResize="0"/>
          <p:nvPr/>
        </p:nvPicPr>
        <p:blipFill rotWithShape="1">
          <a:blip r:embed="rId3">
            <a:alphaModFix/>
          </a:blip>
          <a:srcRect/>
          <a:stretch/>
        </p:blipFill>
        <p:spPr>
          <a:xfrm>
            <a:off x="1017" y="124"/>
            <a:ext cx="24386031" cy="13715876"/>
          </a:xfrm>
          <a:prstGeom prst="rect">
            <a:avLst/>
          </a:prstGeom>
          <a:noFill/>
          <a:ln>
            <a:noFill/>
          </a:ln>
        </p:spPr>
      </p:pic>
      <p:pic>
        <p:nvPicPr>
          <p:cNvPr id="93" name="Google Shape;93;p5" descr=" ">
            <a:extLst>
              <a:ext uri="{FF2B5EF4-FFF2-40B4-BE49-F238E27FC236}">
                <a16:creationId xmlns:a16="http://schemas.microsoft.com/office/drawing/2014/main" id="{353DE728-54F1-05BE-3BE5-8C993840D444}"/>
              </a:ext>
            </a:extLst>
          </p:cNvPr>
          <p:cNvPicPr preferRelativeResize="0"/>
          <p:nvPr/>
        </p:nvPicPr>
        <p:blipFill rotWithShape="1">
          <a:blip r:embed="rId4">
            <a:alphaModFix/>
          </a:blip>
          <a:srcRect/>
          <a:stretch/>
        </p:blipFill>
        <p:spPr>
          <a:xfrm>
            <a:off x="0" y="11578164"/>
            <a:ext cx="9132441" cy="2413000"/>
          </a:xfrm>
          <a:prstGeom prst="rect">
            <a:avLst/>
          </a:prstGeom>
          <a:noFill/>
          <a:ln>
            <a:noFill/>
          </a:ln>
        </p:spPr>
      </p:pic>
      <p:pic>
        <p:nvPicPr>
          <p:cNvPr id="94" name="Google Shape;94;p5" descr=" ">
            <a:extLst>
              <a:ext uri="{FF2B5EF4-FFF2-40B4-BE49-F238E27FC236}">
                <a16:creationId xmlns:a16="http://schemas.microsoft.com/office/drawing/2014/main" id="{BCF943F9-C170-153A-242D-67F2D1957742}"/>
              </a:ext>
            </a:extLst>
          </p:cNvPr>
          <p:cNvPicPr preferRelativeResize="0"/>
          <p:nvPr/>
        </p:nvPicPr>
        <p:blipFill rotWithShape="1">
          <a:blip r:embed="rId5">
            <a:alphaModFix/>
          </a:blip>
          <a:srcRect/>
          <a:stretch/>
        </p:blipFill>
        <p:spPr>
          <a:xfrm>
            <a:off x="15229203" y="10693400"/>
            <a:ext cx="9157845" cy="2425700"/>
          </a:xfrm>
          <a:prstGeom prst="rect">
            <a:avLst/>
          </a:prstGeom>
          <a:noFill/>
          <a:ln>
            <a:noFill/>
          </a:ln>
        </p:spPr>
      </p:pic>
      <p:sp>
        <p:nvSpPr>
          <p:cNvPr id="95" name="Google Shape;95;p5">
            <a:extLst>
              <a:ext uri="{FF2B5EF4-FFF2-40B4-BE49-F238E27FC236}">
                <a16:creationId xmlns:a16="http://schemas.microsoft.com/office/drawing/2014/main" id="{B1E3A4CD-7A9A-E7A8-2237-9099EC2A213C}"/>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a:extLst>
              <a:ext uri="{FF2B5EF4-FFF2-40B4-BE49-F238E27FC236}">
                <a16:creationId xmlns:a16="http://schemas.microsoft.com/office/drawing/2014/main" id="{CA04DD4C-3A15-4989-0229-4A39B9600695}"/>
              </a:ext>
            </a:extLst>
          </p:cNvPr>
          <p:cNvSpPr/>
          <p:nvPr/>
        </p:nvSpPr>
        <p:spPr>
          <a:xfrm>
            <a:off x="2502213" y="2489200"/>
            <a:ext cx="7874984" cy="48260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a:extLst>
              <a:ext uri="{FF2B5EF4-FFF2-40B4-BE49-F238E27FC236}">
                <a16:creationId xmlns:a16="http://schemas.microsoft.com/office/drawing/2014/main" id="{15AEEC85-C8F8-63B6-CB32-0387B91D7D30}"/>
              </a:ext>
            </a:extLst>
          </p:cNvPr>
          <p:cNvSpPr/>
          <p:nvPr/>
        </p:nvSpPr>
        <p:spPr>
          <a:xfrm>
            <a:off x="2502213" y="3810006"/>
            <a:ext cx="7874984" cy="3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a:extLst>
              <a:ext uri="{FF2B5EF4-FFF2-40B4-BE49-F238E27FC236}">
                <a16:creationId xmlns:a16="http://schemas.microsoft.com/office/drawing/2014/main" id="{31CA8E22-8023-8958-3FB2-657780212CFE}"/>
              </a:ext>
            </a:extLst>
          </p:cNvPr>
          <p:cNvSpPr/>
          <p:nvPr/>
        </p:nvSpPr>
        <p:spPr>
          <a:xfrm>
            <a:off x="2502213" y="8001000"/>
            <a:ext cx="7874984" cy="4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a:extLst>
              <a:ext uri="{FF2B5EF4-FFF2-40B4-BE49-F238E27FC236}">
                <a16:creationId xmlns:a16="http://schemas.microsoft.com/office/drawing/2014/main" id="{AAEB8374-3AC9-EC6E-469E-CEE582AC2229}"/>
              </a:ext>
            </a:extLst>
          </p:cNvPr>
          <p:cNvSpPr/>
          <p:nvPr/>
        </p:nvSpPr>
        <p:spPr>
          <a:xfrm>
            <a:off x="2502213" y="9321800"/>
            <a:ext cx="7874984" cy="29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4;p4">
            <a:extLst>
              <a:ext uri="{FF2B5EF4-FFF2-40B4-BE49-F238E27FC236}">
                <a16:creationId xmlns:a16="http://schemas.microsoft.com/office/drawing/2014/main" id="{2C035AFF-1750-C26F-8D3E-89AB51642621}"/>
              </a:ext>
            </a:extLst>
          </p:cNvPr>
          <p:cNvSpPr/>
          <p:nvPr/>
        </p:nvSpPr>
        <p:spPr>
          <a:xfrm>
            <a:off x="2128792" y="1403353"/>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Model Evaluation of RNN:</a:t>
            </a:r>
            <a:endParaRPr lang="en-US" sz="8000" b="0" i="0" u="none" strike="noStrike" cap="none" dirty="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4B253A98-2434-1B00-712A-C4D3C7074311}"/>
              </a:ext>
            </a:extLst>
          </p:cNvPr>
          <p:cNvGraphicFramePr>
            <a:graphicFrameLocks noGrp="1"/>
          </p:cNvGraphicFramePr>
          <p:nvPr>
            <p:extLst>
              <p:ext uri="{D42A27DB-BD31-4B8C-83A1-F6EECF244321}">
                <p14:modId xmlns:p14="http://schemas.microsoft.com/office/powerpoint/2010/main" val="1543717186"/>
              </p:ext>
            </p:extLst>
          </p:nvPr>
        </p:nvGraphicFramePr>
        <p:xfrm>
          <a:off x="6312668" y="4052758"/>
          <a:ext cx="8129058" cy="3505200"/>
        </p:xfrm>
        <a:graphic>
          <a:graphicData uri="http://schemas.openxmlformats.org/drawingml/2006/table">
            <a:tbl>
              <a:tblPr firstRow="1" bandRow="1">
                <a:tableStyleId>{C083E6E3-FA7D-4D7B-A595-EF9225AFEA82}</a:tableStyleId>
              </a:tblPr>
              <a:tblGrid>
                <a:gridCol w="4064529">
                  <a:extLst>
                    <a:ext uri="{9D8B030D-6E8A-4147-A177-3AD203B41FA5}">
                      <a16:colId xmlns:a16="http://schemas.microsoft.com/office/drawing/2014/main" val="3891266872"/>
                    </a:ext>
                  </a:extLst>
                </a:gridCol>
                <a:gridCol w="4064529">
                  <a:extLst>
                    <a:ext uri="{9D8B030D-6E8A-4147-A177-3AD203B41FA5}">
                      <a16:colId xmlns:a16="http://schemas.microsoft.com/office/drawing/2014/main" val="3967616656"/>
                    </a:ext>
                  </a:extLst>
                </a:gridCol>
              </a:tblGrid>
              <a:tr h="1752600">
                <a:tc>
                  <a:txBody>
                    <a:bodyPr/>
                    <a:lstStyle/>
                    <a:p>
                      <a:pPr algn="ctr"/>
                      <a:r>
                        <a:rPr lang="en-US" sz="5400" dirty="0">
                          <a:solidFill>
                            <a:schemeClr val="bg1"/>
                          </a:solidFill>
                        </a:rPr>
                        <a:t>MAE</a:t>
                      </a:r>
                    </a:p>
                  </a:txBody>
                  <a:tcPr/>
                </a:tc>
                <a:tc>
                  <a:txBody>
                    <a:bodyPr/>
                    <a:lstStyle/>
                    <a:p>
                      <a:pPr algn="ctr"/>
                      <a:r>
                        <a:rPr lang="en-US" sz="5400" dirty="0">
                          <a:solidFill>
                            <a:schemeClr val="bg1"/>
                          </a:solidFill>
                        </a:rPr>
                        <a:t>RSME</a:t>
                      </a:r>
                      <a:endParaRPr lang="en-US" dirty="0"/>
                    </a:p>
                  </a:txBody>
                  <a:tcPr/>
                </a:tc>
                <a:extLst>
                  <a:ext uri="{0D108BD9-81ED-4DB2-BD59-A6C34878D82A}">
                    <a16:rowId xmlns:a16="http://schemas.microsoft.com/office/drawing/2014/main" val="3538368690"/>
                  </a:ext>
                </a:extLst>
              </a:tr>
              <a:tr h="1752600">
                <a:tc>
                  <a:txBody>
                    <a:bodyPr/>
                    <a:lstStyle/>
                    <a:p>
                      <a:pPr algn="ctr"/>
                      <a:r>
                        <a:rPr lang="en-US" sz="5400" b="1">
                          <a:solidFill>
                            <a:schemeClr val="bg1"/>
                          </a:solidFill>
                        </a:rPr>
                        <a:t>0.1932</a:t>
                      </a:r>
                      <a:endParaRPr lang="en-US" sz="5400" b="1" dirty="0">
                        <a:solidFill>
                          <a:schemeClr val="bg1"/>
                        </a:solidFill>
                      </a:endParaRPr>
                    </a:p>
                  </a:txBody>
                  <a:tcPr/>
                </a:tc>
                <a:tc>
                  <a:txBody>
                    <a:bodyPr/>
                    <a:lstStyle/>
                    <a:p>
                      <a:pPr algn="ct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0.2433</a:t>
                      </a:r>
                      <a:endParaRPr lang="en-US" dirty="0"/>
                    </a:p>
                  </a:txBody>
                  <a:tcPr/>
                </a:tc>
                <a:extLst>
                  <a:ext uri="{0D108BD9-81ED-4DB2-BD59-A6C34878D82A}">
                    <a16:rowId xmlns:a16="http://schemas.microsoft.com/office/drawing/2014/main" val="460454298"/>
                  </a:ext>
                </a:extLst>
              </a:tr>
            </a:tbl>
          </a:graphicData>
        </a:graphic>
      </p:graphicFrame>
    </p:spTree>
    <p:extLst>
      <p:ext uri="{BB962C8B-B14F-4D97-AF65-F5344CB8AC3E}">
        <p14:creationId xmlns:p14="http://schemas.microsoft.com/office/powerpoint/2010/main" val="349647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F4F9BC49-DE22-EF5C-5ABB-36EAA58E5029}"/>
            </a:ext>
          </a:extLst>
        </p:cNvPr>
        <p:cNvGrpSpPr/>
        <p:nvPr/>
      </p:nvGrpSpPr>
      <p:grpSpPr>
        <a:xfrm>
          <a:off x="0" y="0"/>
          <a:ext cx="0" cy="0"/>
          <a:chOff x="0" y="0"/>
          <a:chExt cx="0" cy="0"/>
        </a:xfrm>
      </p:grpSpPr>
      <p:pic>
        <p:nvPicPr>
          <p:cNvPr id="80" name="Google Shape;80;p4" descr=" ">
            <a:extLst>
              <a:ext uri="{FF2B5EF4-FFF2-40B4-BE49-F238E27FC236}">
                <a16:creationId xmlns:a16="http://schemas.microsoft.com/office/drawing/2014/main" id="{AD96EDFA-3514-1BE9-BF91-F18CF1FC0E45}"/>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81" name="Google Shape;81;p4" descr=" ">
            <a:extLst>
              <a:ext uri="{FF2B5EF4-FFF2-40B4-BE49-F238E27FC236}">
                <a16:creationId xmlns:a16="http://schemas.microsoft.com/office/drawing/2014/main" id="{6F72B216-DAEE-3747-F10B-7B9C29CF50B8}"/>
              </a:ext>
            </a:extLst>
          </p:cNvPr>
          <p:cNvPicPr preferRelativeResize="0"/>
          <p:nvPr/>
        </p:nvPicPr>
        <p:blipFill rotWithShape="1">
          <a:blip r:embed="rId4">
            <a:alphaModFix/>
          </a:blip>
          <a:srcRect/>
          <a:stretch/>
        </p:blipFill>
        <p:spPr>
          <a:xfrm>
            <a:off x="1" y="1930400"/>
            <a:ext cx="3755034" cy="9848875"/>
          </a:xfrm>
          <a:prstGeom prst="rect">
            <a:avLst/>
          </a:prstGeom>
          <a:noFill/>
          <a:ln>
            <a:noFill/>
          </a:ln>
        </p:spPr>
      </p:pic>
      <p:sp>
        <p:nvSpPr>
          <p:cNvPr id="82" name="Google Shape;82;p4">
            <a:extLst>
              <a:ext uri="{FF2B5EF4-FFF2-40B4-BE49-F238E27FC236}">
                <a16:creationId xmlns:a16="http://schemas.microsoft.com/office/drawing/2014/main" id="{4BA92CA8-AD6A-225B-E479-74A431DFB6C9}"/>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a:extLst>
              <a:ext uri="{FF2B5EF4-FFF2-40B4-BE49-F238E27FC236}">
                <a16:creationId xmlns:a16="http://schemas.microsoft.com/office/drawing/2014/main" id="{FF870250-ADFD-1A8F-AA7F-2DF4695DB593}"/>
              </a:ext>
            </a:extLst>
          </p:cNvPr>
          <p:cNvSpPr/>
          <p:nvPr/>
        </p:nvSpPr>
        <p:spPr>
          <a:xfrm>
            <a:off x="4318540" y="886945"/>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Challenges:</a:t>
            </a:r>
            <a:endParaRPr lang="en-US" sz="8000" b="0" i="0" u="none" strike="noStrike" cap="none" dirty="0">
              <a:solidFill>
                <a:schemeClr val="dk1"/>
              </a:solidFill>
              <a:latin typeface="Calibri"/>
              <a:ea typeface="Calibri"/>
              <a:cs typeface="Calibri"/>
              <a:sym typeface="Calibri"/>
            </a:endParaRPr>
          </a:p>
        </p:txBody>
      </p:sp>
      <p:sp>
        <p:nvSpPr>
          <p:cNvPr id="85" name="Google Shape;85;p4">
            <a:extLst>
              <a:ext uri="{FF2B5EF4-FFF2-40B4-BE49-F238E27FC236}">
                <a16:creationId xmlns:a16="http://schemas.microsoft.com/office/drawing/2014/main" id="{2E8BE3CA-D427-94FE-C387-D17F48C19BFE}"/>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r>
              <a:rPr lang="en-US" sz="40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D</a:t>
            </a:r>
            <a:r>
              <a:rPr lang="en-US" sz="40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ataset Limitation:</a:t>
            </a:r>
            <a:endPar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we selected the </a:t>
            </a:r>
            <a:r>
              <a:rPr lang="en-US" sz="40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IMDb dataset</a:t>
            </a: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but it lacked the features needed for advanced techniques like collaborative filtering.</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Then we switched to the </a:t>
            </a:r>
            <a:r>
              <a:rPr lang="en-US" sz="4000" b="1" i="0" u="none" strike="noStrike" cap="none"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MovieLens</a:t>
            </a:r>
            <a:r>
              <a:rPr lang="en-US" sz="40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1M dataset</a:t>
            </a: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which provided sufficient user-item interaction data, but its sparsity (95% missing ratings) made it challenging to train accurate models.</a:t>
            </a:r>
          </a:p>
          <a:p>
            <a:pPr marR="0" lvl="0" algn="l" rtl="0">
              <a:spcBef>
                <a:spcPts val="0"/>
              </a:spcBef>
              <a:spcAft>
                <a:spcPts val="0"/>
              </a:spcAft>
              <a:buClr>
                <a:srgbClr val="FFFFFF"/>
              </a:buClr>
              <a:buSzPts val="3200"/>
            </a:pPr>
            <a:endPar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l" rtl="0">
              <a:spcBef>
                <a:spcPts val="0"/>
              </a:spcBef>
              <a:spcAft>
                <a:spcPts val="0"/>
              </a:spcAft>
              <a:buClr>
                <a:srgbClr val="FFFFFF"/>
              </a:buClr>
              <a:buSzPts val="3200"/>
            </a:pPr>
            <a:r>
              <a:rPr lang="en-US" sz="40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Computational Constraints:</a:t>
            </a:r>
            <a:endParaRPr lang="en-US" sz="4000" b="1"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Training advanced models like NCF and RNN was computationally expensive. My system frequently crashed during training due to memory limitations.</a:t>
            </a:r>
          </a:p>
          <a:p>
            <a:pPr marL="571500" marR="0" lvl="0" indent="-571500" algn="l" rtl="0">
              <a:spcBef>
                <a:spcPts val="0"/>
              </a:spcBef>
              <a:spcAft>
                <a:spcPts val="0"/>
              </a:spcAft>
              <a:buClr>
                <a:srgbClr val="FFFFFF"/>
              </a:buClr>
              <a:buSzPts val="3200"/>
              <a:buFont typeface="Arial" panose="020B0604020202020204" pitchFamily="34" charset="0"/>
              <a:buChar char="•"/>
            </a:pP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Attempts to use Google </a:t>
            </a:r>
            <a:r>
              <a:rPr lang="en-US" sz="4000" i="0" u="none" strike="noStrike" cap="none"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Colab</a:t>
            </a:r>
            <a:r>
              <a:rPr lang="en-US" sz="400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for cloud-based processing were hindered by poor internet connectivity, slowing down the progress.</a:t>
            </a:r>
          </a:p>
        </p:txBody>
      </p:sp>
      <p:sp>
        <p:nvSpPr>
          <p:cNvPr id="6" name="Google Shape;85;p4">
            <a:extLst>
              <a:ext uri="{FF2B5EF4-FFF2-40B4-BE49-F238E27FC236}">
                <a16:creationId xmlns:a16="http://schemas.microsoft.com/office/drawing/2014/main" id="{8ED1C2DE-5E51-0F7D-B38E-90B9374C5EF9}"/>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endParaRPr lang="en-US" sz="40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 name="Rectangle 6">
            <a:extLst>
              <a:ext uri="{FF2B5EF4-FFF2-40B4-BE49-F238E27FC236}">
                <a16:creationId xmlns:a16="http://schemas.microsoft.com/office/drawing/2014/main" id="{4882845E-A871-FE62-7E01-C217929FC2C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59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1028"/>
        </a:solidFill>
        <a:effectLst/>
      </p:bgPr>
    </p:bg>
    <p:spTree>
      <p:nvGrpSpPr>
        <p:cNvPr id="1" name="Shape 705"/>
        <p:cNvGrpSpPr/>
        <p:nvPr/>
      </p:nvGrpSpPr>
      <p:grpSpPr>
        <a:xfrm>
          <a:off x="0" y="0"/>
          <a:ext cx="0" cy="0"/>
          <a:chOff x="0" y="0"/>
          <a:chExt cx="0" cy="0"/>
        </a:xfrm>
      </p:grpSpPr>
      <p:pic>
        <p:nvPicPr>
          <p:cNvPr id="706" name="Google Shape;706;p24" descr=" "/>
          <p:cNvPicPr preferRelativeResize="0"/>
          <p:nvPr/>
        </p:nvPicPr>
        <p:blipFill rotWithShape="1">
          <a:blip r:embed="rId3">
            <a:alphaModFix/>
          </a:blip>
          <a:srcRect/>
          <a:stretch/>
        </p:blipFill>
        <p:spPr>
          <a:xfrm>
            <a:off x="1017" y="124"/>
            <a:ext cx="24386031" cy="13715876"/>
          </a:xfrm>
          <a:prstGeom prst="rect">
            <a:avLst/>
          </a:prstGeom>
          <a:noFill/>
          <a:ln>
            <a:noFill/>
          </a:ln>
        </p:spPr>
      </p:pic>
      <p:pic>
        <p:nvPicPr>
          <p:cNvPr id="707" name="Google Shape;707;p24" descr=" "/>
          <p:cNvPicPr preferRelativeResize="0"/>
          <p:nvPr/>
        </p:nvPicPr>
        <p:blipFill rotWithShape="1">
          <a:blip r:embed="rId4">
            <a:alphaModFix/>
          </a:blip>
          <a:srcRect/>
          <a:stretch/>
        </p:blipFill>
        <p:spPr>
          <a:xfrm>
            <a:off x="23205927" y="10274968"/>
            <a:ext cx="1181248" cy="2590800"/>
          </a:xfrm>
          <a:prstGeom prst="rect">
            <a:avLst/>
          </a:prstGeom>
          <a:noFill/>
          <a:ln>
            <a:noFill/>
          </a:ln>
        </p:spPr>
      </p:pic>
      <p:pic>
        <p:nvPicPr>
          <p:cNvPr id="708" name="Google Shape;708;p24" descr=" "/>
          <p:cNvPicPr preferRelativeResize="0"/>
          <p:nvPr/>
        </p:nvPicPr>
        <p:blipFill rotWithShape="1">
          <a:blip r:embed="rId5">
            <a:alphaModFix/>
          </a:blip>
          <a:srcRect/>
          <a:stretch/>
        </p:blipFill>
        <p:spPr>
          <a:xfrm>
            <a:off x="2963021" y="7454900"/>
            <a:ext cx="1114189" cy="4949428"/>
          </a:xfrm>
          <a:prstGeom prst="rect">
            <a:avLst/>
          </a:prstGeom>
          <a:noFill/>
          <a:ln>
            <a:noFill/>
          </a:ln>
        </p:spPr>
      </p:pic>
      <p:pic>
        <p:nvPicPr>
          <p:cNvPr id="709" name="Google Shape;709;p24" descr=" "/>
          <p:cNvPicPr preferRelativeResize="0"/>
          <p:nvPr/>
        </p:nvPicPr>
        <p:blipFill rotWithShape="1">
          <a:blip r:embed="rId6">
            <a:alphaModFix/>
          </a:blip>
          <a:srcRect/>
          <a:stretch/>
        </p:blipFill>
        <p:spPr>
          <a:xfrm>
            <a:off x="2963656" y="1473200"/>
            <a:ext cx="4949433" cy="1114053"/>
          </a:xfrm>
          <a:prstGeom prst="rect">
            <a:avLst/>
          </a:prstGeom>
          <a:noFill/>
          <a:ln>
            <a:noFill/>
          </a:ln>
        </p:spPr>
      </p:pic>
      <p:sp>
        <p:nvSpPr>
          <p:cNvPr id="710" name="Google Shape;710;p24"/>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2633709" y="3729012"/>
            <a:ext cx="11306432" cy="41867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13800" b="1" i="0" u="none" strike="noStrike" cap="none" dirty="0">
                <a:solidFill>
                  <a:srgbClr val="00F0C3"/>
                </a:solidFill>
                <a:latin typeface="Source Code Pro"/>
                <a:ea typeface="Source Code Pro"/>
                <a:cs typeface="Source Code Pro"/>
                <a:sym typeface="Source Code Pro"/>
              </a:rPr>
              <a:t>Thank you </a:t>
            </a:r>
            <a:endParaRPr sz="13800" b="0" i="0" u="none" strike="noStrike" cap="none" dirty="0">
              <a:solidFill>
                <a:schemeClr val="dk1"/>
              </a:solidFill>
              <a:latin typeface="Calibri"/>
              <a:ea typeface="Calibri"/>
              <a:cs typeface="Calibri"/>
              <a:sym typeface="Calibri"/>
            </a:endParaRPr>
          </a:p>
        </p:txBody>
      </p:sp>
      <p:sp>
        <p:nvSpPr>
          <p:cNvPr id="714" name="Google Shape;714;p24"/>
          <p:cNvSpPr/>
          <p:nvPr/>
        </p:nvSpPr>
        <p:spPr>
          <a:xfrm rot="-5400000">
            <a:off x="22204468" y="6294859"/>
            <a:ext cx="3645356" cy="469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2400"/>
              <a:buFont typeface="Inter"/>
              <a:buNone/>
            </a:pPr>
            <a:r>
              <a:rPr lang="en-US" sz="2400" b="0" i="0" u="none" strike="noStrike" cap="none">
                <a:solidFill>
                  <a:srgbClr val="000000"/>
                </a:solidFill>
                <a:latin typeface="Inter"/>
                <a:ea typeface="Inter"/>
                <a:cs typeface="Inter"/>
                <a:sym typeface="Inter"/>
              </a:rPr>
              <a:t>Credit | Image: </a:t>
            </a:r>
            <a:r>
              <a:rPr lang="en-US" sz="2400" b="0" i="0" u="sng" strike="noStrike" cap="none">
                <a:solidFill>
                  <a:srgbClr val="000000"/>
                </a:solidFill>
                <a:latin typeface="Inter"/>
                <a:ea typeface="Inter"/>
                <a:cs typeface="Inter"/>
                <a:sym typeface="Inter"/>
                <a:hlinkClick r:id="rId7">
                  <a:extLst>
                    <a:ext uri="{A12FA001-AC4F-418D-AE19-62706E023703}">
                      <ahyp:hlinkClr xmlns:ahyp="http://schemas.microsoft.com/office/drawing/2018/hyperlinkcolor" val="tx"/>
                    </a:ext>
                  </a:extLst>
                </a:hlinkClick>
              </a:rPr>
              <a:t>Unsplash</a:t>
            </a:r>
            <a:r>
              <a:rPr lang="en-US" sz="2400" b="0" i="0" u="none" strike="noStrike" cap="none">
                <a:solidFill>
                  <a:srgbClr val="000000"/>
                </a:solidFill>
                <a:latin typeface="Inter"/>
                <a:ea typeface="Inter"/>
                <a:cs typeface="Inter"/>
                <a:sym typeface="Inter"/>
              </a:rPr>
              <a:t> </a:t>
            </a:r>
            <a:endParaRPr sz="2400" b="0" i="0" u="none" strike="noStrike" cap="none">
              <a:solidFill>
                <a:schemeClr val="dk1"/>
              </a:solidFill>
              <a:latin typeface="Calibri"/>
              <a:ea typeface="Calibri"/>
              <a:cs typeface="Calibri"/>
              <a:sym typeface="Calibri"/>
            </a:endParaRPr>
          </a:p>
        </p:txBody>
      </p:sp>
      <p:pic>
        <p:nvPicPr>
          <p:cNvPr id="715" name="Google Shape;715;p24" descr=" "/>
          <p:cNvPicPr preferRelativeResize="0"/>
          <p:nvPr/>
        </p:nvPicPr>
        <p:blipFill rotWithShape="1">
          <a:blip r:embed="rId8">
            <a:alphaModFix/>
          </a:blip>
          <a:srcRect/>
          <a:stretch/>
        </p:blipFill>
        <p:spPr>
          <a:xfrm>
            <a:off x="18061692" y="0"/>
            <a:ext cx="3556410" cy="7458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1028"/>
        </a:solidFill>
        <a:effectLst/>
      </p:bgPr>
    </p:bg>
    <p:spTree>
      <p:nvGrpSpPr>
        <p:cNvPr id="1" name="Shape 41"/>
        <p:cNvGrpSpPr/>
        <p:nvPr/>
      </p:nvGrpSpPr>
      <p:grpSpPr>
        <a:xfrm>
          <a:off x="0" y="0"/>
          <a:ext cx="0" cy="0"/>
          <a:chOff x="0" y="0"/>
          <a:chExt cx="0" cy="0"/>
        </a:xfrm>
      </p:grpSpPr>
      <p:pic>
        <p:nvPicPr>
          <p:cNvPr id="43" name="Google Shape;43;p3" descr=" "/>
          <p:cNvPicPr preferRelativeResize="0"/>
          <p:nvPr/>
        </p:nvPicPr>
        <p:blipFill rotWithShape="1">
          <a:blip r:embed="rId3">
            <a:alphaModFix/>
          </a:blip>
          <a:srcRect/>
          <a:stretch/>
        </p:blipFill>
        <p:spPr>
          <a:xfrm>
            <a:off x="17299562" y="6007100"/>
            <a:ext cx="7087486" cy="7708900"/>
          </a:xfrm>
          <a:prstGeom prst="rect">
            <a:avLst/>
          </a:prstGeom>
          <a:noFill/>
          <a:ln>
            <a:noFill/>
          </a:ln>
        </p:spPr>
      </p:pic>
      <p:pic>
        <p:nvPicPr>
          <p:cNvPr id="44" name="Google Shape;44;p3" descr=" "/>
          <p:cNvPicPr preferRelativeResize="0"/>
          <p:nvPr/>
        </p:nvPicPr>
        <p:blipFill rotWithShape="1">
          <a:blip r:embed="rId4">
            <a:alphaModFix/>
          </a:blip>
          <a:srcRect/>
          <a:stretch/>
        </p:blipFill>
        <p:spPr>
          <a:xfrm>
            <a:off x="0" y="0"/>
            <a:ext cx="6065780" cy="7596653"/>
          </a:xfrm>
          <a:prstGeom prst="rect">
            <a:avLst/>
          </a:prstGeom>
          <a:noFill/>
          <a:ln>
            <a:noFill/>
          </a:ln>
        </p:spPr>
      </p:pic>
      <p:sp>
        <p:nvSpPr>
          <p:cNvPr id="46" name="Google Shape;46;p3"/>
          <p:cNvSpPr/>
          <p:nvPr/>
        </p:nvSpPr>
        <p:spPr>
          <a:xfrm rot="-5400000">
            <a:off x="-296760" y="5434978"/>
            <a:ext cx="11338284" cy="46312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12800"/>
              <a:buFont typeface="Source Code Pro"/>
              <a:buNone/>
            </a:pPr>
            <a:r>
              <a:rPr lang="en-US" sz="12800" b="1" i="0" u="none" strike="noStrike" cap="none">
                <a:solidFill>
                  <a:srgbClr val="00F0C3"/>
                </a:solidFill>
                <a:latin typeface="Source Code Pro"/>
                <a:ea typeface="Source Code Pro"/>
                <a:cs typeface="Source Code Pro"/>
                <a:sym typeface="Source Code Pro"/>
              </a:rPr>
              <a:t>Table of Contents</a:t>
            </a:r>
            <a:endParaRPr sz="12800" b="0" i="0" u="none" strike="noStrike" cap="none">
              <a:solidFill>
                <a:schemeClr val="dk1"/>
              </a:solidFill>
              <a:latin typeface="Calibri"/>
              <a:ea typeface="Calibri"/>
              <a:cs typeface="Calibri"/>
              <a:sym typeface="Calibri"/>
            </a:endParaRPr>
          </a:p>
        </p:txBody>
      </p:sp>
      <p:sp>
        <p:nvSpPr>
          <p:cNvPr id="47" name="Google Shape;47;p3"/>
          <p:cNvSpPr/>
          <p:nvPr/>
        </p:nvSpPr>
        <p:spPr>
          <a:xfrm>
            <a:off x="9528401" y="2263950"/>
            <a:ext cx="7760670" cy="16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Google Shape;48;p3" descr=" "/>
          <p:cNvPicPr preferRelativeResize="0"/>
          <p:nvPr/>
        </p:nvPicPr>
        <p:blipFill rotWithShape="1">
          <a:blip r:embed="rId5">
            <a:alphaModFix/>
          </a:blip>
          <a:srcRect/>
          <a:stretch/>
        </p:blipFill>
        <p:spPr>
          <a:xfrm>
            <a:off x="9528401" y="2263950"/>
            <a:ext cx="1625803" cy="1625600"/>
          </a:xfrm>
          <a:prstGeom prst="rect">
            <a:avLst/>
          </a:prstGeom>
          <a:noFill/>
          <a:ln>
            <a:noFill/>
          </a:ln>
        </p:spPr>
      </p:pic>
      <p:sp>
        <p:nvSpPr>
          <p:cNvPr id="49" name="Google Shape;49;p3"/>
          <p:cNvSpPr/>
          <p:nvPr/>
        </p:nvSpPr>
        <p:spPr>
          <a:xfrm>
            <a:off x="9528401" y="2263950"/>
            <a:ext cx="1625803" cy="1625600"/>
          </a:xfrm>
          <a:prstGeom prst="rect">
            <a:avLst/>
          </a:prstGeom>
          <a:noFill/>
          <a:ln w="12700" cap="flat" cmpd="sng">
            <a:solidFill>
              <a:srgbClr val="00F0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9871344" y="2594150"/>
            <a:ext cx="939917" cy="965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F0C3"/>
              </a:buClr>
              <a:buSzPts val="4800"/>
              <a:buFont typeface="Source Code Pro"/>
              <a:buNone/>
            </a:pPr>
            <a:r>
              <a:rPr lang="en-US" sz="4800" b="1" i="0" u="none" strike="noStrike" cap="none">
                <a:solidFill>
                  <a:srgbClr val="00F0C3"/>
                </a:solidFill>
                <a:latin typeface="Source Code Pro"/>
                <a:ea typeface="Source Code Pro"/>
                <a:cs typeface="Source Code Pro"/>
                <a:sym typeface="Source Code Pro"/>
              </a:rPr>
              <a:t>01</a:t>
            </a:r>
            <a:endParaRPr sz="4800" b="0" i="0" u="none" strike="noStrike" cap="none">
              <a:solidFill>
                <a:schemeClr val="dk1"/>
              </a:solidFill>
              <a:latin typeface="Calibri"/>
              <a:ea typeface="Calibri"/>
              <a:cs typeface="Calibri"/>
              <a:sym typeface="Calibri"/>
            </a:endParaRPr>
          </a:p>
        </p:txBody>
      </p:sp>
      <p:sp>
        <p:nvSpPr>
          <p:cNvPr id="51" name="Google Shape;51;p3"/>
          <p:cNvSpPr/>
          <p:nvPr/>
        </p:nvSpPr>
        <p:spPr>
          <a:xfrm>
            <a:off x="11357430" y="2390950"/>
            <a:ext cx="5931641" cy="137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1357430" y="2390950"/>
            <a:ext cx="6134867"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800" b="1" i="0" u="none" strike="noStrike" cap="none" dirty="0">
                <a:solidFill>
                  <a:srgbClr val="FFFFFF"/>
                </a:solidFill>
                <a:latin typeface="Source Code Pro"/>
                <a:ea typeface="Source Code Pro"/>
                <a:cs typeface="Source Code Pro"/>
                <a:sym typeface="Source Code Pro"/>
              </a:rPr>
              <a:t>Objectives</a:t>
            </a:r>
            <a:endParaRPr sz="4800" b="0" i="0" u="none" strike="noStrike" cap="none" dirty="0">
              <a:solidFill>
                <a:schemeClr val="dk1"/>
              </a:solidFill>
              <a:latin typeface="Calibri"/>
              <a:ea typeface="Calibri"/>
              <a:cs typeface="Calibri"/>
              <a:sym typeface="Calibri"/>
            </a:endParaRPr>
          </a:p>
        </p:txBody>
      </p:sp>
      <p:sp>
        <p:nvSpPr>
          <p:cNvPr id="53" name="Google Shape;53;p3"/>
          <p:cNvSpPr/>
          <p:nvPr/>
        </p:nvSpPr>
        <p:spPr>
          <a:xfrm>
            <a:off x="11357430" y="3254550"/>
            <a:ext cx="6067125" cy="643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endParaRPr sz="3200" b="0" i="0" u="none" strike="noStrike" cap="none" dirty="0">
              <a:solidFill>
                <a:schemeClr val="dk1"/>
              </a:solidFill>
              <a:latin typeface="Calibri"/>
              <a:ea typeface="Calibri"/>
              <a:cs typeface="Calibri"/>
              <a:sym typeface="Calibri"/>
            </a:endParaRPr>
          </a:p>
        </p:txBody>
      </p:sp>
      <p:sp>
        <p:nvSpPr>
          <p:cNvPr id="54" name="Google Shape;54;p3"/>
          <p:cNvSpPr/>
          <p:nvPr/>
        </p:nvSpPr>
        <p:spPr>
          <a:xfrm>
            <a:off x="9528401" y="4981750"/>
            <a:ext cx="7760670" cy="16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3" descr=" "/>
          <p:cNvPicPr preferRelativeResize="0"/>
          <p:nvPr/>
        </p:nvPicPr>
        <p:blipFill rotWithShape="1">
          <a:blip r:embed="rId5">
            <a:alphaModFix/>
          </a:blip>
          <a:srcRect/>
          <a:stretch/>
        </p:blipFill>
        <p:spPr>
          <a:xfrm>
            <a:off x="9528401" y="4981750"/>
            <a:ext cx="1625803" cy="1625600"/>
          </a:xfrm>
          <a:prstGeom prst="rect">
            <a:avLst/>
          </a:prstGeom>
          <a:noFill/>
          <a:ln>
            <a:noFill/>
          </a:ln>
        </p:spPr>
      </p:pic>
      <p:sp>
        <p:nvSpPr>
          <p:cNvPr id="56" name="Google Shape;56;p3"/>
          <p:cNvSpPr/>
          <p:nvPr/>
        </p:nvSpPr>
        <p:spPr>
          <a:xfrm>
            <a:off x="9528401" y="4981750"/>
            <a:ext cx="1625803" cy="1625600"/>
          </a:xfrm>
          <a:prstGeom prst="rect">
            <a:avLst/>
          </a:prstGeom>
          <a:noFill/>
          <a:ln w="12700" cap="flat" cmpd="sng">
            <a:solidFill>
              <a:srgbClr val="00F0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9871344" y="5311950"/>
            <a:ext cx="939917" cy="965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F0C3"/>
              </a:buClr>
              <a:buSzPts val="4800"/>
              <a:buFont typeface="Source Code Pro"/>
              <a:buNone/>
            </a:pPr>
            <a:r>
              <a:rPr lang="en-US" sz="4800" b="1" i="0" u="none" strike="noStrike" cap="none">
                <a:solidFill>
                  <a:srgbClr val="00F0C3"/>
                </a:solidFill>
                <a:latin typeface="Source Code Pro"/>
                <a:ea typeface="Source Code Pro"/>
                <a:cs typeface="Source Code Pro"/>
                <a:sym typeface="Source Code Pro"/>
              </a:rPr>
              <a:t>02</a:t>
            </a:r>
            <a:endParaRPr sz="4800" b="0" i="0" u="none" strike="noStrike" cap="none">
              <a:solidFill>
                <a:schemeClr val="dk1"/>
              </a:solidFill>
              <a:latin typeface="Calibri"/>
              <a:ea typeface="Calibri"/>
              <a:cs typeface="Calibri"/>
              <a:sym typeface="Calibri"/>
            </a:endParaRPr>
          </a:p>
        </p:txBody>
      </p:sp>
      <p:sp>
        <p:nvSpPr>
          <p:cNvPr id="58" name="Google Shape;58;p3"/>
          <p:cNvSpPr/>
          <p:nvPr/>
        </p:nvSpPr>
        <p:spPr>
          <a:xfrm>
            <a:off x="11357430" y="5108750"/>
            <a:ext cx="5931641" cy="137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1357430" y="5108750"/>
            <a:ext cx="6134867"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800" b="1" i="0" u="none" strike="noStrike" cap="none" dirty="0">
                <a:solidFill>
                  <a:srgbClr val="FFFFFF"/>
                </a:solidFill>
                <a:latin typeface="Source Code Pro"/>
                <a:ea typeface="Source Code Pro"/>
                <a:cs typeface="Source Code Pro"/>
                <a:sym typeface="Source Code Pro"/>
              </a:rPr>
              <a:t>Techniques</a:t>
            </a:r>
            <a:endParaRPr sz="4800" b="0" i="0" u="none" strike="noStrike" cap="none" dirty="0">
              <a:solidFill>
                <a:schemeClr val="dk1"/>
              </a:solidFill>
              <a:latin typeface="Calibri"/>
              <a:ea typeface="Calibri"/>
              <a:cs typeface="Calibri"/>
              <a:sym typeface="Calibri"/>
            </a:endParaRPr>
          </a:p>
        </p:txBody>
      </p:sp>
      <p:sp>
        <p:nvSpPr>
          <p:cNvPr id="60" name="Google Shape;60;p3"/>
          <p:cNvSpPr/>
          <p:nvPr/>
        </p:nvSpPr>
        <p:spPr>
          <a:xfrm>
            <a:off x="11357430" y="5972350"/>
            <a:ext cx="6067125" cy="643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endParaRPr sz="3200" b="0" i="0" u="none" strike="noStrike" cap="none" dirty="0">
              <a:solidFill>
                <a:schemeClr val="dk1"/>
              </a:solidFill>
              <a:latin typeface="Calibri"/>
              <a:ea typeface="Calibri"/>
              <a:cs typeface="Calibri"/>
              <a:sym typeface="Calibri"/>
            </a:endParaRPr>
          </a:p>
        </p:txBody>
      </p:sp>
      <p:sp>
        <p:nvSpPr>
          <p:cNvPr id="61" name="Google Shape;61;p3"/>
          <p:cNvSpPr/>
          <p:nvPr/>
        </p:nvSpPr>
        <p:spPr>
          <a:xfrm>
            <a:off x="9528401" y="7699550"/>
            <a:ext cx="7760670" cy="16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Google Shape;62;p3" descr=" "/>
          <p:cNvPicPr preferRelativeResize="0"/>
          <p:nvPr/>
        </p:nvPicPr>
        <p:blipFill rotWithShape="1">
          <a:blip r:embed="rId5">
            <a:alphaModFix/>
          </a:blip>
          <a:srcRect/>
          <a:stretch/>
        </p:blipFill>
        <p:spPr>
          <a:xfrm>
            <a:off x="9528401" y="7699550"/>
            <a:ext cx="1625803" cy="1625600"/>
          </a:xfrm>
          <a:prstGeom prst="rect">
            <a:avLst/>
          </a:prstGeom>
          <a:noFill/>
          <a:ln>
            <a:noFill/>
          </a:ln>
        </p:spPr>
      </p:pic>
      <p:sp>
        <p:nvSpPr>
          <p:cNvPr id="63" name="Google Shape;63;p3"/>
          <p:cNvSpPr/>
          <p:nvPr/>
        </p:nvSpPr>
        <p:spPr>
          <a:xfrm>
            <a:off x="9528401" y="7699550"/>
            <a:ext cx="1625803" cy="1625600"/>
          </a:xfrm>
          <a:prstGeom prst="rect">
            <a:avLst/>
          </a:prstGeom>
          <a:noFill/>
          <a:ln w="12700" cap="flat" cmpd="sng">
            <a:solidFill>
              <a:srgbClr val="00F0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9871344" y="8029750"/>
            <a:ext cx="939917" cy="965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F0C3"/>
              </a:buClr>
              <a:buSzPts val="4800"/>
              <a:buFont typeface="Source Code Pro"/>
              <a:buNone/>
            </a:pPr>
            <a:r>
              <a:rPr lang="en-US" sz="4800" b="1" i="0" u="none" strike="noStrike" cap="none">
                <a:solidFill>
                  <a:srgbClr val="00F0C3"/>
                </a:solidFill>
                <a:latin typeface="Source Code Pro"/>
                <a:ea typeface="Source Code Pro"/>
                <a:cs typeface="Source Code Pro"/>
                <a:sym typeface="Source Code Pro"/>
              </a:rPr>
              <a:t>03</a:t>
            </a:r>
            <a:endParaRPr sz="4800" b="0" i="0" u="none" strike="noStrike" cap="none">
              <a:solidFill>
                <a:schemeClr val="dk1"/>
              </a:solidFill>
              <a:latin typeface="Calibri"/>
              <a:ea typeface="Calibri"/>
              <a:cs typeface="Calibri"/>
              <a:sym typeface="Calibri"/>
            </a:endParaRPr>
          </a:p>
        </p:txBody>
      </p:sp>
      <p:sp>
        <p:nvSpPr>
          <p:cNvPr id="65" name="Google Shape;65;p3"/>
          <p:cNvSpPr/>
          <p:nvPr/>
        </p:nvSpPr>
        <p:spPr>
          <a:xfrm>
            <a:off x="11357430" y="7826550"/>
            <a:ext cx="5931641" cy="137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1357430" y="7826550"/>
            <a:ext cx="6134867"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800" b="1" i="0" u="none" strike="noStrike" cap="none" dirty="0">
                <a:solidFill>
                  <a:srgbClr val="FFFFFF"/>
                </a:solidFill>
                <a:latin typeface="Source Code Pro"/>
                <a:ea typeface="Source Code Pro"/>
                <a:cs typeface="Calibri"/>
                <a:sym typeface="Source Code Pro"/>
              </a:rPr>
              <a:t>Results</a:t>
            </a:r>
            <a:endParaRPr lang="en-US" sz="4800" b="0" i="0" u="none" strike="noStrike" cap="none" dirty="0">
              <a:solidFill>
                <a:schemeClr val="dk1"/>
              </a:solidFill>
              <a:latin typeface="Calibri"/>
              <a:ea typeface="Calibri"/>
              <a:cs typeface="Calibri"/>
              <a:sym typeface="Calibri"/>
            </a:endParaRPr>
          </a:p>
        </p:txBody>
      </p:sp>
      <p:sp>
        <p:nvSpPr>
          <p:cNvPr id="67" name="Google Shape;67;p3"/>
          <p:cNvSpPr/>
          <p:nvPr/>
        </p:nvSpPr>
        <p:spPr>
          <a:xfrm>
            <a:off x="11357430" y="8690150"/>
            <a:ext cx="6067125" cy="643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endParaRPr sz="3200" b="0" i="0" u="none" strike="noStrike" cap="none" dirty="0">
              <a:solidFill>
                <a:schemeClr val="dk1"/>
              </a:solidFill>
              <a:latin typeface="Calibri"/>
              <a:ea typeface="Calibri"/>
              <a:cs typeface="Calibri"/>
              <a:sym typeface="Calibri"/>
            </a:endParaRPr>
          </a:p>
        </p:txBody>
      </p:sp>
      <p:sp>
        <p:nvSpPr>
          <p:cNvPr id="68" name="Google Shape;68;p3"/>
          <p:cNvSpPr/>
          <p:nvPr/>
        </p:nvSpPr>
        <p:spPr>
          <a:xfrm>
            <a:off x="9528401" y="10417350"/>
            <a:ext cx="7760670" cy="16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3" descr=" "/>
          <p:cNvPicPr preferRelativeResize="0"/>
          <p:nvPr/>
        </p:nvPicPr>
        <p:blipFill rotWithShape="1">
          <a:blip r:embed="rId5">
            <a:alphaModFix/>
          </a:blip>
          <a:srcRect/>
          <a:stretch/>
        </p:blipFill>
        <p:spPr>
          <a:xfrm>
            <a:off x="9528401" y="10417350"/>
            <a:ext cx="1625803" cy="1625600"/>
          </a:xfrm>
          <a:prstGeom prst="rect">
            <a:avLst/>
          </a:prstGeom>
          <a:noFill/>
          <a:ln>
            <a:noFill/>
          </a:ln>
        </p:spPr>
      </p:pic>
      <p:sp>
        <p:nvSpPr>
          <p:cNvPr id="70" name="Google Shape;70;p3"/>
          <p:cNvSpPr/>
          <p:nvPr/>
        </p:nvSpPr>
        <p:spPr>
          <a:xfrm>
            <a:off x="9528401" y="10417350"/>
            <a:ext cx="1625803" cy="1625600"/>
          </a:xfrm>
          <a:prstGeom prst="rect">
            <a:avLst/>
          </a:prstGeom>
          <a:noFill/>
          <a:ln w="12700" cap="flat" cmpd="sng">
            <a:solidFill>
              <a:srgbClr val="00F0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871344" y="10747550"/>
            <a:ext cx="939917" cy="965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rgbClr val="00F0C3"/>
              </a:buClr>
              <a:buSzPts val="4800"/>
              <a:buFont typeface="Source Code Pro"/>
              <a:buNone/>
            </a:pPr>
            <a:r>
              <a:rPr lang="en-US" sz="4800" b="1" i="0" u="none" strike="noStrike" cap="none" dirty="0">
                <a:solidFill>
                  <a:srgbClr val="00F0C3"/>
                </a:solidFill>
                <a:latin typeface="Source Code Pro"/>
                <a:ea typeface="Source Code Pro"/>
                <a:cs typeface="Source Code Pro"/>
                <a:sym typeface="Source Code Pro"/>
              </a:rPr>
              <a:t>04</a:t>
            </a:r>
            <a:endParaRPr sz="4800" b="0" i="0" u="none" strike="noStrike" cap="none" dirty="0">
              <a:solidFill>
                <a:schemeClr val="dk1"/>
              </a:solidFill>
              <a:latin typeface="Calibri"/>
              <a:ea typeface="Calibri"/>
              <a:cs typeface="Calibri"/>
              <a:sym typeface="Calibri"/>
            </a:endParaRPr>
          </a:p>
        </p:txBody>
      </p:sp>
      <p:sp>
        <p:nvSpPr>
          <p:cNvPr id="72" name="Google Shape;72;p3"/>
          <p:cNvSpPr/>
          <p:nvPr/>
        </p:nvSpPr>
        <p:spPr>
          <a:xfrm>
            <a:off x="11357430" y="10544350"/>
            <a:ext cx="5931641" cy="137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1357430" y="10544350"/>
            <a:ext cx="6134867"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800" b="1" i="0" u="none" strike="noStrike" cap="none" dirty="0">
                <a:solidFill>
                  <a:srgbClr val="FFFFFF"/>
                </a:solidFill>
                <a:latin typeface="Source Code Pro"/>
                <a:ea typeface="Source Code Pro"/>
                <a:cs typeface="Source Code Pro"/>
                <a:sym typeface="Source Code Pro"/>
              </a:rPr>
              <a:t>Challenges</a:t>
            </a:r>
            <a:endParaRPr sz="4800" b="0" i="0" u="none" strike="noStrike" cap="none" dirty="0">
              <a:solidFill>
                <a:schemeClr val="dk1"/>
              </a:solidFill>
              <a:latin typeface="Calibri"/>
              <a:ea typeface="Calibri"/>
              <a:cs typeface="Calibri"/>
              <a:sym typeface="Calibri"/>
            </a:endParaRPr>
          </a:p>
        </p:txBody>
      </p:sp>
      <p:sp>
        <p:nvSpPr>
          <p:cNvPr id="74" name="Google Shape;74;p3"/>
          <p:cNvSpPr/>
          <p:nvPr/>
        </p:nvSpPr>
        <p:spPr>
          <a:xfrm>
            <a:off x="11357430" y="11407950"/>
            <a:ext cx="6067125" cy="643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028"/>
        </a:solidFill>
        <a:effectLst/>
      </p:bgPr>
    </p:bg>
    <p:spTree>
      <p:nvGrpSpPr>
        <p:cNvPr id="1" name="Shape 79"/>
        <p:cNvGrpSpPr/>
        <p:nvPr/>
      </p:nvGrpSpPr>
      <p:grpSpPr>
        <a:xfrm>
          <a:off x="0" y="0"/>
          <a:ext cx="0" cy="0"/>
          <a:chOff x="0" y="0"/>
          <a:chExt cx="0" cy="0"/>
        </a:xfrm>
      </p:grpSpPr>
      <p:pic>
        <p:nvPicPr>
          <p:cNvPr id="80" name="Google Shape;80;p4" descr=" "/>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81" name="Google Shape;81;p4" descr=" "/>
          <p:cNvPicPr preferRelativeResize="0"/>
          <p:nvPr/>
        </p:nvPicPr>
        <p:blipFill rotWithShape="1">
          <a:blip r:embed="rId4">
            <a:alphaModFix/>
          </a:blip>
          <a:srcRect/>
          <a:stretch/>
        </p:blipFill>
        <p:spPr>
          <a:xfrm>
            <a:off x="0" y="1930400"/>
            <a:ext cx="4712289" cy="9848875"/>
          </a:xfrm>
          <a:prstGeom prst="rect">
            <a:avLst/>
          </a:prstGeom>
          <a:noFill/>
          <a:ln>
            <a:noFill/>
          </a:ln>
        </p:spPr>
      </p:pic>
      <p:sp>
        <p:nvSpPr>
          <p:cNvPr id="82" name="Google Shape;82;p4"/>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318540" y="886945"/>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dirty="0">
                <a:solidFill>
                  <a:srgbClr val="00F0C3"/>
                </a:solidFill>
                <a:latin typeface="Source Code Pro"/>
                <a:ea typeface="Source Code Pro"/>
                <a:cs typeface="Calibri"/>
                <a:sym typeface="Source Code Pro"/>
              </a:rPr>
              <a:t>Objective of the project:</a:t>
            </a:r>
            <a:endParaRPr lang="en-US" sz="8000" b="0" i="0" u="none" strike="noStrike" cap="none" dirty="0">
              <a:solidFill>
                <a:schemeClr val="dk1"/>
              </a:solidFill>
              <a:latin typeface="Calibri"/>
              <a:ea typeface="Calibri"/>
              <a:cs typeface="Calibri"/>
              <a:sym typeface="Calibri"/>
            </a:endParaRPr>
          </a:p>
        </p:txBody>
      </p:sp>
      <p:sp>
        <p:nvSpPr>
          <p:cNvPr id="85" name="Google Shape;85;p4"/>
          <p:cNvSpPr/>
          <p:nvPr/>
        </p:nvSpPr>
        <p:spPr>
          <a:xfrm>
            <a:off x="4343942" y="2813112"/>
            <a:ext cx="19478583" cy="89428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r>
              <a:rPr lang="en-US" sz="48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The objective of this project is to design and implement a movie recommendation system that provides accurate and personalized movie suggestions by analyzing user preferences and movie attributes.</a:t>
            </a:r>
          </a:p>
          <a:p>
            <a:pPr marL="0" marR="0" lvl="0" indent="0" algn="l" rtl="0">
              <a:spcBef>
                <a:spcPts val="0"/>
              </a:spcBef>
              <a:spcAft>
                <a:spcPts val="0"/>
              </a:spcAft>
              <a:buClr>
                <a:srgbClr val="FFFFFF"/>
              </a:buClr>
              <a:buSzPts val="3200"/>
              <a:buFont typeface="Source Code Pro"/>
              <a:buNone/>
            </a:pPr>
            <a:endParaRPr lang="en-US" sz="48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endParaRPr>
          </a:p>
          <a:p>
            <a:pPr marL="0" marR="0" lvl="0" indent="0" algn="l" rtl="0">
              <a:spcBef>
                <a:spcPts val="0"/>
              </a:spcBef>
              <a:spcAft>
                <a:spcPts val="0"/>
              </a:spcAft>
              <a:buClr>
                <a:srgbClr val="FFFFFF"/>
              </a:buClr>
              <a:buSzPts val="3200"/>
              <a:buFont typeface="Source Code Pro"/>
              <a:buNone/>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This includes:</a:t>
            </a:r>
          </a:p>
          <a:p>
            <a:pPr marL="0" marR="0" lvl="0" indent="0" algn="l" rtl="0">
              <a:spcBef>
                <a:spcPts val="0"/>
              </a:spcBef>
              <a:spcAft>
                <a:spcPts val="0"/>
              </a:spcAft>
              <a:buClr>
                <a:srgbClr val="FFFFFF"/>
              </a:buClr>
              <a:buSzPts val="3200"/>
              <a:buFont typeface="Source Code Pro"/>
              <a:buNone/>
            </a:pPr>
            <a:endPar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685800" marR="0" lvl="0" indent="-685800" algn="l" rtl="0">
              <a:spcBef>
                <a:spcPts val="0"/>
              </a:spcBef>
              <a:spcAft>
                <a:spcPts val="0"/>
              </a:spcAft>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Applying various machine learning techniques, such as Cosine Similarity, SVD, NCF, and RNN.</a:t>
            </a:r>
          </a:p>
          <a:p>
            <a:pPr marR="0" lvl="0" algn="l" rtl="0">
              <a:spcBef>
                <a:spcPts val="0"/>
              </a:spcBef>
              <a:spcAft>
                <a:spcPts val="0"/>
              </a:spcAft>
              <a:buClr>
                <a:srgbClr val="FFFFFF"/>
              </a:buClr>
              <a:buSzPts val="3200"/>
            </a:pPr>
            <a:endParaRPr lang="en-US" sz="48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a:p>
            <a:pPr marL="685800" marR="0" lvl="0" indent="-685800" algn="l" rtl="0">
              <a:spcBef>
                <a:spcPts val="0"/>
              </a:spcBef>
              <a:spcAft>
                <a:spcPts val="0"/>
              </a:spcAft>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Optimizing model performance using evaluation metrics like MAE, RMSE, Precision, Recall, and F1-Score.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
          <a:extLst>
            <a:ext uri="{FF2B5EF4-FFF2-40B4-BE49-F238E27FC236}">
              <a16:creationId xmlns:a16="http://schemas.microsoft.com/office/drawing/2014/main" id="{1BB0B930-5C92-E83F-4EE8-61924FA16E1F}"/>
            </a:ext>
          </a:extLst>
        </p:cNvPr>
        <p:cNvGrpSpPr/>
        <p:nvPr/>
      </p:nvGrpSpPr>
      <p:grpSpPr>
        <a:xfrm>
          <a:off x="0" y="0"/>
          <a:ext cx="0" cy="0"/>
          <a:chOff x="0" y="0"/>
          <a:chExt cx="0" cy="0"/>
        </a:xfrm>
      </p:grpSpPr>
      <p:pic>
        <p:nvPicPr>
          <p:cNvPr id="28" name="Google Shape;28;p2" descr=" ">
            <a:extLst>
              <a:ext uri="{FF2B5EF4-FFF2-40B4-BE49-F238E27FC236}">
                <a16:creationId xmlns:a16="http://schemas.microsoft.com/office/drawing/2014/main" id="{FF8108FB-B3D2-C49F-1553-F52E47E3E49C}"/>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29" name="Google Shape;29;p2" descr=" ">
            <a:extLst>
              <a:ext uri="{FF2B5EF4-FFF2-40B4-BE49-F238E27FC236}">
                <a16:creationId xmlns:a16="http://schemas.microsoft.com/office/drawing/2014/main" id="{C8A96221-F9A2-A4C2-006C-C9514F691618}"/>
              </a:ext>
            </a:extLst>
          </p:cNvPr>
          <p:cNvPicPr preferRelativeResize="0"/>
          <p:nvPr/>
        </p:nvPicPr>
        <p:blipFill rotWithShape="1">
          <a:blip r:embed="rId4">
            <a:alphaModFix/>
          </a:blip>
          <a:srcRect/>
          <a:stretch/>
        </p:blipFill>
        <p:spPr>
          <a:xfrm>
            <a:off x="-4725" y="-3133"/>
            <a:ext cx="3556410" cy="7458033"/>
          </a:xfrm>
          <a:prstGeom prst="rect">
            <a:avLst/>
          </a:prstGeom>
          <a:noFill/>
          <a:ln>
            <a:noFill/>
          </a:ln>
        </p:spPr>
      </p:pic>
      <p:pic>
        <p:nvPicPr>
          <p:cNvPr id="30" name="Google Shape;30;p2" descr=" ">
            <a:extLst>
              <a:ext uri="{FF2B5EF4-FFF2-40B4-BE49-F238E27FC236}">
                <a16:creationId xmlns:a16="http://schemas.microsoft.com/office/drawing/2014/main" id="{533E1E29-FD8C-0555-B531-DD9C2226B4F7}"/>
              </a:ext>
            </a:extLst>
          </p:cNvPr>
          <p:cNvPicPr preferRelativeResize="0"/>
          <p:nvPr/>
        </p:nvPicPr>
        <p:blipFill rotWithShape="1">
          <a:blip r:embed="rId5">
            <a:alphaModFix/>
          </a:blip>
          <a:srcRect/>
          <a:stretch/>
        </p:blipFill>
        <p:spPr>
          <a:xfrm>
            <a:off x="0" y="10515600"/>
            <a:ext cx="1181248" cy="2590800"/>
          </a:xfrm>
          <a:prstGeom prst="rect">
            <a:avLst/>
          </a:prstGeom>
          <a:noFill/>
          <a:ln>
            <a:noFill/>
          </a:ln>
        </p:spPr>
      </p:pic>
      <p:pic>
        <p:nvPicPr>
          <p:cNvPr id="31" name="Google Shape;31;p2" descr=" ">
            <a:extLst>
              <a:ext uri="{FF2B5EF4-FFF2-40B4-BE49-F238E27FC236}">
                <a16:creationId xmlns:a16="http://schemas.microsoft.com/office/drawing/2014/main" id="{A0A6FC66-BA81-54D6-8C0B-89F057D39CEE}"/>
              </a:ext>
            </a:extLst>
          </p:cNvPr>
          <p:cNvPicPr preferRelativeResize="0"/>
          <p:nvPr/>
        </p:nvPicPr>
        <p:blipFill rotWithShape="1">
          <a:blip r:embed="rId6">
            <a:alphaModFix/>
          </a:blip>
          <a:srcRect/>
          <a:stretch/>
        </p:blipFill>
        <p:spPr>
          <a:xfrm>
            <a:off x="20309838" y="7454900"/>
            <a:ext cx="1114189" cy="4949428"/>
          </a:xfrm>
          <a:prstGeom prst="rect">
            <a:avLst/>
          </a:prstGeom>
          <a:noFill/>
          <a:ln>
            <a:noFill/>
          </a:ln>
        </p:spPr>
      </p:pic>
      <p:pic>
        <p:nvPicPr>
          <p:cNvPr id="32" name="Google Shape;32;p2" descr=" ">
            <a:extLst>
              <a:ext uri="{FF2B5EF4-FFF2-40B4-BE49-F238E27FC236}">
                <a16:creationId xmlns:a16="http://schemas.microsoft.com/office/drawing/2014/main" id="{4B7C43C7-7E13-DCB0-8C6D-DBAD6DC6E7D3}"/>
              </a:ext>
            </a:extLst>
          </p:cNvPr>
          <p:cNvPicPr preferRelativeResize="0"/>
          <p:nvPr/>
        </p:nvPicPr>
        <p:blipFill rotWithShape="1">
          <a:blip r:embed="rId7">
            <a:alphaModFix/>
          </a:blip>
          <a:srcRect/>
          <a:stretch/>
        </p:blipFill>
        <p:spPr>
          <a:xfrm>
            <a:off x="16473959" y="1473200"/>
            <a:ext cx="4949433" cy="1114051"/>
          </a:xfrm>
          <a:prstGeom prst="rect">
            <a:avLst/>
          </a:prstGeom>
          <a:noFill/>
          <a:ln>
            <a:noFill/>
          </a:ln>
        </p:spPr>
      </p:pic>
      <p:sp>
        <p:nvSpPr>
          <p:cNvPr id="33" name="Google Shape;33;p2">
            <a:extLst>
              <a:ext uri="{FF2B5EF4-FFF2-40B4-BE49-F238E27FC236}">
                <a16:creationId xmlns:a16="http://schemas.microsoft.com/office/drawing/2014/main" id="{D1CE2556-532C-6FD6-8988-CD708B33C5CE}"/>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2" descr=" ">
            <a:extLst>
              <a:ext uri="{FF2B5EF4-FFF2-40B4-BE49-F238E27FC236}">
                <a16:creationId xmlns:a16="http://schemas.microsoft.com/office/drawing/2014/main" id="{6F905D7A-90D9-CEE7-DFF5-13C88DD6BBEE}"/>
              </a:ext>
            </a:extLst>
          </p:cNvPr>
          <p:cNvPicPr preferRelativeResize="0"/>
          <p:nvPr/>
        </p:nvPicPr>
        <p:blipFill rotWithShape="1">
          <a:blip r:embed="rId8">
            <a:alphaModFix/>
          </a:blip>
          <a:srcRect/>
          <a:stretch/>
        </p:blipFill>
        <p:spPr>
          <a:xfrm>
            <a:off x="23523340" y="10820400"/>
            <a:ext cx="711289" cy="2590800"/>
          </a:xfrm>
          <a:prstGeom prst="rect">
            <a:avLst/>
          </a:prstGeom>
          <a:noFill/>
          <a:ln>
            <a:noFill/>
          </a:ln>
        </p:spPr>
      </p:pic>
      <p:sp>
        <p:nvSpPr>
          <p:cNvPr id="35" name="Google Shape;35;p2">
            <a:extLst>
              <a:ext uri="{FF2B5EF4-FFF2-40B4-BE49-F238E27FC236}">
                <a16:creationId xmlns:a16="http://schemas.microsoft.com/office/drawing/2014/main" id="{F5181131-E958-E472-302B-B0787FF3CF03}"/>
              </a:ext>
            </a:extLst>
          </p:cNvPr>
          <p:cNvSpPr/>
          <p:nvPr/>
        </p:nvSpPr>
        <p:spPr>
          <a:xfrm>
            <a:off x="4188176" y="594783"/>
            <a:ext cx="12284766" cy="258656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F0C3"/>
              </a:buClr>
              <a:buSzPts val="12800"/>
              <a:buFont typeface="Source Code Pro"/>
              <a:buNone/>
            </a:pPr>
            <a:r>
              <a:rPr lang="en-US" sz="7200" b="1" dirty="0">
                <a:solidFill>
                  <a:srgbClr val="00F0C3"/>
                </a:solidFill>
                <a:latin typeface="Source Code Pro"/>
                <a:ea typeface="Source Code Pro"/>
                <a:cs typeface="Calibri"/>
                <a:sym typeface="Source Code Pro"/>
              </a:rPr>
              <a:t>Recommendation system </a:t>
            </a:r>
            <a:endParaRPr lang="en-US" sz="7200" b="0" i="0" u="none" strike="noStrike" cap="none" dirty="0">
              <a:solidFill>
                <a:schemeClr val="dk1"/>
              </a:solidFill>
              <a:latin typeface="Calibri"/>
              <a:ea typeface="Calibri"/>
              <a:cs typeface="Calibri"/>
              <a:sym typeface="Calibri"/>
            </a:endParaRPr>
          </a:p>
        </p:txBody>
      </p:sp>
      <p:sp>
        <p:nvSpPr>
          <p:cNvPr id="36" name="Google Shape;36;p2">
            <a:extLst>
              <a:ext uri="{FF2B5EF4-FFF2-40B4-BE49-F238E27FC236}">
                <a16:creationId xmlns:a16="http://schemas.microsoft.com/office/drawing/2014/main" id="{F8EFB346-D4DC-E197-02D9-AC01D96874C9}"/>
              </a:ext>
            </a:extLst>
          </p:cNvPr>
          <p:cNvSpPr/>
          <p:nvPr/>
        </p:nvSpPr>
        <p:spPr>
          <a:xfrm>
            <a:off x="4702339" y="2587251"/>
            <a:ext cx="10182439" cy="369146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FFFFFF"/>
              </a:buClr>
              <a:buSzPts val="3200"/>
              <a:buFont typeface="Source Code Pro"/>
              <a:buNone/>
            </a:pPr>
            <a:endParaRPr sz="3200" b="0" i="0" u="none" strike="noStrike" cap="none" dirty="0">
              <a:solidFill>
                <a:schemeClr val="dk1"/>
              </a:solidFill>
              <a:latin typeface="Calibri"/>
              <a:ea typeface="Calibri"/>
              <a:cs typeface="Calibri"/>
              <a:sym typeface="Calibri"/>
            </a:endParaRPr>
          </a:p>
        </p:txBody>
      </p:sp>
      <p:sp>
        <p:nvSpPr>
          <p:cNvPr id="4" name="Google Shape;85;p4">
            <a:extLst>
              <a:ext uri="{FF2B5EF4-FFF2-40B4-BE49-F238E27FC236}">
                <a16:creationId xmlns:a16="http://schemas.microsoft.com/office/drawing/2014/main" id="{D986A37B-41CA-C08B-D2B6-D45CCCBC7DB0}"/>
              </a:ext>
            </a:extLst>
          </p:cNvPr>
          <p:cNvSpPr/>
          <p:nvPr/>
        </p:nvSpPr>
        <p:spPr>
          <a:xfrm>
            <a:off x="3704105" y="2386572"/>
            <a:ext cx="15980732" cy="84338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r>
              <a:rPr lang="en-US" sz="4800" b="0" i="0" u="none"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A recommendation system is an artificial intelligence or AI algorithm, usually associated with Machine learning, that uses Big Data to suggest or recommend additional products to consumers. These can be based on various criteria, including past purchases, search history, information, and other factors. </a:t>
            </a:r>
            <a:endPar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6" name="Picture 5">
            <a:extLst>
              <a:ext uri="{FF2B5EF4-FFF2-40B4-BE49-F238E27FC236}">
                <a16:creationId xmlns:a16="http://schemas.microsoft.com/office/drawing/2014/main" id="{F8D486D8-9869-3EA6-0757-CA746B982EE9}"/>
              </a:ext>
            </a:extLst>
          </p:cNvPr>
          <p:cNvPicPr>
            <a:picLocks noChangeAspect="1"/>
          </p:cNvPicPr>
          <p:nvPr/>
        </p:nvPicPr>
        <p:blipFill>
          <a:blip r:embed="rId9"/>
          <a:stretch>
            <a:fillRect/>
          </a:stretch>
        </p:blipFill>
        <p:spPr>
          <a:xfrm>
            <a:off x="4885352" y="6858000"/>
            <a:ext cx="11357279" cy="5645483"/>
          </a:xfrm>
          <a:prstGeom prst="rect">
            <a:avLst/>
          </a:prstGeom>
        </p:spPr>
      </p:pic>
    </p:spTree>
    <p:extLst>
      <p:ext uri="{BB962C8B-B14F-4D97-AF65-F5344CB8AC3E}">
        <p14:creationId xmlns:p14="http://schemas.microsoft.com/office/powerpoint/2010/main" val="410298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8ECAFF41-3531-F63D-4DD3-E325DE961DCD}"/>
            </a:ext>
          </a:extLst>
        </p:cNvPr>
        <p:cNvGrpSpPr/>
        <p:nvPr/>
      </p:nvGrpSpPr>
      <p:grpSpPr>
        <a:xfrm>
          <a:off x="0" y="0"/>
          <a:ext cx="0" cy="0"/>
          <a:chOff x="0" y="0"/>
          <a:chExt cx="0" cy="0"/>
        </a:xfrm>
      </p:grpSpPr>
      <p:pic>
        <p:nvPicPr>
          <p:cNvPr id="113" name="Google Shape;113;p6" descr=" ">
            <a:extLst>
              <a:ext uri="{FF2B5EF4-FFF2-40B4-BE49-F238E27FC236}">
                <a16:creationId xmlns:a16="http://schemas.microsoft.com/office/drawing/2014/main" id="{3ECA7E6D-4CD9-5971-5357-A5C3430A8FA3}"/>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114" name="Google Shape;114;p6" descr=" ">
            <a:extLst>
              <a:ext uri="{FF2B5EF4-FFF2-40B4-BE49-F238E27FC236}">
                <a16:creationId xmlns:a16="http://schemas.microsoft.com/office/drawing/2014/main" id="{F66782EC-80BC-8CF8-D378-F0A382DEDBF8}"/>
              </a:ext>
            </a:extLst>
          </p:cNvPr>
          <p:cNvPicPr preferRelativeResize="0"/>
          <p:nvPr/>
        </p:nvPicPr>
        <p:blipFill rotWithShape="1">
          <a:blip r:embed="rId4">
            <a:alphaModFix/>
          </a:blip>
          <a:srcRect/>
          <a:stretch/>
        </p:blipFill>
        <p:spPr>
          <a:xfrm>
            <a:off x="17299562" y="6007100"/>
            <a:ext cx="7087486" cy="7708900"/>
          </a:xfrm>
          <a:prstGeom prst="rect">
            <a:avLst/>
          </a:prstGeom>
          <a:noFill/>
          <a:ln>
            <a:noFill/>
          </a:ln>
        </p:spPr>
      </p:pic>
      <p:pic>
        <p:nvPicPr>
          <p:cNvPr id="115" name="Google Shape;115;p6" descr=" ">
            <a:extLst>
              <a:ext uri="{FF2B5EF4-FFF2-40B4-BE49-F238E27FC236}">
                <a16:creationId xmlns:a16="http://schemas.microsoft.com/office/drawing/2014/main" id="{13717359-E5D1-A01C-BC26-1B54F20B9079}"/>
              </a:ext>
            </a:extLst>
          </p:cNvPr>
          <p:cNvPicPr preferRelativeResize="0"/>
          <p:nvPr/>
        </p:nvPicPr>
        <p:blipFill rotWithShape="1">
          <a:blip r:embed="rId5">
            <a:alphaModFix/>
          </a:blip>
          <a:srcRect/>
          <a:stretch/>
        </p:blipFill>
        <p:spPr>
          <a:xfrm>
            <a:off x="0" y="0"/>
            <a:ext cx="6065780" cy="7596653"/>
          </a:xfrm>
          <a:prstGeom prst="rect">
            <a:avLst/>
          </a:prstGeom>
          <a:noFill/>
          <a:ln>
            <a:noFill/>
          </a:ln>
        </p:spPr>
      </p:pic>
      <p:sp>
        <p:nvSpPr>
          <p:cNvPr id="116" name="Google Shape;116;p6">
            <a:extLst>
              <a:ext uri="{FF2B5EF4-FFF2-40B4-BE49-F238E27FC236}">
                <a16:creationId xmlns:a16="http://schemas.microsoft.com/office/drawing/2014/main" id="{E1E84C25-C1FA-F121-A33D-174F7DC65E53}"/>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6" descr=" ">
            <a:extLst>
              <a:ext uri="{FF2B5EF4-FFF2-40B4-BE49-F238E27FC236}">
                <a16:creationId xmlns:a16="http://schemas.microsoft.com/office/drawing/2014/main" id="{520C01C3-F90C-4C40-A9D7-20F05BEE430A}"/>
              </a:ext>
            </a:extLst>
          </p:cNvPr>
          <p:cNvPicPr preferRelativeResize="0"/>
          <p:nvPr/>
        </p:nvPicPr>
        <p:blipFill rotWithShape="1">
          <a:blip r:embed="rId6">
            <a:alphaModFix/>
          </a:blip>
          <a:srcRect/>
          <a:stretch/>
        </p:blipFill>
        <p:spPr>
          <a:xfrm>
            <a:off x="23523340" y="10820400"/>
            <a:ext cx="711289" cy="2590800"/>
          </a:xfrm>
          <a:prstGeom prst="rect">
            <a:avLst/>
          </a:prstGeom>
          <a:noFill/>
          <a:ln>
            <a:noFill/>
          </a:ln>
        </p:spPr>
      </p:pic>
      <p:sp>
        <p:nvSpPr>
          <p:cNvPr id="118" name="Google Shape;118;p6">
            <a:extLst>
              <a:ext uri="{FF2B5EF4-FFF2-40B4-BE49-F238E27FC236}">
                <a16:creationId xmlns:a16="http://schemas.microsoft.com/office/drawing/2014/main" id="{9BF71C18-4047-4179-2FDE-597A7DDA3DA8}"/>
              </a:ext>
            </a:extLst>
          </p:cNvPr>
          <p:cNvSpPr/>
          <p:nvPr/>
        </p:nvSpPr>
        <p:spPr>
          <a:xfrm>
            <a:off x="800200" y="1181100"/>
            <a:ext cx="7049381" cy="1121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6">
            <a:extLst>
              <a:ext uri="{FF2B5EF4-FFF2-40B4-BE49-F238E27FC236}">
                <a16:creationId xmlns:a16="http://schemas.microsoft.com/office/drawing/2014/main" id="{A7B8A291-FF8F-3091-006F-721EF3BD5B78}"/>
              </a:ext>
            </a:extLst>
          </p:cNvPr>
          <p:cNvPicPr preferRelativeResize="0"/>
          <p:nvPr/>
        </p:nvPicPr>
        <p:blipFill>
          <a:blip r:embed="rId7"/>
          <a:srcRect/>
          <a:stretch/>
        </p:blipFill>
        <p:spPr>
          <a:xfrm>
            <a:off x="1472145" y="1181100"/>
            <a:ext cx="5705491" cy="5829300"/>
          </a:xfrm>
          <a:prstGeom prst="rect">
            <a:avLst/>
          </a:prstGeom>
          <a:noFill/>
          <a:ln>
            <a:noFill/>
          </a:ln>
        </p:spPr>
      </p:pic>
      <p:sp>
        <p:nvSpPr>
          <p:cNvPr id="120" name="Google Shape;120;p6">
            <a:extLst>
              <a:ext uri="{FF2B5EF4-FFF2-40B4-BE49-F238E27FC236}">
                <a16:creationId xmlns:a16="http://schemas.microsoft.com/office/drawing/2014/main" id="{D602BCFE-1B41-9417-F653-0BEB77BACB9B}"/>
              </a:ext>
            </a:extLst>
          </p:cNvPr>
          <p:cNvSpPr/>
          <p:nvPr/>
        </p:nvSpPr>
        <p:spPr>
          <a:xfrm>
            <a:off x="800200" y="7620000"/>
            <a:ext cx="6223778" cy="7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a:extLst>
              <a:ext uri="{FF2B5EF4-FFF2-40B4-BE49-F238E27FC236}">
                <a16:creationId xmlns:a16="http://schemas.microsoft.com/office/drawing/2014/main" id="{D046A4DA-6BF5-188C-0E52-D53EABA795B4}"/>
              </a:ext>
            </a:extLst>
          </p:cNvPr>
          <p:cNvSpPr/>
          <p:nvPr/>
        </p:nvSpPr>
        <p:spPr>
          <a:xfrm>
            <a:off x="800200" y="7620000"/>
            <a:ext cx="7184865"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000" b="1" dirty="0">
                <a:solidFill>
                  <a:srgbClr val="FFFFFF"/>
                </a:solidFill>
                <a:latin typeface="Source Code Pro"/>
                <a:ea typeface="Source Code Pro"/>
                <a:cs typeface="Calibri"/>
                <a:sym typeface="Source Code Pro"/>
              </a:rPr>
              <a:t>Content-Based Filtering</a:t>
            </a:r>
            <a:endParaRPr sz="4000" b="0" i="0" u="none" strike="noStrike" cap="none" dirty="0">
              <a:solidFill>
                <a:schemeClr val="dk1"/>
              </a:solidFill>
              <a:latin typeface="Calibri"/>
              <a:ea typeface="Calibri"/>
              <a:cs typeface="Calibri"/>
              <a:sym typeface="Calibri"/>
            </a:endParaRPr>
          </a:p>
        </p:txBody>
      </p:sp>
      <p:sp>
        <p:nvSpPr>
          <p:cNvPr id="122" name="Google Shape;122;p6">
            <a:extLst>
              <a:ext uri="{FF2B5EF4-FFF2-40B4-BE49-F238E27FC236}">
                <a16:creationId xmlns:a16="http://schemas.microsoft.com/office/drawing/2014/main" id="{D63F228D-F903-07FD-F010-652A938E469A}"/>
              </a:ext>
            </a:extLst>
          </p:cNvPr>
          <p:cNvSpPr/>
          <p:nvPr/>
        </p:nvSpPr>
        <p:spPr>
          <a:xfrm>
            <a:off x="800200" y="8991600"/>
            <a:ext cx="7049381" cy="203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a:extLst>
              <a:ext uri="{FF2B5EF4-FFF2-40B4-BE49-F238E27FC236}">
                <a16:creationId xmlns:a16="http://schemas.microsoft.com/office/drawing/2014/main" id="{BD010AF6-2C0D-7DC3-C710-DE8B514F665F}"/>
              </a:ext>
            </a:extLst>
          </p:cNvPr>
          <p:cNvSpPr/>
          <p:nvPr/>
        </p:nvSpPr>
        <p:spPr>
          <a:xfrm>
            <a:off x="732457" y="8531193"/>
            <a:ext cx="7184865" cy="2167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r>
              <a:rPr lang="en-US" sz="4000" b="0" i="0" u="none" strike="noStrike" cap="none" dirty="0">
                <a:solidFill>
                  <a:srgbClr val="FFFFFF"/>
                </a:solidFill>
                <a:latin typeface="Source Code Pro"/>
                <a:ea typeface="Source Code Pro"/>
                <a:cs typeface="Source Code Pro"/>
                <a:sym typeface="Source Code Pro"/>
              </a:rPr>
              <a:t>Content-based filtering suggests items based on their attributes or features. </a:t>
            </a:r>
            <a:endParaRPr lang="en-US" sz="4000" b="0" i="0" u="none" strike="noStrike" cap="none" dirty="0">
              <a:solidFill>
                <a:schemeClr val="dk1"/>
              </a:solidFill>
              <a:latin typeface="Calibri"/>
              <a:ea typeface="Calibri"/>
              <a:cs typeface="Calibri"/>
              <a:sym typeface="Calibri"/>
            </a:endParaRPr>
          </a:p>
        </p:txBody>
      </p:sp>
      <p:sp>
        <p:nvSpPr>
          <p:cNvPr id="124" name="Google Shape;124;p6">
            <a:extLst>
              <a:ext uri="{FF2B5EF4-FFF2-40B4-BE49-F238E27FC236}">
                <a16:creationId xmlns:a16="http://schemas.microsoft.com/office/drawing/2014/main" id="{35D9B679-7E54-6E86-FDA0-836D5E3756B5}"/>
              </a:ext>
            </a:extLst>
          </p:cNvPr>
          <p:cNvSpPr/>
          <p:nvPr/>
        </p:nvSpPr>
        <p:spPr>
          <a:xfrm>
            <a:off x="800200" y="11633200"/>
            <a:ext cx="1105038" cy="7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a:extLst>
              <a:ext uri="{FF2B5EF4-FFF2-40B4-BE49-F238E27FC236}">
                <a16:creationId xmlns:a16="http://schemas.microsoft.com/office/drawing/2014/main" id="{92495E1C-1CDB-C8C3-0F69-49A608CF32A4}"/>
              </a:ext>
            </a:extLst>
          </p:cNvPr>
          <p:cNvSpPr/>
          <p:nvPr/>
        </p:nvSpPr>
        <p:spPr>
          <a:xfrm>
            <a:off x="16016702" y="1181100"/>
            <a:ext cx="7049381" cy="1121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6">
            <a:extLst>
              <a:ext uri="{FF2B5EF4-FFF2-40B4-BE49-F238E27FC236}">
                <a16:creationId xmlns:a16="http://schemas.microsoft.com/office/drawing/2014/main" id="{0198EA13-F902-2506-83DA-D414CB678C7C}"/>
              </a:ext>
            </a:extLst>
          </p:cNvPr>
          <p:cNvPicPr preferRelativeResize="0"/>
          <p:nvPr/>
        </p:nvPicPr>
        <p:blipFill>
          <a:blip r:embed="rId8"/>
          <a:srcRect/>
          <a:stretch/>
        </p:blipFill>
        <p:spPr>
          <a:xfrm>
            <a:off x="16016702" y="1883383"/>
            <a:ext cx="7049381" cy="4424734"/>
          </a:xfrm>
          <a:prstGeom prst="rect">
            <a:avLst/>
          </a:prstGeom>
          <a:noFill/>
          <a:ln>
            <a:noFill/>
          </a:ln>
        </p:spPr>
      </p:pic>
      <p:sp>
        <p:nvSpPr>
          <p:cNvPr id="128" name="Google Shape;128;p6">
            <a:extLst>
              <a:ext uri="{FF2B5EF4-FFF2-40B4-BE49-F238E27FC236}">
                <a16:creationId xmlns:a16="http://schemas.microsoft.com/office/drawing/2014/main" id="{E5A6E96D-5E0D-B5DD-0B77-A708E574FECA}"/>
              </a:ext>
            </a:extLst>
          </p:cNvPr>
          <p:cNvSpPr/>
          <p:nvPr/>
        </p:nvSpPr>
        <p:spPr>
          <a:xfrm>
            <a:off x="16016702" y="7620000"/>
            <a:ext cx="6223778" cy="7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a:extLst>
              <a:ext uri="{FF2B5EF4-FFF2-40B4-BE49-F238E27FC236}">
                <a16:creationId xmlns:a16="http://schemas.microsoft.com/office/drawing/2014/main" id="{DE3EDF7C-8D09-76E8-E492-5DACB13B980B}"/>
              </a:ext>
            </a:extLst>
          </p:cNvPr>
          <p:cNvSpPr/>
          <p:nvPr/>
        </p:nvSpPr>
        <p:spPr>
          <a:xfrm>
            <a:off x="16016702" y="7620000"/>
            <a:ext cx="6427003"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800" b="1" i="0" u="none" strike="noStrike" cap="none" dirty="0">
                <a:solidFill>
                  <a:srgbClr val="FFFFFF"/>
                </a:solidFill>
                <a:latin typeface="Source Code Pro"/>
                <a:ea typeface="Source Code Pro"/>
                <a:cs typeface="Source Code Pro"/>
                <a:sym typeface="Source Code Pro"/>
              </a:rPr>
              <a:t>Context Aware Filtering</a:t>
            </a:r>
            <a:endParaRPr lang="en-US" sz="4800" b="0" i="0" u="none" strike="noStrike" cap="none" dirty="0">
              <a:solidFill>
                <a:schemeClr val="dk1"/>
              </a:solidFill>
              <a:latin typeface="Calibri"/>
              <a:ea typeface="Calibri"/>
              <a:cs typeface="Calibri"/>
              <a:sym typeface="Calibri"/>
            </a:endParaRPr>
          </a:p>
        </p:txBody>
      </p:sp>
      <p:sp>
        <p:nvSpPr>
          <p:cNvPr id="130" name="Google Shape;130;p6">
            <a:extLst>
              <a:ext uri="{FF2B5EF4-FFF2-40B4-BE49-F238E27FC236}">
                <a16:creationId xmlns:a16="http://schemas.microsoft.com/office/drawing/2014/main" id="{833C1232-75E5-800A-FA3C-5D6C5EC05383}"/>
              </a:ext>
            </a:extLst>
          </p:cNvPr>
          <p:cNvSpPr/>
          <p:nvPr/>
        </p:nvSpPr>
        <p:spPr>
          <a:xfrm>
            <a:off x="16016702" y="8991600"/>
            <a:ext cx="7049381" cy="203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a:extLst>
              <a:ext uri="{FF2B5EF4-FFF2-40B4-BE49-F238E27FC236}">
                <a16:creationId xmlns:a16="http://schemas.microsoft.com/office/drawing/2014/main" id="{150D7221-746D-F760-F578-2C14EC88495F}"/>
              </a:ext>
            </a:extLst>
          </p:cNvPr>
          <p:cNvSpPr/>
          <p:nvPr/>
        </p:nvSpPr>
        <p:spPr>
          <a:xfrm>
            <a:off x="16059040" y="8991600"/>
            <a:ext cx="7184865" cy="2167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r>
              <a:rPr lang="en-US" sz="3200" b="0" i="0" u="none" strike="noStrike" cap="none" dirty="0">
                <a:solidFill>
                  <a:srgbClr val="FFFFFF"/>
                </a:solidFill>
                <a:latin typeface="Source Code Pro"/>
                <a:ea typeface="Source Code Pro"/>
                <a:cs typeface="Source Code Pro"/>
                <a:sym typeface="Source Code Pro"/>
              </a:rPr>
              <a:t>Context-aware systems consider users’ contextual information, such as time, location, or device, to make more relevant recommendations. </a:t>
            </a:r>
            <a:endParaRPr sz="3200" b="0" i="0" u="none" strike="noStrike" cap="none" dirty="0">
              <a:solidFill>
                <a:schemeClr val="dk1"/>
              </a:solidFill>
              <a:latin typeface="Calibri"/>
              <a:ea typeface="Calibri"/>
              <a:cs typeface="Calibri"/>
              <a:sym typeface="Calibri"/>
            </a:endParaRPr>
          </a:p>
        </p:txBody>
      </p:sp>
      <p:sp>
        <p:nvSpPr>
          <p:cNvPr id="132" name="Google Shape;132;p6">
            <a:extLst>
              <a:ext uri="{FF2B5EF4-FFF2-40B4-BE49-F238E27FC236}">
                <a16:creationId xmlns:a16="http://schemas.microsoft.com/office/drawing/2014/main" id="{CF105DC2-001E-B6AF-2418-EA1E240F7389}"/>
              </a:ext>
            </a:extLst>
          </p:cNvPr>
          <p:cNvSpPr/>
          <p:nvPr/>
        </p:nvSpPr>
        <p:spPr>
          <a:xfrm>
            <a:off x="16016702" y="11633200"/>
            <a:ext cx="1105038" cy="7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a:extLst>
              <a:ext uri="{FF2B5EF4-FFF2-40B4-BE49-F238E27FC236}">
                <a16:creationId xmlns:a16="http://schemas.microsoft.com/office/drawing/2014/main" id="{E27098D3-2216-F0AA-4C4A-5D787C210F23}"/>
              </a:ext>
            </a:extLst>
          </p:cNvPr>
          <p:cNvSpPr/>
          <p:nvPr/>
        </p:nvSpPr>
        <p:spPr>
          <a:xfrm>
            <a:off x="8408451" y="1181100"/>
            <a:ext cx="7049381" cy="1121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a:extLst>
              <a:ext uri="{FF2B5EF4-FFF2-40B4-BE49-F238E27FC236}">
                <a16:creationId xmlns:a16="http://schemas.microsoft.com/office/drawing/2014/main" id="{2DA26567-6981-504D-05ED-85DC28D5A1C2}"/>
              </a:ext>
            </a:extLst>
          </p:cNvPr>
          <p:cNvSpPr/>
          <p:nvPr/>
        </p:nvSpPr>
        <p:spPr>
          <a:xfrm>
            <a:off x="8408451" y="1181100"/>
            <a:ext cx="4763095" cy="7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a:extLst>
              <a:ext uri="{FF2B5EF4-FFF2-40B4-BE49-F238E27FC236}">
                <a16:creationId xmlns:a16="http://schemas.microsoft.com/office/drawing/2014/main" id="{99A69B55-8365-BB7B-A7D9-5C6D5E235477}"/>
              </a:ext>
            </a:extLst>
          </p:cNvPr>
          <p:cNvSpPr/>
          <p:nvPr/>
        </p:nvSpPr>
        <p:spPr>
          <a:xfrm>
            <a:off x="8408451" y="1181100"/>
            <a:ext cx="4966321" cy="9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4800"/>
              <a:buFont typeface="Source Code Pro"/>
              <a:buNone/>
            </a:pPr>
            <a:r>
              <a:rPr lang="en-US" sz="4800" b="1" dirty="0">
                <a:solidFill>
                  <a:srgbClr val="FFFFFF"/>
                </a:solidFill>
                <a:latin typeface="Source Code Pro"/>
                <a:ea typeface="Source Code Pro"/>
                <a:cs typeface="Calibri"/>
                <a:sym typeface="Source Code Pro"/>
              </a:rPr>
              <a:t>Collaborative Filtering</a:t>
            </a:r>
            <a:endParaRPr sz="4800" b="0" i="0" u="none" strike="noStrike" cap="none" dirty="0">
              <a:solidFill>
                <a:schemeClr val="dk1"/>
              </a:solidFill>
              <a:latin typeface="Calibri"/>
              <a:ea typeface="Calibri"/>
              <a:cs typeface="Calibri"/>
              <a:sym typeface="Calibri"/>
            </a:endParaRPr>
          </a:p>
        </p:txBody>
      </p:sp>
      <p:sp>
        <p:nvSpPr>
          <p:cNvPr id="137" name="Google Shape;137;p6">
            <a:extLst>
              <a:ext uri="{FF2B5EF4-FFF2-40B4-BE49-F238E27FC236}">
                <a16:creationId xmlns:a16="http://schemas.microsoft.com/office/drawing/2014/main" id="{458BA84E-C911-8288-5A54-95E3CE9EAE19}"/>
              </a:ext>
            </a:extLst>
          </p:cNvPr>
          <p:cNvSpPr/>
          <p:nvPr/>
        </p:nvSpPr>
        <p:spPr>
          <a:xfrm>
            <a:off x="8408451" y="2552700"/>
            <a:ext cx="7049381" cy="203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a:extLst>
              <a:ext uri="{FF2B5EF4-FFF2-40B4-BE49-F238E27FC236}">
                <a16:creationId xmlns:a16="http://schemas.microsoft.com/office/drawing/2014/main" id="{31A46708-9808-85AC-1691-A7DA585898E4}"/>
              </a:ext>
            </a:extLst>
          </p:cNvPr>
          <p:cNvSpPr/>
          <p:nvPr/>
        </p:nvSpPr>
        <p:spPr>
          <a:xfrm>
            <a:off x="8408451" y="2714592"/>
            <a:ext cx="7184865" cy="21674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200"/>
              <a:buFont typeface="Source Code Pro"/>
              <a:buNone/>
            </a:pPr>
            <a:r>
              <a:rPr lang="en-US" sz="3200" b="0" i="0" u="none" strike="noStrike" cap="none" dirty="0">
                <a:solidFill>
                  <a:srgbClr val="FFFFFF"/>
                </a:solidFill>
                <a:latin typeface="Source Code Pro"/>
                <a:ea typeface="Source Code Pro"/>
                <a:cs typeface="Source Code Pro"/>
                <a:sym typeface="Source Code Pro"/>
              </a:rPr>
              <a:t>A Collaborative filtering recommends items by analyzing the preferences of many users. It assumes that users who like similar movie’s in the past, will like similar movie’s in the future. </a:t>
            </a:r>
            <a:endParaRPr lang="en-US" sz="3200" b="0" i="0" u="none" strike="noStrike" cap="none" dirty="0">
              <a:solidFill>
                <a:schemeClr val="dk1"/>
              </a:solidFill>
              <a:latin typeface="Calibri"/>
              <a:ea typeface="Calibri"/>
              <a:cs typeface="Calibri"/>
              <a:sym typeface="Calibri"/>
            </a:endParaRPr>
          </a:p>
        </p:txBody>
      </p:sp>
      <p:pic>
        <p:nvPicPr>
          <p:cNvPr id="139" name="Google Shape;139;p6">
            <a:extLst>
              <a:ext uri="{FF2B5EF4-FFF2-40B4-BE49-F238E27FC236}">
                <a16:creationId xmlns:a16="http://schemas.microsoft.com/office/drawing/2014/main" id="{0CC45E1D-06CF-A630-9FF8-3DB4C57450EF}"/>
              </a:ext>
            </a:extLst>
          </p:cNvPr>
          <p:cNvPicPr preferRelativeResize="0"/>
          <p:nvPr/>
        </p:nvPicPr>
        <p:blipFill>
          <a:blip r:embed="rId9"/>
          <a:srcRect/>
          <a:stretch/>
        </p:blipFill>
        <p:spPr>
          <a:xfrm>
            <a:off x="8297196" y="6713621"/>
            <a:ext cx="6399558" cy="5829300"/>
          </a:xfrm>
          <a:prstGeom prst="rect">
            <a:avLst/>
          </a:prstGeom>
          <a:noFill/>
          <a:ln>
            <a:noFill/>
          </a:ln>
        </p:spPr>
      </p:pic>
      <p:sp>
        <p:nvSpPr>
          <p:cNvPr id="140" name="Google Shape;140;p6">
            <a:extLst>
              <a:ext uri="{FF2B5EF4-FFF2-40B4-BE49-F238E27FC236}">
                <a16:creationId xmlns:a16="http://schemas.microsoft.com/office/drawing/2014/main" id="{71903B16-C681-DD06-BA63-695D28361F59}"/>
              </a:ext>
            </a:extLst>
          </p:cNvPr>
          <p:cNvSpPr/>
          <p:nvPr/>
        </p:nvSpPr>
        <p:spPr>
          <a:xfrm>
            <a:off x="8408451" y="11633200"/>
            <a:ext cx="1105038" cy="76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80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a:extLst>
            <a:ext uri="{FF2B5EF4-FFF2-40B4-BE49-F238E27FC236}">
              <a16:creationId xmlns:a16="http://schemas.microsoft.com/office/drawing/2014/main" id="{8F990CCC-2B75-178C-7CAD-C591F0F1D9A0}"/>
            </a:ext>
          </a:extLst>
        </p:cNvPr>
        <p:cNvGrpSpPr/>
        <p:nvPr/>
      </p:nvGrpSpPr>
      <p:grpSpPr>
        <a:xfrm>
          <a:off x="0" y="0"/>
          <a:ext cx="0" cy="0"/>
          <a:chOff x="0" y="0"/>
          <a:chExt cx="0" cy="0"/>
        </a:xfrm>
      </p:grpSpPr>
      <p:pic>
        <p:nvPicPr>
          <p:cNvPr id="222" name="Google Shape;222;p10" descr=" ">
            <a:extLst>
              <a:ext uri="{FF2B5EF4-FFF2-40B4-BE49-F238E27FC236}">
                <a16:creationId xmlns:a16="http://schemas.microsoft.com/office/drawing/2014/main" id="{8F571AC8-6FDB-CB51-976F-4E8F8B6FF957}"/>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223" name="Google Shape;223;p10" descr=" ">
            <a:extLst>
              <a:ext uri="{FF2B5EF4-FFF2-40B4-BE49-F238E27FC236}">
                <a16:creationId xmlns:a16="http://schemas.microsoft.com/office/drawing/2014/main" id="{460AC8A9-1549-9681-81FA-5D698FFF6A01}"/>
              </a:ext>
            </a:extLst>
          </p:cNvPr>
          <p:cNvPicPr preferRelativeResize="0"/>
          <p:nvPr/>
        </p:nvPicPr>
        <p:blipFill rotWithShape="1">
          <a:blip r:embed="rId4">
            <a:alphaModFix/>
          </a:blip>
          <a:srcRect/>
          <a:stretch/>
        </p:blipFill>
        <p:spPr>
          <a:xfrm>
            <a:off x="0" y="1930400"/>
            <a:ext cx="4712289" cy="9848875"/>
          </a:xfrm>
          <a:prstGeom prst="rect">
            <a:avLst/>
          </a:prstGeom>
          <a:noFill/>
          <a:ln>
            <a:noFill/>
          </a:ln>
        </p:spPr>
      </p:pic>
      <p:sp>
        <p:nvSpPr>
          <p:cNvPr id="224" name="Google Shape;224;p10">
            <a:extLst>
              <a:ext uri="{FF2B5EF4-FFF2-40B4-BE49-F238E27FC236}">
                <a16:creationId xmlns:a16="http://schemas.microsoft.com/office/drawing/2014/main" id="{DB6070A5-F2E8-762D-7DB5-0A33ECC70F11}"/>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10" descr=" ">
            <a:extLst>
              <a:ext uri="{FF2B5EF4-FFF2-40B4-BE49-F238E27FC236}">
                <a16:creationId xmlns:a16="http://schemas.microsoft.com/office/drawing/2014/main" id="{9116ECDD-D3EB-1E03-84D7-EBE90683858B}"/>
              </a:ext>
            </a:extLst>
          </p:cNvPr>
          <p:cNvPicPr preferRelativeResize="0"/>
          <p:nvPr/>
        </p:nvPicPr>
        <p:blipFill rotWithShape="1">
          <a:blip r:embed="rId5">
            <a:alphaModFix/>
          </a:blip>
          <a:srcRect/>
          <a:stretch/>
        </p:blipFill>
        <p:spPr>
          <a:xfrm>
            <a:off x="23523340" y="10820400"/>
            <a:ext cx="711289" cy="2590800"/>
          </a:xfrm>
          <a:prstGeom prst="rect">
            <a:avLst/>
          </a:prstGeom>
          <a:noFill/>
          <a:ln>
            <a:noFill/>
          </a:ln>
        </p:spPr>
      </p:pic>
      <p:pic>
        <p:nvPicPr>
          <p:cNvPr id="226" name="Google Shape;226;p10" descr=" ">
            <a:extLst>
              <a:ext uri="{FF2B5EF4-FFF2-40B4-BE49-F238E27FC236}">
                <a16:creationId xmlns:a16="http://schemas.microsoft.com/office/drawing/2014/main" id="{65062174-E7B3-7D65-7021-82F01CFD215C}"/>
              </a:ext>
            </a:extLst>
          </p:cNvPr>
          <p:cNvPicPr preferRelativeResize="0"/>
          <p:nvPr/>
        </p:nvPicPr>
        <p:blipFill rotWithShape="1">
          <a:blip r:embed="rId6">
            <a:alphaModFix/>
          </a:blip>
          <a:srcRect/>
          <a:stretch/>
        </p:blipFill>
        <p:spPr>
          <a:xfrm>
            <a:off x="1752819" y="1346200"/>
            <a:ext cx="20881410" cy="11010900"/>
          </a:xfrm>
          <a:prstGeom prst="rect">
            <a:avLst/>
          </a:prstGeom>
          <a:noFill/>
          <a:ln>
            <a:noFill/>
          </a:ln>
        </p:spPr>
      </p:pic>
      <p:pic>
        <p:nvPicPr>
          <p:cNvPr id="227" name="Google Shape;227;p10" descr=" ">
            <a:extLst>
              <a:ext uri="{FF2B5EF4-FFF2-40B4-BE49-F238E27FC236}">
                <a16:creationId xmlns:a16="http://schemas.microsoft.com/office/drawing/2014/main" id="{1DEB5EB0-6BB8-F671-93F7-46F7D8AC71DB}"/>
              </a:ext>
            </a:extLst>
          </p:cNvPr>
          <p:cNvPicPr preferRelativeResize="0"/>
          <p:nvPr/>
        </p:nvPicPr>
        <p:blipFill rotWithShape="1">
          <a:blip r:embed="rId7">
            <a:alphaModFix/>
          </a:blip>
          <a:srcRect/>
          <a:stretch/>
        </p:blipFill>
        <p:spPr>
          <a:xfrm>
            <a:off x="1752819" y="1346200"/>
            <a:ext cx="5639505" cy="11010900"/>
          </a:xfrm>
          <a:prstGeom prst="rect">
            <a:avLst/>
          </a:prstGeom>
          <a:noFill/>
          <a:ln>
            <a:noFill/>
          </a:ln>
        </p:spPr>
      </p:pic>
      <p:sp>
        <p:nvSpPr>
          <p:cNvPr id="228" name="Google Shape;228;p10">
            <a:extLst>
              <a:ext uri="{FF2B5EF4-FFF2-40B4-BE49-F238E27FC236}">
                <a16:creationId xmlns:a16="http://schemas.microsoft.com/office/drawing/2014/main" id="{F3CB531A-0932-3AAB-E81F-8D856A20F16D}"/>
              </a:ext>
            </a:extLst>
          </p:cNvPr>
          <p:cNvSpPr/>
          <p:nvPr/>
        </p:nvSpPr>
        <p:spPr>
          <a:xfrm>
            <a:off x="1752819" y="4618786"/>
            <a:ext cx="5639505" cy="5638800"/>
          </a:xfrm>
          <a:prstGeom prst="roundRect">
            <a:avLst>
              <a:gd name="adj" fmla="val 7508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a:extLst>
              <a:ext uri="{FF2B5EF4-FFF2-40B4-BE49-F238E27FC236}">
                <a16:creationId xmlns:a16="http://schemas.microsoft.com/office/drawing/2014/main" id="{6DB9A32C-A194-9246-D1D1-4711AD4AEF8F}"/>
              </a:ext>
            </a:extLst>
          </p:cNvPr>
          <p:cNvSpPr/>
          <p:nvPr/>
        </p:nvSpPr>
        <p:spPr>
          <a:xfrm>
            <a:off x="2934067" y="6034323"/>
            <a:ext cx="2845156" cy="4851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24000"/>
              <a:buFont typeface="Source Code Pro"/>
              <a:buNone/>
            </a:pPr>
            <a:r>
              <a:rPr lang="en-US" sz="16700" b="1" dirty="0">
                <a:solidFill>
                  <a:srgbClr val="00F0C3"/>
                </a:solidFill>
                <a:latin typeface="Source Code Pro"/>
                <a:ea typeface="Source Code Pro"/>
                <a:cs typeface="Calibri"/>
                <a:sym typeface="Source Code Pro"/>
              </a:rPr>
              <a:t>CS</a:t>
            </a:r>
            <a:endParaRPr sz="16700" b="0" i="0" u="none" strike="noStrike" cap="none" dirty="0">
              <a:solidFill>
                <a:schemeClr val="dk1"/>
              </a:solidFill>
              <a:latin typeface="Calibri"/>
              <a:ea typeface="Calibri"/>
              <a:cs typeface="Calibri"/>
              <a:sym typeface="Calibri"/>
            </a:endParaRPr>
          </a:p>
        </p:txBody>
      </p:sp>
      <p:sp>
        <p:nvSpPr>
          <p:cNvPr id="230" name="Google Shape;230;p10">
            <a:extLst>
              <a:ext uri="{FF2B5EF4-FFF2-40B4-BE49-F238E27FC236}">
                <a16:creationId xmlns:a16="http://schemas.microsoft.com/office/drawing/2014/main" id="{3E45754D-D93B-CA39-9C61-E5720EB405DB}"/>
              </a:ext>
            </a:extLst>
          </p:cNvPr>
          <p:cNvSpPr/>
          <p:nvPr/>
        </p:nvSpPr>
        <p:spPr>
          <a:xfrm>
            <a:off x="2286286" y="7797800"/>
            <a:ext cx="4572572" cy="44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a:extLst>
              <a:ext uri="{FF2B5EF4-FFF2-40B4-BE49-F238E27FC236}">
                <a16:creationId xmlns:a16="http://schemas.microsoft.com/office/drawing/2014/main" id="{7CA8E2FE-17EF-7221-C89B-9F41C6672D49}"/>
              </a:ext>
            </a:extLst>
          </p:cNvPr>
          <p:cNvSpPr/>
          <p:nvPr/>
        </p:nvSpPr>
        <p:spPr>
          <a:xfrm>
            <a:off x="2286286" y="7797800"/>
            <a:ext cx="4572572" cy="22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a:extLst>
              <a:ext uri="{FF2B5EF4-FFF2-40B4-BE49-F238E27FC236}">
                <a16:creationId xmlns:a16="http://schemas.microsoft.com/office/drawing/2014/main" id="{72D10093-9554-0073-D4D1-045D91FED302}"/>
              </a:ext>
            </a:extLst>
          </p:cNvPr>
          <p:cNvSpPr/>
          <p:nvPr/>
        </p:nvSpPr>
        <p:spPr>
          <a:xfrm>
            <a:off x="2286286" y="7797800"/>
            <a:ext cx="4572572" cy="22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a:extLst>
              <a:ext uri="{FF2B5EF4-FFF2-40B4-BE49-F238E27FC236}">
                <a16:creationId xmlns:a16="http://schemas.microsoft.com/office/drawing/2014/main" id="{3361BCEC-ADA0-7506-E6C6-C31BAC255BA7}"/>
              </a:ext>
            </a:extLst>
          </p:cNvPr>
          <p:cNvSpPr/>
          <p:nvPr/>
        </p:nvSpPr>
        <p:spPr>
          <a:xfrm>
            <a:off x="2286286" y="10502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a:extLst>
              <a:ext uri="{FF2B5EF4-FFF2-40B4-BE49-F238E27FC236}">
                <a16:creationId xmlns:a16="http://schemas.microsoft.com/office/drawing/2014/main" id="{36C0B66E-2D7E-649C-0B9C-BBE6B606E116}"/>
              </a:ext>
            </a:extLst>
          </p:cNvPr>
          <p:cNvSpPr/>
          <p:nvPr/>
        </p:nvSpPr>
        <p:spPr>
          <a:xfrm>
            <a:off x="2286286" y="10502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10" descr=" ">
            <a:extLst>
              <a:ext uri="{FF2B5EF4-FFF2-40B4-BE49-F238E27FC236}">
                <a16:creationId xmlns:a16="http://schemas.microsoft.com/office/drawing/2014/main" id="{65EF3B57-782C-9719-EB98-A1F5B899CA3D}"/>
              </a:ext>
            </a:extLst>
          </p:cNvPr>
          <p:cNvPicPr preferRelativeResize="0"/>
          <p:nvPr/>
        </p:nvPicPr>
        <p:blipFill rotWithShape="1">
          <a:blip r:embed="rId7">
            <a:alphaModFix/>
          </a:blip>
          <a:srcRect/>
          <a:stretch/>
        </p:blipFill>
        <p:spPr>
          <a:xfrm>
            <a:off x="6833454" y="1346200"/>
            <a:ext cx="5639505" cy="11010900"/>
          </a:xfrm>
          <a:prstGeom prst="rect">
            <a:avLst/>
          </a:prstGeom>
          <a:noFill/>
          <a:ln>
            <a:noFill/>
          </a:ln>
        </p:spPr>
      </p:pic>
      <p:sp>
        <p:nvSpPr>
          <p:cNvPr id="240" name="Google Shape;240;p10">
            <a:extLst>
              <a:ext uri="{FF2B5EF4-FFF2-40B4-BE49-F238E27FC236}">
                <a16:creationId xmlns:a16="http://schemas.microsoft.com/office/drawing/2014/main" id="{D63CB660-4133-D766-C44C-01FD768E14CD}"/>
              </a:ext>
            </a:extLst>
          </p:cNvPr>
          <p:cNvSpPr/>
          <p:nvPr/>
        </p:nvSpPr>
        <p:spPr>
          <a:xfrm>
            <a:off x="6833454" y="4618786"/>
            <a:ext cx="5639505" cy="5638800"/>
          </a:xfrm>
          <a:prstGeom prst="roundRect">
            <a:avLst>
              <a:gd name="adj" fmla="val 75081"/>
            </a:avLst>
          </a:prstGeom>
          <a:solidFill>
            <a:srgbClr val="00F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0">
            <a:extLst>
              <a:ext uri="{FF2B5EF4-FFF2-40B4-BE49-F238E27FC236}">
                <a16:creationId xmlns:a16="http://schemas.microsoft.com/office/drawing/2014/main" id="{94C45839-F04F-8D39-7A83-61A21EF9A972}"/>
              </a:ext>
            </a:extLst>
          </p:cNvPr>
          <p:cNvSpPr/>
          <p:nvPr/>
        </p:nvSpPr>
        <p:spPr>
          <a:xfrm>
            <a:off x="8040105" y="6464300"/>
            <a:ext cx="2845156" cy="4851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24000"/>
              <a:buFont typeface="Source Code Pro"/>
              <a:buNone/>
            </a:pPr>
            <a:r>
              <a:rPr lang="en-US" sz="11600" b="1" dirty="0">
                <a:solidFill>
                  <a:srgbClr val="FFFFFF"/>
                </a:solidFill>
                <a:latin typeface="Source Code Pro"/>
                <a:ea typeface="Source Code Pro"/>
                <a:cs typeface="Calibri"/>
                <a:sym typeface="Source Code Pro"/>
              </a:rPr>
              <a:t>SVD</a:t>
            </a:r>
            <a:endParaRPr sz="11600" b="0" i="0" u="none" strike="noStrike" cap="none" dirty="0">
              <a:solidFill>
                <a:schemeClr val="dk1"/>
              </a:solidFill>
              <a:latin typeface="Calibri"/>
              <a:ea typeface="Calibri"/>
              <a:cs typeface="Calibri"/>
              <a:sym typeface="Calibri"/>
            </a:endParaRPr>
          </a:p>
        </p:txBody>
      </p:sp>
      <p:sp>
        <p:nvSpPr>
          <p:cNvPr id="242" name="Google Shape;242;p10">
            <a:extLst>
              <a:ext uri="{FF2B5EF4-FFF2-40B4-BE49-F238E27FC236}">
                <a16:creationId xmlns:a16="http://schemas.microsoft.com/office/drawing/2014/main" id="{097A0057-A18C-5330-EDFF-26529CAF8042}"/>
              </a:ext>
            </a:extLst>
          </p:cNvPr>
          <p:cNvSpPr/>
          <p:nvPr/>
        </p:nvSpPr>
        <p:spPr>
          <a:xfrm>
            <a:off x="7366921" y="8051800"/>
            <a:ext cx="4572572" cy="398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0">
            <a:extLst>
              <a:ext uri="{FF2B5EF4-FFF2-40B4-BE49-F238E27FC236}">
                <a16:creationId xmlns:a16="http://schemas.microsoft.com/office/drawing/2014/main" id="{AF273600-DC63-0AEA-0EC1-CEBF726FD782}"/>
              </a:ext>
            </a:extLst>
          </p:cNvPr>
          <p:cNvSpPr/>
          <p:nvPr/>
        </p:nvSpPr>
        <p:spPr>
          <a:xfrm>
            <a:off x="7366921" y="80518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0">
            <a:extLst>
              <a:ext uri="{FF2B5EF4-FFF2-40B4-BE49-F238E27FC236}">
                <a16:creationId xmlns:a16="http://schemas.microsoft.com/office/drawing/2014/main" id="{3B32D462-DFD2-39A0-167B-54D17625AAB8}"/>
              </a:ext>
            </a:extLst>
          </p:cNvPr>
          <p:cNvSpPr/>
          <p:nvPr/>
        </p:nvSpPr>
        <p:spPr>
          <a:xfrm>
            <a:off x="7366921" y="80518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a:extLst>
              <a:ext uri="{FF2B5EF4-FFF2-40B4-BE49-F238E27FC236}">
                <a16:creationId xmlns:a16="http://schemas.microsoft.com/office/drawing/2014/main" id="{32178613-8093-4EE1-6810-39DC239BD00C}"/>
              </a:ext>
            </a:extLst>
          </p:cNvPr>
          <p:cNvSpPr/>
          <p:nvPr/>
        </p:nvSpPr>
        <p:spPr>
          <a:xfrm>
            <a:off x="7366921" y="10248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a:extLst>
              <a:ext uri="{FF2B5EF4-FFF2-40B4-BE49-F238E27FC236}">
                <a16:creationId xmlns:a16="http://schemas.microsoft.com/office/drawing/2014/main" id="{67B642C2-51B5-2548-48DB-4731C0D7B503}"/>
              </a:ext>
            </a:extLst>
          </p:cNvPr>
          <p:cNvSpPr/>
          <p:nvPr/>
        </p:nvSpPr>
        <p:spPr>
          <a:xfrm>
            <a:off x="7366921" y="10248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a:extLst>
              <a:ext uri="{FF2B5EF4-FFF2-40B4-BE49-F238E27FC236}">
                <a16:creationId xmlns:a16="http://schemas.microsoft.com/office/drawing/2014/main" id="{2120F32E-1EFA-E858-FBD4-147230F4C98F}"/>
              </a:ext>
            </a:extLst>
          </p:cNvPr>
          <p:cNvSpPr/>
          <p:nvPr/>
        </p:nvSpPr>
        <p:spPr>
          <a:xfrm>
            <a:off x="11914089" y="4618786"/>
            <a:ext cx="5639505" cy="5638800"/>
          </a:xfrm>
          <a:prstGeom prst="roundRect">
            <a:avLst>
              <a:gd name="adj" fmla="val 7508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a:extLst>
              <a:ext uri="{FF2B5EF4-FFF2-40B4-BE49-F238E27FC236}">
                <a16:creationId xmlns:a16="http://schemas.microsoft.com/office/drawing/2014/main" id="{93D0E42F-A41B-6112-1AB8-2AB14CC9EB9D}"/>
              </a:ext>
            </a:extLst>
          </p:cNvPr>
          <p:cNvSpPr/>
          <p:nvPr/>
        </p:nvSpPr>
        <p:spPr>
          <a:xfrm>
            <a:off x="13441391" y="6455943"/>
            <a:ext cx="2845156" cy="4851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24000"/>
              <a:buFont typeface="Source Code Pro"/>
              <a:buNone/>
            </a:pPr>
            <a:r>
              <a:rPr lang="en-US" sz="11600" b="1" dirty="0">
                <a:solidFill>
                  <a:srgbClr val="00F0C3"/>
                </a:solidFill>
                <a:latin typeface="Source Code Pro"/>
                <a:ea typeface="Source Code Pro"/>
                <a:cs typeface="Calibri"/>
                <a:sym typeface="Source Code Pro"/>
              </a:rPr>
              <a:t>CNF</a:t>
            </a:r>
            <a:endParaRPr sz="11600" b="0" i="0" u="none" strike="noStrike" cap="none" dirty="0">
              <a:solidFill>
                <a:schemeClr val="dk1"/>
              </a:solidFill>
              <a:latin typeface="Calibri"/>
              <a:ea typeface="Calibri"/>
              <a:cs typeface="Calibri"/>
              <a:sym typeface="Calibri"/>
            </a:endParaRPr>
          </a:p>
        </p:txBody>
      </p:sp>
      <p:sp>
        <p:nvSpPr>
          <p:cNvPr id="254" name="Google Shape;254;p10">
            <a:extLst>
              <a:ext uri="{FF2B5EF4-FFF2-40B4-BE49-F238E27FC236}">
                <a16:creationId xmlns:a16="http://schemas.microsoft.com/office/drawing/2014/main" id="{3DECC153-8DB5-DD98-F666-1E8694E800DE}"/>
              </a:ext>
            </a:extLst>
          </p:cNvPr>
          <p:cNvSpPr/>
          <p:nvPr/>
        </p:nvSpPr>
        <p:spPr>
          <a:xfrm>
            <a:off x="12447556" y="8051800"/>
            <a:ext cx="4572572" cy="398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a:extLst>
              <a:ext uri="{FF2B5EF4-FFF2-40B4-BE49-F238E27FC236}">
                <a16:creationId xmlns:a16="http://schemas.microsoft.com/office/drawing/2014/main" id="{0C9FECCE-6840-064F-E94D-00F1318AACC5}"/>
              </a:ext>
            </a:extLst>
          </p:cNvPr>
          <p:cNvSpPr/>
          <p:nvPr/>
        </p:nvSpPr>
        <p:spPr>
          <a:xfrm>
            <a:off x="12447556" y="80518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a:extLst>
              <a:ext uri="{FF2B5EF4-FFF2-40B4-BE49-F238E27FC236}">
                <a16:creationId xmlns:a16="http://schemas.microsoft.com/office/drawing/2014/main" id="{52A5CC89-E2ED-815A-1F60-020D1D10752C}"/>
              </a:ext>
            </a:extLst>
          </p:cNvPr>
          <p:cNvSpPr/>
          <p:nvPr/>
        </p:nvSpPr>
        <p:spPr>
          <a:xfrm>
            <a:off x="12447556" y="80518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a:extLst>
              <a:ext uri="{FF2B5EF4-FFF2-40B4-BE49-F238E27FC236}">
                <a16:creationId xmlns:a16="http://schemas.microsoft.com/office/drawing/2014/main" id="{531B458E-E89E-3B62-E17E-29D82812BF9D}"/>
              </a:ext>
            </a:extLst>
          </p:cNvPr>
          <p:cNvSpPr/>
          <p:nvPr/>
        </p:nvSpPr>
        <p:spPr>
          <a:xfrm>
            <a:off x="12447556" y="8051800"/>
            <a:ext cx="4724991" cy="72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3600"/>
              <a:buFont typeface="Source Code Pro"/>
              <a:buNone/>
            </a:pPr>
            <a:r>
              <a:rPr lang="en-US" sz="3600" b="1" i="0" u="none" strike="noStrike" cap="none">
                <a:solidFill>
                  <a:srgbClr val="FFFFFF"/>
                </a:solidFill>
                <a:latin typeface="Source Code Pro"/>
                <a:ea typeface="Source Code Pro"/>
                <a:cs typeface="Source Code Pro"/>
                <a:sym typeface="Source Code Pro"/>
              </a:rPr>
              <a:t>War</a:t>
            </a:r>
            <a:endParaRPr sz="3600" b="0" i="0" u="none" strike="noStrike" cap="none">
              <a:solidFill>
                <a:schemeClr val="dk1"/>
              </a:solidFill>
              <a:latin typeface="Calibri"/>
              <a:ea typeface="Calibri"/>
              <a:cs typeface="Calibri"/>
              <a:sym typeface="Calibri"/>
            </a:endParaRPr>
          </a:p>
        </p:txBody>
      </p:sp>
      <p:sp>
        <p:nvSpPr>
          <p:cNvPr id="259" name="Google Shape;259;p10">
            <a:extLst>
              <a:ext uri="{FF2B5EF4-FFF2-40B4-BE49-F238E27FC236}">
                <a16:creationId xmlns:a16="http://schemas.microsoft.com/office/drawing/2014/main" id="{FA55C4DB-10AB-AA2B-8512-FD22EF7A7806}"/>
              </a:ext>
            </a:extLst>
          </p:cNvPr>
          <p:cNvSpPr/>
          <p:nvPr/>
        </p:nvSpPr>
        <p:spPr>
          <a:xfrm>
            <a:off x="12447556" y="10248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a:extLst>
              <a:ext uri="{FF2B5EF4-FFF2-40B4-BE49-F238E27FC236}">
                <a16:creationId xmlns:a16="http://schemas.microsoft.com/office/drawing/2014/main" id="{8C27505C-7E08-F121-F691-AD26FAB39D79}"/>
              </a:ext>
            </a:extLst>
          </p:cNvPr>
          <p:cNvSpPr/>
          <p:nvPr/>
        </p:nvSpPr>
        <p:spPr>
          <a:xfrm>
            <a:off x="12447556" y="10248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10" descr=" ">
            <a:extLst>
              <a:ext uri="{FF2B5EF4-FFF2-40B4-BE49-F238E27FC236}">
                <a16:creationId xmlns:a16="http://schemas.microsoft.com/office/drawing/2014/main" id="{8B4E5A1D-A04D-72A8-E9A7-D61372B2AAE9}"/>
              </a:ext>
            </a:extLst>
          </p:cNvPr>
          <p:cNvPicPr preferRelativeResize="0"/>
          <p:nvPr/>
        </p:nvPicPr>
        <p:blipFill rotWithShape="1">
          <a:blip r:embed="rId7">
            <a:alphaModFix/>
          </a:blip>
          <a:srcRect/>
          <a:stretch/>
        </p:blipFill>
        <p:spPr>
          <a:xfrm>
            <a:off x="16994724" y="1346200"/>
            <a:ext cx="5639505" cy="11010900"/>
          </a:xfrm>
          <a:prstGeom prst="rect">
            <a:avLst/>
          </a:prstGeom>
          <a:noFill/>
          <a:ln>
            <a:noFill/>
          </a:ln>
        </p:spPr>
      </p:pic>
      <p:sp>
        <p:nvSpPr>
          <p:cNvPr id="264" name="Google Shape;264;p10">
            <a:extLst>
              <a:ext uri="{FF2B5EF4-FFF2-40B4-BE49-F238E27FC236}">
                <a16:creationId xmlns:a16="http://schemas.microsoft.com/office/drawing/2014/main" id="{1E905248-072E-EF3B-37D7-C1E4E8246932}"/>
              </a:ext>
            </a:extLst>
          </p:cNvPr>
          <p:cNvSpPr/>
          <p:nvPr/>
        </p:nvSpPr>
        <p:spPr>
          <a:xfrm>
            <a:off x="16994724" y="4618786"/>
            <a:ext cx="5639505" cy="5638800"/>
          </a:xfrm>
          <a:prstGeom prst="roundRect">
            <a:avLst>
              <a:gd name="adj" fmla="val 75081"/>
            </a:avLst>
          </a:prstGeom>
          <a:solidFill>
            <a:srgbClr val="00F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a:extLst>
              <a:ext uri="{FF2B5EF4-FFF2-40B4-BE49-F238E27FC236}">
                <a16:creationId xmlns:a16="http://schemas.microsoft.com/office/drawing/2014/main" id="{B7CE61D8-CAD5-9590-A622-3FB4BAEC470E}"/>
              </a:ext>
            </a:extLst>
          </p:cNvPr>
          <p:cNvSpPr/>
          <p:nvPr/>
        </p:nvSpPr>
        <p:spPr>
          <a:xfrm>
            <a:off x="18481660" y="6292850"/>
            <a:ext cx="2845156" cy="4851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FFFFFF"/>
              </a:buClr>
              <a:buSzPts val="24000"/>
              <a:buFont typeface="Source Code Pro"/>
              <a:buNone/>
            </a:pPr>
            <a:r>
              <a:rPr lang="en-US" sz="11600" b="1" dirty="0">
                <a:solidFill>
                  <a:srgbClr val="FFFFFF"/>
                </a:solidFill>
                <a:latin typeface="Source Code Pro"/>
                <a:ea typeface="Source Code Pro"/>
                <a:cs typeface="Calibri"/>
                <a:sym typeface="Source Code Pro"/>
              </a:rPr>
              <a:t>RNN</a:t>
            </a:r>
            <a:endParaRPr sz="11600" b="0" i="0" u="none" strike="noStrike" cap="none" dirty="0">
              <a:solidFill>
                <a:schemeClr val="dk1"/>
              </a:solidFill>
              <a:latin typeface="Calibri"/>
              <a:ea typeface="Calibri"/>
              <a:cs typeface="Calibri"/>
              <a:sym typeface="Calibri"/>
            </a:endParaRPr>
          </a:p>
        </p:txBody>
      </p:sp>
      <p:sp>
        <p:nvSpPr>
          <p:cNvPr id="266" name="Google Shape;266;p10">
            <a:extLst>
              <a:ext uri="{FF2B5EF4-FFF2-40B4-BE49-F238E27FC236}">
                <a16:creationId xmlns:a16="http://schemas.microsoft.com/office/drawing/2014/main" id="{1F2D1CF2-61F3-734F-17B5-5FF8D55326C8}"/>
              </a:ext>
            </a:extLst>
          </p:cNvPr>
          <p:cNvSpPr/>
          <p:nvPr/>
        </p:nvSpPr>
        <p:spPr>
          <a:xfrm>
            <a:off x="17528191" y="8051800"/>
            <a:ext cx="4572572" cy="398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a:extLst>
              <a:ext uri="{FF2B5EF4-FFF2-40B4-BE49-F238E27FC236}">
                <a16:creationId xmlns:a16="http://schemas.microsoft.com/office/drawing/2014/main" id="{FBEFBC91-567F-B764-F8EC-6943B845ED18}"/>
              </a:ext>
            </a:extLst>
          </p:cNvPr>
          <p:cNvSpPr/>
          <p:nvPr/>
        </p:nvSpPr>
        <p:spPr>
          <a:xfrm>
            <a:off x="17528191" y="80518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a:extLst>
              <a:ext uri="{FF2B5EF4-FFF2-40B4-BE49-F238E27FC236}">
                <a16:creationId xmlns:a16="http://schemas.microsoft.com/office/drawing/2014/main" id="{CBB8A64F-8291-F438-79B0-3FD8EE882D29}"/>
              </a:ext>
            </a:extLst>
          </p:cNvPr>
          <p:cNvSpPr/>
          <p:nvPr/>
        </p:nvSpPr>
        <p:spPr>
          <a:xfrm>
            <a:off x="17528191" y="80518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a:extLst>
              <a:ext uri="{FF2B5EF4-FFF2-40B4-BE49-F238E27FC236}">
                <a16:creationId xmlns:a16="http://schemas.microsoft.com/office/drawing/2014/main" id="{6D138A90-72DD-7451-5B95-8211353A532C}"/>
              </a:ext>
            </a:extLst>
          </p:cNvPr>
          <p:cNvSpPr/>
          <p:nvPr/>
        </p:nvSpPr>
        <p:spPr>
          <a:xfrm>
            <a:off x="17528191" y="10248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a:extLst>
              <a:ext uri="{FF2B5EF4-FFF2-40B4-BE49-F238E27FC236}">
                <a16:creationId xmlns:a16="http://schemas.microsoft.com/office/drawing/2014/main" id="{8224DC2B-7C22-CE3A-5764-D6F01885A81D}"/>
              </a:ext>
            </a:extLst>
          </p:cNvPr>
          <p:cNvSpPr/>
          <p:nvPr/>
        </p:nvSpPr>
        <p:spPr>
          <a:xfrm>
            <a:off x="17528191" y="10248900"/>
            <a:ext cx="4572572" cy="179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p2">
            <a:extLst>
              <a:ext uri="{FF2B5EF4-FFF2-40B4-BE49-F238E27FC236}">
                <a16:creationId xmlns:a16="http://schemas.microsoft.com/office/drawing/2014/main" id="{FAF4C8B3-C01D-7679-7A86-0D6A86B10FB0}"/>
              </a:ext>
            </a:extLst>
          </p:cNvPr>
          <p:cNvSpPr/>
          <p:nvPr/>
        </p:nvSpPr>
        <p:spPr>
          <a:xfrm>
            <a:off x="4407783" y="2254004"/>
            <a:ext cx="13666687" cy="313045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F0C3"/>
              </a:buClr>
              <a:buSzPts val="12800"/>
              <a:buFont typeface="Source Code Pro"/>
              <a:buNone/>
            </a:pPr>
            <a:r>
              <a:rPr lang="en-US" sz="7200" b="1" i="0" u="none" strike="noStrike" cap="none" dirty="0">
                <a:solidFill>
                  <a:srgbClr val="00F0C3"/>
                </a:solidFill>
                <a:latin typeface="Source Code Pro"/>
                <a:ea typeface="Source Code Pro"/>
                <a:cs typeface="Calibri"/>
                <a:sym typeface="Source Code Pro"/>
              </a:rPr>
              <a:t>Techniques </a:t>
            </a:r>
            <a:endParaRPr lang="en-US" sz="7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706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0C886E51-9B42-0B86-8201-88314D166B4D}"/>
            </a:ext>
          </a:extLst>
        </p:cNvPr>
        <p:cNvGrpSpPr/>
        <p:nvPr/>
      </p:nvGrpSpPr>
      <p:grpSpPr>
        <a:xfrm>
          <a:off x="0" y="0"/>
          <a:ext cx="0" cy="0"/>
          <a:chOff x="0" y="0"/>
          <a:chExt cx="0" cy="0"/>
        </a:xfrm>
      </p:grpSpPr>
      <p:pic>
        <p:nvPicPr>
          <p:cNvPr id="80" name="Google Shape;80;p4" descr=" ">
            <a:extLst>
              <a:ext uri="{FF2B5EF4-FFF2-40B4-BE49-F238E27FC236}">
                <a16:creationId xmlns:a16="http://schemas.microsoft.com/office/drawing/2014/main" id="{F783323D-3434-670A-01BF-09E94E372A16}"/>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81" name="Google Shape;81;p4" descr=" ">
            <a:extLst>
              <a:ext uri="{FF2B5EF4-FFF2-40B4-BE49-F238E27FC236}">
                <a16:creationId xmlns:a16="http://schemas.microsoft.com/office/drawing/2014/main" id="{6CCEEB5A-2C57-6251-5447-72B9C91D037D}"/>
              </a:ext>
            </a:extLst>
          </p:cNvPr>
          <p:cNvPicPr preferRelativeResize="0"/>
          <p:nvPr/>
        </p:nvPicPr>
        <p:blipFill rotWithShape="1">
          <a:blip r:embed="rId4">
            <a:alphaModFix/>
          </a:blip>
          <a:srcRect/>
          <a:stretch/>
        </p:blipFill>
        <p:spPr>
          <a:xfrm>
            <a:off x="1" y="1930400"/>
            <a:ext cx="3755034" cy="9848875"/>
          </a:xfrm>
          <a:prstGeom prst="rect">
            <a:avLst/>
          </a:prstGeom>
          <a:noFill/>
          <a:ln>
            <a:noFill/>
          </a:ln>
        </p:spPr>
      </p:pic>
      <p:sp>
        <p:nvSpPr>
          <p:cNvPr id="82" name="Google Shape;82;p4">
            <a:extLst>
              <a:ext uri="{FF2B5EF4-FFF2-40B4-BE49-F238E27FC236}">
                <a16:creationId xmlns:a16="http://schemas.microsoft.com/office/drawing/2014/main" id="{118047B8-9BCF-5D87-7419-12CB1A1B6A84}"/>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a:extLst>
              <a:ext uri="{FF2B5EF4-FFF2-40B4-BE49-F238E27FC236}">
                <a16:creationId xmlns:a16="http://schemas.microsoft.com/office/drawing/2014/main" id="{4A96148D-65EE-4C94-CE11-EE2CC7D156D2}"/>
              </a:ext>
            </a:extLst>
          </p:cNvPr>
          <p:cNvSpPr/>
          <p:nvPr/>
        </p:nvSpPr>
        <p:spPr>
          <a:xfrm>
            <a:off x="4318540" y="886945"/>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dirty="0">
                <a:solidFill>
                  <a:srgbClr val="00F0C3"/>
                </a:solidFill>
                <a:latin typeface="Source Code Pro"/>
                <a:ea typeface="Source Code Pro"/>
                <a:cs typeface="Calibri"/>
                <a:sym typeface="Source Code Pro"/>
              </a:rPr>
              <a:t>Cosine Similarity</a:t>
            </a:r>
            <a:endParaRPr lang="en-US" sz="8000" b="0" i="0" u="none" strike="noStrike" cap="none" dirty="0">
              <a:solidFill>
                <a:schemeClr val="dk1"/>
              </a:solidFill>
              <a:latin typeface="Calibri"/>
              <a:ea typeface="Calibri"/>
              <a:cs typeface="Calibri"/>
              <a:sym typeface="Calibri"/>
            </a:endParaRPr>
          </a:p>
        </p:txBody>
      </p:sp>
      <p:sp>
        <p:nvSpPr>
          <p:cNvPr id="85" name="Google Shape;85;p4">
            <a:extLst>
              <a:ext uri="{FF2B5EF4-FFF2-40B4-BE49-F238E27FC236}">
                <a16:creationId xmlns:a16="http://schemas.microsoft.com/office/drawing/2014/main" id="{58D87CBF-C511-831C-E6F3-A3F425307EB9}"/>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r>
              <a:rPr lang="en-US" sz="48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Cosine Similarity is a mathematical technique that measures the similarity between two vectors based on the cosine of the angle between </a:t>
            </a:r>
            <a:r>
              <a:rPr lang="en-US" sz="4800" dirty="0" err="1">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them.It</a:t>
            </a:r>
            <a:r>
              <a:rPr lang="en-US" sz="48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 is used in content-based filtering to recommend items similar to a user's preferences by analyzing item features (e.g., genres of movies).</a:t>
            </a:r>
          </a:p>
          <a:p>
            <a:pPr marL="685800" marR="0" lvl="0" indent="-685800" algn="l" rtl="0">
              <a:spcBef>
                <a:spcPts val="0"/>
              </a:spcBef>
              <a:spcAft>
                <a:spcPts val="0"/>
              </a:spcAft>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It measure the similarity between items  base on their feature (e.g. genres, crew and cast </a:t>
            </a:r>
            <a:r>
              <a:rPr lang="en-US" sz="4800" b="0" i="0" u="none" strike="noStrike" cap="none"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etc</a:t>
            </a: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a:t>
            </a:r>
          </a:p>
          <a:p>
            <a:pPr marL="685800" marR="0" lvl="0" indent="-685800" algn="l" rtl="0">
              <a:spcBef>
                <a:spcPts val="0"/>
              </a:spcBef>
              <a:spcAft>
                <a:spcPts val="0"/>
              </a:spcAft>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Recommend movies similar to those a user has already liked.</a:t>
            </a:r>
          </a:p>
          <a:p>
            <a:pPr marR="0" lvl="0" algn="l" rtl="0">
              <a:spcBef>
                <a:spcPts val="0"/>
              </a:spcBef>
              <a:spcAft>
                <a:spcPts val="0"/>
              </a:spcAft>
              <a:buClr>
                <a:srgbClr val="FFFFFF"/>
              </a:buClr>
              <a:buSzPts val="3200"/>
            </a:pPr>
            <a:r>
              <a:rPr lang="en-US" sz="48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Example:</a:t>
            </a:r>
          </a:p>
          <a:p>
            <a:pPr marR="0" lvl="0" algn="l" rtl="0">
              <a:spcBef>
                <a:spcPts val="0"/>
              </a:spcBef>
              <a:spcAft>
                <a:spcPts val="0"/>
              </a:spcAft>
              <a:buClr>
                <a:srgbClr val="FFFFFF"/>
              </a:buClr>
              <a:buSzPts val="3200"/>
            </a:pPr>
            <a:r>
              <a:rPr lang="en-US" sz="48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Input Movie: </a:t>
            </a:r>
          </a:p>
          <a:p>
            <a:pPr marL="685800" marR="0" lvl="0" indent="-685800" algn="l" rtl="0">
              <a:spcBef>
                <a:spcPts val="0"/>
              </a:spcBef>
              <a:spcAft>
                <a:spcPts val="0"/>
              </a:spcAft>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Toy Story (1995)Genres: Animation, Adventure, Comedy</a:t>
            </a:r>
          </a:p>
          <a:p>
            <a:pPr marR="0" lvl="0" algn="l" rtl="0">
              <a:spcBef>
                <a:spcPts val="0"/>
              </a:spcBef>
              <a:spcAft>
                <a:spcPts val="0"/>
              </a:spcAft>
              <a:buClr>
                <a:srgbClr val="FFFFFF"/>
              </a:buClr>
              <a:buSzPts val="3200"/>
            </a:pPr>
            <a:r>
              <a:rPr lang="en-US" sz="48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Recommendations:</a:t>
            </a:r>
          </a:p>
          <a:p>
            <a:pPr marL="685800" lvl="6" indent="-685800">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Bug’s Life (1998) - Animation, Adventure, Comedy</a:t>
            </a:r>
          </a:p>
          <a:p>
            <a:pPr marL="685800" lvl="6" indent="-685800">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Toy Story 2 (1999) - Animation, Adventure, Comedy</a:t>
            </a:r>
          </a:p>
          <a:p>
            <a:pPr marL="685800" lvl="6" indent="-685800">
              <a:buClr>
                <a:srgbClr val="FFFFFF"/>
              </a:buClr>
              <a:buSzPts val="3200"/>
              <a:buFont typeface="Arial" panose="020B0604020202020204" pitchFamily="34" charset="0"/>
              <a:buChar char="•"/>
            </a:pPr>
            <a:r>
              <a:rPr lang="en-US" sz="48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Chicken Run (2000) - Animation, Comedy</a:t>
            </a:r>
          </a:p>
        </p:txBody>
      </p:sp>
    </p:spTree>
    <p:extLst>
      <p:ext uri="{BB962C8B-B14F-4D97-AF65-F5344CB8AC3E}">
        <p14:creationId xmlns:p14="http://schemas.microsoft.com/office/powerpoint/2010/main" val="13495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29B7AD21-9F8D-1EC7-6585-B83AE16862A3}"/>
            </a:ext>
          </a:extLst>
        </p:cNvPr>
        <p:cNvGrpSpPr/>
        <p:nvPr/>
      </p:nvGrpSpPr>
      <p:grpSpPr>
        <a:xfrm>
          <a:off x="0" y="0"/>
          <a:ext cx="0" cy="0"/>
          <a:chOff x="0" y="0"/>
          <a:chExt cx="0" cy="0"/>
        </a:xfrm>
      </p:grpSpPr>
      <p:pic>
        <p:nvPicPr>
          <p:cNvPr id="92" name="Google Shape;92;p5" descr=" ">
            <a:extLst>
              <a:ext uri="{FF2B5EF4-FFF2-40B4-BE49-F238E27FC236}">
                <a16:creationId xmlns:a16="http://schemas.microsoft.com/office/drawing/2014/main" id="{8BC3ED69-B3FF-C29E-89BF-04EB92299AFA}"/>
              </a:ext>
            </a:extLst>
          </p:cNvPr>
          <p:cNvPicPr preferRelativeResize="0"/>
          <p:nvPr/>
        </p:nvPicPr>
        <p:blipFill rotWithShape="1">
          <a:blip r:embed="rId3">
            <a:alphaModFix/>
          </a:blip>
          <a:srcRect/>
          <a:stretch/>
        </p:blipFill>
        <p:spPr>
          <a:xfrm>
            <a:off x="1017" y="124"/>
            <a:ext cx="24386031" cy="13715876"/>
          </a:xfrm>
          <a:prstGeom prst="rect">
            <a:avLst/>
          </a:prstGeom>
          <a:noFill/>
          <a:ln>
            <a:noFill/>
          </a:ln>
        </p:spPr>
      </p:pic>
      <p:pic>
        <p:nvPicPr>
          <p:cNvPr id="93" name="Google Shape;93;p5" descr=" ">
            <a:extLst>
              <a:ext uri="{FF2B5EF4-FFF2-40B4-BE49-F238E27FC236}">
                <a16:creationId xmlns:a16="http://schemas.microsoft.com/office/drawing/2014/main" id="{2810BBAE-F37D-699B-23D2-0850FF3B367D}"/>
              </a:ext>
            </a:extLst>
          </p:cNvPr>
          <p:cNvPicPr preferRelativeResize="0"/>
          <p:nvPr/>
        </p:nvPicPr>
        <p:blipFill rotWithShape="1">
          <a:blip r:embed="rId4">
            <a:alphaModFix/>
          </a:blip>
          <a:srcRect/>
          <a:stretch/>
        </p:blipFill>
        <p:spPr>
          <a:xfrm>
            <a:off x="0" y="11578164"/>
            <a:ext cx="9132441" cy="2413000"/>
          </a:xfrm>
          <a:prstGeom prst="rect">
            <a:avLst/>
          </a:prstGeom>
          <a:noFill/>
          <a:ln>
            <a:noFill/>
          </a:ln>
        </p:spPr>
      </p:pic>
      <p:pic>
        <p:nvPicPr>
          <p:cNvPr id="94" name="Google Shape;94;p5" descr=" ">
            <a:extLst>
              <a:ext uri="{FF2B5EF4-FFF2-40B4-BE49-F238E27FC236}">
                <a16:creationId xmlns:a16="http://schemas.microsoft.com/office/drawing/2014/main" id="{856C282C-603C-81D3-DB99-11F5EA18997C}"/>
              </a:ext>
            </a:extLst>
          </p:cNvPr>
          <p:cNvPicPr preferRelativeResize="0"/>
          <p:nvPr/>
        </p:nvPicPr>
        <p:blipFill rotWithShape="1">
          <a:blip r:embed="rId5">
            <a:alphaModFix/>
          </a:blip>
          <a:srcRect/>
          <a:stretch/>
        </p:blipFill>
        <p:spPr>
          <a:xfrm>
            <a:off x="15229203" y="10693400"/>
            <a:ext cx="9157845" cy="2425700"/>
          </a:xfrm>
          <a:prstGeom prst="rect">
            <a:avLst/>
          </a:prstGeom>
          <a:noFill/>
          <a:ln>
            <a:noFill/>
          </a:ln>
        </p:spPr>
      </p:pic>
      <p:sp>
        <p:nvSpPr>
          <p:cNvPr id="95" name="Google Shape;95;p5">
            <a:extLst>
              <a:ext uri="{FF2B5EF4-FFF2-40B4-BE49-F238E27FC236}">
                <a16:creationId xmlns:a16="http://schemas.microsoft.com/office/drawing/2014/main" id="{674D7C71-1362-AC3D-57C2-74AFFA945EC1}"/>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a:extLst>
              <a:ext uri="{FF2B5EF4-FFF2-40B4-BE49-F238E27FC236}">
                <a16:creationId xmlns:a16="http://schemas.microsoft.com/office/drawing/2014/main" id="{45B30201-103C-23AF-72F1-8D396955A434}"/>
              </a:ext>
            </a:extLst>
          </p:cNvPr>
          <p:cNvSpPr/>
          <p:nvPr/>
        </p:nvSpPr>
        <p:spPr>
          <a:xfrm>
            <a:off x="2502213" y="2489200"/>
            <a:ext cx="7874984" cy="48260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a:extLst>
              <a:ext uri="{FF2B5EF4-FFF2-40B4-BE49-F238E27FC236}">
                <a16:creationId xmlns:a16="http://schemas.microsoft.com/office/drawing/2014/main" id="{478C1B4D-7129-8813-8A92-D81DD63306BF}"/>
              </a:ext>
            </a:extLst>
          </p:cNvPr>
          <p:cNvSpPr/>
          <p:nvPr/>
        </p:nvSpPr>
        <p:spPr>
          <a:xfrm>
            <a:off x="2502213" y="3810006"/>
            <a:ext cx="7874984" cy="350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a:extLst>
              <a:ext uri="{FF2B5EF4-FFF2-40B4-BE49-F238E27FC236}">
                <a16:creationId xmlns:a16="http://schemas.microsoft.com/office/drawing/2014/main" id="{4188FE9F-2DB7-7BAD-8BA4-E7740075368E}"/>
              </a:ext>
            </a:extLst>
          </p:cNvPr>
          <p:cNvSpPr/>
          <p:nvPr/>
        </p:nvSpPr>
        <p:spPr>
          <a:xfrm>
            <a:off x="2502213" y="8001000"/>
            <a:ext cx="7874984" cy="43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a:extLst>
              <a:ext uri="{FF2B5EF4-FFF2-40B4-BE49-F238E27FC236}">
                <a16:creationId xmlns:a16="http://schemas.microsoft.com/office/drawing/2014/main" id="{7C1FDD77-ED20-051A-70A0-D21D05F362CF}"/>
              </a:ext>
            </a:extLst>
          </p:cNvPr>
          <p:cNvSpPr/>
          <p:nvPr/>
        </p:nvSpPr>
        <p:spPr>
          <a:xfrm>
            <a:off x="2502213" y="9321800"/>
            <a:ext cx="7874984" cy="29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4;p4">
            <a:extLst>
              <a:ext uri="{FF2B5EF4-FFF2-40B4-BE49-F238E27FC236}">
                <a16:creationId xmlns:a16="http://schemas.microsoft.com/office/drawing/2014/main" id="{E7A88158-D9E5-16FC-142B-8D0E7167F4EE}"/>
              </a:ext>
            </a:extLst>
          </p:cNvPr>
          <p:cNvSpPr/>
          <p:nvPr/>
        </p:nvSpPr>
        <p:spPr>
          <a:xfrm>
            <a:off x="2128792" y="1403353"/>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Model Evaluation of CS:</a:t>
            </a:r>
            <a:endParaRPr lang="en-US" sz="8000" b="0" i="0" u="none" strike="noStrike" cap="none" dirty="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BF910FEB-5DCA-96CB-C14A-1322FA097FA9}"/>
              </a:ext>
            </a:extLst>
          </p:cNvPr>
          <p:cNvGraphicFramePr>
            <a:graphicFrameLocks noGrp="1"/>
          </p:cNvGraphicFramePr>
          <p:nvPr>
            <p:extLst>
              <p:ext uri="{D42A27DB-BD31-4B8C-83A1-F6EECF244321}">
                <p14:modId xmlns:p14="http://schemas.microsoft.com/office/powerpoint/2010/main" val="3765580085"/>
              </p:ext>
            </p:extLst>
          </p:nvPr>
        </p:nvGraphicFramePr>
        <p:xfrm>
          <a:off x="3150129" y="3872870"/>
          <a:ext cx="16258116" cy="3505200"/>
        </p:xfrm>
        <a:graphic>
          <a:graphicData uri="http://schemas.openxmlformats.org/drawingml/2006/table">
            <a:tbl>
              <a:tblPr firstRow="1" bandRow="1">
                <a:tableStyleId>{C083E6E3-FA7D-4D7B-A595-EF9225AFEA82}</a:tableStyleId>
              </a:tblPr>
              <a:tblGrid>
                <a:gridCol w="4064529">
                  <a:extLst>
                    <a:ext uri="{9D8B030D-6E8A-4147-A177-3AD203B41FA5}">
                      <a16:colId xmlns:a16="http://schemas.microsoft.com/office/drawing/2014/main" val="3891266872"/>
                    </a:ext>
                  </a:extLst>
                </a:gridCol>
                <a:gridCol w="4064529">
                  <a:extLst>
                    <a:ext uri="{9D8B030D-6E8A-4147-A177-3AD203B41FA5}">
                      <a16:colId xmlns:a16="http://schemas.microsoft.com/office/drawing/2014/main" val="3967616656"/>
                    </a:ext>
                  </a:extLst>
                </a:gridCol>
                <a:gridCol w="4064529">
                  <a:extLst>
                    <a:ext uri="{9D8B030D-6E8A-4147-A177-3AD203B41FA5}">
                      <a16:colId xmlns:a16="http://schemas.microsoft.com/office/drawing/2014/main" val="3438174613"/>
                    </a:ext>
                  </a:extLst>
                </a:gridCol>
                <a:gridCol w="4064529">
                  <a:extLst>
                    <a:ext uri="{9D8B030D-6E8A-4147-A177-3AD203B41FA5}">
                      <a16:colId xmlns:a16="http://schemas.microsoft.com/office/drawing/2014/main" val="2605550853"/>
                    </a:ext>
                  </a:extLst>
                </a:gridCol>
              </a:tblGrid>
              <a:tr h="1752600">
                <a:tc>
                  <a:txBody>
                    <a:bodyPr/>
                    <a:lstStyle/>
                    <a:p>
                      <a:pPr algn="ctr"/>
                      <a:r>
                        <a:rPr lang="en-US" sz="5400" dirty="0">
                          <a:solidFill>
                            <a:schemeClr val="bg1"/>
                          </a:solidFill>
                        </a:rPr>
                        <a:t>Precision</a:t>
                      </a:r>
                    </a:p>
                  </a:txBody>
                  <a:tcPr/>
                </a:tc>
                <a:tc>
                  <a:txBody>
                    <a:bodyPr/>
                    <a:lstStyle/>
                    <a:p>
                      <a:pPr algn="ctr"/>
                      <a:r>
                        <a:rPr lang="en-US" sz="5400" dirty="0">
                          <a:solidFill>
                            <a:schemeClr val="bg1"/>
                          </a:solidFill>
                        </a:rPr>
                        <a:t>Recall</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F1 Score</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Accuracy</a:t>
                      </a:r>
                    </a:p>
                    <a:p>
                      <a:pPr algn="ctr"/>
                      <a:endParaRPr lang="en-US" dirty="0"/>
                    </a:p>
                  </a:txBody>
                  <a:tcPr/>
                </a:tc>
                <a:extLst>
                  <a:ext uri="{0D108BD9-81ED-4DB2-BD59-A6C34878D82A}">
                    <a16:rowId xmlns:a16="http://schemas.microsoft.com/office/drawing/2014/main" val="3538368690"/>
                  </a:ext>
                </a:extLst>
              </a:tr>
              <a:tr h="1752600">
                <a:tc>
                  <a:txBody>
                    <a:bodyPr/>
                    <a:lstStyle/>
                    <a:p>
                      <a:pPr algn="ctr"/>
                      <a:r>
                        <a:rPr lang="en-US" sz="5400" b="1" dirty="0">
                          <a:solidFill>
                            <a:schemeClr val="bg1"/>
                          </a:solidFill>
                        </a:rPr>
                        <a:t>0.80</a:t>
                      </a:r>
                    </a:p>
                  </a:txBody>
                  <a:tcPr/>
                </a:tc>
                <a:tc>
                  <a:txBody>
                    <a:bodyPr/>
                    <a:lstStyle/>
                    <a:p>
                      <a:pPr algn="ct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1.00</a:t>
                      </a:r>
                      <a:endParaRPr lang="en-US" dirty="0"/>
                    </a:p>
                  </a:txBody>
                  <a:tcPr/>
                </a:tc>
                <a:tc>
                  <a:txBody>
                    <a:bodyPr/>
                    <a:lstStyle/>
                    <a:p>
                      <a:pPr algn="ct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0.89</a:t>
                      </a:r>
                      <a:endParaRPr lang="en-US" dirty="0"/>
                    </a:p>
                  </a:txBody>
                  <a:tcPr/>
                </a:tc>
                <a:tc>
                  <a:txBody>
                    <a:bodyPr/>
                    <a:lstStyle/>
                    <a:p>
                      <a:pPr algn="ctr"/>
                      <a:r>
                        <a:rPr kumimoji="0" lang="en-US" sz="5400" b="1" i="0" u="none" strike="noStrike" kern="0" cap="none" spc="0" normalizeH="0" baseline="0" noProof="0" dirty="0">
                          <a:ln>
                            <a:noFill/>
                          </a:ln>
                          <a:solidFill>
                            <a:srgbClr val="FFFFFF"/>
                          </a:solidFill>
                          <a:effectLst/>
                          <a:uLnTx/>
                          <a:uFillTx/>
                          <a:latin typeface="+mn-lt"/>
                          <a:ea typeface="+mn-ea"/>
                          <a:cs typeface="+mn-cs"/>
                          <a:sym typeface="Arial"/>
                        </a:rPr>
                        <a:t>0.80</a:t>
                      </a:r>
                      <a:endParaRPr lang="en-US" dirty="0"/>
                    </a:p>
                  </a:txBody>
                  <a:tcPr/>
                </a:tc>
                <a:extLst>
                  <a:ext uri="{0D108BD9-81ED-4DB2-BD59-A6C34878D82A}">
                    <a16:rowId xmlns:a16="http://schemas.microsoft.com/office/drawing/2014/main" val="460454298"/>
                  </a:ext>
                </a:extLst>
              </a:tr>
            </a:tbl>
          </a:graphicData>
        </a:graphic>
      </p:graphicFrame>
    </p:spTree>
    <p:extLst>
      <p:ext uri="{BB962C8B-B14F-4D97-AF65-F5344CB8AC3E}">
        <p14:creationId xmlns:p14="http://schemas.microsoft.com/office/powerpoint/2010/main" val="268681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CF6D42F1-D00F-6535-0BD6-6436ABB3441A}"/>
            </a:ext>
          </a:extLst>
        </p:cNvPr>
        <p:cNvGrpSpPr/>
        <p:nvPr/>
      </p:nvGrpSpPr>
      <p:grpSpPr>
        <a:xfrm>
          <a:off x="0" y="0"/>
          <a:ext cx="0" cy="0"/>
          <a:chOff x="0" y="0"/>
          <a:chExt cx="0" cy="0"/>
        </a:xfrm>
      </p:grpSpPr>
      <p:pic>
        <p:nvPicPr>
          <p:cNvPr id="80" name="Google Shape;80;p4" descr=" ">
            <a:extLst>
              <a:ext uri="{FF2B5EF4-FFF2-40B4-BE49-F238E27FC236}">
                <a16:creationId xmlns:a16="http://schemas.microsoft.com/office/drawing/2014/main" id="{919D8D23-A410-5039-83EB-B0D1C0F8BB6E}"/>
              </a:ext>
            </a:extLst>
          </p:cNvPr>
          <p:cNvPicPr preferRelativeResize="0"/>
          <p:nvPr/>
        </p:nvPicPr>
        <p:blipFill rotWithShape="1">
          <a:blip r:embed="rId3">
            <a:alphaModFix/>
          </a:blip>
          <a:srcRect/>
          <a:stretch/>
        </p:blipFill>
        <p:spPr>
          <a:xfrm>
            <a:off x="0" y="124"/>
            <a:ext cx="24386031" cy="13715876"/>
          </a:xfrm>
          <a:prstGeom prst="rect">
            <a:avLst/>
          </a:prstGeom>
          <a:noFill/>
          <a:ln>
            <a:noFill/>
          </a:ln>
        </p:spPr>
      </p:pic>
      <p:pic>
        <p:nvPicPr>
          <p:cNvPr id="81" name="Google Shape;81;p4" descr=" ">
            <a:extLst>
              <a:ext uri="{FF2B5EF4-FFF2-40B4-BE49-F238E27FC236}">
                <a16:creationId xmlns:a16="http://schemas.microsoft.com/office/drawing/2014/main" id="{5D6E8FAA-D590-74F5-7448-B2B87C12071B}"/>
              </a:ext>
            </a:extLst>
          </p:cNvPr>
          <p:cNvPicPr preferRelativeResize="0"/>
          <p:nvPr/>
        </p:nvPicPr>
        <p:blipFill rotWithShape="1">
          <a:blip r:embed="rId4">
            <a:alphaModFix/>
          </a:blip>
          <a:srcRect/>
          <a:stretch/>
        </p:blipFill>
        <p:spPr>
          <a:xfrm>
            <a:off x="1" y="1930400"/>
            <a:ext cx="3755034" cy="9848875"/>
          </a:xfrm>
          <a:prstGeom prst="rect">
            <a:avLst/>
          </a:prstGeom>
          <a:noFill/>
          <a:ln>
            <a:noFill/>
          </a:ln>
        </p:spPr>
      </p:pic>
      <p:sp>
        <p:nvSpPr>
          <p:cNvPr id="82" name="Google Shape;82;p4">
            <a:extLst>
              <a:ext uri="{FF2B5EF4-FFF2-40B4-BE49-F238E27FC236}">
                <a16:creationId xmlns:a16="http://schemas.microsoft.com/office/drawing/2014/main" id="{3AD30E85-0328-DF8B-EFAF-C7B9087DCB53}"/>
              </a:ext>
            </a:extLst>
          </p:cNvPr>
          <p:cNvSpPr/>
          <p:nvPr/>
        </p:nvSpPr>
        <p:spPr>
          <a:xfrm>
            <a:off x="23370921" y="10515600"/>
            <a:ext cx="1016127" cy="3200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a:extLst>
              <a:ext uri="{FF2B5EF4-FFF2-40B4-BE49-F238E27FC236}">
                <a16:creationId xmlns:a16="http://schemas.microsoft.com/office/drawing/2014/main" id="{42FDE1A7-687E-7898-4EEA-15872CCCF649}"/>
              </a:ext>
            </a:extLst>
          </p:cNvPr>
          <p:cNvSpPr/>
          <p:nvPr/>
        </p:nvSpPr>
        <p:spPr>
          <a:xfrm>
            <a:off x="4318540" y="886945"/>
            <a:ext cx="18628995" cy="162136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F0C3"/>
              </a:buClr>
              <a:buSzPts val="8000"/>
              <a:buFont typeface="Source Code Pro"/>
              <a:buNone/>
            </a:pPr>
            <a:r>
              <a:rPr lang="en-US" sz="8000" b="1" i="0" u="none" strike="noStrike" cap="none" dirty="0">
                <a:solidFill>
                  <a:srgbClr val="00F0C3"/>
                </a:solidFill>
                <a:latin typeface="Source Code Pro"/>
                <a:ea typeface="Source Code Pro"/>
                <a:cs typeface="Calibri"/>
                <a:sym typeface="Source Code Pro"/>
              </a:rPr>
              <a:t>Singular Value Decomposition</a:t>
            </a:r>
            <a:r>
              <a:rPr lang="en-US" sz="8000" b="1" dirty="0">
                <a:solidFill>
                  <a:srgbClr val="00F0C3"/>
                </a:solidFill>
                <a:latin typeface="Source Code Pro"/>
                <a:ea typeface="Source Code Pro"/>
                <a:cs typeface="Calibri"/>
                <a:sym typeface="Source Code Pro"/>
              </a:rPr>
              <a:t>:</a:t>
            </a:r>
            <a:endParaRPr lang="en-US" sz="8000" b="0" i="0" u="none" strike="noStrike" cap="none" dirty="0">
              <a:solidFill>
                <a:schemeClr val="dk1"/>
              </a:solidFill>
              <a:latin typeface="Calibri"/>
              <a:ea typeface="Calibri"/>
              <a:cs typeface="Calibri"/>
              <a:sym typeface="Calibri"/>
            </a:endParaRPr>
          </a:p>
        </p:txBody>
      </p:sp>
      <p:sp>
        <p:nvSpPr>
          <p:cNvPr id="85" name="Google Shape;85;p4">
            <a:extLst>
              <a:ext uri="{FF2B5EF4-FFF2-40B4-BE49-F238E27FC236}">
                <a16:creationId xmlns:a16="http://schemas.microsoft.com/office/drawing/2014/main" id="{B7D19325-576C-2A0C-6144-B15DEB365CA1}"/>
              </a:ext>
            </a:extLst>
          </p:cNvPr>
          <p:cNvSpPr/>
          <p:nvPr/>
        </p:nvSpPr>
        <p:spPr>
          <a:xfrm>
            <a:off x="4331241" y="2383409"/>
            <a:ext cx="19478583" cy="8942855"/>
          </a:xfrm>
          <a:prstGeom prst="rect">
            <a:avLst/>
          </a:prstGeom>
          <a:noFill/>
          <a:ln>
            <a:noFill/>
          </a:ln>
        </p:spPr>
        <p:txBody>
          <a:bodyPr spcFirstLastPara="1" wrap="square" lIns="0" tIns="0" rIns="0" bIns="0" anchor="t" anchorCtr="0">
            <a:noAutofit/>
          </a:bodyPr>
          <a:lstStyle/>
          <a:p>
            <a:pPr marR="0" lvl="0" algn="l" rtl="0">
              <a:spcBef>
                <a:spcPts val="0"/>
              </a:spcBef>
              <a:spcAft>
                <a:spcPts val="0"/>
              </a:spcAft>
              <a:buClr>
                <a:srgbClr val="FFFFFF"/>
              </a:buClr>
              <a:buSzPts val="3200"/>
            </a:pPr>
            <a:r>
              <a:rPr lang="en-US" sz="44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Singular Value Decomposition (SVD) is a matrix factorization technique used in collaborative filtering. It decomposes the user-item interaction matrix into three components:</a:t>
            </a:r>
          </a:p>
          <a:p>
            <a:pPr marR="0" lvl="0" algn="l" rtl="0">
              <a:spcBef>
                <a:spcPts val="0"/>
              </a:spcBef>
              <a:spcAft>
                <a:spcPts val="0"/>
              </a:spcAft>
              <a:buClr>
                <a:srgbClr val="FFFFFF"/>
              </a:buClr>
              <a:buSzPts val="3200"/>
            </a:pPr>
            <a:r>
              <a:rPr lang="en-US" sz="44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	U: Captures how much each user aligns with latent features.</a:t>
            </a:r>
          </a:p>
          <a:p>
            <a:pPr marR="0" lvl="0" algn="l" rtl="0">
              <a:spcBef>
                <a:spcPts val="0"/>
              </a:spcBef>
              <a:spcAft>
                <a:spcPts val="0"/>
              </a:spcAft>
              <a:buClr>
                <a:srgbClr val="FFFFFF"/>
              </a:buClr>
              <a:buSzPts val="3200"/>
            </a:pPr>
            <a:r>
              <a:rPr lang="en-US" sz="44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	Sigma: Represents the strength of these features.</a:t>
            </a:r>
          </a:p>
          <a:p>
            <a:pPr marR="0" lvl="0" algn="l" rtl="0">
              <a:spcBef>
                <a:spcPts val="0"/>
              </a:spcBef>
              <a:spcAft>
                <a:spcPts val="0"/>
              </a:spcAft>
              <a:buClr>
                <a:srgbClr val="FFFFFF"/>
              </a:buClr>
              <a:buSzPts val="3200"/>
            </a:pPr>
            <a:r>
              <a:rPr lang="en-US" sz="44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	V^T: Indicates how much each item aligns with the same latent features.</a:t>
            </a:r>
          </a:p>
          <a:p>
            <a:pPr marR="0" lvl="0" algn="l" rtl="0">
              <a:spcBef>
                <a:spcPts val="0"/>
              </a:spcBef>
              <a:spcAft>
                <a:spcPts val="0"/>
              </a:spcAft>
              <a:buClr>
                <a:srgbClr val="FFFFFF"/>
              </a:buClr>
              <a:buSzPts val="3200"/>
            </a:pPr>
            <a:r>
              <a:rPr lang="en-US" sz="4400"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By computing the dot product of  these components, SVD predicts missing ratings, enabling personalized recommendations based on the latent relationships between users and items.</a:t>
            </a:r>
          </a:p>
          <a:p>
            <a:pPr marR="0" lvl="0" algn="l" rtl="0">
              <a:spcBef>
                <a:spcPts val="0"/>
              </a:spcBef>
              <a:spcAft>
                <a:spcPts val="0"/>
              </a:spcAft>
              <a:buClr>
                <a:srgbClr val="FFFFFF"/>
              </a:buClr>
              <a:buSzPts val="3200"/>
            </a:pPr>
            <a:r>
              <a:rPr lang="en-US" sz="4400" b="1" dirty="0">
                <a:solidFill>
                  <a:srgbClr val="FFFFFF"/>
                </a:solidFill>
                <a:latin typeface="Calibri" panose="020F0502020204030204" pitchFamily="34" charset="0"/>
                <a:ea typeface="Calibri" panose="020F0502020204030204" pitchFamily="34" charset="0"/>
                <a:cs typeface="Calibri" panose="020F0502020204030204" pitchFamily="34" charset="0"/>
                <a:sym typeface="Source Code Pro"/>
              </a:rPr>
              <a:t>Example:</a:t>
            </a:r>
          </a:p>
          <a:p>
            <a:pPr marR="0" lvl="0" algn="l" rtl="0">
              <a:spcBef>
                <a:spcPts val="0"/>
              </a:spcBef>
              <a:spcAft>
                <a:spcPts val="0"/>
              </a:spcAft>
              <a:buClr>
                <a:srgbClr val="FFFFFF"/>
              </a:buClr>
              <a:buSzPts val="3200"/>
            </a:pPr>
            <a:r>
              <a:rPr lang="en-US" sz="44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Input User: </a:t>
            </a:r>
            <a:r>
              <a:rPr lang="en-US" sz="4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User 1310  </a:t>
            </a:r>
            <a:r>
              <a:rPr lang="en-US" sz="44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had a</a:t>
            </a:r>
            <a:r>
              <a:rPr lang="en-US" sz="4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lready </a:t>
            </a:r>
            <a:r>
              <a:rPr lang="en-US" sz="4400" b="0" i="0" u="none" strike="noStrike" cap="none"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Rated:Star</a:t>
            </a:r>
            <a:r>
              <a:rPr lang="en-US" sz="4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 Wars (1977) (Action, Adventure, Fantasy) with rating ( 4.5)</a:t>
            </a:r>
          </a:p>
          <a:p>
            <a:pPr marR="0" lvl="0" algn="l" rtl="0">
              <a:spcBef>
                <a:spcPts val="0"/>
              </a:spcBef>
              <a:spcAft>
                <a:spcPts val="0"/>
              </a:spcAft>
              <a:buClr>
                <a:srgbClr val="FFFFFF"/>
              </a:buClr>
              <a:buSzPts val="3200"/>
            </a:pPr>
            <a:r>
              <a:rPr lang="en-US" sz="4400" b="1"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Recommended Movies: </a:t>
            </a:r>
          </a:p>
          <a:p>
            <a:pPr marR="0" lvl="0" algn="l" rtl="0">
              <a:spcBef>
                <a:spcPts val="0"/>
              </a:spcBef>
              <a:spcAft>
                <a:spcPts val="0"/>
              </a:spcAft>
              <a:buClr>
                <a:srgbClr val="FFFFFF"/>
              </a:buClr>
              <a:buSzPts val="3200"/>
            </a:pPr>
            <a:r>
              <a:rPr lang="en-US" sz="4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The Godfather (1972) - Crime, Drama</a:t>
            </a:r>
          </a:p>
          <a:p>
            <a:pPr marR="0" lvl="0" algn="l" rtl="0">
              <a:spcBef>
                <a:spcPts val="0"/>
              </a:spcBef>
              <a:spcAft>
                <a:spcPts val="0"/>
              </a:spcAft>
              <a:buClr>
                <a:srgbClr val="FFFFFF"/>
              </a:buClr>
              <a:buSzPts val="3200"/>
            </a:pPr>
            <a:r>
              <a:rPr lang="en-US" sz="4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Inception (2010) - Action, Adventure, Sci-Fi</a:t>
            </a:r>
          </a:p>
          <a:p>
            <a:pPr marR="0" lvl="0" algn="l" rtl="0">
              <a:spcBef>
                <a:spcPts val="0"/>
              </a:spcBef>
              <a:spcAft>
                <a:spcPts val="0"/>
              </a:spcAft>
              <a:buClr>
                <a:srgbClr val="FFFFFF"/>
              </a:buClr>
              <a:buSzPts val="3200"/>
            </a:pPr>
            <a:r>
              <a:rPr lang="en-US" sz="4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Calibri"/>
              </a:rPr>
              <a:t>The Dark Knight (2008) - Action, Crime, Drama</a:t>
            </a:r>
          </a:p>
        </p:txBody>
      </p:sp>
    </p:spTree>
    <p:extLst>
      <p:ext uri="{BB962C8B-B14F-4D97-AF65-F5344CB8AC3E}">
        <p14:creationId xmlns:p14="http://schemas.microsoft.com/office/powerpoint/2010/main" val="7416092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1095</Words>
  <Application>Microsoft Office PowerPoint</Application>
  <PresentationFormat>Custom</PresentationFormat>
  <Paragraphs>137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Inter</vt:lpstr>
      <vt:lpstr>Arial</vt:lpstr>
      <vt:lpstr>Source Code Pro</vt:lpstr>
      <vt:lpstr>Source Code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PptxGenJS</dc:creator>
  <cp:lastModifiedBy>Muhammad Haseeb</cp:lastModifiedBy>
  <cp:revision>27</cp:revision>
  <dcterms:created xsi:type="dcterms:W3CDTF">2023-10-05T08:10:59Z</dcterms:created>
  <dcterms:modified xsi:type="dcterms:W3CDTF">2024-12-23T16:23:54Z</dcterms:modified>
</cp:coreProperties>
</file>